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261" r:id="rId2"/>
    <p:sldId id="264" r:id="rId3"/>
    <p:sldId id="262" r:id="rId4"/>
    <p:sldId id="277" r:id="rId5"/>
    <p:sldId id="263" r:id="rId6"/>
    <p:sldId id="266" r:id="rId7"/>
    <p:sldId id="276" r:id="rId8"/>
    <p:sldId id="267" r:id="rId9"/>
    <p:sldId id="282" r:id="rId10"/>
    <p:sldId id="268" r:id="rId11"/>
    <p:sldId id="275" r:id="rId12"/>
    <p:sldId id="278" r:id="rId13"/>
    <p:sldId id="270" r:id="rId14"/>
    <p:sldId id="280" r:id="rId15"/>
    <p:sldId id="281" r:id="rId16"/>
    <p:sldId id="279" r:id="rId17"/>
    <p:sldId id="273" r:id="rId18"/>
    <p:sldId id="286" r:id="rId19"/>
    <p:sldId id="288" r:id="rId20"/>
    <p:sldId id="287" r:id="rId21"/>
    <p:sldId id="289" r:id="rId22"/>
    <p:sldId id="290" r:id="rId23"/>
    <p:sldId id="294" r:id="rId24"/>
    <p:sldId id="291" r:id="rId25"/>
    <p:sldId id="292" r:id="rId26"/>
    <p:sldId id="295" r:id="rId27"/>
    <p:sldId id="296" r:id="rId28"/>
    <p:sldId id="285" r:id="rId29"/>
    <p:sldId id="293" r:id="rId30"/>
    <p:sldId id="297" r:id="rId31"/>
    <p:sldId id="298" r:id="rId32"/>
    <p:sldId id="299" r:id="rId33"/>
    <p:sldId id="300" r:id="rId3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E9E9F8"/>
    <a:srgbClr val="FFE2E2"/>
    <a:srgbClr val="EDC501"/>
    <a:srgbClr val="FADB4D"/>
    <a:srgbClr val="FF8B8B"/>
    <a:srgbClr val="A6A6E2"/>
    <a:srgbClr val="339933"/>
    <a:srgbClr val="00FF00"/>
    <a:srgbClr val="DC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94558" autoAdjust="0"/>
  </p:normalViewPr>
  <p:slideViewPr>
    <p:cSldViewPr>
      <p:cViewPr varScale="1">
        <p:scale>
          <a:sx n="75" d="100"/>
          <a:sy n="75" d="100"/>
        </p:scale>
        <p:origin x="9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200" d="100"/>
          <a:sy n="200" d="100"/>
        </p:scale>
        <p:origin x="144" y="-416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D3E5C-DADE-48C6-BB74-A9559651C8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386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aseline="0" dirty="0" smtClean="0"/>
              <a:t>それでは、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「</a:t>
            </a:r>
            <a:r>
              <a:rPr kumimoji="1" lang="en-US" altLang="ja-JP" baseline="0" dirty="0" smtClean="0"/>
              <a:t>Deep belief nets</a:t>
            </a:r>
            <a:r>
              <a:rPr kumimoji="1" lang="ja-JP" altLang="en-US" baseline="0" dirty="0" smtClean="0"/>
              <a:t>の高速な学習アルゴリズム」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と言う研究について、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1S</a:t>
            </a:r>
            <a:r>
              <a:rPr kumimoji="1" lang="ja-JP" altLang="en-US" baseline="0" dirty="0" smtClean="0"/>
              <a:t>の齋藤が発表します。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A520-D285-49DF-AA28-78828CEBB64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8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D3E5C-DADE-48C6-BB74-A9559651C88F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923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6453188"/>
            <a:ext cx="9144000" cy="431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836613"/>
            <a:ext cx="9144000" cy="56165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Rectangle 13" descr="5%"/>
          <p:cNvSpPr>
            <a:spLocks noChangeArrowheads="1"/>
          </p:cNvSpPr>
          <p:nvPr/>
        </p:nvSpPr>
        <p:spPr bwMode="auto">
          <a:xfrm>
            <a:off x="0" y="-1587"/>
            <a:ext cx="9144000" cy="6858000"/>
          </a:xfrm>
          <a:prstGeom prst="rect">
            <a:avLst/>
          </a:prstGeom>
          <a:pattFill prst="pct5">
            <a:fgClr>
              <a:srgbClr val="003366">
                <a:alpha val="10001"/>
              </a:srgbClr>
            </a:fgClr>
            <a:bgClr>
              <a:schemeClr val="bg1">
                <a:alpha val="10001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69532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505200" y="5373688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2015/1/8</a:t>
            </a:r>
            <a:endParaRPr lang="en-US" altLang="ja-JP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974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5EEC4-A24F-4CD2-9F30-21A3733BE50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33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15113" y="-26988"/>
            <a:ext cx="2071687" cy="61531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95288" y="-26988"/>
            <a:ext cx="6067425" cy="61531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344609-B78C-4419-BE58-BD36AA44FEB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233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齋藤 佑樹 </a:t>
            </a:r>
            <a:r>
              <a:rPr lang="en-US" altLang="ja-JP" dirty="0" smtClean="0"/>
              <a:t>(</a:t>
            </a:r>
            <a:r>
              <a:rPr lang="ja-JP" altLang="en-US" dirty="0" smtClean="0"/>
              <a:t>天元研究室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622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59A834-4898-4364-ADCD-B94F86BF030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59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F7E9A2-9BE3-4715-929D-9D53309C165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009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E0B444-5C17-4AC7-BD0D-528C957529E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79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7CF311-D328-4975-8C12-D66CE00F0B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F48EBD-90FD-4EEB-9B3E-EB07B6EDA1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180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7B2B9B-40A0-4CC2-8107-ADD02BEAAF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37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E023B4-4936-4C1A-85DF-CE171992C8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88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6453200"/>
            <a:ext cx="9144000" cy="431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23913"/>
            <a:ext cx="9144000" cy="14446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-26988"/>
            <a:ext cx="864165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4" y="966814"/>
            <a:ext cx="8641655" cy="53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411411" y="6502772"/>
            <a:ext cx="4320480" cy="332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baseline="0" dirty="0" smtClean="0"/>
              <a:t>電子情報システム工学専攻 特別研究発表会 </a:t>
            </a:r>
            <a:r>
              <a:rPr lang="en-US" altLang="ja-JP" baseline="0" dirty="0" smtClean="0"/>
              <a:t>(</a:t>
            </a:r>
            <a:r>
              <a:rPr lang="ja-JP" altLang="en-US" baseline="0" dirty="0" smtClean="0"/>
              <a:t>学内</a:t>
            </a:r>
            <a:r>
              <a:rPr lang="en-US" altLang="ja-JP" baseline="0" dirty="0" smtClean="0"/>
              <a:t>)</a:t>
            </a:r>
            <a:endParaRPr lang="en-US" altLang="ja-JP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411760" y="6453200"/>
            <a:ext cx="0" cy="4048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6732240" y="6453200"/>
            <a:ext cx="0" cy="4048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224024" y="6502772"/>
            <a:ext cx="2016480" cy="332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baseline="0" dirty="0" smtClean="0"/>
              <a:t>齋藤 佑樹 </a:t>
            </a:r>
            <a:r>
              <a:rPr lang="en-US" altLang="ja-JP" baseline="0" dirty="0" smtClean="0"/>
              <a:t>(</a:t>
            </a:r>
            <a:r>
              <a:rPr lang="ja-JP" altLang="en-US" baseline="0" dirty="0" smtClean="0"/>
              <a:t>天元研究室</a:t>
            </a:r>
            <a:r>
              <a:rPr lang="en-US" altLang="ja-JP" baseline="0" dirty="0" smtClean="0"/>
              <a:t>)</a:t>
            </a:r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7744" y="1197000"/>
            <a:ext cx="8650224" cy="236224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n w="0"/>
              </a:rPr>
              <a:t>コード進行および歌詞情報を用いた</a:t>
            </a:r>
            <a:r>
              <a:rPr lang="en-US" altLang="ja-JP" sz="4000" dirty="0" smtClean="0">
                <a:ln w="0"/>
              </a:rPr>
              <a:t/>
            </a:r>
            <a:br>
              <a:rPr lang="en-US" altLang="ja-JP" sz="4000" dirty="0" smtClean="0">
                <a:ln w="0"/>
              </a:rPr>
            </a:br>
            <a:r>
              <a:rPr lang="ja-JP" altLang="en-US" sz="4000" dirty="0" smtClean="0">
                <a:ln w="0"/>
              </a:rPr>
              <a:t>楽曲分類システムの構築</a:t>
            </a:r>
            <a:endParaRPr lang="ja-JP" altLang="en-US" sz="3200" dirty="0">
              <a:ln w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7744" y="4005000"/>
            <a:ext cx="8650224" cy="2461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電子情報システム工学専攻</a:t>
            </a:r>
            <a:r>
              <a:rPr lang="en-US" altLang="ja-JP" dirty="0"/>
              <a:t>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en-US" altLang="ja-JP" dirty="0"/>
              <a:t>6</a:t>
            </a:r>
            <a:r>
              <a:rPr lang="ja-JP" altLang="en-US" dirty="0" smtClean="0"/>
              <a:t>番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齋藤 佑樹 </a:t>
            </a:r>
            <a:r>
              <a:rPr lang="en-US" altLang="ja-JP" dirty="0" smtClean="0"/>
              <a:t>(</a:t>
            </a:r>
            <a:r>
              <a:rPr lang="ja-JP" altLang="en-US" dirty="0" smtClean="0"/>
              <a:t>天元研究室</a:t>
            </a:r>
            <a:r>
              <a:rPr lang="en-US" altLang="ja-JP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/>
              <a:t>2</a:t>
            </a:r>
            <a:r>
              <a:rPr lang="ja-JP" altLang="en-US" dirty="0" smtClean="0"/>
              <a:t>月</a:t>
            </a:r>
            <a:r>
              <a:rPr lang="en-US" altLang="ja-JP" dirty="0"/>
              <a:t>2</a:t>
            </a:r>
            <a:r>
              <a:rPr lang="ja-JP" altLang="en-US" dirty="0" smtClean="0"/>
              <a:t>日</a:t>
            </a:r>
            <a:endParaRPr lang="ja-JP" altLang="en-US" cap="none" dirty="0"/>
          </a:p>
        </p:txBody>
      </p:sp>
      <p:sp>
        <p:nvSpPr>
          <p:cNvPr id="4" name="pptTeX_Preamble" descr="\documentclass[10pt]{article}&#10;\pagestyle{empty}&#10;\usepackage{amsmath}&#10;\usepackage[dvips]{color}"/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1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感情語辞書の作成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感情語辞書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WordNet </a:t>
            </a:r>
            <a:r>
              <a:rPr kumimoji="1" lang="ja-JP" altLang="en-US" sz="2800" dirty="0" smtClean="0"/>
              <a:t>から得られた単語に基づいて作成</a:t>
            </a:r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92693"/>
              </p:ext>
            </p:extLst>
          </p:nvPr>
        </p:nvGraphicFramePr>
        <p:xfrm>
          <a:off x="575411" y="2925000"/>
          <a:ext cx="7992480" cy="324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88001"/>
                <a:gridCol w="2592000"/>
                <a:gridCol w="3312479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感情語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英訳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感情カテゴリ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好き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like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love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臆病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timidity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fear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涙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weepiness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sadness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2987651" y="2374242"/>
            <a:ext cx="3168000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 表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感情語の一例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9/16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824" y="966814"/>
            <a:ext cx="8641655" cy="541418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分析手順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概略</a:t>
            </a:r>
            <a:r>
              <a:rPr lang="en-US" altLang="ja-JP" sz="2800" dirty="0" smtClean="0"/>
              <a:t>):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分類対象となる全楽曲の歌詞から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形態素解析</a:t>
            </a:r>
            <a:r>
              <a:rPr kumimoji="1" lang="ja-JP" altLang="en-US" dirty="0" smtClean="0"/>
              <a:t>により感情語を抽出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各感情語に対応する感情カテゴリに基づいて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感情スコアを算出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感情スコアを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tf-idf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ja-JP" altLang="en-US" dirty="0" smtClean="0"/>
              <a:t>により重み付けした値を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楽曲に対する感情として推定</a:t>
            </a:r>
            <a:endParaRPr kumimoji="1" lang="en-US" altLang="ja-JP" dirty="0" smtClean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10/16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</a:rPr>
              <a:t>楽曲分類実験とその結果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11/16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楽曲分類実験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0824" y="966814"/>
                <a:ext cx="8641655" cy="5702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J-Total Music </a:t>
                </a:r>
                <a:r>
                  <a:rPr lang="ja-JP" altLang="en-US" sz="2800" dirty="0" smtClean="0"/>
                  <a:t>において公開されている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lang="ja-JP" altLang="en-US" sz="2800" dirty="0" smtClean="0"/>
                  <a:t>累計人気楽曲ランキングから抽出したデータ</a:t>
                </a:r>
                <a:r>
                  <a:rPr kumimoji="1" lang="ja-JP" altLang="en-US" sz="2800" dirty="0" smtClean="0"/>
                  <a:t>を</a:t>
                </a:r>
                <a:r>
                  <a:rPr lang="ja-JP" altLang="en-US" sz="2800" dirty="0" smtClean="0"/>
                  <a:t>利用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コード進行</a:t>
                </a:r>
                <a:r>
                  <a:rPr kumimoji="1" lang="en-US" altLang="ja-JP" sz="2800" dirty="0" smtClean="0"/>
                  <a:t>, </a:t>
                </a:r>
                <a:r>
                  <a:rPr lang="ja-JP" altLang="en-US" sz="2800" dirty="0" smtClean="0"/>
                  <a:t>歌詞情報 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→ 楽曲分類に利用</a:t>
                </a:r>
                <a:endParaRPr lang="en-US" altLang="ja-JP" sz="2800" dirty="0" smtClean="0"/>
              </a:p>
              <a:p>
                <a:r>
                  <a:rPr lang="ja-JP" altLang="en-US" sz="2800" dirty="0" smtClean="0"/>
                  <a:t>曲名</a:t>
                </a:r>
                <a:r>
                  <a:rPr lang="en-US" altLang="ja-JP" sz="2800" dirty="0" smtClean="0"/>
                  <a:t>, </a:t>
                </a:r>
                <a:r>
                  <a:rPr lang="ja-JP" altLang="en-US" sz="2800" dirty="0" smtClean="0"/>
                  <a:t>アーティスト名</a:t>
                </a:r>
                <a:r>
                  <a:rPr lang="en-US" altLang="ja-JP" sz="2800" dirty="0" smtClean="0"/>
                  <a:t>, </a:t>
                </a:r>
                <a:r>
                  <a:rPr lang="ja-JP" altLang="en-US" sz="2800" dirty="0" smtClean="0"/>
                  <a:t>原曲キー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→ 結果の考察に利用</a:t>
                </a:r>
                <a:endParaRPr lang="en-US" altLang="ja-JP" sz="2800" dirty="0" smtClean="0"/>
              </a:p>
              <a:p>
                <a:pPr marL="0" indent="0">
                  <a:buNone/>
                </a:pPr>
                <a:r>
                  <a:rPr lang="ja-JP" altLang="en-US" sz="2800" dirty="0" smtClean="0"/>
                  <a:t>クラスタ数を</a:t>
                </a:r>
                <a:r>
                  <a:rPr lang="en-US" altLang="ja-JP" sz="2800" dirty="0" smtClean="0"/>
                  <a:t>24</a:t>
                </a:r>
                <a:r>
                  <a:rPr lang="ja-JP" altLang="en-US" sz="2800" dirty="0" smtClean="0"/>
                  <a:t>とした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𝒌</m:t>
                    </m:r>
                  </m:oMath>
                </a14:m>
                <a:r>
                  <a:rPr lang="en-US" altLang="ja-JP" sz="28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-means </a:t>
                </a:r>
                <a:r>
                  <a:rPr lang="ja-JP" altLang="en-US" sz="28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法</a:t>
                </a:r>
                <a:r>
                  <a:rPr lang="ja-JP" altLang="en-US" sz="2800" dirty="0" smtClean="0"/>
                  <a:t>によりクラスタリング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en-US" altLang="ja-JP" sz="2800" dirty="0" smtClean="0"/>
                  <a:t>(</a:t>
                </a:r>
                <a:r>
                  <a:rPr lang="ja-JP" altLang="en-US" sz="2800" dirty="0" smtClean="0"/>
                  <a:t>教師なし分類</a:t>
                </a:r>
                <a:r>
                  <a:rPr lang="en-US" altLang="ja-JP" sz="2800" dirty="0" smtClean="0"/>
                  <a:t>)</a:t>
                </a:r>
              </a:p>
              <a:p>
                <a:pPr marL="0" indent="0">
                  <a:buNone/>
                </a:pP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4" y="966814"/>
                <a:ext cx="8641655" cy="5702186"/>
              </a:xfrm>
              <a:blipFill rotWithShape="0"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9" y="2559385"/>
            <a:ext cx="3456000" cy="1974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5193218" y="4534242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J-Total Music </a:t>
            </a:r>
            <a:endParaRPr lang="ja-JP" altLang="en-US" sz="2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12/16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分類結果</a:t>
            </a:r>
            <a:r>
              <a:rPr lang="ja-JP" altLang="en-US" sz="2800" dirty="0" smtClean="0"/>
              <a:t>より</a:t>
            </a:r>
            <a:endParaRPr lang="en-US" altLang="ja-JP" sz="2800" dirty="0" smtClean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曲調および印象が類似</a:t>
            </a:r>
            <a:r>
              <a:rPr lang="ja-JP" altLang="en-US" sz="2800" dirty="0" smtClean="0"/>
              <a:t>した楽曲によるクラスタ</a:t>
            </a:r>
            <a:endParaRPr lang="en-US" altLang="ja-JP" sz="2800" dirty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曲調は類似</a:t>
            </a:r>
            <a:r>
              <a:rPr lang="ja-JP" altLang="en-US" sz="2800" dirty="0" smtClean="0"/>
              <a:t>しているが</a:t>
            </a:r>
            <a:r>
              <a:rPr lang="en-US" altLang="ja-JP" sz="2800" dirty="0" smtClean="0"/>
              <a:t>, 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印象の違い</a:t>
            </a:r>
            <a:r>
              <a:rPr lang="ja-JP" altLang="en-US" sz="2800" dirty="0" smtClean="0"/>
              <a:t>により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異なるクラスタに属している複数の楽曲</a:t>
            </a:r>
            <a:endParaRPr lang="en-US" altLang="ja-JP" sz="2800" dirty="0"/>
          </a:p>
          <a:p>
            <a:r>
              <a:rPr lang="ja-JP" altLang="en-US" sz="2800" b="1" dirty="0" smtClean="0">
                <a:solidFill>
                  <a:srgbClr val="0070C0"/>
                </a:solidFill>
              </a:rPr>
              <a:t>曲調は異なる</a:t>
            </a:r>
            <a:r>
              <a:rPr lang="ja-JP" altLang="en-US" sz="2800" dirty="0" smtClean="0"/>
              <a:t>が</a:t>
            </a:r>
            <a:r>
              <a:rPr lang="en-US" altLang="ja-JP" sz="2800" dirty="0" smtClean="0"/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印象の類似性</a:t>
            </a:r>
            <a:r>
              <a:rPr lang="ja-JP" altLang="en-US" sz="2800" dirty="0" smtClean="0"/>
              <a:t>により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同じクラスタに属している複数の楽曲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以上</a:t>
            </a:r>
            <a:r>
              <a:rPr lang="ja-JP" altLang="en-US" sz="2800" dirty="0"/>
              <a:t>が</a:t>
            </a:r>
            <a:r>
              <a:rPr kumimoji="1" lang="ja-JP" altLang="en-US" sz="2800" dirty="0" smtClean="0"/>
              <a:t>存在していることを確認</a:t>
            </a:r>
            <a:endParaRPr kumimoji="1" lang="en-US" altLang="ja-JP" sz="2800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6516000" y="5981820"/>
            <a:ext cx="25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6660000" y="3933000"/>
            <a:ext cx="8400" cy="230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7069739" y="4007040"/>
            <a:ext cx="1197000" cy="727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108399" y="4752849"/>
            <a:ext cx="712079" cy="10105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 rot="2128603">
            <a:off x="6900823" y="4961025"/>
            <a:ext cx="1099931" cy="80391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7270788" y="41469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651837" y="40784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7344000" y="4397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704000" y="44438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7948060" y="42723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7136860" y="4989478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7457669" y="5061173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136860" y="5334301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560000" y="5307834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360788" y="5521538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332208" y="4871634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8565620" y="5119443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8172000" y="5157611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8286996" y="5466123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552741" y="5373380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13/16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感情分析結果の例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0659" r="2914" b="297"/>
          <a:stretch/>
        </p:blipFill>
        <p:spPr>
          <a:xfrm>
            <a:off x="180000" y="1221042"/>
            <a:ext cx="4320000" cy="432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1029" r="3800" b="1200"/>
          <a:stretch/>
        </p:blipFill>
        <p:spPr>
          <a:xfrm>
            <a:off x="4644000" y="1221042"/>
            <a:ext cx="4320000" cy="4320000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333139" y="5542242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1: </a:t>
            </a:r>
            <a:r>
              <a:rPr lang="ja-JP" altLang="en-US" sz="2400" dirty="0" smtClean="0"/>
              <a:t>「明るい」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4797139" y="5542242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/>
              <a:t>2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「悲しい」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14/16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楽曲の分類実験とその結果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まと</a:t>
            </a:r>
            <a:r>
              <a:rPr kumimoji="1" lang="ja-JP" altLang="en-US" b="1" dirty="0">
                <a:solidFill>
                  <a:srgbClr val="FF0000"/>
                </a:solidFill>
              </a:rPr>
              <a:t>め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15/16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研究成果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ja-JP" altLang="en-US" sz="2800" dirty="0" smtClean="0">
                <a:latin typeface="+mn-ea"/>
              </a:rPr>
              <a:t>コード進行と歌詞情報の利用により</a:t>
            </a:r>
            <a:r>
              <a:rPr lang="en-US" altLang="ja-JP" sz="2800" dirty="0" smtClean="0">
                <a:latin typeface="+mn-ea"/>
              </a:rPr>
              <a:t/>
            </a:r>
            <a:br>
              <a:rPr lang="en-US" altLang="ja-JP" sz="2800" dirty="0" smtClean="0">
                <a:latin typeface="+mn-ea"/>
              </a:rPr>
            </a:br>
            <a:r>
              <a:rPr lang="ja-JP" altLang="en-US" sz="2800" dirty="0" smtClean="0">
                <a:latin typeface="+mn-ea"/>
              </a:rPr>
              <a:t>曲調</a:t>
            </a:r>
            <a:r>
              <a:rPr lang="en-US" altLang="ja-JP" sz="2800" dirty="0" smtClean="0">
                <a:latin typeface="+mn-ea"/>
              </a:rPr>
              <a:t>, </a:t>
            </a:r>
            <a:r>
              <a:rPr lang="ja-JP" altLang="en-US" sz="2800" dirty="0" smtClean="0">
                <a:latin typeface="+mn-ea"/>
              </a:rPr>
              <a:t>印象の双方を考慮した楽曲分類システムの構築</a:t>
            </a:r>
            <a:endParaRPr kumimoji="1"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今後の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展望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endParaRPr kumimoji="1" lang="ja-JP" altLang="en-US" sz="2800" dirty="0">
              <a:latin typeface="+mn-ea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54924" y="4077000"/>
            <a:ext cx="8641655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楽曲検索機能の追加</a:t>
            </a:r>
            <a:endParaRPr lang="en-US" altLang="ja-JP" sz="2800" dirty="0" smtClean="0"/>
          </a:p>
          <a:p>
            <a:r>
              <a:rPr lang="ja-JP" altLang="en-US" sz="2800" dirty="0" smtClean="0"/>
              <a:t>楽曲分類におけるクラスタ数についての検討</a:t>
            </a:r>
            <a:endParaRPr lang="en-US" altLang="ja-JP" sz="2800" dirty="0" smtClean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16/16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ドーナツ 94"/>
          <p:cNvSpPr>
            <a:spLocks noChangeAspect="1"/>
          </p:cNvSpPr>
          <p:nvPr/>
        </p:nvSpPr>
        <p:spPr>
          <a:xfrm>
            <a:off x="2992974" y="3158078"/>
            <a:ext cx="2520000" cy="2520000"/>
          </a:xfrm>
          <a:prstGeom prst="donut">
            <a:avLst>
              <a:gd name="adj" fmla="val 20388"/>
            </a:avLst>
          </a:prstGeom>
          <a:solidFill>
            <a:srgbClr val="A6A6E2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ドーナツ 82"/>
          <p:cNvSpPr>
            <a:spLocks noChangeAspect="1"/>
          </p:cNvSpPr>
          <p:nvPr/>
        </p:nvSpPr>
        <p:spPr>
          <a:xfrm>
            <a:off x="2464581" y="2582082"/>
            <a:ext cx="3600000" cy="3600000"/>
          </a:xfrm>
          <a:prstGeom prst="donut">
            <a:avLst>
              <a:gd name="adj" fmla="val 14705"/>
            </a:avLst>
          </a:prstGeom>
          <a:solidFill>
            <a:srgbClr val="FF8B8B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五度圏とは</a:t>
            </a:r>
            <a:r>
              <a:rPr lang="en-US" altLang="ja-JP" dirty="0" smtClean="0"/>
              <a:t>?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b="1" dirty="0" smtClean="0">
                <a:solidFill>
                  <a:srgbClr val="FF0000"/>
                </a:solidFill>
              </a:rPr>
              <a:t>完全五度</a:t>
            </a:r>
            <a:r>
              <a:rPr kumimoji="1" lang="ja-JP" altLang="en-US" sz="2800" dirty="0" smtClean="0"/>
              <a:t>の関係にある調を順番に配置したもの</a:t>
            </a:r>
            <a:endParaRPr kumimoji="1" lang="en-US" altLang="ja-JP" sz="2800" dirty="0" smtClean="0"/>
          </a:p>
        </p:txBody>
      </p:sp>
      <p:sp>
        <p:nvSpPr>
          <p:cNvPr id="61" name="サブタイトル 2"/>
          <p:cNvSpPr txBox="1">
            <a:spLocks/>
          </p:cNvSpPr>
          <p:nvPr/>
        </p:nvSpPr>
        <p:spPr bwMode="auto">
          <a:xfrm>
            <a:off x="5528761" y="4097404"/>
            <a:ext cx="504000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</a:t>
            </a:r>
            <a:endParaRPr lang="ja-JP" altLang="en-US" sz="2800" dirty="0"/>
          </a:p>
        </p:txBody>
      </p:sp>
      <p:sp>
        <p:nvSpPr>
          <p:cNvPr id="62" name="サブタイトル 2"/>
          <p:cNvSpPr txBox="1">
            <a:spLocks/>
          </p:cNvSpPr>
          <p:nvPr/>
        </p:nvSpPr>
        <p:spPr bwMode="auto">
          <a:xfrm>
            <a:off x="2372893" y="4083974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F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63" name="サブタイトル 2"/>
          <p:cNvSpPr txBox="1">
            <a:spLocks/>
          </p:cNvSpPr>
          <p:nvPr/>
        </p:nvSpPr>
        <p:spPr bwMode="auto">
          <a:xfrm>
            <a:off x="3997938" y="2616618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</a:t>
            </a:r>
            <a:endParaRPr lang="ja-JP" altLang="en-US" sz="2800" dirty="0"/>
          </a:p>
        </p:txBody>
      </p:sp>
      <p:sp>
        <p:nvSpPr>
          <p:cNvPr id="64" name="サブタイトル 2"/>
          <p:cNvSpPr txBox="1">
            <a:spLocks/>
          </p:cNvSpPr>
          <p:nvPr/>
        </p:nvSpPr>
        <p:spPr bwMode="auto">
          <a:xfrm>
            <a:off x="3883784" y="5675619"/>
            <a:ext cx="773254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D#</a:t>
            </a:r>
            <a:endParaRPr lang="ja-JP" altLang="en-US" sz="2800" dirty="0"/>
          </a:p>
        </p:txBody>
      </p:sp>
      <p:sp>
        <p:nvSpPr>
          <p:cNvPr id="65" name="サブタイトル 2"/>
          <p:cNvSpPr txBox="1">
            <a:spLocks/>
          </p:cNvSpPr>
          <p:nvPr/>
        </p:nvSpPr>
        <p:spPr bwMode="auto">
          <a:xfrm>
            <a:off x="4756487" y="279110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D</a:t>
            </a:r>
            <a:endParaRPr lang="ja-JP" altLang="en-US" sz="2800" dirty="0"/>
          </a:p>
        </p:txBody>
      </p:sp>
      <p:sp>
        <p:nvSpPr>
          <p:cNvPr id="66" name="サブタイトル 2"/>
          <p:cNvSpPr txBox="1">
            <a:spLocks/>
          </p:cNvSpPr>
          <p:nvPr/>
        </p:nvSpPr>
        <p:spPr bwMode="auto">
          <a:xfrm>
            <a:off x="5331401" y="335753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endParaRPr lang="ja-JP" altLang="en-US" sz="2800" dirty="0"/>
          </a:p>
        </p:txBody>
      </p:sp>
      <p:sp>
        <p:nvSpPr>
          <p:cNvPr id="67" name="サブタイトル 2"/>
          <p:cNvSpPr txBox="1">
            <a:spLocks/>
          </p:cNvSpPr>
          <p:nvPr/>
        </p:nvSpPr>
        <p:spPr bwMode="auto">
          <a:xfrm>
            <a:off x="3237676" y="2797039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E</a:t>
            </a:r>
            <a:endParaRPr lang="ja-JP" altLang="en-US" sz="2800" dirty="0"/>
          </a:p>
        </p:txBody>
      </p:sp>
      <p:sp>
        <p:nvSpPr>
          <p:cNvPr id="68" name="サブタイトル 2"/>
          <p:cNvSpPr txBox="1">
            <a:spLocks/>
          </p:cNvSpPr>
          <p:nvPr/>
        </p:nvSpPr>
        <p:spPr bwMode="auto">
          <a:xfrm>
            <a:off x="2670790" y="3369944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B</a:t>
            </a:r>
            <a:endParaRPr lang="ja-JP" altLang="en-US" sz="2800" dirty="0"/>
          </a:p>
        </p:txBody>
      </p:sp>
      <p:sp>
        <p:nvSpPr>
          <p:cNvPr id="69" name="サブタイトル 2"/>
          <p:cNvSpPr txBox="1">
            <a:spLocks/>
          </p:cNvSpPr>
          <p:nvPr/>
        </p:nvSpPr>
        <p:spPr bwMode="auto">
          <a:xfrm>
            <a:off x="2582111" y="485455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C#</a:t>
            </a:r>
            <a:endParaRPr lang="ja-JP" altLang="en-US" sz="2800" dirty="0"/>
          </a:p>
        </p:txBody>
      </p:sp>
      <p:sp>
        <p:nvSpPr>
          <p:cNvPr id="70" name="サブタイトル 2"/>
          <p:cNvSpPr txBox="1">
            <a:spLocks/>
          </p:cNvSpPr>
          <p:nvPr/>
        </p:nvSpPr>
        <p:spPr bwMode="auto">
          <a:xfrm>
            <a:off x="4753823" y="5427762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A#</a:t>
            </a:r>
            <a:endParaRPr lang="ja-JP" altLang="en-US" sz="2800" dirty="0"/>
          </a:p>
        </p:txBody>
      </p:sp>
      <p:sp>
        <p:nvSpPr>
          <p:cNvPr id="71" name="サブタイトル 2"/>
          <p:cNvSpPr txBox="1">
            <a:spLocks/>
          </p:cNvSpPr>
          <p:nvPr/>
        </p:nvSpPr>
        <p:spPr bwMode="auto">
          <a:xfrm>
            <a:off x="5356268" y="4924586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F</a:t>
            </a:r>
            <a:endParaRPr lang="ja-JP" altLang="en-US" sz="2800" dirty="0"/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>
          <a:xfrm rot="20700000">
            <a:off x="2460144" y="2609541"/>
            <a:ext cx="3600000" cy="3600000"/>
            <a:chOff x="4602229" y="2375017"/>
            <a:chExt cx="3600000" cy="3600000"/>
          </a:xfrm>
        </p:grpSpPr>
        <p:sp>
          <p:nvSpPr>
            <p:cNvPr id="73" name="円/楕円 72"/>
            <p:cNvSpPr>
              <a:spLocks noChangeAspect="1"/>
            </p:cNvSpPr>
            <p:nvPr/>
          </p:nvSpPr>
          <p:spPr>
            <a:xfrm>
              <a:off x="4602229" y="2375017"/>
              <a:ext cx="3600000" cy="360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コネクタ 73"/>
            <p:cNvCxnSpPr>
              <a:stCxn id="73" idx="2"/>
              <a:endCxn id="73" idx="6"/>
            </p:cNvCxnSpPr>
            <p:nvPr/>
          </p:nvCxnSpPr>
          <p:spPr>
            <a:xfrm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73" idx="0"/>
              <a:endCxn id="73" idx="4"/>
            </p:cNvCxnSpPr>
            <p:nvPr/>
          </p:nvCxnSpPr>
          <p:spPr>
            <a:xfrm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rot="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rot="-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rot="-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円/楕円 79"/>
            <p:cNvSpPr>
              <a:spLocks noChangeAspect="1"/>
            </p:cNvSpPr>
            <p:nvPr/>
          </p:nvSpPr>
          <p:spPr>
            <a:xfrm>
              <a:off x="5126156" y="2904022"/>
              <a:ext cx="2550000" cy="255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>
              <a:spLocks noChangeAspect="1"/>
            </p:cNvSpPr>
            <p:nvPr/>
          </p:nvSpPr>
          <p:spPr>
            <a:xfrm>
              <a:off x="5641297" y="3426382"/>
              <a:ext cx="1500000" cy="15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サブタイトル 2"/>
          <p:cNvSpPr txBox="1">
            <a:spLocks/>
          </p:cNvSpPr>
          <p:nvPr/>
        </p:nvSpPr>
        <p:spPr bwMode="auto">
          <a:xfrm>
            <a:off x="3846831" y="316648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F#</a:t>
            </a:r>
            <a:endParaRPr lang="ja-JP" altLang="en-US" sz="2400" dirty="0"/>
          </a:p>
        </p:txBody>
      </p:sp>
      <p:sp>
        <p:nvSpPr>
          <p:cNvPr id="84" name="サブタイトル 2"/>
          <p:cNvSpPr txBox="1">
            <a:spLocks/>
          </p:cNvSpPr>
          <p:nvPr/>
        </p:nvSpPr>
        <p:spPr bwMode="auto">
          <a:xfrm>
            <a:off x="4856893" y="416841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endParaRPr lang="ja-JP" altLang="en-US" sz="2400" dirty="0"/>
          </a:p>
        </p:txBody>
      </p:sp>
      <p:sp>
        <p:nvSpPr>
          <p:cNvPr id="85" name="サブタイトル 2"/>
          <p:cNvSpPr txBox="1">
            <a:spLocks/>
          </p:cNvSpPr>
          <p:nvPr/>
        </p:nvSpPr>
        <p:spPr bwMode="auto">
          <a:xfrm>
            <a:off x="3845681" y="5177613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</a:t>
            </a:r>
            <a:endParaRPr lang="ja-JP" altLang="en-US" sz="2400" dirty="0"/>
          </a:p>
        </p:txBody>
      </p:sp>
      <p:sp>
        <p:nvSpPr>
          <p:cNvPr id="86" name="サブタイトル 2"/>
          <p:cNvSpPr txBox="1">
            <a:spLocks/>
          </p:cNvSpPr>
          <p:nvPr/>
        </p:nvSpPr>
        <p:spPr bwMode="auto">
          <a:xfrm>
            <a:off x="4726019" y="468787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</a:t>
            </a:r>
            <a:endParaRPr lang="ja-JP" altLang="en-US" sz="2400" dirty="0"/>
          </a:p>
        </p:txBody>
      </p:sp>
      <p:sp>
        <p:nvSpPr>
          <p:cNvPr id="87" name="サブタイトル 2"/>
          <p:cNvSpPr txBox="1">
            <a:spLocks/>
          </p:cNvSpPr>
          <p:nvPr/>
        </p:nvSpPr>
        <p:spPr bwMode="auto">
          <a:xfrm>
            <a:off x="4343480" y="505725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G</a:t>
            </a:r>
            <a:endParaRPr lang="ja-JP" altLang="en-US" sz="2400" dirty="0"/>
          </a:p>
        </p:txBody>
      </p:sp>
      <p:sp>
        <p:nvSpPr>
          <p:cNvPr id="88" name="サブタイトル 2"/>
          <p:cNvSpPr txBox="1">
            <a:spLocks/>
          </p:cNvSpPr>
          <p:nvPr/>
        </p:nvSpPr>
        <p:spPr bwMode="auto">
          <a:xfrm>
            <a:off x="3294559" y="506042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F</a:t>
            </a:r>
            <a:endParaRPr lang="ja-JP" altLang="en-US" sz="2400" dirty="0"/>
          </a:p>
        </p:txBody>
      </p:sp>
      <p:sp>
        <p:nvSpPr>
          <p:cNvPr id="89" name="サブタイトル 2"/>
          <p:cNvSpPr txBox="1">
            <a:spLocks/>
          </p:cNvSpPr>
          <p:nvPr/>
        </p:nvSpPr>
        <p:spPr bwMode="auto">
          <a:xfrm>
            <a:off x="2971007" y="468241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90" name="サブタイトル 2"/>
          <p:cNvSpPr txBox="1">
            <a:spLocks/>
          </p:cNvSpPr>
          <p:nvPr/>
        </p:nvSpPr>
        <p:spPr bwMode="auto">
          <a:xfrm>
            <a:off x="2831586" y="414747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D#</a:t>
            </a:r>
            <a:endParaRPr lang="ja-JP" altLang="en-US" sz="2400" dirty="0"/>
          </a:p>
        </p:txBody>
      </p:sp>
      <p:sp>
        <p:nvSpPr>
          <p:cNvPr id="91" name="サブタイトル 2"/>
          <p:cNvSpPr txBox="1">
            <a:spLocks/>
          </p:cNvSpPr>
          <p:nvPr/>
        </p:nvSpPr>
        <p:spPr bwMode="auto">
          <a:xfrm>
            <a:off x="2945870" y="367125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G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92" name="サブタイトル 2"/>
          <p:cNvSpPr txBox="1">
            <a:spLocks/>
          </p:cNvSpPr>
          <p:nvPr/>
        </p:nvSpPr>
        <p:spPr bwMode="auto">
          <a:xfrm>
            <a:off x="3351791" y="329698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C#</a:t>
            </a:r>
            <a:endParaRPr lang="ja-JP" altLang="en-US" sz="2400" dirty="0"/>
          </a:p>
        </p:txBody>
      </p:sp>
      <p:sp>
        <p:nvSpPr>
          <p:cNvPr id="93" name="サブタイトル 2"/>
          <p:cNvSpPr txBox="1">
            <a:spLocks/>
          </p:cNvSpPr>
          <p:nvPr/>
        </p:nvSpPr>
        <p:spPr bwMode="auto">
          <a:xfrm>
            <a:off x="4341596" y="328026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B</a:t>
            </a:r>
            <a:endParaRPr lang="ja-JP" altLang="en-US" sz="2400" dirty="0"/>
          </a:p>
        </p:txBody>
      </p:sp>
      <p:sp>
        <p:nvSpPr>
          <p:cNvPr id="94" name="サブタイトル 2"/>
          <p:cNvSpPr txBox="1">
            <a:spLocks/>
          </p:cNvSpPr>
          <p:nvPr/>
        </p:nvSpPr>
        <p:spPr bwMode="auto">
          <a:xfrm>
            <a:off x="4712901" y="365477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96" name="サブタイトル 2"/>
          <p:cNvSpPr txBox="1">
            <a:spLocks/>
          </p:cNvSpPr>
          <p:nvPr/>
        </p:nvSpPr>
        <p:spPr bwMode="auto">
          <a:xfrm>
            <a:off x="3555800" y="4164415"/>
            <a:ext cx="1364230" cy="64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Circle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of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/>
              <a:t>F</a:t>
            </a:r>
            <a:r>
              <a:rPr lang="en-US" altLang="ja-JP" sz="2400" dirty="0" smtClean="0"/>
              <a:t>ifth</a:t>
            </a:r>
            <a:endParaRPr lang="ja-JP" altLang="en-US" sz="2400" dirty="0"/>
          </a:p>
        </p:txBody>
      </p:sp>
      <p:sp>
        <p:nvSpPr>
          <p:cNvPr id="97" name="サブタイトル 2"/>
          <p:cNvSpPr txBox="1">
            <a:spLocks/>
          </p:cNvSpPr>
          <p:nvPr/>
        </p:nvSpPr>
        <p:spPr bwMode="auto">
          <a:xfrm>
            <a:off x="3158523" y="541275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111" name="サブタイトル 2"/>
          <p:cNvSpPr txBox="1">
            <a:spLocks/>
          </p:cNvSpPr>
          <p:nvPr/>
        </p:nvSpPr>
        <p:spPr bwMode="auto">
          <a:xfrm>
            <a:off x="642934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C,</a:t>
            </a:r>
            <a:endParaRPr lang="ja-JP" altLang="en-US" dirty="0"/>
          </a:p>
        </p:txBody>
      </p:sp>
      <p:sp>
        <p:nvSpPr>
          <p:cNvPr id="112" name="サブタイトル 2"/>
          <p:cNvSpPr txBox="1">
            <a:spLocks/>
          </p:cNvSpPr>
          <p:nvPr/>
        </p:nvSpPr>
        <p:spPr bwMode="auto">
          <a:xfrm>
            <a:off x="1289823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C#,</a:t>
            </a:r>
            <a:endParaRPr lang="ja-JP" altLang="en-US" dirty="0"/>
          </a:p>
        </p:txBody>
      </p:sp>
      <p:sp>
        <p:nvSpPr>
          <p:cNvPr id="113" name="サブタイトル 2"/>
          <p:cNvSpPr txBox="1">
            <a:spLocks/>
          </p:cNvSpPr>
          <p:nvPr/>
        </p:nvSpPr>
        <p:spPr bwMode="auto">
          <a:xfrm>
            <a:off x="1980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D,</a:t>
            </a:r>
            <a:endParaRPr lang="ja-JP" altLang="en-US" dirty="0"/>
          </a:p>
        </p:txBody>
      </p:sp>
      <p:sp>
        <p:nvSpPr>
          <p:cNvPr id="114" name="サブタイトル 2"/>
          <p:cNvSpPr txBox="1">
            <a:spLocks/>
          </p:cNvSpPr>
          <p:nvPr/>
        </p:nvSpPr>
        <p:spPr bwMode="auto">
          <a:xfrm>
            <a:off x="2628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D#,</a:t>
            </a:r>
            <a:endParaRPr lang="ja-JP" altLang="en-US" dirty="0"/>
          </a:p>
        </p:txBody>
      </p:sp>
      <p:sp>
        <p:nvSpPr>
          <p:cNvPr id="115" name="サブタイトル 2"/>
          <p:cNvSpPr txBox="1">
            <a:spLocks/>
          </p:cNvSpPr>
          <p:nvPr/>
        </p:nvSpPr>
        <p:spPr bwMode="auto">
          <a:xfrm>
            <a:off x="3276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E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16" name="サブタイトル 2"/>
          <p:cNvSpPr txBox="1">
            <a:spLocks/>
          </p:cNvSpPr>
          <p:nvPr/>
        </p:nvSpPr>
        <p:spPr bwMode="auto">
          <a:xfrm>
            <a:off x="3780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F,</a:t>
            </a:r>
            <a:endParaRPr lang="ja-JP" altLang="en-US" dirty="0"/>
          </a:p>
        </p:txBody>
      </p:sp>
      <p:sp>
        <p:nvSpPr>
          <p:cNvPr id="117" name="サブタイトル 2"/>
          <p:cNvSpPr txBox="1">
            <a:spLocks/>
          </p:cNvSpPr>
          <p:nvPr/>
        </p:nvSpPr>
        <p:spPr bwMode="auto">
          <a:xfrm>
            <a:off x="4385823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F#,</a:t>
            </a:r>
            <a:endParaRPr lang="ja-JP" altLang="en-US" dirty="0"/>
          </a:p>
        </p:txBody>
      </p:sp>
      <p:sp>
        <p:nvSpPr>
          <p:cNvPr id="118" name="サブタイトル 2"/>
          <p:cNvSpPr txBox="1">
            <a:spLocks/>
          </p:cNvSpPr>
          <p:nvPr/>
        </p:nvSpPr>
        <p:spPr bwMode="auto">
          <a:xfrm>
            <a:off x="5034934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G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19" name="サブタイトル 2"/>
          <p:cNvSpPr txBox="1">
            <a:spLocks/>
          </p:cNvSpPr>
          <p:nvPr/>
        </p:nvSpPr>
        <p:spPr bwMode="auto">
          <a:xfrm>
            <a:off x="5639646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G#,</a:t>
            </a:r>
            <a:endParaRPr lang="ja-JP" altLang="en-US" dirty="0"/>
          </a:p>
        </p:txBody>
      </p:sp>
      <p:sp>
        <p:nvSpPr>
          <p:cNvPr id="120" name="サブタイトル 2"/>
          <p:cNvSpPr txBox="1">
            <a:spLocks/>
          </p:cNvSpPr>
          <p:nvPr/>
        </p:nvSpPr>
        <p:spPr bwMode="auto">
          <a:xfrm>
            <a:off x="6287646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21" name="サブタイトル 2"/>
          <p:cNvSpPr txBox="1">
            <a:spLocks/>
          </p:cNvSpPr>
          <p:nvPr/>
        </p:nvSpPr>
        <p:spPr bwMode="auto">
          <a:xfrm>
            <a:off x="6935646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A#,</a:t>
            </a:r>
            <a:endParaRPr lang="ja-JP" altLang="en-US" dirty="0"/>
          </a:p>
        </p:txBody>
      </p:sp>
      <p:sp>
        <p:nvSpPr>
          <p:cNvPr id="122" name="サブタイトル 2"/>
          <p:cNvSpPr txBox="1">
            <a:spLocks/>
          </p:cNvSpPr>
          <p:nvPr/>
        </p:nvSpPr>
        <p:spPr bwMode="auto">
          <a:xfrm>
            <a:off x="7553823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53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コード進行におけるコードの役割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トニック 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Tonic</a:t>
            </a:r>
            <a:r>
              <a:rPr kumimoji="1" lang="en-US" altLang="ja-JP" dirty="0" smtClean="0">
                <a:solidFill>
                  <a:srgbClr val="FF0000"/>
                </a:solidFill>
              </a:rPr>
              <a:t>):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強い安定感を持たせる</a:t>
            </a:r>
            <a:endParaRPr kumimoji="1" lang="en-US" altLang="ja-JP" sz="2800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ドミナント 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</a:rPr>
              <a:t>Dominant</a:t>
            </a:r>
            <a:r>
              <a:rPr lang="en-US" altLang="ja-JP" dirty="0" smtClean="0">
                <a:solidFill>
                  <a:srgbClr val="FF0000"/>
                </a:solidFill>
              </a:rPr>
              <a:t>):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不安感を持たせる</a:t>
            </a:r>
            <a:endParaRPr lang="en-US" altLang="ja-JP" sz="2800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サブドミナント 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Sub-Dominant</a:t>
            </a:r>
            <a:r>
              <a:rPr kumimoji="1" lang="en-US" altLang="ja-JP" dirty="0" smtClean="0">
                <a:solidFill>
                  <a:srgbClr val="FF0000"/>
                </a:solidFill>
              </a:rPr>
              <a:t>):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コード</a:t>
            </a:r>
            <a:r>
              <a:rPr lang="ja-JP" altLang="en-US" sz="2800" dirty="0" smtClean="0"/>
              <a:t>進行に彩りを加える</a:t>
            </a:r>
            <a:r>
              <a:rPr kumimoji="1" lang="en-US" altLang="ja-JP" sz="2800" dirty="0" smtClean="0"/>
              <a:t>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1269000"/>
            <a:ext cx="2827226" cy="2493000"/>
          </a:xfrm>
          <a:prstGeom prst="rect">
            <a:avLst/>
          </a:prstGeom>
        </p:spPr>
      </p:pic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研究背景</a:t>
            </a:r>
            <a:r>
              <a:rPr lang="ja-JP" altLang="en-US" b="1" dirty="0" smtClean="0">
                <a:solidFill>
                  <a:srgbClr val="FF0000"/>
                </a:solidFill>
              </a:rPr>
              <a:t>と目的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 </a:t>
            </a:r>
            <a:r>
              <a:rPr kumimoji="1" lang="ja-JP" altLang="en-US" dirty="0" smtClean="0"/>
              <a:t>のパラメータ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コード進行との対応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0824" y="966814"/>
                <a:ext cx="8641655" cy="555818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ja-JP" altLang="en-US" b="1" dirty="0" smtClean="0">
                    <a:solidFill>
                      <a:srgbClr val="FF0000"/>
                    </a:solidFill>
                    <a:latin typeface="+mn-ea"/>
                  </a:rPr>
                  <a:t>初期状態確率 </a:t>
                </a:r>
                <a14:m>
                  <m:oMath xmlns:m="http://schemas.openxmlformats.org/officeDocument/2006/math">
                    <m:r>
                      <a:rPr kumimoji="1" lang="ja-JP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kumimoji="1" lang="en-US" altLang="ja-JP" b="1" dirty="0" smtClean="0">
                    <a:latin typeface="+mn-ea"/>
                  </a:rPr>
                  <a:t/>
                </a:r>
                <a:br>
                  <a:rPr kumimoji="1" lang="en-US" altLang="ja-JP" b="1" dirty="0" smtClean="0">
                    <a:latin typeface="+mn-ea"/>
                  </a:rPr>
                </a:br>
                <a:r>
                  <a:rPr lang="ja-JP" altLang="en-US" sz="2800" dirty="0" smtClean="0">
                    <a:latin typeface="+mn-ea"/>
                  </a:rPr>
                  <a:t>コード進行がどのコードから開始するか</a:t>
                </a:r>
                <a:endParaRPr kumimoji="1" lang="en-US" altLang="ja-JP" sz="2800" dirty="0" smtClean="0">
                  <a:latin typeface="+mn-ea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ja-JP" altLang="en-US" b="1" dirty="0" smtClean="0">
                    <a:solidFill>
                      <a:srgbClr val="FF0000"/>
                    </a:solidFill>
                    <a:latin typeface="+mn-ea"/>
                  </a:rPr>
                  <a:t>状態遷移確率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kumimoji="1" lang="en-US" altLang="ja-JP" dirty="0" smtClean="0">
                    <a:latin typeface="+mn-ea"/>
                  </a:rPr>
                  <a:t/>
                </a:r>
                <a:br>
                  <a:rPr kumimoji="1" lang="en-US" altLang="ja-JP" dirty="0" smtClean="0">
                    <a:latin typeface="+mn-ea"/>
                  </a:rPr>
                </a:br>
                <a:r>
                  <a:rPr lang="ja-JP" altLang="en-US" sz="2800" dirty="0" smtClean="0">
                    <a:latin typeface="+mn-ea"/>
                  </a:rPr>
                  <a:t>コードがどのように遷移するか</a:t>
                </a:r>
                <a:endParaRPr lang="en-US" altLang="ja-JP" sz="2800" dirty="0" smtClean="0">
                  <a:latin typeface="+mn-ea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ja-JP" altLang="en-US" b="1" dirty="0" smtClean="0">
                    <a:solidFill>
                      <a:srgbClr val="FF0000"/>
                    </a:solidFill>
                    <a:latin typeface="+mn-ea"/>
                  </a:rPr>
                  <a:t>シンボル出力確率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lang="en-US" altLang="ja-JP" sz="2800" dirty="0">
                    <a:solidFill>
                      <a:srgbClr val="FF0000"/>
                    </a:solidFill>
                    <a:latin typeface="+mn-ea"/>
                  </a:rPr>
                  <a:t/>
                </a:r>
                <a:br>
                  <a:rPr lang="en-US" altLang="ja-JP" sz="2800" dirty="0">
                    <a:solidFill>
                      <a:srgbClr val="FF0000"/>
                    </a:solidFill>
                    <a:latin typeface="+mn-ea"/>
                  </a:rPr>
                </a:br>
                <a:r>
                  <a:rPr lang="ja-JP" altLang="en-US" sz="2800" dirty="0" smtClean="0">
                    <a:latin typeface="+mn-ea"/>
                  </a:rPr>
                  <a:t>どのコードが出現しやすいか</a:t>
                </a:r>
                <a:r>
                  <a:rPr kumimoji="1" lang="en-US" altLang="ja-JP" sz="2800" dirty="0" smtClean="0">
                    <a:latin typeface="+mn-ea"/>
                  </a:rPr>
                  <a:t/>
                </a:r>
                <a:br>
                  <a:rPr kumimoji="1" lang="en-US" altLang="ja-JP" sz="2800" dirty="0" smtClean="0">
                    <a:latin typeface="+mn-ea"/>
                  </a:rPr>
                </a:br>
                <a:endParaRPr kumimoji="1" lang="en-US" altLang="ja-JP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4" y="966814"/>
                <a:ext cx="8641655" cy="5558186"/>
              </a:xfrm>
              <a:blipFill rotWithShape="0">
                <a:blip r:embed="rId2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04" y="2853000"/>
            <a:ext cx="3595775" cy="2774223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250824" y="966814"/>
            <a:ext cx="8641655" cy="53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2800" dirty="0" smtClean="0"/>
              <a:t>構成音の類似性に基づき以下のように分類</a:t>
            </a:r>
            <a:endParaRPr lang="en-US" altLang="ja-JP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メジャー</a:t>
            </a:r>
            <a:r>
              <a:rPr lang="ja-JP" altLang="en-US" dirty="0" smtClean="0"/>
              <a:t>コードと</a:t>
            </a:r>
            <a:r>
              <a:rPr kumimoji="1" lang="ja-JP" altLang="en-US" dirty="0" smtClean="0"/>
              <a:t>マイナーコードの分類 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64628"/>
              </p:ext>
            </p:extLst>
          </p:nvPr>
        </p:nvGraphicFramePr>
        <p:xfrm>
          <a:off x="249830" y="2565000"/>
          <a:ext cx="8642350" cy="36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0"/>
                <a:gridCol w="648018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コード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サフィックス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メジャー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sus4, M,  </a:t>
                      </a:r>
                      <a:r>
                        <a:rPr kumimoji="1" lang="en-US" altLang="ja-JP" sz="3200" dirty="0" err="1" smtClean="0">
                          <a:solidFill>
                            <a:schemeClr val="tx1"/>
                          </a:solidFill>
                        </a:rPr>
                        <a:t>aug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, add9,</a:t>
                      </a:r>
                      <a:b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6,</a:t>
                      </a:r>
                      <a:r>
                        <a:rPr kumimoji="1" lang="en-US" altLang="ja-JP" sz="3200" baseline="0" dirty="0" smtClean="0">
                          <a:solidFill>
                            <a:schemeClr val="tx1"/>
                          </a:solidFill>
                        </a:rPr>
                        <a:t> 7, M7, 7sus4, 9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E2"/>
                    </a:solidFill>
                  </a:tcPr>
                </a:tc>
              </a:tr>
              <a:tr h="130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マイナー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m, dim, m6,</a:t>
                      </a:r>
                      <a:r>
                        <a:rPr kumimoji="1" lang="en-US" altLang="ja-JP" sz="3200" baseline="0" dirty="0" smtClean="0">
                          <a:solidFill>
                            <a:schemeClr val="tx1"/>
                          </a:solidFill>
                        </a:rPr>
                        <a:t> mM7, m7,m7-5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F8"/>
                    </a:solidFill>
                  </a:tcPr>
                </a:tc>
              </a:tr>
            </a:tbl>
          </a:graphicData>
        </a:graphic>
      </p:graphicFrame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2052000" y="1989000"/>
            <a:ext cx="4752000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 表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メジャー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マイナーの分類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感情スコアの具体例 </a:t>
            </a:r>
            <a:r>
              <a:rPr lang="en-US" altLang="ja-JP" b="0" dirty="0" smtClean="0"/>
              <a:t>(</a:t>
            </a:r>
            <a:r>
              <a:rPr lang="en-US" altLang="ja-JP" dirty="0" smtClean="0"/>
              <a:t>8</a:t>
            </a:r>
            <a:r>
              <a:rPr lang="ja-JP" altLang="en-US" dirty="0" smtClean="0"/>
              <a:t>次元ベクトル表現</a:t>
            </a:r>
            <a:r>
              <a:rPr lang="en-US" altLang="ja-JP" b="0" dirty="0" smtClean="0"/>
              <a:t>)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800" dirty="0" smtClean="0"/>
                  <a:t>ある感情</a:t>
                </a:r>
                <a:r>
                  <a:rPr kumimoji="1" lang="ja-JP" altLang="en-US" sz="2800" dirty="0" smtClean="0"/>
                  <a:t>カテゴリ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に対する感情スコア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800" dirty="0" smtClean="0"/>
                  <a:t>: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サブタイトル 2"/>
              <p:cNvSpPr txBox="1">
                <a:spLocks/>
              </p:cNvSpPr>
              <p:nvPr/>
            </p:nvSpPr>
            <p:spPr bwMode="auto">
              <a:xfrm>
                <a:off x="250825" y="1773000"/>
                <a:ext cx="8641654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ecs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adm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ter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ama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gri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loa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rag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vig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 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5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773000"/>
                <a:ext cx="8641654" cy="64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サブタイトル 2"/>
              <p:cNvSpPr txBox="1">
                <a:spLocks/>
              </p:cNvSpPr>
              <p:nvPr/>
            </p:nvSpPr>
            <p:spPr bwMode="auto">
              <a:xfrm>
                <a:off x="468000" y="2578189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ecs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“ecstasy”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6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2578189"/>
                <a:ext cx="5491805" cy="648000"/>
              </a:xfrm>
              <a:prstGeom prst="rect">
                <a:avLst/>
              </a:prstGeom>
              <a:blipFill rotWithShape="0">
                <a:blip r:embed="rId4"/>
                <a:stretch>
                  <a:fillRect b="-20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サブタイトル 2"/>
              <p:cNvSpPr txBox="1">
                <a:spLocks/>
              </p:cNvSpPr>
              <p:nvPr/>
            </p:nvSpPr>
            <p:spPr bwMode="auto">
              <a:xfrm>
                <a:off x="468000" y="3306699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adm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“admiration”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7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3306699"/>
                <a:ext cx="5491805" cy="648000"/>
              </a:xfrm>
              <a:prstGeom prst="rect">
                <a:avLst/>
              </a:prstGeom>
              <a:blipFill rotWithShape="0">
                <a:blip r:embed="rId5"/>
                <a:stretch>
                  <a:fillRect b="-20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サブタイトル 2"/>
              <p:cNvSpPr txBox="1">
                <a:spLocks/>
              </p:cNvSpPr>
              <p:nvPr/>
            </p:nvSpPr>
            <p:spPr bwMode="auto">
              <a:xfrm>
                <a:off x="467999" y="4033792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ter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 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“terror”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8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99" y="4033792"/>
                <a:ext cx="5491805" cy="648000"/>
              </a:xfrm>
              <a:prstGeom prst="rect">
                <a:avLst/>
              </a:prstGeom>
              <a:blipFill rotWithShape="0">
                <a:blip r:embed="rId6"/>
                <a:stretch>
                  <a:fillRect b="-20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サブタイトル 2"/>
              <p:cNvSpPr txBox="1">
                <a:spLocks/>
              </p:cNvSpPr>
              <p:nvPr/>
            </p:nvSpPr>
            <p:spPr bwMode="auto">
              <a:xfrm>
                <a:off x="467999" y="4760885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ama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“amazement”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9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99" y="4760885"/>
                <a:ext cx="5491805" cy="648000"/>
              </a:xfrm>
              <a:prstGeom prst="rect">
                <a:avLst/>
              </a:prstGeom>
              <a:blipFill rotWithShape="0">
                <a:blip r:embed="rId7"/>
                <a:stretch>
                  <a:fillRect b="-20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サブタイトル 2"/>
          <p:cNvSpPr txBox="1">
            <a:spLocks/>
          </p:cNvSpPr>
          <p:nvPr/>
        </p:nvSpPr>
        <p:spPr bwMode="auto">
          <a:xfrm rot="5400000">
            <a:off x="2975553" y="5493332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371" r="36530" b="1223"/>
          <a:stretch/>
        </p:blipFill>
        <p:spPr>
          <a:xfrm>
            <a:off x="5633854" y="2578189"/>
            <a:ext cx="3456000" cy="3408000"/>
          </a:xfrm>
          <a:prstGeom prst="rect">
            <a:avLst/>
          </a:prstGeom>
        </p:spPr>
      </p:pic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感情スコアの具体例 </a:t>
            </a:r>
            <a:r>
              <a:rPr lang="en-US" altLang="ja-JP" b="0" dirty="0"/>
              <a:t>(</a:t>
            </a:r>
            <a:r>
              <a:rPr lang="en-US" altLang="ja-JP" dirty="0"/>
              <a:t>8</a:t>
            </a:r>
            <a:r>
              <a:rPr lang="ja-JP" altLang="en-US" dirty="0"/>
              <a:t>次元ベクトル表現</a:t>
            </a:r>
            <a:r>
              <a:rPr lang="en-US" altLang="ja-JP" b="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824" y="966814"/>
            <a:ext cx="8641655" cy="5630186"/>
          </a:xfrm>
        </p:spPr>
        <p:txBody>
          <a:bodyPr/>
          <a:lstStyle/>
          <a:p>
            <a:r>
              <a:rPr kumimoji="1" lang="en-US" altLang="ja-JP" sz="2800" dirty="0" smtClean="0"/>
              <a:t>“ecstasy” </a:t>
            </a:r>
            <a:r>
              <a:rPr kumimoji="1" lang="ja-JP" altLang="en-US" sz="2800" dirty="0" smtClean="0"/>
              <a:t>カテゴリ</a:t>
            </a:r>
            <a:r>
              <a:rPr kumimoji="1" lang="en-US" altLang="ja-JP" sz="2800" dirty="0" smtClean="0"/>
              <a:t>: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→ </a:t>
            </a:r>
            <a:r>
              <a:rPr lang="en-US" altLang="ja-JP" sz="2800" dirty="0"/>
              <a:t>(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1.0</a:t>
            </a:r>
            <a:r>
              <a:rPr kumimoji="1" lang="en-US" altLang="ja-JP" sz="2800" dirty="0" smtClean="0"/>
              <a:t>, 0.0, 0.0, 0.0, 0.0, 0.0, 0.0, 0.0)</a:t>
            </a:r>
          </a:p>
          <a:p>
            <a:r>
              <a:rPr lang="en-US" altLang="ja-JP" sz="2800" dirty="0" smtClean="0"/>
              <a:t>“joy” </a:t>
            </a:r>
            <a:r>
              <a:rPr lang="ja-JP" altLang="en-US" sz="2800" dirty="0" smtClean="0"/>
              <a:t>カテゴリ</a:t>
            </a:r>
            <a:r>
              <a:rPr lang="en-US" altLang="ja-JP" sz="2800" dirty="0" smtClean="0"/>
              <a:t>: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0.0, 0.0, 0.0, 0.0, 0.0, 0.0, 0.0)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“admiration” </a:t>
            </a:r>
            <a:r>
              <a:rPr lang="ja-JP" altLang="en-US" sz="2800" dirty="0" smtClean="0"/>
              <a:t>カテゴリ</a:t>
            </a:r>
            <a:r>
              <a:rPr lang="en-US" altLang="ja-JP" sz="2800" dirty="0" smtClean="0"/>
              <a:t>: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/>
              <a:t>(</a:t>
            </a:r>
            <a:r>
              <a:rPr lang="en-US" altLang="ja-JP" sz="2800" dirty="0" smtClean="0"/>
              <a:t>0.0,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1.0</a:t>
            </a:r>
            <a:r>
              <a:rPr lang="en-US" altLang="ja-JP" sz="2800" dirty="0" smtClean="0"/>
              <a:t>, 0.0, 0.0, 0.0, 0.0, 0.0, 0.0)</a:t>
            </a:r>
            <a:endParaRPr lang="en-US" altLang="ja-JP" dirty="0" smtClean="0"/>
          </a:p>
          <a:p>
            <a:r>
              <a:rPr kumimoji="1" lang="en-US" altLang="ja-JP" sz="2800" dirty="0" smtClean="0"/>
              <a:t>“love” </a:t>
            </a:r>
            <a:r>
              <a:rPr kumimoji="1" lang="ja-JP" altLang="en-US" sz="2800" dirty="0" smtClean="0"/>
              <a:t>カテゴリ</a:t>
            </a:r>
            <a:r>
              <a:rPr kumimoji="1" lang="en-US" altLang="ja-JP" sz="2800" dirty="0" smtClean="0"/>
              <a:t>: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→ </a:t>
            </a:r>
            <a:r>
              <a:rPr lang="en-US" altLang="ja-JP" sz="2800" dirty="0"/>
              <a:t>(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kumimoji="1" lang="en-US" altLang="ja-JP" sz="2800" dirty="0" smtClean="0"/>
              <a:t>, 0.0, 0.0, 0.0, 0.0, 0.0, 0.0)</a:t>
            </a:r>
            <a:endParaRPr kumimoji="1" lang="ja-JP" altLang="en-US" sz="28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WordNe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知識構造を階層的に保持し</a:t>
            </a:r>
            <a:r>
              <a:rPr lang="ja-JP" altLang="en-US" sz="2800" dirty="0" smtClean="0"/>
              <a:t>た英語の概念辞書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感情語辞書には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感情カテゴリの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類義語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下位語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派生系</a:t>
            </a:r>
            <a:r>
              <a:rPr lang="ja-JP" altLang="en-US" sz="2800" dirty="0" smtClean="0"/>
              <a:t>を格納</a:t>
            </a:r>
            <a:endParaRPr lang="en-US" altLang="ja-JP" sz="2800" dirty="0" smtClean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3023003" y="1706901"/>
            <a:ext cx="196380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emotion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4004906" y="2382319"/>
            <a:ext cx="0" cy="548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74717" y="2930901"/>
            <a:ext cx="3698235" cy="4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170409" y="2930901"/>
            <a:ext cx="349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1596041" y="3340090"/>
            <a:ext cx="116810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anger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3449102" y="2930901"/>
            <a:ext cx="262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3043277" y="3350201"/>
            <a:ext cx="797832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fear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4551979" y="2930901"/>
            <a:ext cx="262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4222296" y="3340380"/>
            <a:ext cx="65936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joy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5475027" y="2930901"/>
            <a:ext cx="262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サブタイトル 2"/>
          <p:cNvSpPr txBox="1">
            <a:spLocks/>
          </p:cNvSpPr>
          <p:nvPr/>
        </p:nvSpPr>
        <p:spPr bwMode="auto">
          <a:xfrm>
            <a:off x="5039144" y="3350491"/>
            <a:ext cx="87761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love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19" name="サブタイトル 2"/>
          <p:cNvSpPr txBox="1">
            <a:spLocks/>
          </p:cNvSpPr>
          <p:nvPr/>
        </p:nvSpPr>
        <p:spPr bwMode="auto">
          <a:xfrm>
            <a:off x="5962192" y="3218901"/>
            <a:ext cx="87761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4400" dirty="0" smtClean="0"/>
              <a:t>...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0" name="サブタイトル 2"/>
          <p:cNvSpPr txBox="1">
            <a:spLocks/>
          </p:cNvSpPr>
          <p:nvPr/>
        </p:nvSpPr>
        <p:spPr bwMode="auto">
          <a:xfrm>
            <a:off x="5989685" y="2413712"/>
            <a:ext cx="87761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4400" dirty="0" smtClean="0"/>
              <a:t>...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1" name="サブタイトル 2"/>
          <p:cNvSpPr txBox="1">
            <a:spLocks/>
          </p:cNvSpPr>
          <p:nvPr/>
        </p:nvSpPr>
        <p:spPr bwMode="auto">
          <a:xfrm>
            <a:off x="27786" y="1696102"/>
            <a:ext cx="1613773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800" dirty="0" smtClean="0"/>
              <a:t>上位語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2" name="サブタイトル 2"/>
          <p:cNvSpPr txBox="1">
            <a:spLocks/>
          </p:cNvSpPr>
          <p:nvPr/>
        </p:nvSpPr>
        <p:spPr bwMode="auto">
          <a:xfrm>
            <a:off x="22078" y="3332443"/>
            <a:ext cx="1613773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800" dirty="0"/>
              <a:t>下位</a:t>
            </a:r>
            <a:r>
              <a:rPr lang="ja-JP" altLang="en-US" sz="2800" dirty="0" smtClean="0"/>
              <a:t>語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3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形態素解析とは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文章を意味のある最小単位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形態素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)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の集まりに分割</a:t>
            </a:r>
            <a:endParaRPr kumimoji="1" lang="ja-JP" altLang="en-US" sz="28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250823" y="1989000"/>
            <a:ext cx="8641655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“</a:t>
            </a:r>
            <a:r>
              <a:rPr lang="ja-JP" altLang="en-US" dirty="0" smtClean="0"/>
              <a:t>ちゃんと卒論を書くから待っていてほしい</a:t>
            </a:r>
            <a:r>
              <a:rPr lang="en-US" altLang="ja-JP" dirty="0" smtClean="0"/>
              <a:t>”</a:t>
            </a:r>
            <a:endParaRPr lang="ja-JP" altLang="en-US" sz="2800" dirty="0"/>
          </a:p>
        </p:txBody>
      </p:sp>
      <p:sp>
        <p:nvSpPr>
          <p:cNvPr id="5" name="右矢印 4"/>
          <p:cNvSpPr/>
          <p:nvPr/>
        </p:nvSpPr>
        <p:spPr>
          <a:xfrm rot="5400000">
            <a:off x="4319622" y="3092842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238323" y="3744375"/>
            <a:ext cx="8641655" cy="16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“</a:t>
            </a:r>
            <a:r>
              <a:rPr lang="ja-JP" altLang="en-US" dirty="0" smtClean="0"/>
              <a:t>ちゃんと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卒論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を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書く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ja-JP" altLang="en-US" dirty="0" err="1" smtClean="0"/>
              <a:t>待</a:t>
            </a:r>
            <a:r>
              <a:rPr lang="ja-JP" altLang="en-US" dirty="0" err="1"/>
              <a:t>っ</a:t>
            </a:r>
            <a:r>
              <a:rPr lang="en-US" altLang="ja-JP" dirty="0" smtClean="0"/>
              <a:t>”, “ </a:t>
            </a:r>
            <a:r>
              <a:rPr lang="ja-JP" altLang="en-US" dirty="0" smtClean="0"/>
              <a:t>て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い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て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ほしい</a:t>
            </a:r>
            <a:r>
              <a:rPr lang="en-US" altLang="ja-JP" dirty="0" smtClean="0"/>
              <a:t>”</a:t>
            </a:r>
            <a:endParaRPr lang="ja-JP" altLang="en-US" sz="28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tf-idf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tf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b="1" dirty="0" smtClean="0">
                <a:solidFill>
                  <a:srgbClr val="FF0000"/>
                </a:solidFill>
              </a:rPr>
              <a:t>T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erm</a:t>
            </a:r>
            <a:r>
              <a:rPr lang="en-US" altLang="ja-JP" b="1" dirty="0" smtClean="0">
                <a:solidFill>
                  <a:srgbClr val="FF0000"/>
                </a:solidFill>
              </a:rPr>
              <a:t> F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requency</a:t>
            </a:r>
            <a:r>
              <a:rPr lang="en-US" altLang="ja-JP" dirty="0" smtClean="0">
                <a:solidFill>
                  <a:srgbClr val="FF0000"/>
                </a:solidFill>
              </a:rPr>
              <a:t>):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ある</a:t>
            </a:r>
            <a:r>
              <a:rPr lang="en-US" altLang="ja-JP" sz="2800" dirty="0" smtClean="0"/>
              <a:t>1</a:t>
            </a:r>
            <a:r>
              <a:rPr lang="ja-JP" altLang="en-US" sz="2800" dirty="0" err="1" smtClean="0"/>
              <a:t>つの</a:t>
            </a:r>
            <a:r>
              <a:rPr lang="ja-JP" altLang="en-US" sz="2800" dirty="0" smtClean="0"/>
              <a:t>文書の</a:t>
            </a:r>
            <a:r>
              <a:rPr kumimoji="1" lang="ja-JP" altLang="en-US" sz="2800" dirty="0" smtClean="0"/>
              <a:t>中</a:t>
            </a:r>
            <a:r>
              <a:rPr lang="ja-JP" altLang="en-US" sz="2800" dirty="0" smtClean="0"/>
              <a:t>である単語が</a:t>
            </a:r>
            <a:r>
              <a:rPr kumimoji="1" lang="ja-JP" altLang="en-US" sz="2800" dirty="0" smtClean="0"/>
              <a:t>出現する頻度</a:t>
            </a:r>
            <a:endParaRPr kumimoji="1" lang="en-US" altLang="ja-JP" sz="2800" dirty="0" smtClean="0"/>
          </a:p>
          <a:p>
            <a:r>
              <a:rPr lang="en-US" altLang="ja-JP" b="1" dirty="0" err="1" smtClean="0">
                <a:solidFill>
                  <a:srgbClr val="FF0000"/>
                </a:solidFill>
              </a:rPr>
              <a:t>idf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</a:rPr>
              <a:t>I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nverse</a:t>
            </a:r>
            <a:r>
              <a:rPr lang="en-US" altLang="ja-JP" b="1" dirty="0" smtClean="0">
                <a:solidFill>
                  <a:srgbClr val="FF0000"/>
                </a:solidFill>
              </a:rPr>
              <a:t> D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ocument</a:t>
            </a:r>
            <a:r>
              <a:rPr lang="en-US" altLang="ja-JP" b="1" dirty="0" smtClean="0">
                <a:solidFill>
                  <a:srgbClr val="FF0000"/>
                </a:solidFill>
              </a:rPr>
              <a:t> F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requency</a:t>
            </a:r>
            <a:r>
              <a:rPr lang="en-US" altLang="ja-JP" dirty="0" smtClean="0">
                <a:solidFill>
                  <a:srgbClr val="FF0000"/>
                </a:solidFill>
              </a:rPr>
              <a:t>):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sz="2800" dirty="0" smtClean="0"/>
              <a:t>全ての文書の中である単語が出現する頻度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8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文書で多く出現</a:t>
            </a:r>
            <a:r>
              <a:rPr lang="ja-JP" altLang="en-US" sz="2800" dirty="0" smtClean="0"/>
              <a:t>する単語 →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重要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rgbClr val="0070C0"/>
                </a:solidFill>
              </a:rPr>
              <a:t>多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くの文書で使われている</a:t>
            </a:r>
            <a:r>
              <a:rPr lang="ja-JP" altLang="en-US" sz="2800" dirty="0" smtClean="0"/>
              <a:t>単語 → 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重要でない</a:t>
            </a:r>
            <a:endParaRPr lang="en-US" altLang="ja-JP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tf-idf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?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数式での表現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98529" y="1197000"/>
                <a:ext cx="3076227" cy="1245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9" y="1197000"/>
                <a:ext cx="3076227" cy="12457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98529" y="2830101"/>
                <a:ext cx="2806922" cy="132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9" y="2830101"/>
                <a:ext cx="2806922" cy="1326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393704" y="1197000"/>
                <a:ext cx="766685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3200" dirty="0" smtClean="0"/>
                  <a:t>: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04" y="1197000"/>
                <a:ext cx="766685" cy="598562"/>
              </a:xfrm>
              <a:prstGeom prst="rect">
                <a:avLst/>
              </a:prstGeom>
              <a:blipFill rotWithShape="0">
                <a:blip r:embed="rId4"/>
                <a:stretch>
                  <a:fillRect t="-14141" r="-30952" b="-282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サブタイトル 2"/>
              <p:cNvSpPr txBox="1">
                <a:spLocks/>
              </p:cNvSpPr>
              <p:nvPr/>
            </p:nvSpPr>
            <p:spPr bwMode="auto">
              <a:xfrm>
                <a:off x="4393705" y="1773000"/>
                <a:ext cx="4896480" cy="16006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/>
                  <a:t>ある文書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 smtClean="0"/>
                  <a:t>の中に</a:t>
                </a:r>
                <a:endParaRPr lang="en-US" altLang="ja-JP" sz="2800" dirty="0" smtClean="0"/>
              </a:p>
              <a:p>
                <a:pPr marL="0" indent="0">
                  <a:buNone/>
                </a:pPr>
                <a:r>
                  <a:rPr lang="ja-JP" altLang="en-US" sz="2800" dirty="0" smtClean="0"/>
                  <a:t>ある単語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 が出現する数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8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3705" y="1773000"/>
                <a:ext cx="4896480" cy="1600611"/>
              </a:xfrm>
              <a:prstGeom prst="rect">
                <a:avLst/>
              </a:prstGeom>
              <a:blipFill rotWithShape="0">
                <a:blip r:embed="rId5"/>
                <a:stretch>
                  <a:fillRect l="-2615" b="-1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384246" y="3408373"/>
                <a:ext cx="463332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sz="3200" dirty="0" smtClean="0"/>
                  <a:t>: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6" y="3408373"/>
                <a:ext cx="463332" cy="541238"/>
              </a:xfrm>
              <a:prstGeom prst="rect">
                <a:avLst/>
              </a:prstGeom>
              <a:blipFill rotWithShape="0">
                <a:blip r:embed="rId6"/>
                <a:stretch>
                  <a:fillRect t="-15730" r="-53947" b="-42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859520" y="3349219"/>
            <a:ext cx="4896480" cy="58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全ての文書の数</a:t>
            </a:r>
            <a:endParaRPr lang="en-US" altLang="ja-JP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384246" y="4221000"/>
                <a:ext cx="561949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2800" dirty="0" smtClean="0"/>
                  <a:t>: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6" y="4221000"/>
                <a:ext cx="561949" cy="598562"/>
              </a:xfrm>
              <a:prstGeom prst="rect">
                <a:avLst/>
              </a:prstGeom>
              <a:blipFill rotWithShape="0">
                <a:blip r:embed="rId7"/>
                <a:stretch>
                  <a:fillRect t="-4040" r="-35870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サブタイトル 2"/>
              <p:cNvSpPr txBox="1">
                <a:spLocks/>
              </p:cNvSpPr>
              <p:nvPr/>
            </p:nvSpPr>
            <p:spPr bwMode="auto">
              <a:xfrm>
                <a:off x="4398204" y="4687820"/>
                <a:ext cx="4896480" cy="16006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/>
                  <a:t>ある単語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 を含む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文書の数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12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8204" y="4687820"/>
                <a:ext cx="4896480" cy="1600611"/>
              </a:xfrm>
              <a:prstGeom prst="rect">
                <a:avLst/>
              </a:prstGeom>
              <a:blipFill rotWithShape="0">
                <a:blip r:embed="rId8"/>
                <a:stretch>
                  <a:fillRect l="-24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9874" y="4707882"/>
                <a:ext cx="4064126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tf</m:t>
                    </m:r>
                  </m:oMath>
                </a14:m>
                <a:r>
                  <a:rPr kumimoji="1" lang="en-US" altLang="ja-JP" sz="4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4000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400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400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4" y="4707882"/>
                <a:ext cx="4064126" cy="665118"/>
              </a:xfrm>
              <a:prstGeom prst="rect">
                <a:avLst/>
              </a:prstGeom>
              <a:blipFill rotWithShape="0">
                <a:blip r:embed="rId9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 </a:t>
            </a:r>
            <a:r>
              <a:rPr kumimoji="1" lang="en-US" altLang="ja-JP" b="0" dirty="0" smtClean="0"/>
              <a:t>(1/3)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分類対象となる全楽曲の歌詞から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kumimoji="1" lang="ja-JP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形態素解析</a:t>
            </a:r>
            <a:r>
              <a:rPr kumimoji="1" lang="ja-JP" altLang="en-US" sz="2800" dirty="0" smtClean="0"/>
              <a:t>により感情語を抽出</a:t>
            </a:r>
            <a:endParaRPr kumimoji="1" lang="en-US" altLang="ja-JP" sz="2800" dirty="0" smtClean="0"/>
          </a:p>
        </p:txBody>
      </p:sp>
      <p:sp>
        <p:nvSpPr>
          <p:cNvPr id="4" name="メモ 3"/>
          <p:cNvSpPr/>
          <p:nvPr/>
        </p:nvSpPr>
        <p:spPr>
          <a:xfrm>
            <a:off x="324000" y="2420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324000" y="3644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 rot="5400000">
            <a:off x="1247553" y="5889795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7" name="メモ 6"/>
          <p:cNvSpPr/>
          <p:nvPr/>
        </p:nvSpPr>
        <p:spPr>
          <a:xfrm>
            <a:off x="324000" y="4869000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627944" y="2613919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2627944" y="3906336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627944" y="5130684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3348000" y="2499374"/>
            <a:ext cx="4141225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”, “</a:t>
            </a:r>
            <a:r>
              <a:rPr lang="ja-JP" altLang="en-US" sz="2800" dirty="0" smtClean="0"/>
              <a:t>恋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不思議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3405237" y="3729810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動揺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愛情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大嫌</a:t>
            </a:r>
            <a:r>
              <a:rPr lang="ja-JP" altLang="en-US" sz="2800" dirty="0" smtClean="0"/>
              <a:t>い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3405237" y="4960994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“love”, “love”, “love”, ...</a:t>
            </a:r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 </a:t>
            </a:r>
            <a:r>
              <a:rPr kumimoji="1" lang="en-US" altLang="ja-JP" b="0" dirty="0" smtClean="0"/>
              <a:t>(2/3)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2"/>
            </a:pPr>
            <a:r>
              <a:rPr lang="ja-JP" altLang="en-US" sz="2800" dirty="0">
                <a:solidFill>
                  <a:srgbClr val="000000"/>
                </a:solidFill>
              </a:rPr>
              <a:t>各感情語に対応する感情カテゴリに基づいて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感情スコアを算出</a:t>
            </a:r>
            <a:endParaRPr lang="en-US" altLang="ja-JP" sz="2800" dirty="0">
              <a:solidFill>
                <a:srgbClr val="000000"/>
              </a:solidFill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250824" y="2447316"/>
            <a:ext cx="4609176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   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“love”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1310800" y="3224557"/>
            <a:ext cx="7221200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   → </a:t>
            </a:r>
            <a:r>
              <a:rPr lang="en-US" altLang="ja-JP" sz="2800" dirty="0"/>
              <a:t>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0.0, 0.0, 0.0, 0.0, 0.0, 0.0)</a:t>
            </a:r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250824" y="4058341"/>
            <a:ext cx="4969176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不思議</a:t>
            </a:r>
            <a:r>
              <a:rPr lang="en-US" altLang="ja-JP" sz="2800" dirty="0" smtClean="0"/>
              <a:t>”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“surprise”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</p:txBody>
      </p: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1668112" y="4845082"/>
            <a:ext cx="6976776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→ </a:t>
            </a:r>
            <a:r>
              <a:rPr lang="en-US" altLang="ja-JP" sz="2800" dirty="0" smtClean="0"/>
              <a:t>(0.0, 0.0, 0.0,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0.0, 0.0, 0.0, 0.0)</a:t>
            </a:r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 rot="5400000">
            <a:off x="4368795" y="5627190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44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背景</a:t>
            </a:r>
            <a:r>
              <a:rPr kumimoji="1" lang="en-US" altLang="ja-JP" b="1" dirty="0" smtClean="0">
                <a:solidFill>
                  <a:srgbClr val="FF0000"/>
                </a:solidFill>
                <a:latin typeface="+mn-ea"/>
              </a:rPr>
              <a:t>:</a:t>
            </a:r>
          </a:p>
          <a:p>
            <a:r>
              <a:rPr kumimoji="1" lang="ja-JP" altLang="en-US" sz="2800" dirty="0" smtClean="0"/>
              <a:t>情報工学の分野における技術の発展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可搬性が高い音楽再生デバイスの登場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目的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>
                <a:latin typeface="+mn-ea"/>
              </a:rPr>
              <a:t>コード進行と歌詞情報の両方を用いた</a:t>
            </a:r>
            <a:r>
              <a:rPr lang="en-US" altLang="ja-JP" sz="2800" dirty="0" smtClean="0">
                <a:latin typeface="+mn-ea"/>
              </a:rPr>
              <a:t/>
            </a:r>
            <a:br>
              <a:rPr lang="en-US" altLang="ja-JP" sz="2800" dirty="0" smtClean="0">
                <a:latin typeface="+mn-ea"/>
              </a:rPr>
            </a:br>
            <a:r>
              <a:rPr lang="ja-JP" altLang="en-US" sz="2800" dirty="0" smtClean="0">
                <a:latin typeface="+mn-ea"/>
              </a:rPr>
              <a:t>楽曲分類システムの構築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244724" y="3388383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860629" y="3234655"/>
            <a:ext cx="79200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ユーザ志向な楽曲分類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分析システムの需要増加</a:t>
            </a:r>
            <a:endParaRPr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 flipV="1">
            <a:off x="2124000" y="1125000"/>
            <a:ext cx="6192000" cy="648000"/>
          </a:xfrm>
          <a:prstGeom prst="wedgeRoundRectCallout">
            <a:avLst>
              <a:gd name="adj1" fmla="val -9629"/>
              <a:gd name="adj2" fmla="val -73736"/>
              <a:gd name="adj3" fmla="val 16667"/>
            </a:avLst>
          </a:prstGeom>
          <a:noFill/>
          <a:ln w="2857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>
            <a:off x="1894530" y="1173621"/>
            <a:ext cx="6650939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コンピュータネットワーク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データマイニング</a:t>
            </a:r>
            <a:r>
              <a:rPr lang="en-US" altLang="ja-JP" sz="2400" dirty="0" smtClean="0"/>
              <a:t>, ...</a:t>
            </a:r>
            <a:endParaRPr lang="ja-JP" altLang="en-US" sz="2400" dirty="0"/>
          </a:p>
        </p:txBody>
      </p:sp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2</a:t>
            </a:r>
            <a:r>
              <a:rPr lang="en-US" altLang="ja-JP" sz="1800" dirty="0" smtClean="0">
                <a:solidFill>
                  <a:schemeClr val="bg1"/>
                </a:solidFill>
              </a:rPr>
              <a:t>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 </a:t>
            </a:r>
            <a:r>
              <a:rPr kumimoji="1" lang="en-US" altLang="ja-JP" b="0" dirty="0" smtClean="0"/>
              <a:t>(3/3)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sz="2800" dirty="0"/>
              <a:t>感情スコアを </a:t>
            </a:r>
            <a:r>
              <a:rPr lang="en-US" altLang="ja-JP" sz="2800" b="1" dirty="0" err="1">
                <a:solidFill>
                  <a:srgbClr val="FF0000"/>
                </a:solidFill>
              </a:rPr>
              <a:t>tf-idf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ja-JP" altLang="en-US" sz="2800" dirty="0"/>
              <a:t>により重み付けした値を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楽曲に対する感情として推定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</p:txBody>
      </p:sp>
      <p:sp>
        <p:nvSpPr>
          <p:cNvPr id="4" name="メモ 3"/>
          <p:cNvSpPr/>
          <p:nvPr/>
        </p:nvSpPr>
        <p:spPr>
          <a:xfrm>
            <a:off x="324000" y="2420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324000" y="3644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 rot="5400000">
            <a:off x="1247553" y="5889795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7" name="メモ 6"/>
          <p:cNvSpPr/>
          <p:nvPr/>
        </p:nvSpPr>
        <p:spPr>
          <a:xfrm>
            <a:off x="324000" y="4869000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627944" y="2613919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2627944" y="3906336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627944" y="5130684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3347999" y="2443254"/>
            <a:ext cx="4141225" cy="10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”, “</a:t>
            </a:r>
            <a:r>
              <a:rPr lang="ja-JP" altLang="en-US" sz="2800" dirty="0" smtClean="0"/>
              <a:t>恋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不思議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3405237" y="3729810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動揺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愛情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大嫌</a:t>
            </a:r>
            <a:r>
              <a:rPr lang="ja-JP" altLang="en-US" sz="2800" dirty="0" smtClean="0"/>
              <a:t>い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3405237" y="4960994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“love”, “love”, “love”, ...</a:t>
            </a:r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3347999" y="2437393"/>
            <a:ext cx="1152001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</a:t>
            </a:r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4550350" y="3729810"/>
            <a:ext cx="1152001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</a:t>
            </a:r>
          </a:p>
        </p:txBody>
      </p: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3405237" y="4955568"/>
            <a:ext cx="1145113" cy="7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</a:t>
            </a:r>
          </a:p>
        </p:txBody>
      </p:sp>
      <p:sp>
        <p:nvSpPr>
          <p:cNvPr id="17" name="サブタイトル 2"/>
          <p:cNvSpPr txBox="1">
            <a:spLocks/>
          </p:cNvSpPr>
          <p:nvPr/>
        </p:nvSpPr>
        <p:spPr bwMode="auto">
          <a:xfrm>
            <a:off x="4494187" y="4955568"/>
            <a:ext cx="1145113" cy="7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</a:t>
            </a:r>
          </a:p>
        </p:txBody>
      </p:sp>
      <p:sp>
        <p:nvSpPr>
          <p:cNvPr id="18" name="サブタイトル 2"/>
          <p:cNvSpPr txBox="1">
            <a:spLocks/>
          </p:cNvSpPr>
          <p:nvPr/>
        </p:nvSpPr>
        <p:spPr bwMode="auto">
          <a:xfrm>
            <a:off x="5583137" y="4955568"/>
            <a:ext cx="1145113" cy="7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</a:t>
            </a:r>
          </a:p>
        </p:txBody>
      </p:sp>
      <p:sp>
        <p:nvSpPr>
          <p:cNvPr id="19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ja-JP" dirty="0" smtClean="0"/>
                  <a:t>-means </a:t>
                </a:r>
                <a:r>
                  <a:rPr kumimoji="1" lang="ja-JP" altLang="en-US" dirty="0" smtClean="0"/>
                  <a:t>法とは</a:t>
                </a:r>
                <a:r>
                  <a:rPr kumimoji="1" lang="en-US" altLang="ja-JP" dirty="0" smtClean="0"/>
                  <a:t>?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90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800" dirty="0" smtClean="0"/>
                  <a:t>データ集合を特徴空間上で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ja-JP" altLang="en-US" sz="2800" dirty="0" smtClean="0"/>
                  <a:t>個のクラスタに分類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/>
          <p:cNvCxnSpPr/>
          <p:nvPr/>
        </p:nvCxnSpPr>
        <p:spPr>
          <a:xfrm flipV="1">
            <a:off x="252000" y="5575300"/>
            <a:ext cx="4459714" cy="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 flipV="1">
            <a:off x="591000" y="1816795"/>
            <a:ext cx="8400" cy="4085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1123221" y="2205000"/>
            <a:ext cx="1959040" cy="1113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 rot="942068">
            <a:off x="2738942" y="3156245"/>
            <a:ext cx="1086959" cy="168724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 rot="2128603">
            <a:off x="713362" y="3627726"/>
            <a:ext cx="1849227" cy="13131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86310" y="26329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467359" y="256442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2159522" y="288342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519522" y="28804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763582" y="27090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263679" y="415957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584488" y="423126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263679" y="450439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686819" y="447793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87607" y="46916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47730" y="38970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381142" y="42250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987522" y="426322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102518" y="45717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3368263" y="447899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816310" y="28129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552258" y="25398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1891295" y="236339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287359" y="236339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208160" y="27198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489245" y="293075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519127" y="38575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871457" y="37675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139848" y="348914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458263" y="348914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98858" y="412381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1086595" y="375482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581523" y="374316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1919377" y="400419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120020" y="436962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902167" y="474314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サブタイトル 2"/>
          <p:cNvSpPr txBox="1">
            <a:spLocks/>
          </p:cNvSpPr>
          <p:nvPr/>
        </p:nvSpPr>
        <p:spPr bwMode="auto">
          <a:xfrm>
            <a:off x="4711714" y="1962448"/>
            <a:ext cx="4388900" cy="15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/>
              <a:t>類似</a:t>
            </a:r>
            <a:r>
              <a:rPr lang="ja-JP" altLang="en-US" sz="2800" dirty="0" smtClean="0"/>
              <a:t>した特徴を持つ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データの集まり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endParaRPr lang="ja-JP" altLang="en-US" sz="2800" dirty="0"/>
          </a:p>
        </p:txBody>
      </p:sp>
      <p:sp>
        <p:nvSpPr>
          <p:cNvPr id="43" name="サブタイトル 2"/>
          <p:cNvSpPr txBox="1">
            <a:spLocks/>
          </p:cNvSpPr>
          <p:nvPr/>
        </p:nvSpPr>
        <p:spPr bwMode="auto">
          <a:xfrm>
            <a:off x="-9131" y="5829334"/>
            <a:ext cx="5761176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2</a:t>
            </a:r>
            <a:r>
              <a:rPr lang="ja-JP" altLang="en-US" sz="2400" dirty="0" smtClean="0"/>
              <a:t>次元特徴空間におけるクラスタリング</a:t>
            </a:r>
            <a:endParaRPr lang="ja-JP" altLang="en-US" sz="2400" dirty="0"/>
          </a:p>
        </p:txBody>
      </p:sp>
      <p:sp>
        <p:nvSpPr>
          <p:cNvPr id="44" name="サブタイトル 2"/>
          <p:cNvSpPr txBox="1">
            <a:spLocks/>
          </p:cNvSpPr>
          <p:nvPr/>
        </p:nvSpPr>
        <p:spPr bwMode="auto">
          <a:xfrm>
            <a:off x="4661043" y="3784705"/>
            <a:ext cx="4388900" cy="15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各クラスタの中心を更新し最適な分割を求める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endParaRPr lang="ja-JP" altLang="en-US" sz="2800" dirty="0"/>
          </a:p>
        </p:txBody>
      </p:sp>
      <p:sp>
        <p:nvSpPr>
          <p:cNvPr id="45" name="角丸四角形吹き出し 44"/>
          <p:cNvSpPr/>
          <p:nvPr/>
        </p:nvSpPr>
        <p:spPr>
          <a:xfrm>
            <a:off x="4602881" y="1872885"/>
            <a:ext cx="3543357" cy="1660407"/>
          </a:xfrm>
          <a:prstGeom prst="wedgeRoundRectCallout">
            <a:avLst>
              <a:gd name="adj1" fmla="val -5792"/>
              <a:gd name="adj2" fmla="val -67106"/>
              <a:gd name="adj3" fmla="val 16667"/>
            </a:avLst>
          </a:prstGeom>
          <a:noFill/>
          <a:ln w="2857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感情分析結果の例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詳細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0659" r="2914" b="297"/>
          <a:stretch/>
        </p:blipFill>
        <p:spPr>
          <a:xfrm>
            <a:off x="252000" y="1269000"/>
            <a:ext cx="4320000" cy="4320000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05139" y="5590200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「明るい」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4681380" y="1125000"/>
            <a:ext cx="43889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抽出された感情語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一例</a:t>
            </a:r>
            <a:r>
              <a:rPr lang="en-US" altLang="ja-JP" sz="2800" dirty="0" smtClean="0"/>
              <a:t>):</a:t>
            </a:r>
          </a:p>
          <a:p>
            <a:r>
              <a:rPr lang="en-US" altLang="ja-JP" sz="2800" dirty="0" smtClean="0"/>
              <a:t>“</a:t>
            </a:r>
            <a:r>
              <a:rPr lang="ja-JP" altLang="en-US" sz="2800" dirty="0" smtClean="0"/>
              <a:t>しあわせ</a:t>
            </a:r>
            <a:r>
              <a:rPr lang="en-US" altLang="ja-JP" sz="2800" dirty="0" smtClean="0"/>
              <a:t>” × 2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“joy”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 smtClean="0"/>
              <a:t>想う</a:t>
            </a:r>
            <a:r>
              <a:rPr lang="en-US" altLang="ja-JP" sz="2800" dirty="0" smtClean="0"/>
              <a:t>” × 2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“love”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/>
              <a:t>夢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“optimism”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感情分析結果の例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詳細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1029" r="3800" b="1200"/>
          <a:stretch/>
        </p:blipFill>
        <p:spPr>
          <a:xfrm>
            <a:off x="264700" y="1293042"/>
            <a:ext cx="4284000" cy="4284000"/>
          </a:xfrm>
          <a:prstGeom prst="rect">
            <a:avLst/>
          </a:prstGeom>
        </p:spPr>
      </p:pic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405139" y="5626735"/>
            <a:ext cx="4013721" cy="50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「悲しい」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4681380" y="1125000"/>
            <a:ext cx="43889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抽出された感情語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一例</a:t>
            </a:r>
            <a:r>
              <a:rPr lang="en-US" altLang="ja-JP" sz="2800" dirty="0" smtClean="0"/>
              <a:t>):</a:t>
            </a:r>
          </a:p>
          <a:p>
            <a:r>
              <a:rPr lang="en-US" altLang="ja-JP" sz="2800" dirty="0" smtClean="0"/>
              <a:t>“</a:t>
            </a:r>
            <a:r>
              <a:rPr lang="ja-JP" altLang="en-US" sz="2800" dirty="0"/>
              <a:t>失</a:t>
            </a:r>
            <a:r>
              <a:rPr lang="ja-JP" altLang="en-US" sz="2800" dirty="0" smtClean="0"/>
              <a:t>う</a:t>
            </a:r>
            <a:r>
              <a:rPr lang="en-US" altLang="ja-JP" sz="2800" dirty="0" smtClean="0"/>
              <a:t>” × 3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“grief”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/>
              <a:t>孤独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“sadness”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 smtClean="0"/>
              <a:t>愛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“love”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</a:rPr>
              <a:t>コード進行に基づく楽曲のモデル化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3</a:t>
            </a:r>
            <a:r>
              <a:rPr lang="en-US" altLang="ja-JP" sz="1800" dirty="0" smtClean="0">
                <a:solidFill>
                  <a:schemeClr val="bg1"/>
                </a:solidFill>
              </a:rPr>
              <a:t>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ドーナツ 140"/>
          <p:cNvSpPr>
            <a:spLocks noChangeAspect="1"/>
          </p:cNvSpPr>
          <p:nvPr/>
        </p:nvSpPr>
        <p:spPr>
          <a:xfrm>
            <a:off x="1278857" y="2572458"/>
            <a:ext cx="2520000" cy="2520000"/>
          </a:xfrm>
          <a:prstGeom prst="donut">
            <a:avLst>
              <a:gd name="adj" fmla="val 20388"/>
            </a:avLst>
          </a:prstGeom>
          <a:solidFill>
            <a:srgbClr val="A6A6E2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ドーナツ 128"/>
          <p:cNvSpPr>
            <a:spLocks noChangeAspect="1"/>
          </p:cNvSpPr>
          <p:nvPr/>
        </p:nvSpPr>
        <p:spPr>
          <a:xfrm>
            <a:off x="750464" y="2017806"/>
            <a:ext cx="3600000" cy="3600000"/>
          </a:xfrm>
          <a:prstGeom prst="donut">
            <a:avLst>
              <a:gd name="adj" fmla="val 14705"/>
            </a:avLst>
          </a:prstGeom>
          <a:solidFill>
            <a:srgbClr val="FF8B8B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近親調に基づくコード進行の数値化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近親調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ja-JP" altLang="en-US" sz="2800" dirty="0" smtClean="0"/>
              <a:t>類似している調同士の関係を示したもの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  <p:sp>
        <p:nvSpPr>
          <p:cNvPr id="31" name="サブタイトル 2"/>
          <p:cNvSpPr txBox="1">
            <a:spLocks/>
          </p:cNvSpPr>
          <p:nvPr/>
        </p:nvSpPr>
        <p:spPr bwMode="auto">
          <a:xfrm>
            <a:off x="3814644" y="3511784"/>
            <a:ext cx="504000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</a:t>
            </a:r>
            <a:endParaRPr lang="ja-JP" altLang="en-US" sz="2800" dirty="0"/>
          </a:p>
        </p:txBody>
      </p:sp>
      <p:sp>
        <p:nvSpPr>
          <p:cNvPr id="33" name="サブタイトル 2"/>
          <p:cNvSpPr txBox="1">
            <a:spLocks/>
          </p:cNvSpPr>
          <p:nvPr/>
        </p:nvSpPr>
        <p:spPr bwMode="auto">
          <a:xfrm>
            <a:off x="658776" y="3498354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F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34" name="サブタイトル 2"/>
          <p:cNvSpPr txBox="1">
            <a:spLocks/>
          </p:cNvSpPr>
          <p:nvPr/>
        </p:nvSpPr>
        <p:spPr bwMode="auto">
          <a:xfrm>
            <a:off x="2283821" y="2030998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</a:t>
            </a:r>
            <a:endParaRPr lang="ja-JP" altLang="en-US" sz="2800" dirty="0"/>
          </a:p>
        </p:txBody>
      </p:sp>
      <p:sp>
        <p:nvSpPr>
          <p:cNvPr id="37" name="サブタイトル 2"/>
          <p:cNvSpPr txBox="1">
            <a:spLocks/>
          </p:cNvSpPr>
          <p:nvPr/>
        </p:nvSpPr>
        <p:spPr bwMode="auto">
          <a:xfrm>
            <a:off x="2169667" y="5089999"/>
            <a:ext cx="773254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D#</a:t>
            </a:r>
            <a:endParaRPr lang="ja-JP" altLang="en-US" sz="2800" dirty="0"/>
          </a:p>
        </p:txBody>
      </p:sp>
      <p:sp>
        <p:nvSpPr>
          <p:cNvPr id="38" name="サブタイトル 2"/>
          <p:cNvSpPr txBox="1">
            <a:spLocks/>
          </p:cNvSpPr>
          <p:nvPr/>
        </p:nvSpPr>
        <p:spPr bwMode="auto">
          <a:xfrm>
            <a:off x="3042370" y="220548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D</a:t>
            </a:r>
            <a:endParaRPr lang="ja-JP" altLang="en-US" sz="2800" dirty="0"/>
          </a:p>
        </p:txBody>
      </p:sp>
      <p:sp>
        <p:nvSpPr>
          <p:cNvPr id="39" name="サブタイトル 2"/>
          <p:cNvSpPr txBox="1">
            <a:spLocks/>
          </p:cNvSpPr>
          <p:nvPr/>
        </p:nvSpPr>
        <p:spPr bwMode="auto">
          <a:xfrm>
            <a:off x="3617284" y="277191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endParaRPr lang="ja-JP" altLang="en-US" sz="2800" dirty="0"/>
          </a:p>
        </p:txBody>
      </p:sp>
      <p:sp>
        <p:nvSpPr>
          <p:cNvPr id="40" name="サブタイトル 2"/>
          <p:cNvSpPr txBox="1">
            <a:spLocks/>
          </p:cNvSpPr>
          <p:nvPr/>
        </p:nvSpPr>
        <p:spPr bwMode="auto">
          <a:xfrm>
            <a:off x="1523559" y="2211419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E</a:t>
            </a:r>
            <a:endParaRPr lang="ja-JP" altLang="en-US" sz="2800" dirty="0"/>
          </a:p>
        </p:txBody>
      </p:sp>
      <p:sp>
        <p:nvSpPr>
          <p:cNvPr id="41" name="サブタイトル 2"/>
          <p:cNvSpPr txBox="1">
            <a:spLocks/>
          </p:cNvSpPr>
          <p:nvPr/>
        </p:nvSpPr>
        <p:spPr bwMode="auto">
          <a:xfrm>
            <a:off x="956673" y="2784324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B</a:t>
            </a:r>
            <a:endParaRPr lang="ja-JP" altLang="en-US" sz="2800" dirty="0"/>
          </a:p>
        </p:txBody>
      </p:sp>
      <p:sp>
        <p:nvSpPr>
          <p:cNvPr id="42" name="サブタイトル 2"/>
          <p:cNvSpPr txBox="1">
            <a:spLocks/>
          </p:cNvSpPr>
          <p:nvPr/>
        </p:nvSpPr>
        <p:spPr bwMode="auto">
          <a:xfrm>
            <a:off x="867994" y="426893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C#</a:t>
            </a:r>
            <a:endParaRPr lang="ja-JP" altLang="en-US" sz="2800" dirty="0"/>
          </a:p>
        </p:txBody>
      </p:sp>
      <p:sp>
        <p:nvSpPr>
          <p:cNvPr id="44" name="サブタイトル 2"/>
          <p:cNvSpPr txBox="1">
            <a:spLocks/>
          </p:cNvSpPr>
          <p:nvPr/>
        </p:nvSpPr>
        <p:spPr bwMode="auto">
          <a:xfrm>
            <a:off x="3039706" y="4842142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A#</a:t>
            </a:r>
            <a:endParaRPr lang="ja-JP" altLang="en-US" sz="2800" dirty="0"/>
          </a:p>
        </p:txBody>
      </p:sp>
      <p:sp>
        <p:nvSpPr>
          <p:cNvPr id="45" name="サブタイトル 2"/>
          <p:cNvSpPr txBox="1">
            <a:spLocks/>
          </p:cNvSpPr>
          <p:nvPr/>
        </p:nvSpPr>
        <p:spPr bwMode="auto">
          <a:xfrm>
            <a:off x="3642151" y="4338966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F</a:t>
            </a:r>
            <a:endParaRPr lang="ja-JP" altLang="en-US" sz="2800" dirty="0"/>
          </a:p>
        </p:txBody>
      </p:sp>
      <p:grpSp>
        <p:nvGrpSpPr>
          <p:cNvPr id="127" name="グループ化 126"/>
          <p:cNvGrpSpPr>
            <a:grpSpLocks noChangeAspect="1"/>
          </p:cNvGrpSpPr>
          <p:nvPr/>
        </p:nvGrpSpPr>
        <p:grpSpPr>
          <a:xfrm rot="-900000">
            <a:off x="746027" y="2028312"/>
            <a:ext cx="3600000" cy="3600000"/>
            <a:chOff x="4602229" y="2375017"/>
            <a:chExt cx="3600000" cy="3600000"/>
          </a:xfrm>
        </p:grpSpPr>
        <p:sp>
          <p:nvSpPr>
            <p:cNvPr id="96" name="円/楕円 95"/>
            <p:cNvSpPr>
              <a:spLocks noChangeAspect="1"/>
            </p:cNvSpPr>
            <p:nvPr/>
          </p:nvSpPr>
          <p:spPr>
            <a:xfrm>
              <a:off x="4602229" y="2375017"/>
              <a:ext cx="3600000" cy="360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コネクタ 99"/>
            <p:cNvCxnSpPr>
              <a:stCxn id="96" idx="2"/>
              <a:endCxn id="96" idx="6"/>
            </p:cNvCxnSpPr>
            <p:nvPr/>
          </p:nvCxnSpPr>
          <p:spPr>
            <a:xfrm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96" idx="0"/>
              <a:endCxn id="96" idx="4"/>
            </p:cNvCxnSpPr>
            <p:nvPr/>
          </p:nvCxnSpPr>
          <p:spPr>
            <a:xfrm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 rot="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rot="-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rot="-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円/楕円 124"/>
            <p:cNvSpPr>
              <a:spLocks noChangeAspect="1"/>
            </p:cNvSpPr>
            <p:nvPr/>
          </p:nvSpPr>
          <p:spPr>
            <a:xfrm>
              <a:off x="5126156" y="2904022"/>
              <a:ext cx="2550000" cy="255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>
              <a:spLocks noChangeAspect="1"/>
            </p:cNvSpPr>
            <p:nvPr/>
          </p:nvSpPr>
          <p:spPr>
            <a:xfrm>
              <a:off x="5641297" y="3426382"/>
              <a:ext cx="1500000" cy="15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サブタイトル 2"/>
          <p:cNvSpPr txBox="1">
            <a:spLocks/>
          </p:cNvSpPr>
          <p:nvPr/>
        </p:nvSpPr>
        <p:spPr bwMode="auto">
          <a:xfrm>
            <a:off x="2132714" y="258086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F#</a:t>
            </a:r>
            <a:endParaRPr lang="ja-JP" altLang="en-US" sz="2400" dirty="0"/>
          </a:p>
        </p:txBody>
      </p:sp>
      <p:sp>
        <p:nvSpPr>
          <p:cNvPr id="130" name="サブタイトル 2"/>
          <p:cNvSpPr txBox="1">
            <a:spLocks/>
          </p:cNvSpPr>
          <p:nvPr/>
        </p:nvSpPr>
        <p:spPr bwMode="auto">
          <a:xfrm>
            <a:off x="3142776" y="358279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endParaRPr lang="ja-JP" altLang="en-US" sz="2400" dirty="0"/>
          </a:p>
        </p:txBody>
      </p:sp>
      <p:sp>
        <p:nvSpPr>
          <p:cNvPr id="131" name="サブタイトル 2"/>
          <p:cNvSpPr txBox="1">
            <a:spLocks/>
          </p:cNvSpPr>
          <p:nvPr/>
        </p:nvSpPr>
        <p:spPr bwMode="auto">
          <a:xfrm>
            <a:off x="2131564" y="4591993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</a:t>
            </a:r>
            <a:endParaRPr lang="ja-JP" altLang="en-US" sz="2400" dirty="0"/>
          </a:p>
        </p:txBody>
      </p:sp>
      <p:sp>
        <p:nvSpPr>
          <p:cNvPr id="132" name="サブタイトル 2"/>
          <p:cNvSpPr txBox="1">
            <a:spLocks/>
          </p:cNvSpPr>
          <p:nvPr/>
        </p:nvSpPr>
        <p:spPr bwMode="auto">
          <a:xfrm>
            <a:off x="3011902" y="410225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</a:t>
            </a:r>
            <a:endParaRPr lang="ja-JP" altLang="en-US" sz="2400" dirty="0"/>
          </a:p>
        </p:txBody>
      </p:sp>
      <p:sp>
        <p:nvSpPr>
          <p:cNvPr id="133" name="サブタイトル 2"/>
          <p:cNvSpPr txBox="1">
            <a:spLocks/>
          </p:cNvSpPr>
          <p:nvPr/>
        </p:nvSpPr>
        <p:spPr bwMode="auto">
          <a:xfrm>
            <a:off x="2629363" y="447163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G</a:t>
            </a:r>
            <a:endParaRPr lang="ja-JP" altLang="en-US" sz="2400" dirty="0"/>
          </a:p>
        </p:txBody>
      </p:sp>
      <p:sp>
        <p:nvSpPr>
          <p:cNvPr id="134" name="サブタイトル 2"/>
          <p:cNvSpPr txBox="1">
            <a:spLocks/>
          </p:cNvSpPr>
          <p:nvPr/>
        </p:nvSpPr>
        <p:spPr bwMode="auto">
          <a:xfrm>
            <a:off x="1580442" y="447480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F</a:t>
            </a:r>
            <a:endParaRPr lang="ja-JP" altLang="en-US" sz="2400" dirty="0"/>
          </a:p>
        </p:txBody>
      </p:sp>
      <p:sp>
        <p:nvSpPr>
          <p:cNvPr id="135" name="サブタイトル 2"/>
          <p:cNvSpPr txBox="1">
            <a:spLocks/>
          </p:cNvSpPr>
          <p:nvPr/>
        </p:nvSpPr>
        <p:spPr bwMode="auto">
          <a:xfrm>
            <a:off x="1256890" y="409679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136" name="サブタイトル 2"/>
          <p:cNvSpPr txBox="1">
            <a:spLocks/>
          </p:cNvSpPr>
          <p:nvPr/>
        </p:nvSpPr>
        <p:spPr bwMode="auto">
          <a:xfrm>
            <a:off x="1117469" y="356185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D#</a:t>
            </a:r>
            <a:endParaRPr lang="ja-JP" altLang="en-US" sz="2400" dirty="0"/>
          </a:p>
        </p:txBody>
      </p:sp>
      <p:sp>
        <p:nvSpPr>
          <p:cNvPr id="137" name="サブタイトル 2"/>
          <p:cNvSpPr txBox="1">
            <a:spLocks/>
          </p:cNvSpPr>
          <p:nvPr/>
        </p:nvSpPr>
        <p:spPr bwMode="auto">
          <a:xfrm>
            <a:off x="1231753" y="308563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G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138" name="サブタイトル 2"/>
          <p:cNvSpPr txBox="1">
            <a:spLocks/>
          </p:cNvSpPr>
          <p:nvPr/>
        </p:nvSpPr>
        <p:spPr bwMode="auto">
          <a:xfrm>
            <a:off x="1637674" y="271136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C#</a:t>
            </a:r>
            <a:endParaRPr lang="ja-JP" altLang="en-US" sz="2400" dirty="0"/>
          </a:p>
        </p:txBody>
      </p:sp>
      <p:sp>
        <p:nvSpPr>
          <p:cNvPr id="139" name="サブタイトル 2"/>
          <p:cNvSpPr txBox="1">
            <a:spLocks/>
          </p:cNvSpPr>
          <p:nvPr/>
        </p:nvSpPr>
        <p:spPr bwMode="auto">
          <a:xfrm>
            <a:off x="2627479" y="269464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B</a:t>
            </a:r>
            <a:endParaRPr lang="ja-JP" altLang="en-US" sz="2400" dirty="0"/>
          </a:p>
        </p:txBody>
      </p:sp>
      <p:sp>
        <p:nvSpPr>
          <p:cNvPr id="140" name="サブタイトル 2"/>
          <p:cNvSpPr txBox="1">
            <a:spLocks/>
          </p:cNvSpPr>
          <p:nvPr/>
        </p:nvSpPr>
        <p:spPr bwMode="auto">
          <a:xfrm>
            <a:off x="2998784" y="306915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1841683" y="3578795"/>
            <a:ext cx="1364230" cy="64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Circle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of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/>
              <a:t>F</a:t>
            </a:r>
            <a:r>
              <a:rPr lang="en-US" altLang="ja-JP" sz="2400" dirty="0" smtClean="0"/>
              <a:t>ifth</a:t>
            </a:r>
            <a:endParaRPr lang="ja-JP" altLang="en-US" sz="2400" dirty="0"/>
          </a:p>
        </p:txBody>
      </p:sp>
      <p:sp>
        <p:nvSpPr>
          <p:cNvPr id="142" name="サブタイトル 2"/>
          <p:cNvSpPr txBox="1">
            <a:spLocks/>
          </p:cNvSpPr>
          <p:nvPr/>
        </p:nvSpPr>
        <p:spPr bwMode="auto">
          <a:xfrm>
            <a:off x="4860000" y="1900049"/>
            <a:ext cx="4154673" cy="157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/>
              <a:t>類似</a:t>
            </a:r>
            <a:r>
              <a:rPr lang="ja-JP" altLang="en-US" sz="2800" dirty="0" smtClean="0"/>
              <a:t>している調の主音は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五度圏上で近接</a:t>
            </a:r>
            <a:endParaRPr lang="ja-JP" altLang="en-US" sz="2800" dirty="0"/>
          </a:p>
        </p:txBody>
      </p:sp>
      <p:sp>
        <p:nvSpPr>
          <p:cNvPr id="143" name="右矢印 142"/>
          <p:cNvSpPr/>
          <p:nvPr/>
        </p:nvSpPr>
        <p:spPr>
          <a:xfrm rot="5400000">
            <a:off x="6685308" y="3484535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サブタイトル 2"/>
          <p:cNvSpPr txBox="1">
            <a:spLocks/>
          </p:cNvSpPr>
          <p:nvPr/>
        </p:nvSpPr>
        <p:spPr bwMode="auto">
          <a:xfrm>
            <a:off x="4878742" y="4031385"/>
            <a:ext cx="4154673" cy="157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b="1" dirty="0" smtClean="0">
                <a:solidFill>
                  <a:srgbClr val="FF2525"/>
                </a:solidFill>
                <a:latin typeface="+mn-ea"/>
              </a:rPr>
              <a:t>主音の配置に基づいて</a:t>
            </a:r>
            <a:endParaRPr lang="en-US" altLang="ja-JP" sz="2800" b="1" dirty="0" smtClean="0">
              <a:solidFill>
                <a:srgbClr val="FF2525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800" b="1" dirty="0" smtClean="0">
                <a:solidFill>
                  <a:srgbClr val="FF2525"/>
                </a:solidFill>
                <a:latin typeface="+mn-ea"/>
              </a:rPr>
              <a:t>コード進行を数値化</a:t>
            </a:r>
            <a:endParaRPr lang="en-US" altLang="ja-JP" sz="2800" b="1" dirty="0" smtClean="0">
              <a:solidFill>
                <a:srgbClr val="FF2525"/>
              </a:solidFill>
              <a:latin typeface="+mn-ea"/>
            </a:endParaRPr>
          </a:p>
        </p:txBody>
      </p:sp>
      <p:sp>
        <p:nvSpPr>
          <p:cNvPr id="145" name="サブタイトル 2"/>
          <p:cNvSpPr txBox="1">
            <a:spLocks/>
          </p:cNvSpPr>
          <p:nvPr/>
        </p:nvSpPr>
        <p:spPr bwMode="auto">
          <a:xfrm>
            <a:off x="1444406" y="482713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46" name="サブタイトル 2"/>
          <p:cNvSpPr txBox="1">
            <a:spLocks/>
          </p:cNvSpPr>
          <p:nvPr/>
        </p:nvSpPr>
        <p:spPr bwMode="auto">
          <a:xfrm>
            <a:off x="3936687" y="457098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11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47" name="サブタイトル 2"/>
          <p:cNvSpPr txBox="1">
            <a:spLocks/>
          </p:cNvSpPr>
          <p:nvPr/>
        </p:nvSpPr>
        <p:spPr bwMode="auto">
          <a:xfrm>
            <a:off x="3227811" y="5253995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10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48" name="サブタイトル 2"/>
          <p:cNvSpPr txBox="1">
            <a:spLocks/>
          </p:cNvSpPr>
          <p:nvPr/>
        </p:nvSpPr>
        <p:spPr bwMode="auto">
          <a:xfrm>
            <a:off x="2218466" y="5488418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9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49" name="サブタイトル 2"/>
          <p:cNvSpPr txBox="1">
            <a:spLocks/>
          </p:cNvSpPr>
          <p:nvPr/>
        </p:nvSpPr>
        <p:spPr bwMode="auto">
          <a:xfrm>
            <a:off x="4187122" y="3502001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0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0" name="サブタイトル 2"/>
          <p:cNvSpPr txBox="1">
            <a:spLocks/>
          </p:cNvSpPr>
          <p:nvPr/>
        </p:nvSpPr>
        <p:spPr bwMode="auto">
          <a:xfrm>
            <a:off x="3966343" y="244886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1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1" name="サブタイトル 2"/>
          <p:cNvSpPr txBox="1">
            <a:spLocks/>
          </p:cNvSpPr>
          <p:nvPr/>
        </p:nvSpPr>
        <p:spPr bwMode="auto">
          <a:xfrm>
            <a:off x="3214251" y="172497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2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2" name="サブタイトル 2"/>
          <p:cNvSpPr txBox="1">
            <a:spLocks/>
          </p:cNvSpPr>
          <p:nvPr/>
        </p:nvSpPr>
        <p:spPr bwMode="auto">
          <a:xfrm>
            <a:off x="2199382" y="1479597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3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3" name="サブタイトル 2"/>
          <p:cNvSpPr txBox="1">
            <a:spLocks/>
          </p:cNvSpPr>
          <p:nvPr/>
        </p:nvSpPr>
        <p:spPr bwMode="auto">
          <a:xfrm>
            <a:off x="1193037" y="1738540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4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4" name="サブタイトル 2"/>
          <p:cNvSpPr txBox="1">
            <a:spLocks/>
          </p:cNvSpPr>
          <p:nvPr/>
        </p:nvSpPr>
        <p:spPr bwMode="auto">
          <a:xfrm>
            <a:off x="477164" y="2474682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5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5" name="サブタイトル 2"/>
          <p:cNvSpPr txBox="1">
            <a:spLocks/>
          </p:cNvSpPr>
          <p:nvPr/>
        </p:nvSpPr>
        <p:spPr bwMode="auto">
          <a:xfrm>
            <a:off x="193883" y="3495298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6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6" name="サブタイトル 2"/>
          <p:cNvSpPr txBox="1">
            <a:spLocks/>
          </p:cNvSpPr>
          <p:nvPr/>
        </p:nvSpPr>
        <p:spPr bwMode="auto">
          <a:xfrm>
            <a:off x="443009" y="454728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7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7" name="サブタイトル 2"/>
          <p:cNvSpPr txBox="1">
            <a:spLocks/>
          </p:cNvSpPr>
          <p:nvPr/>
        </p:nvSpPr>
        <p:spPr bwMode="auto">
          <a:xfrm>
            <a:off x="1193037" y="5219633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8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8" name="サブタイトル 2"/>
          <p:cNvSpPr txBox="1">
            <a:spLocks/>
          </p:cNvSpPr>
          <p:nvPr/>
        </p:nvSpPr>
        <p:spPr bwMode="auto">
          <a:xfrm>
            <a:off x="15543" y="5881472"/>
            <a:ext cx="6066988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五度圏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外側がメジャー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内側がマイナー</a:t>
            </a:r>
            <a:r>
              <a:rPr lang="en-US" altLang="ja-JP" sz="2400" dirty="0" smtClean="0"/>
              <a:t>) </a:t>
            </a:r>
            <a:endParaRPr lang="ja-JP" altLang="en-US" sz="2400" dirty="0"/>
          </a:p>
        </p:txBody>
      </p:sp>
      <p:sp>
        <p:nvSpPr>
          <p:cNvPr id="59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4</a:t>
            </a:r>
            <a:r>
              <a:rPr lang="en-US" altLang="ja-JP" sz="1800" dirty="0" smtClean="0">
                <a:solidFill>
                  <a:schemeClr val="bg1"/>
                </a:solidFill>
              </a:rPr>
              <a:t>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 </a:t>
            </a:r>
            <a:r>
              <a:rPr kumimoji="1" lang="ja-JP" altLang="en-US" dirty="0" smtClean="0"/>
              <a:t>による楽曲のモデル化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70" y="2869932"/>
            <a:ext cx="3595775" cy="2774223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306600" y="5644155"/>
            <a:ext cx="4672316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状態数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Ergodic HMM</a:t>
            </a:r>
            <a:endParaRPr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257831" y="4014728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911068" y="3887126"/>
            <a:ext cx="349080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HMM </a:t>
            </a:r>
            <a:r>
              <a:rPr lang="ja-JP" altLang="en-US" sz="2800" dirty="0" smtClean="0"/>
              <a:t>によりモデル化</a:t>
            </a:r>
            <a:endParaRPr lang="ja-JP" altLang="en-US" sz="28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auto">
          <a:xfrm>
            <a:off x="250824" y="966814"/>
            <a:ext cx="8641655" cy="53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ja-JP" sz="2800" b="1" dirty="0" smtClean="0">
                <a:solidFill>
                  <a:srgbClr val="FF0000"/>
                </a:solidFill>
                <a:latin typeface="+mn-ea"/>
              </a:rPr>
              <a:t>idden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 M</a:t>
            </a:r>
            <a:r>
              <a:rPr lang="en-US" altLang="ja-JP" sz="2800" b="1" dirty="0" smtClean="0">
                <a:solidFill>
                  <a:srgbClr val="FF0000"/>
                </a:solidFill>
                <a:latin typeface="+mn-ea"/>
              </a:rPr>
              <a:t>arkov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 M</a:t>
            </a:r>
            <a:r>
              <a:rPr lang="en-US" altLang="ja-JP" sz="2800" b="1" dirty="0" smtClean="0">
                <a:solidFill>
                  <a:srgbClr val="FF0000"/>
                </a:solidFill>
                <a:latin typeface="+mn-ea"/>
              </a:rPr>
              <a:t>odel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HMM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):</a:t>
            </a:r>
          </a:p>
          <a:p>
            <a:pPr marL="0" indent="0">
              <a:buFontTx/>
              <a:buNone/>
            </a:pPr>
            <a:r>
              <a:rPr lang="ja-JP" altLang="en-US" sz="2800" dirty="0" smtClean="0">
                <a:latin typeface="+mn-ea"/>
              </a:rPr>
              <a:t>時系列で変化するデータを確率的にモデル化する手法</a:t>
            </a:r>
            <a:endParaRPr lang="en-US" altLang="ja-JP" dirty="0" smtClean="0">
              <a:latin typeface="+mn-ea"/>
            </a:endParaRPr>
          </a:p>
          <a:p>
            <a:r>
              <a:rPr lang="ja-JP" altLang="en-US" sz="2800" dirty="0" smtClean="0"/>
              <a:t>コードの出現しやすさ</a:t>
            </a:r>
            <a:endParaRPr lang="en-US" altLang="ja-JP" sz="2800" dirty="0" smtClean="0"/>
          </a:p>
          <a:p>
            <a:r>
              <a:rPr lang="ja-JP" altLang="en-US" sz="2800" dirty="0" smtClean="0"/>
              <a:t>コード遷移の様子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HMM </a:t>
            </a:r>
            <a:r>
              <a:rPr lang="ja-JP" altLang="en-US" sz="2800" dirty="0" smtClean="0"/>
              <a:t>の各状態が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コードの役割に相当</a:t>
            </a:r>
            <a:endParaRPr lang="en-US" altLang="ja-JP" sz="2800" dirty="0" smtClean="0"/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5</a:t>
            </a:r>
            <a:r>
              <a:rPr lang="en-US" altLang="ja-JP" sz="1800" dirty="0" smtClean="0">
                <a:solidFill>
                  <a:schemeClr val="bg1"/>
                </a:solidFill>
              </a:rPr>
              <a:t>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歌詞情報を用いた楽曲の感情分析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6/16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感情の輪に基づく感情スコアの定義 </a:t>
            </a:r>
            <a:r>
              <a:rPr kumimoji="1" lang="en-US" altLang="ja-JP" sz="3200" b="0" dirty="0" smtClean="0"/>
              <a:t>(1/2)</a:t>
            </a:r>
            <a:endParaRPr kumimoji="1" lang="ja-JP" altLang="en-US" sz="2800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rgbClr val="FF0000"/>
                </a:solidFill>
                <a:latin typeface="+mj-ea"/>
                <a:ea typeface="+mj-ea"/>
              </a:rPr>
              <a:t>Plutchik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の感情の輪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kumimoji="1" lang="en-US" altLang="ja-JP" dirty="0" smtClean="0">
                <a:latin typeface="+mj-ea"/>
                <a:ea typeface="+mj-ea"/>
              </a:rPr>
              <a:t/>
            </a:r>
            <a:br>
              <a:rPr kumimoji="1" lang="en-US" altLang="ja-JP" dirty="0" smtClean="0">
                <a:latin typeface="+mj-ea"/>
                <a:ea typeface="+mj-ea"/>
              </a:rPr>
            </a:br>
            <a:r>
              <a:rPr kumimoji="1" lang="en-US" altLang="ja-JP" sz="2800" dirty="0" smtClean="0">
                <a:latin typeface="+mn-ea"/>
              </a:rPr>
              <a:t>8</a:t>
            </a:r>
            <a:r>
              <a:rPr kumimoji="1" lang="ja-JP" altLang="en-US" sz="2800" dirty="0" err="1" smtClean="0">
                <a:latin typeface="+mn-ea"/>
              </a:rPr>
              <a:t>つの</a:t>
            </a:r>
            <a:r>
              <a:rPr kumimoji="1" lang="ja-JP" altLang="en-US" sz="2800" dirty="0" smtClean="0">
                <a:latin typeface="+mn-ea"/>
              </a:rPr>
              <a:t>基本感情の強弱と組み合わせにより感情を表現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3492000" y="5724231"/>
            <a:ext cx="564844" cy="5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 smtClean="0"/>
              <a:t> </a:t>
            </a:r>
            <a:endParaRPr lang="ja-JP" altLang="en-US" sz="2800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40843" y="2565000"/>
            <a:ext cx="4907157" cy="2893189"/>
          </a:xfrm>
          <a:prstGeom prst="wedgeRoundRectCallout">
            <a:avLst>
              <a:gd name="adj1" fmla="val -7529"/>
              <a:gd name="adj2" fmla="val -57701"/>
              <a:gd name="adj3" fmla="val 16667"/>
            </a:avLst>
          </a:prstGeom>
          <a:noFill/>
          <a:ln w="2857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396000" y="2446599"/>
            <a:ext cx="2520000" cy="285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ecstasy</a:t>
            </a:r>
          </a:p>
          <a:p>
            <a:r>
              <a:rPr lang="en-US" altLang="ja-JP" sz="2800" dirty="0" smtClean="0"/>
              <a:t>terror</a:t>
            </a:r>
          </a:p>
          <a:p>
            <a:r>
              <a:rPr lang="en-US" altLang="ja-JP" sz="2800" dirty="0" smtClean="0"/>
              <a:t>grief</a:t>
            </a:r>
          </a:p>
          <a:p>
            <a:r>
              <a:rPr lang="en-US" altLang="ja-JP" sz="2800" dirty="0" smtClean="0"/>
              <a:t>rage</a:t>
            </a:r>
          </a:p>
          <a:p>
            <a:pPr marL="0" indent="0">
              <a:buNone/>
            </a:pPr>
            <a:endParaRPr lang="ja-JP" altLang="en-US" sz="28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371" r="36530" b="1223"/>
          <a:stretch/>
        </p:blipFill>
        <p:spPr>
          <a:xfrm>
            <a:off x="5543217" y="2349000"/>
            <a:ext cx="3456000" cy="3408000"/>
          </a:xfrm>
          <a:prstGeom prst="rect">
            <a:avLst/>
          </a:prstGeom>
        </p:spPr>
      </p:pic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2519217" y="2446599"/>
            <a:ext cx="251041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admiration</a:t>
            </a:r>
          </a:p>
          <a:p>
            <a:r>
              <a:rPr lang="en-US" altLang="ja-JP" sz="2800" dirty="0" smtClean="0"/>
              <a:t>amazement</a:t>
            </a:r>
          </a:p>
          <a:p>
            <a:r>
              <a:rPr lang="en-US" altLang="ja-JP" sz="2800" dirty="0" smtClean="0"/>
              <a:t>loathing</a:t>
            </a:r>
          </a:p>
          <a:p>
            <a:r>
              <a:rPr lang="en-US" altLang="ja-JP" sz="2800" dirty="0" smtClean="0"/>
              <a:t>vigilance</a:t>
            </a:r>
          </a:p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5029627" y="5652231"/>
            <a:ext cx="4672316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感情の輪</a:t>
            </a:r>
            <a:endParaRPr lang="ja-JP" altLang="en-US" sz="2400" dirty="0"/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4140000" y="1107035"/>
            <a:ext cx="4388900" cy="72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rgbClr val="FF0000"/>
                </a:solidFill>
              </a:rPr>
              <a:t>R.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Plutchik</a:t>
            </a:r>
            <a:r>
              <a:rPr lang="en-US" altLang="ja-JP" sz="2000" dirty="0" smtClean="0">
                <a:solidFill>
                  <a:srgbClr val="FF0000"/>
                </a:solidFill>
              </a:rPr>
              <a:t>, </a:t>
            </a:r>
            <a:br>
              <a:rPr lang="en-US" altLang="ja-JP" sz="2000" dirty="0" smtClean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“The Nature of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Emosions</a:t>
            </a:r>
            <a:r>
              <a:rPr lang="en-US" altLang="ja-JP" sz="2000" dirty="0" smtClean="0">
                <a:solidFill>
                  <a:srgbClr val="FF0000"/>
                </a:solidFill>
              </a:rPr>
              <a:t>”, 2001.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endParaRPr lang="ja-JP" altLang="en-US" sz="2800" dirty="0"/>
          </a:p>
        </p:txBody>
      </p: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7</a:t>
            </a:r>
            <a:r>
              <a:rPr lang="en-US" altLang="ja-JP" sz="1800" dirty="0" smtClean="0">
                <a:solidFill>
                  <a:schemeClr val="bg1"/>
                </a:solidFill>
              </a:rPr>
              <a:t>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感情の輪に基づく感情スコアの定義 </a:t>
            </a:r>
            <a:r>
              <a:rPr kumimoji="1" lang="en-US" altLang="ja-JP" sz="3200" b="0" dirty="0" smtClean="0"/>
              <a:t>(2/2)</a:t>
            </a:r>
            <a:endParaRPr kumimoji="1" lang="ja-JP" altLang="en-US" sz="3200" b="0" dirty="0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108000" y="5933286"/>
            <a:ext cx="3780000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感情の輪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一部拡大</a:t>
            </a:r>
            <a:r>
              <a:rPr lang="en-US" altLang="ja-JP" sz="2400" dirty="0" smtClean="0"/>
              <a:t>)</a:t>
            </a:r>
            <a:endParaRPr lang="ja-JP" altLang="en-US" sz="2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909000"/>
            <a:ext cx="4539100" cy="500309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77054" y="4228414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ecstasy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5970" y="322401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joy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7054" y="2125109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serenity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1626" y="4889202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admiration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35003" y="390946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trust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68950" y="3061353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acceptance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7616" y="1679307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love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サブタイトル 2"/>
          <p:cNvSpPr txBox="1">
            <a:spLocks/>
          </p:cNvSpPr>
          <p:nvPr/>
        </p:nvSpPr>
        <p:spPr bwMode="auto">
          <a:xfrm>
            <a:off x="4647100" y="1053000"/>
            <a:ext cx="4388900" cy="217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感情の輪に存在する単語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感情カテゴリ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2800" dirty="0" smtClean="0"/>
              <a:t>に対し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8</a:t>
            </a:r>
            <a:r>
              <a:rPr lang="ja-JP" altLang="en-US" sz="2800" dirty="0" smtClean="0"/>
              <a:t>次元の感情スコアを定義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59818" y="5349473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1.0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36050" y="446518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0.5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37010" y="351701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0.25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サブタイトル 2"/>
          <p:cNvSpPr txBox="1">
            <a:spLocks/>
          </p:cNvSpPr>
          <p:nvPr/>
        </p:nvSpPr>
        <p:spPr bwMode="auto">
          <a:xfrm>
            <a:off x="4641971" y="4108453"/>
            <a:ext cx="4388900" cy="156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内側に存在するカテゴリに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より高いスコアを割り当てる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2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8</a:t>
            </a:r>
            <a:r>
              <a:rPr lang="en-US" altLang="ja-JP" sz="1800" dirty="0" smtClean="0">
                <a:solidFill>
                  <a:schemeClr val="bg1"/>
                </a:solidFill>
              </a:rPr>
              <a:t>/16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cool1">
  <a:themeElements>
    <a:clrScheme name="s-coo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-coo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cool1-s-blue</Template>
  <TotalTime>7358</TotalTime>
  <Words>1213</Words>
  <Application>Microsoft Office PowerPoint</Application>
  <PresentationFormat>画面に合わせる (4:3)</PresentationFormat>
  <Paragraphs>363</Paragraphs>
  <Slides>33</Slides>
  <Notes>2</Notes>
  <HiddenSlides>16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ＭＳ Ｐゴシック</vt:lpstr>
      <vt:lpstr>ＭＳ Ｐ明朝</vt:lpstr>
      <vt:lpstr>Arial</vt:lpstr>
      <vt:lpstr>Cambria Math</vt:lpstr>
      <vt:lpstr>s-cool1</vt:lpstr>
      <vt:lpstr>コード進行および歌詞情報を用いた 楽曲分類システムの構築</vt:lpstr>
      <vt:lpstr>目次</vt:lpstr>
      <vt:lpstr>研究背景と目的</vt:lpstr>
      <vt:lpstr>目次</vt:lpstr>
      <vt:lpstr>近親調に基づくコード進行の数値化</vt:lpstr>
      <vt:lpstr>HMM による楽曲のモデル化</vt:lpstr>
      <vt:lpstr>目次</vt:lpstr>
      <vt:lpstr>感情の輪に基づく感情スコアの定義 (1/2)</vt:lpstr>
      <vt:lpstr>感情の輪に基づく感情スコアの定義 (2/2)</vt:lpstr>
      <vt:lpstr>感情語辞書の作成</vt:lpstr>
      <vt:lpstr>歌詞からの感情分析</vt:lpstr>
      <vt:lpstr>目次</vt:lpstr>
      <vt:lpstr>楽曲分類実験</vt:lpstr>
      <vt:lpstr>実験結果</vt:lpstr>
      <vt:lpstr>感情分析結果の例</vt:lpstr>
      <vt:lpstr>目次</vt:lpstr>
      <vt:lpstr>まとめ</vt:lpstr>
      <vt:lpstr>五度圏とは?</vt:lpstr>
      <vt:lpstr>コード進行におけるコードの役割</vt:lpstr>
      <vt:lpstr>HMM のパラメータ (コード進行との対応)</vt:lpstr>
      <vt:lpstr>メジャーコードとマイナーコードの分類 </vt:lpstr>
      <vt:lpstr>感情スコアの具体例 (8次元ベクトル表現)</vt:lpstr>
      <vt:lpstr>感情スコアの具体例 (8次元ベクトル表現)</vt:lpstr>
      <vt:lpstr>WordNet とは?</vt:lpstr>
      <vt:lpstr>形態素解析とは?</vt:lpstr>
      <vt:lpstr>tf-idf とは?</vt:lpstr>
      <vt:lpstr>tf-idf とは? (数式での表現)</vt:lpstr>
      <vt:lpstr>歌詞からの感情分析 (1/3)</vt:lpstr>
      <vt:lpstr>歌詞からの感情分析 (2/3)</vt:lpstr>
      <vt:lpstr>歌詞からの感情分析 (3/3)</vt:lpstr>
      <vt:lpstr>k-means 法とは?</vt:lpstr>
      <vt:lpstr>感情分析結果の例 (詳細)</vt:lpstr>
      <vt:lpstr>感情分析結果の例 (詳細)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2S06Saito</dc:title>
  <dc:creator>Yuki-Saito</dc:creator>
  <cp:lastModifiedBy>Yuki-Saito</cp:lastModifiedBy>
  <cp:revision>344</cp:revision>
  <dcterms:created xsi:type="dcterms:W3CDTF">2014-07-09T05:45:01Z</dcterms:created>
  <dcterms:modified xsi:type="dcterms:W3CDTF">2016-02-01T08:06:50Z</dcterms:modified>
</cp:coreProperties>
</file>