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7"/>
  </p:notesMasterIdLst>
  <p:sldIdLst>
    <p:sldId id="261" r:id="rId2"/>
    <p:sldId id="264" r:id="rId3"/>
    <p:sldId id="262" r:id="rId4"/>
    <p:sldId id="301" r:id="rId5"/>
    <p:sldId id="277" r:id="rId6"/>
    <p:sldId id="263" r:id="rId7"/>
    <p:sldId id="266" r:id="rId8"/>
    <p:sldId id="276" r:id="rId9"/>
    <p:sldId id="267" r:id="rId10"/>
    <p:sldId id="282" r:id="rId11"/>
    <p:sldId id="268" r:id="rId12"/>
    <p:sldId id="275" r:id="rId13"/>
    <p:sldId id="278" r:id="rId14"/>
    <p:sldId id="270" r:id="rId15"/>
    <p:sldId id="280" r:id="rId16"/>
    <p:sldId id="281" r:id="rId17"/>
    <p:sldId id="279" r:id="rId18"/>
    <p:sldId id="273" r:id="rId19"/>
    <p:sldId id="286" r:id="rId20"/>
    <p:sldId id="302" r:id="rId21"/>
    <p:sldId id="288" r:id="rId22"/>
    <p:sldId id="287" r:id="rId23"/>
    <p:sldId id="289" r:id="rId24"/>
    <p:sldId id="290" r:id="rId25"/>
    <p:sldId id="294" r:id="rId26"/>
    <p:sldId id="291" r:id="rId27"/>
    <p:sldId id="292" r:id="rId28"/>
    <p:sldId id="295" r:id="rId29"/>
    <p:sldId id="296" r:id="rId30"/>
    <p:sldId id="285" r:id="rId31"/>
    <p:sldId id="293" r:id="rId32"/>
    <p:sldId id="297" r:id="rId33"/>
    <p:sldId id="298" r:id="rId34"/>
    <p:sldId id="299" r:id="rId35"/>
    <p:sldId id="300" r:id="rId36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70C0"/>
    <a:srgbClr val="333399"/>
    <a:srgbClr val="E9E9F8"/>
    <a:srgbClr val="FFE2E2"/>
    <a:srgbClr val="EDC501"/>
    <a:srgbClr val="FADB4D"/>
    <a:srgbClr val="FF8B8B"/>
    <a:srgbClr val="A6A6E2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3" autoAdjust="0"/>
    <p:restoredTop sz="94558" autoAdjust="0"/>
  </p:normalViewPr>
  <p:slideViewPr>
    <p:cSldViewPr>
      <p:cViewPr varScale="1">
        <p:scale>
          <a:sx n="75" d="100"/>
          <a:sy n="75" d="100"/>
        </p:scale>
        <p:origin x="94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200" d="100"/>
          <a:sy n="200" d="100"/>
        </p:scale>
        <p:origin x="144" y="-4164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0D3E5C-DADE-48C6-BB74-A9559651C88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8386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baseline="0" dirty="0" smtClean="0"/>
              <a:t>それでは、</a:t>
            </a:r>
            <a:endParaRPr kumimoji="1" lang="en-US" altLang="ja-JP" baseline="0" dirty="0" smtClean="0"/>
          </a:p>
          <a:p>
            <a:r>
              <a:rPr kumimoji="1" lang="ja-JP" altLang="en-US" baseline="0" dirty="0" smtClean="0"/>
              <a:t>「</a:t>
            </a:r>
            <a:r>
              <a:rPr kumimoji="1" lang="en-US" altLang="ja-JP" baseline="0" dirty="0" smtClean="0"/>
              <a:t>Deep belief nets</a:t>
            </a:r>
            <a:r>
              <a:rPr kumimoji="1" lang="ja-JP" altLang="en-US" baseline="0" dirty="0" smtClean="0"/>
              <a:t>の高速な学習アルゴリズム」</a:t>
            </a:r>
            <a:endParaRPr kumimoji="1" lang="en-US" altLang="ja-JP" baseline="0" dirty="0" smtClean="0"/>
          </a:p>
          <a:p>
            <a:r>
              <a:rPr kumimoji="1" lang="ja-JP" altLang="en-US" baseline="0" dirty="0" smtClean="0"/>
              <a:t>と言う研究について、</a:t>
            </a:r>
            <a:endParaRPr kumimoji="1" lang="en-US" altLang="ja-JP" baseline="0" dirty="0" smtClean="0"/>
          </a:p>
          <a:p>
            <a:r>
              <a:rPr kumimoji="1" lang="en-US" altLang="ja-JP" baseline="0" dirty="0" smtClean="0"/>
              <a:t>1S</a:t>
            </a:r>
            <a:r>
              <a:rPr kumimoji="1" lang="ja-JP" altLang="en-US" baseline="0" dirty="0" smtClean="0"/>
              <a:t>の齋藤が発表します。</a:t>
            </a:r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BA520-D285-49DF-AA28-78828CEBB646}" type="slidenum">
              <a:rPr kumimoji="1" lang="ja-JP" altLang="en-US" smtClean="0"/>
              <a:t>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8585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D3E5C-DADE-48C6-BB74-A9559651C88F}" type="slidenum">
              <a:rPr lang="en-US" altLang="ja-JP" smtClean="0"/>
              <a:pPr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69236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D3E5C-DADE-48C6-BB74-A9559651C88F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1636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6453188"/>
            <a:ext cx="9144000" cy="4318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0" y="836613"/>
            <a:ext cx="9144000" cy="561657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85" name="Rectangle 13" descr="5%"/>
          <p:cNvSpPr>
            <a:spLocks noChangeArrowheads="1"/>
          </p:cNvSpPr>
          <p:nvPr/>
        </p:nvSpPr>
        <p:spPr bwMode="auto">
          <a:xfrm>
            <a:off x="0" y="-1587"/>
            <a:ext cx="9144000" cy="6858000"/>
          </a:xfrm>
          <a:prstGeom prst="rect">
            <a:avLst/>
          </a:prstGeom>
          <a:pattFill prst="pct5">
            <a:fgClr>
              <a:srgbClr val="003366">
                <a:alpha val="10001"/>
              </a:srgbClr>
            </a:fgClr>
            <a:bgClr>
              <a:schemeClr val="bg1">
                <a:alpha val="10001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 algn="ctr">
              <a:defRPr b="1"/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73463"/>
            <a:ext cx="6400800" cy="695325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505200" y="5373688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 smtClean="0"/>
              <a:t>2015/1/8</a:t>
            </a:r>
            <a:endParaRPr lang="en-US" altLang="ja-JP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7974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齋藤 佑樹 </a:t>
            </a:r>
            <a:r>
              <a:rPr lang="en-US" altLang="zh-TW" smtClean="0"/>
              <a:t>(</a:t>
            </a:r>
            <a:r>
              <a:rPr lang="zh-TW" altLang="en-US" smtClean="0"/>
              <a:t>天元研究室</a:t>
            </a:r>
            <a:r>
              <a:rPr lang="en-US" altLang="zh-TW" smtClean="0"/>
              <a:t>)</a:t>
            </a:r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0825" y="6524625"/>
            <a:ext cx="2133600" cy="2682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2015/1/8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480344"/>
            <a:ext cx="2411760" cy="332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齋藤 佑樹 </a:t>
            </a:r>
            <a:r>
              <a:rPr lang="en-US" altLang="zh-TW" smtClean="0"/>
              <a:t>(</a:t>
            </a:r>
            <a:r>
              <a:rPr lang="zh-TW" altLang="en-US" smtClean="0"/>
              <a:t>天元研究室</a:t>
            </a:r>
            <a:r>
              <a:rPr lang="en-US" altLang="zh-TW" smtClean="0"/>
              <a:t>)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831013" y="6453336"/>
            <a:ext cx="2061467" cy="33957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8A5EEC4-A24F-4CD2-9F30-21A3733BE50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7332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15113" y="-26988"/>
            <a:ext cx="2071687" cy="615315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95288" y="-26988"/>
            <a:ext cx="6067425" cy="615315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0825" y="6524625"/>
            <a:ext cx="2133600" cy="2682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2015/1/8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480344"/>
            <a:ext cx="2411760" cy="332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齋藤 佑樹 </a:t>
            </a:r>
            <a:r>
              <a:rPr lang="en-US" altLang="zh-TW" smtClean="0"/>
              <a:t>(</a:t>
            </a:r>
            <a:r>
              <a:rPr lang="zh-TW" altLang="en-US" smtClean="0"/>
              <a:t>天元研究室</a:t>
            </a:r>
            <a:r>
              <a:rPr lang="en-US" altLang="zh-TW" smtClean="0"/>
              <a:t>)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831013" y="6453336"/>
            <a:ext cx="2061467" cy="33957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B344609-B78C-4419-BE58-BD36AA44FEB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233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0825" y="6524625"/>
            <a:ext cx="2133600" cy="2682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2015/1/8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480344"/>
            <a:ext cx="2411760" cy="332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dirty="0" smtClean="0"/>
              <a:t>齋藤 佑樹 </a:t>
            </a:r>
            <a:r>
              <a:rPr lang="en-US" altLang="ja-JP" dirty="0" smtClean="0"/>
              <a:t>(</a:t>
            </a:r>
            <a:r>
              <a:rPr lang="ja-JP" altLang="en-US" dirty="0" smtClean="0"/>
              <a:t>天元研究室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06223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0825" y="6524625"/>
            <a:ext cx="2133600" cy="2682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2015/1/8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480344"/>
            <a:ext cx="2411760" cy="332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齋藤 佑樹 </a:t>
            </a:r>
            <a:r>
              <a:rPr lang="en-US" altLang="zh-TW" smtClean="0"/>
              <a:t>(</a:t>
            </a:r>
            <a:r>
              <a:rPr lang="zh-TW" altLang="en-US" smtClean="0"/>
              <a:t>天元研究室</a:t>
            </a:r>
            <a:r>
              <a:rPr lang="en-US" altLang="zh-TW" smtClean="0"/>
              <a:t>)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831013" y="6453336"/>
            <a:ext cx="2061467" cy="33957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59A834-4898-4364-ADCD-B94F86BF030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6592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250825" y="6524625"/>
            <a:ext cx="2133600" cy="2682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2015/1/8</a:t>
            </a:r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0" y="6480344"/>
            <a:ext cx="2411760" cy="332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齋藤 佑樹 </a:t>
            </a:r>
            <a:r>
              <a:rPr lang="en-US" altLang="zh-TW" smtClean="0"/>
              <a:t>(</a:t>
            </a:r>
            <a:r>
              <a:rPr lang="zh-TW" altLang="en-US" smtClean="0"/>
              <a:t>天元研究室</a:t>
            </a:r>
            <a:r>
              <a:rPr lang="en-US" altLang="zh-TW" smtClean="0"/>
              <a:t>)</a:t>
            </a: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831013" y="6453336"/>
            <a:ext cx="2061467" cy="33957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BF7E9A2-9BE3-4715-929D-9D53309C165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8009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250825" y="6524625"/>
            <a:ext cx="2133600" cy="2682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2015/1/8</a:t>
            </a:r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0" y="6480344"/>
            <a:ext cx="2411760" cy="332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齋藤 佑樹 </a:t>
            </a:r>
            <a:r>
              <a:rPr lang="en-US" altLang="zh-TW" smtClean="0"/>
              <a:t>(</a:t>
            </a:r>
            <a:r>
              <a:rPr lang="zh-TW" altLang="en-US" smtClean="0"/>
              <a:t>天元研究室</a:t>
            </a:r>
            <a:r>
              <a:rPr lang="en-US" altLang="zh-TW" smtClean="0"/>
              <a:t>)</a:t>
            </a:r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6831013" y="6453336"/>
            <a:ext cx="2061467" cy="33957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BE0B444-5C17-4AC7-BD0D-528C957529E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6791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250825" y="6524625"/>
            <a:ext cx="2133600" cy="2682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2015/1/8</a:t>
            </a:r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0" y="6480344"/>
            <a:ext cx="2411760" cy="332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齋藤 佑樹 </a:t>
            </a:r>
            <a:r>
              <a:rPr lang="en-US" altLang="zh-TW" smtClean="0"/>
              <a:t>(</a:t>
            </a:r>
            <a:r>
              <a:rPr lang="zh-TW" altLang="en-US" smtClean="0"/>
              <a:t>天元研究室</a:t>
            </a:r>
            <a:r>
              <a:rPr lang="en-US" altLang="zh-TW" smtClean="0"/>
              <a:t>)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831013" y="6453336"/>
            <a:ext cx="2061467" cy="33957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7CF311-D328-4975-8C12-D66CE00F0B4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1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250825" y="6524625"/>
            <a:ext cx="2133600" cy="2682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2015/1/8</a:t>
            </a:r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0" y="6480344"/>
            <a:ext cx="2411760" cy="332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齋藤 佑樹 </a:t>
            </a:r>
            <a:r>
              <a:rPr lang="en-US" altLang="zh-TW" smtClean="0"/>
              <a:t>(</a:t>
            </a:r>
            <a:r>
              <a:rPr lang="zh-TW" altLang="en-US" smtClean="0"/>
              <a:t>天元研究室</a:t>
            </a:r>
            <a:r>
              <a:rPr lang="en-US" altLang="zh-TW" smtClean="0"/>
              <a:t>)</a:t>
            </a:r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831013" y="6453336"/>
            <a:ext cx="2061467" cy="33957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F48EBD-90FD-4EEB-9B3E-EB07B6EDA1A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4180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250825" y="6524625"/>
            <a:ext cx="2133600" cy="2682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2015/1/8</a:t>
            </a:r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0" y="6480344"/>
            <a:ext cx="2411760" cy="332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齋藤 佑樹 </a:t>
            </a:r>
            <a:r>
              <a:rPr lang="en-US" altLang="zh-TW" smtClean="0"/>
              <a:t>(</a:t>
            </a:r>
            <a:r>
              <a:rPr lang="zh-TW" altLang="en-US" smtClean="0"/>
              <a:t>天元研究室</a:t>
            </a:r>
            <a:r>
              <a:rPr lang="en-US" altLang="zh-TW" smtClean="0"/>
              <a:t>)</a:t>
            </a: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831013" y="6453336"/>
            <a:ext cx="2061467" cy="33957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87B2B9B-40A0-4CC2-8107-ADD02BEAAFC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9379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250825" y="6524625"/>
            <a:ext cx="2133600" cy="2682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2015/1/8</a:t>
            </a:r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0" y="6480344"/>
            <a:ext cx="2411760" cy="332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齋藤 佑樹 </a:t>
            </a:r>
            <a:r>
              <a:rPr lang="en-US" altLang="zh-TW" smtClean="0"/>
              <a:t>(</a:t>
            </a:r>
            <a:r>
              <a:rPr lang="zh-TW" altLang="en-US" smtClean="0"/>
              <a:t>天元研究室</a:t>
            </a:r>
            <a:r>
              <a:rPr lang="en-US" altLang="zh-TW" smtClean="0"/>
              <a:t>)</a:t>
            </a: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831013" y="6453336"/>
            <a:ext cx="2061467" cy="33957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E023B4-4936-4C1A-85DF-CE171992C82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8880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1"/>
          <p:cNvSpPr>
            <a:spLocks noChangeArrowheads="1"/>
          </p:cNvSpPr>
          <p:nvPr userDrawn="1"/>
        </p:nvSpPr>
        <p:spPr bwMode="auto">
          <a:xfrm>
            <a:off x="0" y="6453200"/>
            <a:ext cx="9144000" cy="4318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23913"/>
            <a:ext cx="9144000" cy="14446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-26988"/>
            <a:ext cx="8641655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4" y="966814"/>
            <a:ext cx="8641655" cy="5327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2411411" y="6502772"/>
            <a:ext cx="4320480" cy="33265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bg1"/>
                </a:solidFill>
                <a:latin typeface="+mn-lt"/>
                <a:ea typeface="ＭＳ Ｐゴシック" panose="020B0600070205080204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r>
              <a:rPr lang="ja-JP" altLang="en-US" baseline="0" dirty="0" smtClean="0"/>
              <a:t>電子情報システム工学専攻 特別研究発表会 </a:t>
            </a:r>
            <a:r>
              <a:rPr lang="en-US" altLang="ja-JP" baseline="0" dirty="0" smtClean="0"/>
              <a:t>(</a:t>
            </a:r>
            <a:r>
              <a:rPr lang="ja-JP" altLang="en-US" baseline="0" dirty="0" smtClean="0"/>
              <a:t>学外</a:t>
            </a:r>
            <a:r>
              <a:rPr lang="en-US" altLang="ja-JP" baseline="0" dirty="0" smtClean="0"/>
              <a:t>)</a:t>
            </a:r>
            <a:endParaRPr lang="en-US" altLang="ja-JP" dirty="0"/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2411760" y="6453200"/>
            <a:ext cx="0" cy="40480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 userDrawn="1"/>
        </p:nvCxnSpPr>
        <p:spPr>
          <a:xfrm>
            <a:off x="6732240" y="6453200"/>
            <a:ext cx="0" cy="40480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5"/>
          <p:cNvSpPr txBox="1">
            <a:spLocks noChangeArrowheads="1"/>
          </p:cNvSpPr>
          <p:nvPr userDrawn="1"/>
        </p:nvSpPr>
        <p:spPr bwMode="auto">
          <a:xfrm>
            <a:off x="224024" y="6502772"/>
            <a:ext cx="2016480" cy="33265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bg1"/>
                </a:solidFill>
                <a:latin typeface="+mn-lt"/>
                <a:ea typeface="ＭＳ Ｐゴシック" panose="020B0600070205080204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r>
              <a:rPr lang="ja-JP" altLang="en-US" baseline="0" dirty="0" smtClean="0"/>
              <a:t>齋藤 佑樹 </a:t>
            </a:r>
            <a:r>
              <a:rPr lang="en-US" altLang="ja-JP" baseline="0" dirty="0" smtClean="0"/>
              <a:t>(</a:t>
            </a:r>
            <a:r>
              <a:rPr lang="ja-JP" altLang="en-US" baseline="0" dirty="0" smtClean="0"/>
              <a:t>天元研究室</a:t>
            </a:r>
            <a:r>
              <a:rPr lang="en-US" altLang="ja-JP" baseline="0" dirty="0" smtClean="0"/>
              <a:t>)</a:t>
            </a:r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Relationship Id="rId9" Type="http://schemas.openxmlformats.org/officeDocument/2006/relationships/image" Target="../media/image1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37744" y="1197000"/>
            <a:ext cx="8650224" cy="2362248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dirty="0" smtClean="0">
                <a:ln w="0"/>
              </a:rPr>
              <a:t>コード進行および歌詞情報を用いた</a:t>
            </a:r>
            <a:r>
              <a:rPr lang="en-US" altLang="ja-JP" sz="4000" dirty="0" smtClean="0">
                <a:ln w="0"/>
              </a:rPr>
              <a:t/>
            </a:r>
            <a:br>
              <a:rPr lang="en-US" altLang="ja-JP" sz="4000" dirty="0" smtClean="0">
                <a:ln w="0"/>
              </a:rPr>
            </a:br>
            <a:r>
              <a:rPr lang="ja-JP" altLang="en-US" sz="4000" dirty="0" smtClean="0">
                <a:ln w="0"/>
              </a:rPr>
              <a:t>楽曲分類システムの構築</a:t>
            </a:r>
            <a:endParaRPr lang="ja-JP" altLang="en-US" sz="3200" dirty="0">
              <a:ln w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37744" y="4005000"/>
            <a:ext cx="8650224" cy="24619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電子情報システム工学専攻</a:t>
            </a:r>
            <a:r>
              <a:rPr lang="en-US" altLang="ja-JP" dirty="0"/>
              <a:t>2</a:t>
            </a:r>
            <a:r>
              <a:rPr lang="ja-JP" altLang="en-US" dirty="0" smtClean="0"/>
              <a:t>年</a:t>
            </a:r>
            <a:r>
              <a:rPr lang="en-US" altLang="ja-JP" dirty="0" smtClean="0"/>
              <a:t> </a:t>
            </a:r>
            <a:r>
              <a:rPr lang="en-US" altLang="ja-JP" dirty="0"/>
              <a:t>6</a:t>
            </a:r>
            <a:r>
              <a:rPr lang="ja-JP" altLang="en-US" dirty="0" smtClean="0"/>
              <a:t>番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齋藤 佑樹 </a:t>
            </a:r>
            <a:r>
              <a:rPr lang="en-US" altLang="ja-JP" dirty="0" smtClean="0"/>
              <a:t>(</a:t>
            </a:r>
            <a:r>
              <a:rPr lang="ja-JP" altLang="en-US" dirty="0" smtClean="0"/>
              <a:t>天元研究室</a:t>
            </a:r>
            <a:r>
              <a:rPr lang="en-US" altLang="ja-JP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2016</a:t>
            </a:r>
            <a:r>
              <a:rPr lang="ja-JP" altLang="en-US" dirty="0" smtClean="0"/>
              <a:t>年</a:t>
            </a:r>
            <a:r>
              <a:rPr lang="en-US" altLang="ja-JP" dirty="0"/>
              <a:t>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26</a:t>
            </a:r>
            <a:r>
              <a:rPr lang="ja-JP" altLang="en-US" dirty="0" smtClean="0"/>
              <a:t>日</a:t>
            </a:r>
            <a:endParaRPr lang="ja-JP" altLang="en-US" cap="none" dirty="0"/>
          </a:p>
        </p:txBody>
      </p:sp>
      <p:sp>
        <p:nvSpPr>
          <p:cNvPr id="4" name="pptTeX_Preamble" descr="\documentclass[10pt]{article}&#10;\pagestyle{empty}&#10;\usepackage{amsmath}&#10;\usepackage[dvips]{color}"/>
          <p:cNvSpPr txBox="1"/>
          <p:nvPr/>
        </p:nvSpPr>
        <p:spPr>
          <a:xfrm>
            <a:off x="-1651000" y="-635000"/>
            <a:ext cx="1651000" cy="635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313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感情の輪に基づく感情スコアの定義 </a:t>
            </a:r>
            <a:r>
              <a:rPr kumimoji="1" lang="en-US" altLang="ja-JP" sz="3200" b="0" dirty="0" smtClean="0"/>
              <a:t>(2/2)</a:t>
            </a:r>
            <a:endParaRPr kumimoji="1" lang="ja-JP" altLang="en-US" sz="3200" b="0" dirty="0"/>
          </a:p>
        </p:txBody>
      </p:sp>
      <p:sp>
        <p:nvSpPr>
          <p:cNvPr id="11" name="サブタイトル 2"/>
          <p:cNvSpPr txBox="1">
            <a:spLocks/>
          </p:cNvSpPr>
          <p:nvPr/>
        </p:nvSpPr>
        <p:spPr bwMode="auto">
          <a:xfrm>
            <a:off x="108000" y="5933286"/>
            <a:ext cx="3780000" cy="55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dirty="0" smtClean="0"/>
              <a:t>図</a:t>
            </a:r>
            <a:r>
              <a:rPr lang="en-US" altLang="ja-JP" sz="2400" dirty="0" smtClean="0"/>
              <a:t>: </a:t>
            </a:r>
            <a:r>
              <a:rPr lang="ja-JP" altLang="en-US" sz="2400" dirty="0" smtClean="0"/>
              <a:t>感情の輪 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一部拡大</a:t>
            </a:r>
            <a:r>
              <a:rPr lang="en-US" altLang="ja-JP" sz="2400" dirty="0" smtClean="0"/>
              <a:t>)</a:t>
            </a:r>
            <a:endParaRPr lang="ja-JP" altLang="en-US" sz="2400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909000"/>
            <a:ext cx="4539100" cy="5003097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77054" y="4228414"/>
            <a:ext cx="1686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>
                <a:ln>
                  <a:solidFill>
                    <a:schemeClr val="bg1"/>
                  </a:solidFill>
                </a:ln>
              </a:rPr>
              <a:t>ecstasy</a:t>
            </a:r>
            <a:endParaRPr kumimoji="1" lang="ja-JP" altLang="en-US" sz="32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65970" y="3224017"/>
            <a:ext cx="776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>
                <a:ln>
                  <a:solidFill>
                    <a:schemeClr val="bg1"/>
                  </a:solidFill>
                </a:ln>
              </a:rPr>
              <a:t>joy</a:t>
            </a:r>
            <a:endParaRPr kumimoji="1" lang="ja-JP" altLang="en-US" sz="32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7054" y="2125109"/>
            <a:ext cx="1755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>
                <a:ln>
                  <a:solidFill>
                    <a:schemeClr val="bg1"/>
                  </a:solidFill>
                </a:ln>
              </a:rPr>
              <a:t>serenity</a:t>
            </a:r>
            <a:endParaRPr kumimoji="1" lang="ja-JP" altLang="en-US" sz="32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31626" y="4889202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>
                <a:ln>
                  <a:solidFill>
                    <a:schemeClr val="bg1"/>
                  </a:solidFill>
                </a:ln>
              </a:rPr>
              <a:t>admiration</a:t>
            </a:r>
            <a:endParaRPr kumimoji="1" lang="ja-JP" altLang="en-US" sz="32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235003" y="3909464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>
                <a:ln>
                  <a:solidFill>
                    <a:schemeClr val="bg1"/>
                  </a:solidFill>
                </a:ln>
              </a:rPr>
              <a:t>trust</a:t>
            </a:r>
            <a:endParaRPr kumimoji="1" lang="ja-JP" altLang="en-US" sz="32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368950" y="3061353"/>
            <a:ext cx="2414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>
                <a:ln>
                  <a:solidFill>
                    <a:schemeClr val="bg1"/>
                  </a:solidFill>
                </a:ln>
              </a:rPr>
              <a:t>acceptance</a:t>
            </a:r>
            <a:endParaRPr kumimoji="1" lang="ja-JP" altLang="en-US" sz="32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07616" y="1679307"/>
            <a:ext cx="1003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>
                <a:ln>
                  <a:solidFill>
                    <a:schemeClr val="bg1"/>
                  </a:solidFill>
                </a:ln>
              </a:rPr>
              <a:t>love</a:t>
            </a:r>
            <a:endParaRPr kumimoji="1" lang="ja-JP" altLang="en-US" sz="32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0" name="サブタイトル 2"/>
          <p:cNvSpPr txBox="1">
            <a:spLocks/>
          </p:cNvSpPr>
          <p:nvPr/>
        </p:nvSpPr>
        <p:spPr bwMode="auto">
          <a:xfrm>
            <a:off x="4647100" y="1053000"/>
            <a:ext cx="4388900" cy="2171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800" dirty="0" smtClean="0"/>
              <a:t>感情の輪に存在する単語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 smtClean="0">
                <a:solidFill>
                  <a:srgbClr val="FF0000"/>
                </a:solidFill>
              </a:rPr>
              <a:t>(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感情カテゴリ</a:t>
            </a:r>
            <a:r>
              <a:rPr lang="en-US" altLang="ja-JP" sz="2800" dirty="0" smtClean="0">
                <a:solidFill>
                  <a:srgbClr val="FF0000"/>
                </a:solidFill>
              </a:rPr>
              <a:t>)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 </a:t>
            </a:r>
            <a:r>
              <a:rPr lang="ja-JP" altLang="en-US" sz="2800" dirty="0" smtClean="0"/>
              <a:t>に対し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 smtClean="0"/>
              <a:t>8</a:t>
            </a:r>
            <a:r>
              <a:rPr lang="ja-JP" altLang="en-US" sz="2800" dirty="0" smtClean="0"/>
              <a:t>次元の感情スコアを定義</a:t>
            </a:r>
            <a:endParaRPr lang="en-US" altLang="ja-JP" sz="2800" dirty="0" smtClean="0"/>
          </a:p>
          <a:p>
            <a:endParaRPr lang="ja-JP" altLang="en-US" sz="28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359818" y="5349473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1.0</a:t>
            </a:r>
            <a:endParaRPr kumimoji="1" lang="ja-JP" altLang="en-US" sz="32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336050" y="4465187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0.5</a:t>
            </a:r>
            <a:endParaRPr kumimoji="1" lang="ja-JP" altLang="en-US" sz="32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037010" y="3517018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0.25</a:t>
            </a:r>
            <a:endParaRPr kumimoji="1" lang="ja-JP" altLang="en-US" sz="32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4" name="サブタイトル 2"/>
          <p:cNvSpPr txBox="1">
            <a:spLocks/>
          </p:cNvSpPr>
          <p:nvPr/>
        </p:nvSpPr>
        <p:spPr bwMode="auto">
          <a:xfrm>
            <a:off x="4641971" y="4108453"/>
            <a:ext cx="4388900" cy="1561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800" dirty="0" smtClean="0"/>
              <a:t>内側に存在するカテゴリに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より高いスコアを割り当てる</a:t>
            </a:r>
            <a:endParaRPr lang="en-US" altLang="ja-JP" sz="2800" dirty="0" smtClean="0"/>
          </a:p>
          <a:p>
            <a:endParaRPr lang="ja-JP" altLang="en-US" sz="2800" dirty="0"/>
          </a:p>
        </p:txBody>
      </p:sp>
      <p:sp>
        <p:nvSpPr>
          <p:cNvPr id="26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>
                <a:solidFill>
                  <a:schemeClr val="bg1"/>
                </a:solidFill>
              </a:rPr>
              <a:t>9</a:t>
            </a:r>
            <a:r>
              <a:rPr lang="en-US" altLang="ja-JP" sz="1800" dirty="0" smtClean="0">
                <a:solidFill>
                  <a:schemeClr val="bg1"/>
                </a:solidFill>
              </a:rPr>
              <a:t>/17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7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感情語辞書の作成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感情語辞書</a:t>
            </a:r>
            <a:r>
              <a:rPr kumimoji="1"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: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en-US" altLang="ja-JP" sz="2800" dirty="0" smtClean="0"/>
              <a:t>WordNet </a:t>
            </a:r>
            <a:r>
              <a:rPr kumimoji="1" lang="ja-JP" altLang="en-US" sz="2800" dirty="0" smtClean="0"/>
              <a:t>から得られた単語に基づいて作成</a:t>
            </a:r>
            <a:endParaRPr kumimoji="1" lang="ja-JP" altLang="en-US" sz="28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792693"/>
              </p:ext>
            </p:extLst>
          </p:nvPr>
        </p:nvGraphicFramePr>
        <p:xfrm>
          <a:off x="575411" y="2925000"/>
          <a:ext cx="7992480" cy="32400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88001"/>
                <a:gridCol w="2592000"/>
                <a:gridCol w="3312479"/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感情語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英訳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感情カテゴリ</a:t>
                      </a:r>
                      <a:endParaRPr kumimoji="1" lang="ja-JP" altLang="en-US" sz="3200" dirty="0"/>
                    </a:p>
                  </a:txBody>
                  <a:tcPr anchor="ctr"/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好き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like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love</a:t>
                      </a:r>
                      <a:endParaRPr kumimoji="1" lang="ja-JP" altLang="en-US" sz="2800" dirty="0"/>
                    </a:p>
                  </a:txBody>
                  <a:tcPr anchor="ctr"/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臆病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timidity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fear</a:t>
                      </a:r>
                      <a:endParaRPr kumimoji="1" lang="ja-JP" altLang="en-US" sz="2800" dirty="0"/>
                    </a:p>
                  </a:txBody>
                  <a:tcPr anchor="ctr"/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涙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weepiness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sadness</a:t>
                      </a:r>
                      <a:endParaRPr kumimoji="1" lang="ja-JP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サブタイトル 2"/>
          <p:cNvSpPr txBox="1">
            <a:spLocks/>
          </p:cNvSpPr>
          <p:nvPr/>
        </p:nvSpPr>
        <p:spPr bwMode="auto">
          <a:xfrm>
            <a:off x="2987651" y="2374242"/>
            <a:ext cx="3168000" cy="55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dirty="0" smtClean="0"/>
              <a:t> 表</a:t>
            </a:r>
            <a:r>
              <a:rPr lang="en-US" altLang="ja-JP" sz="2400" dirty="0" smtClean="0"/>
              <a:t>: </a:t>
            </a:r>
            <a:r>
              <a:rPr lang="ja-JP" altLang="en-US" sz="2400" dirty="0" smtClean="0"/>
              <a:t>感情語の一例</a:t>
            </a:r>
            <a:r>
              <a:rPr lang="en-US" altLang="ja-JP" sz="2400" dirty="0" smtClean="0"/>
              <a:t> </a:t>
            </a:r>
            <a:endParaRPr lang="ja-JP" altLang="en-US" sz="2400" dirty="0"/>
          </a:p>
        </p:txBody>
      </p:sp>
      <p:sp>
        <p:nvSpPr>
          <p:cNvPr id="8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10/17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21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歌詞からの感情分析</a:t>
            </a:r>
            <a:endParaRPr kumimoji="1" lang="ja-JP" altLang="en-US" b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0824" y="966814"/>
            <a:ext cx="8641655" cy="5414186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800" dirty="0" smtClean="0"/>
              <a:t>分析手順 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概略</a:t>
            </a:r>
            <a:r>
              <a:rPr lang="en-US" altLang="ja-JP" sz="2800" dirty="0" smtClean="0"/>
              <a:t>):</a:t>
            </a:r>
            <a:endParaRPr lang="en-US" altLang="ja-JP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分類対象となる全楽曲の歌詞から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形態素解析</a:t>
            </a:r>
            <a:r>
              <a:rPr kumimoji="1" lang="ja-JP" altLang="en-US" dirty="0" smtClean="0"/>
              <a:t>により感情語を抽出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各感情語に対応する感情カテゴリに基づいて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感情スコアを算出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感情スコアを </a:t>
            </a:r>
            <a:r>
              <a:rPr lang="en-US" altLang="ja-JP" b="1" dirty="0" err="1" smtClean="0">
                <a:solidFill>
                  <a:srgbClr val="FF0000"/>
                </a:solidFill>
              </a:rPr>
              <a:t>tf-idf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ja-JP" altLang="en-US" dirty="0" smtClean="0"/>
              <a:t>により重み付けした値を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楽曲に対する感情として推定</a:t>
            </a:r>
            <a:endParaRPr kumimoji="1" lang="en-US" altLang="ja-JP" dirty="0" smtClean="0"/>
          </a:p>
        </p:txBody>
      </p:sp>
      <p:sp>
        <p:nvSpPr>
          <p:cNvPr id="5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11/17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5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研究背景と目的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コード進行に基づく楽曲のモデル化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歌詞情報を用いた楽曲の感情分析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b="1" dirty="0" smtClean="0">
                <a:solidFill>
                  <a:srgbClr val="FF0000"/>
                </a:solidFill>
              </a:rPr>
              <a:t>楽曲分類実験とその結果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まと</a:t>
            </a:r>
            <a:r>
              <a:rPr kumimoji="1" lang="ja-JP" altLang="en-US" dirty="0"/>
              <a:t>め</a:t>
            </a:r>
          </a:p>
        </p:txBody>
      </p:sp>
      <p:sp>
        <p:nvSpPr>
          <p:cNvPr id="5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12/17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34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楽曲分類実験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250824" y="966814"/>
                <a:ext cx="8641655" cy="570218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ja-JP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J-Total Music </a:t>
                </a:r>
                <a:r>
                  <a:rPr lang="ja-JP" altLang="en-US" sz="2800" dirty="0" smtClean="0"/>
                  <a:t>において公開されている</a:t>
                </a:r>
                <a:r>
                  <a:rPr kumimoji="1" lang="en-US" altLang="ja-JP" sz="2800" dirty="0" smtClean="0"/>
                  <a:t/>
                </a:r>
                <a:br>
                  <a:rPr kumimoji="1" lang="en-US" altLang="ja-JP" sz="2800" dirty="0" smtClean="0"/>
                </a:br>
                <a:r>
                  <a:rPr lang="ja-JP" altLang="en-US" sz="2800" dirty="0" smtClean="0"/>
                  <a:t>累計人気楽曲ランキングから抽出したデータ</a:t>
                </a:r>
                <a:r>
                  <a:rPr kumimoji="1" lang="ja-JP" altLang="en-US" sz="2800" dirty="0" smtClean="0"/>
                  <a:t>を</a:t>
                </a:r>
                <a:r>
                  <a:rPr lang="ja-JP" altLang="en-US" sz="2800" dirty="0" smtClean="0"/>
                  <a:t>利用</a:t>
                </a:r>
                <a:endParaRPr kumimoji="1" lang="en-US" altLang="ja-JP" sz="2800" dirty="0" smtClean="0"/>
              </a:p>
              <a:p>
                <a:r>
                  <a:rPr kumimoji="1" lang="ja-JP" altLang="en-US" sz="2800" dirty="0" smtClean="0"/>
                  <a:t>コード進行</a:t>
                </a:r>
                <a:r>
                  <a:rPr kumimoji="1" lang="en-US" altLang="ja-JP" sz="2800" dirty="0" smtClean="0"/>
                  <a:t>, </a:t>
                </a:r>
                <a:r>
                  <a:rPr lang="ja-JP" altLang="en-US" sz="2800" dirty="0" smtClean="0"/>
                  <a:t>歌詞情報 </a:t>
                </a:r>
                <a:r>
                  <a:rPr lang="en-US" altLang="ja-JP" sz="2800" dirty="0" smtClean="0"/>
                  <a:t/>
                </a:r>
                <a:br>
                  <a:rPr lang="en-US" altLang="ja-JP" sz="2800" dirty="0" smtClean="0"/>
                </a:br>
                <a:r>
                  <a:rPr lang="ja-JP" altLang="en-US" sz="2800" dirty="0" smtClean="0"/>
                  <a:t>→ 楽曲分類に利用</a:t>
                </a:r>
                <a:endParaRPr lang="en-US" altLang="ja-JP" sz="2800" dirty="0" smtClean="0"/>
              </a:p>
              <a:p>
                <a:r>
                  <a:rPr lang="ja-JP" altLang="en-US" sz="2800" dirty="0" smtClean="0"/>
                  <a:t>曲名</a:t>
                </a:r>
                <a:r>
                  <a:rPr lang="en-US" altLang="ja-JP" sz="2800" dirty="0" smtClean="0"/>
                  <a:t>, </a:t>
                </a:r>
                <a:r>
                  <a:rPr lang="ja-JP" altLang="en-US" sz="2800" dirty="0" smtClean="0"/>
                  <a:t>アーティスト名</a:t>
                </a:r>
                <a:r>
                  <a:rPr lang="en-US" altLang="ja-JP" sz="2800" dirty="0" smtClean="0"/>
                  <a:t>, </a:t>
                </a:r>
                <a:r>
                  <a:rPr lang="ja-JP" altLang="en-US" sz="2800" dirty="0" smtClean="0"/>
                  <a:t>原曲キー</a:t>
                </a:r>
                <a:r>
                  <a:rPr lang="en-US" altLang="ja-JP" sz="2800" dirty="0" smtClean="0"/>
                  <a:t/>
                </a:r>
                <a:br>
                  <a:rPr lang="en-US" altLang="ja-JP" sz="2800" dirty="0" smtClean="0"/>
                </a:br>
                <a:r>
                  <a:rPr lang="ja-JP" altLang="en-US" sz="2800" dirty="0" smtClean="0"/>
                  <a:t>→ 結果の考察に利用</a:t>
                </a:r>
                <a:endParaRPr lang="en-US" altLang="ja-JP" sz="2800" dirty="0" smtClean="0"/>
              </a:p>
              <a:p>
                <a:pPr marL="0" indent="0">
                  <a:buNone/>
                </a:pPr>
                <a:r>
                  <a:rPr lang="ja-JP" altLang="en-US" sz="2800" dirty="0" smtClean="0"/>
                  <a:t>クラスタ数を</a:t>
                </a:r>
                <a:r>
                  <a:rPr lang="en-US" altLang="ja-JP" sz="2800" dirty="0" smtClean="0"/>
                  <a:t>24</a:t>
                </a:r>
                <a:r>
                  <a:rPr lang="ja-JP" altLang="en-US" sz="2800" dirty="0" smtClean="0"/>
                  <a:t>とした </a:t>
                </a:r>
                <a14:m>
                  <m:oMath xmlns:m="http://schemas.openxmlformats.org/officeDocument/2006/math">
                    <m:r>
                      <a:rPr lang="en-US" altLang="ja-JP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𝒌</m:t>
                    </m:r>
                  </m:oMath>
                </a14:m>
                <a:r>
                  <a:rPr lang="en-US" altLang="ja-JP" sz="2800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-means </a:t>
                </a:r>
                <a:r>
                  <a:rPr lang="ja-JP" altLang="en-US" sz="2800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法</a:t>
                </a:r>
                <a:r>
                  <a:rPr lang="ja-JP" altLang="en-US" sz="2800" dirty="0" smtClean="0"/>
                  <a:t>によりクラスタリング</a:t>
                </a:r>
                <a:r>
                  <a:rPr lang="en-US" altLang="ja-JP" sz="2800" dirty="0" smtClean="0"/>
                  <a:t/>
                </a:r>
                <a:br>
                  <a:rPr lang="en-US" altLang="ja-JP" sz="2800" dirty="0" smtClean="0"/>
                </a:br>
                <a:r>
                  <a:rPr lang="en-US" altLang="ja-JP" sz="2800" dirty="0" smtClean="0"/>
                  <a:t>(</a:t>
                </a:r>
                <a:r>
                  <a:rPr lang="ja-JP" altLang="en-US" sz="2800" dirty="0" smtClean="0"/>
                  <a:t>教師なし分類</a:t>
                </a:r>
                <a:r>
                  <a:rPr lang="en-US" altLang="ja-JP" sz="2800" dirty="0" smtClean="0"/>
                  <a:t>)</a:t>
                </a:r>
              </a:p>
              <a:p>
                <a:pPr marL="0" indent="0">
                  <a:buNone/>
                </a:pPr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4" y="966814"/>
                <a:ext cx="8641655" cy="5702186"/>
              </a:xfrm>
              <a:blipFill rotWithShape="0">
                <a:blip r:embed="rId2"/>
                <a:stretch>
                  <a:fillRect l="-17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79" y="2559385"/>
            <a:ext cx="3456000" cy="19748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サブタイトル 2"/>
          <p:cNvSpPr txBox="1">
            <a:spLocks/>
          </p:cNvSpPr>
          <p:nvPr/>
        </p:nvSpPr>
        <p:spPr bwMode="auto">
          <a:xfrm>
            <a:off x="5193218" y="4534242"/>
            <a:ext cx="4013721" cy="55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dirty="0" smtClean="0"/>
              <a:t>図</a:t>
            </a:r>
            <a:r>
              <a:rPr lang="en-US" altLang="ja-JP" sz="2400" dirty="0" smtClean="0"/>
              <a:t>: J-Total Music </a:t>
            </a:r>
            <a:endParaRPr lang="ja-JP" altLang="en-US" sz="2400" dirty="0"/>
          </a:p>
        </p:txBody>
      </p:sp>
      <p:sp>
        <p:nvSpPr>
          <p:cNvPr id="8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13/17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86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800" dirty="0" smtClean="0"/>
              <a:t>分類結果</a:t>
            </a:r>
            <a:r>
              <a:rPr lang="ja-JP" altLang="en-US" sz="2800" dirty="0" smtClean="0"/>
              <a:t>より</a:t>
            </a:r>
            <a:endParaRPr lang="en-US" altLang="ja-JP" sz="2800" dirty="0" smtClean="0"/>
          </a:p>
          <a:p>
            <a:r>
              <a:rPr lang="ja-JP" altLang="en-US" sz="2800" b="1" dirty="0" smtClean="0">
                <a:solidFill>
                  <a:srgbClr val="FF0000"/>
                </a:solidFill>
              </a:rPr>
              <a:t>曲調および印象が類似</a:t>
            </a:r>
            <a:r>
              <a:rPr lang="ja-JP" altLang="en-US" sz="2800" dirty="0" smtClean="0"/>
              <a:t>した楽曲によるクラスタ</a:t>
            </a:r>
            <a:endParaRPr lang="en-US" altLang="ja-JP" sz="2800" dirty="0"/>
          </a:p>
          <a:p>
            <a:r>
              <a:rPr lang="ja-JP" altLang="en-US" sz="2800" b="1" dirty="0" smtClean="0">
                <a:solidFill>
                  <a:srgbClr val="FF0000"/>
                </a:solidFill>
              </a:rPr>
              <a:t>曲調は類似</a:t>
            </a:r>
            <a:r>
              <a:rPr lang="ja-JP" altLang="en-US" sz="2800" dirty="0" smtClean="0"/>
              <a:t>しているが</a:t>
            </a:r>
            <a:r>
              <a:rPr lang="en-US" altLang="ja-JP" sz="2800" dirty="0" smtClean="0"/>
              <a:t>, </a:t>
            </a:r>
            <a:r>
              <a:rPr lang="ja-JP" altLang="en-US" sz="2800" b="1" dirty="0" smtClean="0">
                <a:solidFill>
                  <a:srgbClr val="0070C0"/>
                </a:solidFill>
              </a:rPr>
              <a:t>印象の違い</a:t>
            </a:r>
            <a:r>
              <a:rPr lang="ja-JP" altLang="en-US" sz="2800" dirty="0" smtClean="0"/>
              <a:t>により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異なるクラスタに属している複数の楽曲</a:t>
            </a:r>
            <a:endParaRPr lang="en-US" altLang="ja-JP" sz="2800" dirty="0"/>
          </a:p>
          <a:p>
            <a:r>
              <a:rPr lang="ja-JP" altLang="en-US" sz="2800" b="1" dirty="0" smtClean="0">
                <a:solidFill>
                  <a:srgbClr val="0070C0"/>
                </a:solidFill>
              </a:rPr>
              <a:t>曲調は異なる</a:t>
            </a:r>
            <a:r>
              <a:rPr lang="ja-JP" altLang="en-US" sz="2800" dirty="0" smtClean="0"/>
              <a:t>が</a:t>
            </a:r>
            <a:r>
              <a:rPr lang="en-US" altLang="ja-JP" sz="2800" dirty="0" smtClean="0"/>
              <a:t>, 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印象の類似性</a:t>
            </a:r>
            <a:r>
              <a:rPr lang="ja-JP" altLang="en-US" sz="2800" dirty="0" smtClean="0"/>
              <a:t>により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ja-JP" altLang="en-US" sz="2800" dirty="0"/>
              <a:t>同じクラスタに属している複数の楽曲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 smtClean="0"/>
              <a:t>以上</a:t>
            </a:r>
            <a:r>
              <a:rPr lang="ja-JP" altLang="en-US" sz="2800" dirty="0"/>
              <a:t>が</a:t>
            </a:r>
            <a:r>
              <a:rPr kumimoji="1" lang="ja-JP" altLang="en-US" sz="2800" dirty="0" smtClean="0"/>
              <a:t>存在していることを確認</a:t>
            </a:r>
            <a:endParaRPr kumimoji="1" lang="en-US" altLang="ja-JP" sz="2800" dirty="0" smtClean="0"/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6516000" y="5981820"/>
            <a:ext cx="25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 flipV="1">
            <a:off x="6660000" y="3861000"/>
            <a:ext cx="8400" cy="2306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11"/>
          <p:cNvSpPr/>
          <p:nvPr/>
        </p:nvSpPr>
        <p:spPr>
          <a:xfrm>
            <a:off x="7069739" y="4007040"/>
            <a:ext cx="1197000" cy="7276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8108399" y="4752849"/>
            <a:ext cx="712079" cy="101054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 rot="2128603">
            <a:off x="6900823" y="4961025"/>
            <a:ext cx="1099931" cy="80391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7270788" y="414694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7651837" y="407846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円/楕円 17"/>
          <p:cNvSpPr/>
          <p:nvPr/>
        </p:nvSpPr>
        <p:spPr>
          <a:xfrm>
            <a:off x="7344000" y="439746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7704000" y="444383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7948060" y="42723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7136860" y="4989478"/>
            <a:ext cx="180000" cy="18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7457669" y="5061173"/>
            <a:ext cx="180000" cy="18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7136860" y="5334301"/>
            <a:ext cx="180000" cy="18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7560000" y="5307834"/>
            <a:ext cx="180000" cy="18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7360788" y="5521538"/>
            <a:ext cx="180000" cy="18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8332208" y="4871634"/>
            <a:ext cx="180000" cy="18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8565620" y="5119443"/>
            <a:ext cx="180000" cy="18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8172000" y="5157611"/>
            <a:ext cx="180000" cy="18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8286996" y="5466123"/>
            <a:ext cx="180000" cy="18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8552741" y="5373380"/>
            <a:ext cx="180000" cy="18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14/17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12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感情分析結果の例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" t="10659" r="2914" b="297"/>
          <a:stretch/>
        </p:blipFill>
        <p:spPr>
          <a:xfrm>
            <a:off x="180000" y="1221042"/>
            <a:ext cx="4320000" cy="43200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" t="11029" r="3800" b="1200"/>
          <a:stretch/>
        </p:blipFill>
        <p:spPr>
          <a:xfrm>
            <a:off x="4644000" y="1221042"/>
            <a:ext cx="4320000" cy="4320000"/>
          </a:xfrm>
          <a:prstGeom prst="rect">
            <a:avLst/>
          </a:prstGeom>
        </p:spPr>
      </p:pic>
      <p:sp>
        <p:nvSpPr>
          <p:cNvPr id="10" name="サブタイトル 2"/>
          <p:cNvSpPr txBox="1">
            <a:spLocks/>
          </p:cNvSpPr>
          <p:nvPr/>
        </p:nvSpPr>
        <p:spPr bwMode="auto">
          <a:xfrm>
            <a:off x="333139" y="5542242"/>
            <a:ext cx="4013721" cy="55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dirty="0" smtClean="0"/>
              <a:t>図</a:t>
            </a:r>
            <a:r>
              <a:rPr lang="en-US" altLang="ja-JP" sz="2400" dirty="0" smtClean="0"/>
              <a:t>1: </a:t>
            </a:r>
            <a:r>
              <a:rPr lang="ja-JP" altLang="en-US" sz="2400" dirty="0" smtClean="0"/>
              <a:t>「明るい」 印象の楽曲</a:t>
            </a:r>
            <a:r>
              <a:rPr lang="en-US" altLang="ja-JP" sz="2400" dirty="0" smtClean="0"/>
              <a:t> </a:t>
            </a:r>
            <a:endParaRPr lang="ja-JP" altLang="en-US" sz="2400" dirty="0"/>
          </a:p>
        </p:txBody>
      </p:sp>
      <p:sp>
        <p:nvSpPr>
          <p:cNvPr id="11" name="サブタイトル 2"/>
          <p:cNvSpPr txBox="1">
            <a:spLocks/>
          </p:cNvSpPr>
          <p:nvPr/>
        </p:nvSpPr>
        <p:spPr bwMode="auto">
          <a:xfrm>
            <a:off x="4797139" y="5542242"/>
            <a:ext cx="4013721" cy="55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dirty="0" smtClean="0"/>
              <a:t>図</a:t>
            </a:r>
            <a:r>
              <a:rPr lang="en-US" altLang="ja-JP" sz="2400" dirty="0"/>
              <a:t>2</a:t>
            </a:r>
            <a:r>
              <a:rPr lang="en-US" altLang="ja-JP" sz="2400" dirty="0" smtClean="0"/>
              <a:t>: </a:t>
            </a:r>
            <a:r>
              <a:rPr lang="ja-JP" altLang="en-US" sz="2400" dirty="0" smtClean="0"/>
              <a:t>「悲しい」 印象の楽曲</a:t>
            </a:r>
            <a:r>
              <a:rPr lang="en-US" altLang="ja-JP" sz="2400" dirty="0" smtClean="0"/>
              <a:t> </a:t>
            </a:r>
            <a:endParaRPr lang="ja-JP" altLang="en-US" sz="2400" dirty="0"/>
          </a:p>
        </p:txBody>
      </p:sp>
      <p:sp>
        <p:nvSpPr>
          <p:cNvPr id="13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15/17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71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研究背景と目的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コード進行に基づく楽曲のモデル化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歌詞情報を用いた楽曲の感情分析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楽曲の分類実験とその結果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b="1" dirty="0" smtClean="0">
                <a:solidFill>
                  <a:srgbClr val="FF0000"/>
                </a:solidFill>
              </a:rPr>
              <a:t>まと</a:t>
            </a:r>
            <a:r>
              <a:rPr kumimoji="1" lang="ja-JP" altLang="en-US" b="1" dirty="0">
                <a:solidFill>
                  <a:srgbClr val="FF0000"/>
                </a:solidFill>
              </a:rPr>
              <a:t>め</a:t>
            </a:r>
          </a:p>
        </p:txBody>
      </p:sp>
      <p:sp>
        <p:nvSpPr>
          <p:cNvPr id="5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16/17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9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研究成果</a:t>
            </a:r>
            <a:r>
              <a:rPr kumimoji="1"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:</a:t>
            </a:r>
          </a:p>
          <a:p>
            <a:pPr marL="0" indent="0">
              <a:buNone/>
            </a:pPr>
            <a:r>
              <a:rPr lang="ja-JP" altLang="en-US" sz="2800" dirty="0" smtClean="0">
                <a:latin typeface="+mn-ea"/>
              </a:rPr>
              <a:t>コード進行と歌詞情報の利用により</a:t>
            </a:r>
            <a:r>
              <a:rPr lang="en-US" altLang="ja-JP" sz="2800" dirty="0" smtClean="0">
                <a:latin typeface="+mn-ea"/>
              </a:rPr>
              <a:t/>
            </a:r>
            <a:br>
              <a:rPr lang="en-US" altLang="ja-JP" sz="2800" dirty="0" smtClean="0">
                <a:latin typeface="+mn-ea"/>
              </a:rPr>
            </a:br>
            <a:r>
              <a:rPr lang="ja-JP" altLang="en-US" sz="2800" dirty="0" smtClean="0">
                <a:latin typeface="+mn-ea"/>
              </a:rPr>
              <a:t>曲調</a:t>
            </a:r>
            <a:r>
              <a:rPr lang="en-US" altLang="ja-JP" sz="2800" dirty="0" smtClean="0">
                <a:latin typeface="+mn-ea"/>
              </a:rPr>
              <a:t>, </a:t>
            </a:r>
            <a:r>
              <a:rPr lang="ja-JP" altLang="en-US" sz="2800" dirty="0" smtClean="0">
                <a:latin typeface="+mn-ea"/>
              </a:rPr>
              <a:t>印象の双方を考慮した楽曲分類システムの構築</a:t>
            </a:r>
            <a:endParaRPr kumimoji="1" lang="en-US" altLang="ja-JP" sz="2800" dirty="0">
              <a:latin typeface="+mn-ea"/>
            </a:endParaRPr>
          </a:p>
          <a:p>
            <a:pPr marL="0" indent="0">
              <a:buNone/>
            </a:pP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今後の</a:t>
            </a:r>
            <a:r>
              <a:rPr lang="ja-JP" altLang="en-US" b="1" dirty="0">
                <a:solidFill>
                  <a:srgbClr val="FF0000"/>
                </a:solidFill>
                <a:latin typeface="+mj-ea"/>
                <a:ea typeface="+mj-ea"/>
              </a:rPr>
              <a:t>展望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:</a:t>
            </a:r>
            <a:endParaRPr lang="en-US" altLang="ja-JP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ja-JP" sz="2800" dirty="0" smtClean="0">
              <a:latin typeface="+mn-ea"/>
            </a:endParaRPr>
          </a:p>
          <a:p>
            <a:pPr marL="0" indent="0">
              <a:buNone/>
            </a:pPr>
            <a:endParaRPr kumimoji="1" lang="ja-JP" altLang="en-US" sz="2800" dirty="0">
              <a:latin typeface="+mn-ea"/>
            </a:endParaRP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 bwMode="auto">
          <a:xfrm>
            <a:off x="254924" y="4077000"/>
            <a:ext cx="8641655" cy="151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 smtClean="0"/>
              <a:t>楽曲検索機能の追加</a:t>
            </a:r>
            <a:endParaRPr lang="en-US" altLang="ja-JP" sz="2800" dirty="0" smtClean="0"/>
          </a:p>
          <a:p>
            <a:r>
              <a:rPr lang="ja-JP" altLang="en-US" sz="2800" dirty="0" smtClean="0"/>
              <a:t>楽曲分類におけるクラスタ数についての検討</a:t>
            </a:r>
            <a:endParaRPr lang="en-US" altLang="ja-JP" sz="2800" dirty="0" smtClean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17/17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3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ドーナツ 94"/>
          <p:cNvSpPr>
            <a:spLocks noChangeAspect="1"/>
          </p:cNvSpPr>
          <p:nvPr/>
        </p:nvSpPr>
        <p:spPr>
          <a:xfrm>
            <a:off x="2992974" y="3158078"/>
            <a:ext cx="2520000" cy="2520000"/>
          </a:xfrm>
          <a:prstGeom prst="donut">
            <a:avLst>
              <a:gd name="adj" fmla="val 20388"/>
            </a:avLst>
          </a:prstGeom>
          <a:solidFill>
            <a:srgbClr val="A6A6E2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ドーナツ 82"/>
          <p:cNvSpPr>
            <a:spLocks noChangeAspect="1"/>
          </p:cNvSpPr>
          <p:nvPr/>
        </p:nvSpPr>
        <p:spPr>
          <a:xfrm>
            <a:off x="2464581" y="2582082"/>
            <a:ext cx="3600000" cy="3600000"/>
          </a:xfrm>
          <a:prstGeom prst="donut">
            <a:avLst>
              <a:gd name="adj" fmla="val 14705"/>
            </a:avLst>
          </a:prstGeom>
          <a:solidFill>
            <a:srgbClr val="FF8B8B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五度圏とは</a:t>
            </a:r>
            <a:r>
              <a:rPr lang="en-US" altLang="ja-JP" dirty="0" smtClean="0"/>
              <a:t>?</a:t>
            </a:r>
            <a:endParaRPr kumimoji="1" lang="ja-JP" altLang="en-US" b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800" b="1" dirty="0" smtClean="0">
                <a:solidFill>
                  <a:srgbClr val="FF0000"/>
                </a:solidFill>
              </a:rPr>
              <a:t>完全五度</a:t>
            </a:r>
            <a:r>
              <a:rPr kumimoji="1" lang="ja-JP" altLang="en-US" sz="2800" dirty="0" smtClean="0"/>
              <a:t>の関係にある調を順番に配置したもの</a:t>
            </a:r>
            <a:endParaRPr kumimoji="1" lang="en-US" altLang="ja-JP" sz="2800" dirty="0" smtClean="0"/>
          </a:p>
        </p:txBody>
      </p:sp>
      <p:sp>
        <p:nvSpPr>
          <p:cNvPr id="61" name="サブタイトル 2"/>
          <p:cNvSpPr txBox="1">
            <a:spLocks/>
          </p:cNvSpPr>
          <p:nvPr/>
        </p:nvSpPr>
        <p:spPr bwMode="auto">
          <a:xfrm>
            <a:off x="5528761" y="4097404"/>
            <a:ext cx="504000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 smtClean="0"/>
              <a:t>C</a:t>
            </a:r>
            <a:endParaRPr lang="ja-JP" altLang="en-US" sz="2800" dirty="0"/>
          </a:p>
        </p:txBody>
      </p:sp>
      <p:sp>
        <p:nvSpPr>
          <p:cNvPr id="62" name="サブタイトル 2"/>
          <p:cNvSpPr txBox="1">
            <a:spLocks/>
          </p:cNvSpPr>
          <p:nvPr/>
        </p:nvSpPr>
        <p:spPr bwMode="auto">
          <a:xfrm>
            <a:off x="2372893" y="4083974"/>
            <a:ext cx="672878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/>
              <a:t>F</a:t>
            </a:r>
            <a:r>
              <a:rPr lang="en-US" altLang="ja-JP" sz="2800" dirty="0" smtClean="0"/>
              <a:t>#</a:t>
            </a:r>
            <a:endParaRPr lang="ja-JP" altLang="en-US" sz="2800" dirty="0"/>
          </a:p>
        </p:txBody>
      </p:sp>
      <p:sp>
        <p:nvSpPr>
          <p:cNvPr id="63" name="サブタイトル 2"/>
          <p:cNvSpPr txBox="1">
            <a:spLocks/>
          </p:cNvSpPr>
          <p:nvPr/>
        </p:nvSpPr>
        <p:spPr bwMode="auto">
          <a:xfrm>
            <a:off x="3997938" y="2616618"/>
            <a:ext cx="504000" cy="49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 smtClean="0"/>
              <a:t>A</a:t>
            </a:r>
            <a:endParaRPr lang="ja-JP" altLang="en-US" sz="2800" dirty="0"/>
          </a:p>
        </p:txBody>
      </p:sp>
      <p:sp>
        <p:nvSpPr>
          <p:cNvPr id="64" name="サブタイトル 2"/>
          <p:cNvSpPr txBox="1">
            <a:spLocks/>
          </p:cNvSpPr>
          <p:nvPr/>
        </p:nvSpPr>
        <p:spPr bwMode="auto">
          <a:xfrm>
            <a:off x="3883784" y="5675619"/>
            <a:ext cx="773254" cy="49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 smtClean="0"/>
              <a:t>D#</a:t>
            </a:r>
            <a:endParaRPr lang="ja-JP" altLang="en-US" sz="2800" dirty="0"/>
          </a:p>
        </p:txBody>
      </p:sp>
      <p:sp>
        <p:nvSpPr>
          <p:cNvPr id="65" name="サブタイトル 2"/>
          <p:cNvSpPr txBox="1">
            <a:spLocks/>
          </p:cNvSpPr>
          <p:nvPr/>
        </p:nvSpPr>
        <p:spPr bwMode="auto">
          <a:xfrm>
            <a:off x="4756487" y="2791103"/>
            <a:ext cx="504000" cy="49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/>
              <a:t>D</a:t>
            </a:r>
            <a:endParaRPr lang="ja-JP" altLang="en-US" sz="2800" dirty="0"/>
          </a:p>
        </p:txBody>
      </p:sp>
      <p:sp>
        <p:nvSpPr>
          <p:cNvPr id="66" name="サブタイトル 2"/>
          <p:cNvSpPr txBox="1">
            <a:spLocks/>
          </p:cNvSpPr>
          <p:nvPr/>
        </p:nvSpPr>
        <p:spPr bwMode="auto">
          <a:xfrm>
            <a:off x="5331401" y="3357533"/>
            <a:ext cx="504000" cy="49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/>
              <a:t>G</a:t>
            </a:r>
            <a:endParaRPr lang="ja-JP" altLang="en-US" sz="2800" dirty="0"/>
          </a:p>
        </p:txBody>
      </p:sp>
      <p:sp>
        <p:nvSpPr>
          <p:cNvPr id="67" name="サブタイトル 2"/>
          <p:cNvSpPr txBox="1">
            <a:spLocks/>
          </p:cNvSpPr>
          <p:nvPr/>
        </p:nvSpPr>
        <p:spPr bwMode="auto">
          <a:xfrm>
            <a:off x="3237676" y="2797039"/>
            <a:ext cx="504000" cy="49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 smtClean="0"/>
              <a:t>E</a:t>
            </a:r>
            <a:endParaRPr lang="ja-JP" altLang="en-US" sz="2800" dirty="0"/>
          </a:p>
        </p:txBody>
      </p:sp>
      <p:sp>
        <p:nvSpPr>
          <p:cNvPr id="68" name="サブタイトル 2"/>
          <p:cNvSpPr txBox="1">
            <a:spLocks/>
          </p:cNvSpPr>
          <p:nvPr/>
        </p:nvSpPr>
        <p:spPr bwMode="auto">
          <a:xfrm>
            <a:off x="2670790" y="3369944"/>
            <a:ext cx="504000" cy="49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/>
              <a:t>B</a:t>
            </a:r>
            <a:endParaRPr lang="ja-JP" altLang="en-US" sz="2800" dirty="0"/>
          </a:p>
        </p:txBody>
      </p:sp>
      <p:sp>
        <p:nvSpPr>
          <p:cNvPr id="69" name="サブタイトル 2"/>
          <p:cNvSpPr txBox="1">
            <a:spLocks/>
          </p:cNvSpPr>
          <p:nvPr/>
        </p:nvSpPr>
        <p:spPr bwMode="auto">
          <a:xfrm>
            <a:off x="2582111" y="4854556"/>
            <a:ext cx="672878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 smtClean="0"/>
              <a:t>C#</a:t>
            </a:r>
            <a:endParaRPr lang="ja-JP" altLang="en-US" sz="2800" dirty="0"/>
          </a:p>
        </p:txBody>
      </p:sp>
      <p:sp>
        <p:nvSpPr>
          <p:cNvPr id="70" name="サブタイトル 2"/>
          <p:cNvSpPr txBox="1">
            <a:spLocks/>
          </p:cNvSpPr>
          <p:nvPr/>
        </p:nvSpPr>
        <p:spPr bwMode="auto">
          <a:xfrm>
            <a:off x="4753823" y="5427762"/>
            <a:ext cx="672878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 smtClean="0"/>
              <a:t>A#</a:t>
            </a:r>
            <a:endParaRPr lang="ja-JP" altLang="en-US" sz="2800" dirty="0"/>
          </a:p>
        </p:txBody>
      </p:sp>
      <p:sp>
        <p:nvSpPr>
          <p:cNvPr id="71" name="サブタイトル 2"/>
          <p:cNvSpPr txBox="1">
            <a:spLocks/>
          </p:cNvSpPr>
          <p:nvPr/>
        </p:nvSpPr>
        <p:spPr bwMode="auto">
          <a:xfrm>
            <a:off x="5356268" y="4924586"/>
            <a:ext cx="504000" cy="49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 smtClean="0"/>
              <a:t>F</a:t>
            </a:r>
            <a:endParaRPr lang="ja-JP" altLang="en-US" sz="2800" dirty="0"/>
          </a:p>
        </p:txBody>
      </p:sp>
      <p:grpSp>
        <p:nvGrpSpPr>
          <p:cNvPr id="72" name="グループ化 71"/>
          <p:cNvGrpSpPr>
            <a:grpSpLocks noChangeAspect="1"/>
          </p:cNvGrpSpPr>
          <p:nvPr/>
        </p:nvGrpSpPr>
        <p:grpSpPr>
          <a:xfrm rot="20700000">
            <a:off x="2460144" y="2609541"/>
            <a:ext cx="3600000" cy="3600000"/>
            <a:chOff x="4602229" y="2375017"/>
            <a:chExt cx="3600000" cy="3600000"/>
          </a:xfrm>
        </p:grpSpPr>
        <p:sp>
          <p:nvSpPr>
            <p:cNvPr id="73" name="円/楕円 72"/>
            <p:cNvSpPr>
              <a:spLocks noChangeAspect="1"/>
            </p:cNvSpPr>
            <p:nvPr/>
          </p:nvSpPr>
          <p:spPr>
            <a:xfrm>
              <a:off x="4602229" y="2375017"/>
              <a:ext cx="3600000" cy="3600000"/>
            </a:xfrm>
            <a:prstGeom prst="ellipse">
              <a:avLst/>
            </a:prstGeom>
            <a:noFill/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4" name="直線コネクタ 73"/>
            <p:cNvCxnSpPr>
              <a:stCxn id="73" idx="2"/>
              <a:endCxn id="73" idx="6"/>
            </p:cNvCxnSpPr>
            <p:nvPr/>
          </p:nvCxnSpPr>
          <p:spPr>
            <a:xfrm>
              <a:off x="4602229" y="4175017"/>
              <a:ext cx="3600000" cy="0"/>
            </a:xfrm>
            <a:prstGeom prst="line">
              <a:avLst/>
            </a:prstGeom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>
              <a:stCxn id="73" idx="0"/>
              <a:endCxn id="73" idx="4"/>
            </p:cNvCxnSpPr>
            <p:nvPr/>
          </p:nvCxnSpPr>
          <p:spPr>
            <a:xfrm>
              <a:off x="6402229" y="2375017"/>
              <a:ext cx="0" cy="3600000"/>
            </a:xfrm>
            <a:prstGeom prst="line">
              <a:avLst/>
            </a:prstGeom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rot="1800000">
              <a:off x="6402229" y="2375017"/>
              <a:ext cx="0" cy="3600000"/>
            </a:xfrm>
            <a:prstGeom prst="line">
              <a:avLst/>
            </a:prstGeom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 rot="-1800000">
              <a:off x="6402229" y="2375017"/>
              <a:ext cx="0" cy="3600000"/>
            </a:xfrm>
            <a:prstGeom prst="line">
              <a:avLst/>
            </a:prstGeom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 rot="1800000">
              <a:off x="4602229" y="4175017"/>
              <a:ext cx="3600000" cy="0"/>
            </a:xfrm>
            <a:prstGeom prst="line">
              <a:avLst/>
            </a:prstGeom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/>
            <p:nvPr/>
          </p:nvCxnSpPr>
          <p:spPr>
            <a:xfrm rot="-1800000">
              <a:off x="4602229" y="4175017"/>
              <a:ext cx="3600000" cy="0"/>
            </a:xfrm>
            <a:prstGeom prst="line">
              <a:avLst/>
            </a:prstGeom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円/楕円 79"/>
            <p:cNvSpPr>
              <a:spLocks noChangeAspect="1"/>
            </p:cNvSpPr>
            <p:nvPr/>
          </p:nvSpPr>
          <p:spPr>
            <a:xfrm>
              <a:off x="5126156" y="2904022"/>
              <a:ext cx="2550000" cy="2550000"/>
            </a:xfrm>
            <a:prstGeom prst="ellipse">
              <a:avLst/>
            </a:prstGeom>
            <a:noFill/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>
              <a:spLocks noChangeAspect="1"/>
            </p:cNvSpPr>
            <p:nvPr/>
          </p:nvSpPr>
          <p:spPr>
            <a:xfrm>
              <a:off x="5641297" y="3426382"/>
              <a:ext cx="1500000" cy="15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2" name="サブタイトル 2"/>
          <p:cNvSpPr txBox="1">
            <a:spLocks/>
          </p:cNvSpPr>
          <p:nvPr/>
        </p:nvSpPr>
        <p:spPr bwMode="auto">
          <a:xfrm>
            <a:off x="3846831" y="3166487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 smtClean="0"/>
              <a:t>F#</a:t>
            </a:r>
            <a:endParaRPr lang="ja-JP" altLang="en-US" sz="2400" dirty="0"/>
          </a:p>
        </p:txBody>
      </p:sp>
      <p:sp>
        <p:nvSpPr>
          <p:cNvPr id="84" name="サブタイトル 2"/>
          <p:cNvSpPr txBox="1">
            <a:spLocks/>
          </p:cNvSpPr>
          <p:nvPr/>
        </p:nvSpPr>
        <p:spPr bwMode="auto">
          <a:xfrm>
            <a:off x="4856893" y="4168417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/>
              <a:t>A</a:t>
            </a:r>
            <a:endParaRPr lang="ja-JP" altLang="en-US" sz="2400" dirty="0"/>
          </a:p>
        </p:txBody>
      </p:sp>
      <p:sp>
        <p:nvSpPr>
          <p:cNvPr id="85" name="サブタイトル 2"/>
          <p:cNvSpPr txBox="1">
            <a:spLocks/>
          </p:cNvSpPr>
          <p:nvPr/>
        </p:nvSpPr>
        <p:spPr bwMode="auto">
          <a:xfrm>
            <a:off x="3845681" y="5177613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 smtClean="0"/>
              <a:t>C</a:t>
            </a:r>
            <a:endParaRPr lang="ja-JP" altLang="en-US" sz="2400" dirty="0"/>
          </a:p>
        </p:txBody>
      </p:sp>
      <p:sp>
        <p:nvSpPr>
          <p:cNvPr id="86" name="サブタイトル 2"/>
          <p:cNvSpPr txBox="1">
            <a:spLocks/>
          </p:cNvSpPr>
          <p:nvPr/>
        </p:nvSpPr>
        <p:spPr bwMode="auto">
          <a:xfrm>
            <a:off x="4726019" y="4687875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 smtClean="0"/>
              <a:t>D</a:t>
            </a:r>
            <a:endParaRPr lang="ja-JP" altLang="en-US" sz="2400" dirty="0"/>
          </a:p>
        </p:txBody>
      </p:sp>
      <p:sp>
        <p:nvSpPr>
          <p:cNvPr id="87" name="サブタイトル 2"/>
          <p:cNvSpPr txBox="1">
            <a:spLocks/>
          </p:cNvSpPr>
          <p:nvPr/>
        </p:nvSpPr>
        <p:spPr bwMode="auto">
          <a:xfrm>
            <a:off x="4343480" y="5057258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 smtClean="0"/>
              <a:t>G</a:t>
            </a:r>
            <a:endParaRPr lang="ja-JP" altLang="en-US" sz="2400" dirty="0"/>
          </a:p>
        </p:txBody>
      </p:sp>
      <p:sp>
        <p:nvSpPr>
          <p:cNvPr id="88" name="サブタイトル 2"/>
          <p:cNvSpPr txBox="1">
            <a:spLocks/>
          </p:cNvSpPr>
          <p:nvPr/>
        </p:nvSpPr>
        <p:spPr bwMode="auto">
          <a:xfrm>
            <a:off x="3294559" y="5060427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/>
              <a:t>F</a:t>
            </a:r>
            <a:endParaRPr lang="ja-JP" altLang="en-US" sz="2400" dirty="0"/>
          </a:p>
        </p:txBody>
      </p:sp>
      <p:sp>
        <p:nvSpPr>
          <p:cNvPr id="89" name="サブタイトル 2"/>
          <p:cNvSpPr txBox="1">
            <a:spLocks/>
          </p:cNvSpPr>
          <p:nvPr/>
        </p:nvSpPr>
        <p:spPr bwMode="auto">
          <a:xfrm>
            <a:off x="2971007" y="4682416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/>
              <a:t>A</a:t>
            </a:r>
            <a:r>
              <a:rPr lang="en-US" altLang="ja-JP" sz="2400" dirty="0" smtClean="0"/>
              <a:t>#</a:t>
            </a:r>
            <a:endParaRPr lang="ja-JP" altLang="en-US" sz="2400" dirty="0"/>
          </a:p>
        </p:txBody>
      </p:sp>
      <p:sp>
        <p:nvSpPr>
          <p:cNvPr id="90" name="サブタイトル 2"/>
          <p:cNvSpPr txBox="1">
            <a:spLocks/>
          </p:cNvSpPr>
          <p:nvPr/>
        </p:nvSpPr>
        <p:spPr bwMode="auto">
          <a:xfrm>
            <a:off x="2831586" y="4147476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 smtClean="0"/>
              <a:t>D#</a:t>
            </a:r>
            <a:endParaRPr lang="ja-JP" altLang="en-US" sz="2400" dirty="0"/>
          </a:p>
        </p:txBody>
      </p:sp>
      <p:sp>
        <p:nvSpPr>
          <p:cNvPr id="91" name="サブタイトル 2"/>
          <p:cNvSpPr txBox="1">
            <a:spLocks/>
          </p:cNvSpPr>
          <p:nvPr/>
        </p:nvSpPr>
        <p:spPr bwMode="auto">
          <a:xfrm>
            <a:off x="2945870" y="3671255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/>
              <a:t>G</a:t>
            </a:r>
            <a:r>
              <a:rPr lang="en-US" altLang="ja-JP" sz="2400" dirty="0" smtClean="0"/>
              <a:t>#</a:t>
            </a:r>
            <a:endParaRPr lang="ja-JP" altLang="en-US" sz="2400" dirty="0"/>
          </a:p>
        </p:txBody>
      </p:sp>
      <p:sp>
        <p:nvSpPr>
          <p:cNvPr id="92" name="サブタイトル 2"/>
          <p:cNvSpPr txBox="1">
            <a:spLocks/>
          </p:cNvSpPr>
          <p:nvPr/>
        </p:nvSpPr>
        <p:spPr bwMode="auto">
          <a:xfrm>
            <a:off x="3351791" y="3296985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 smtClean="0"/>
              <a:t>C#</a:t>
            </a:r>
            <a:endParaRPr lang="ja-JP" altLang="en-US" sz="2400" dirty="0"/>
          </a:p>
        </p:txBody>
      </p:sp>
      <p:sp>
        <p:nvSpPr>
          <p:cNvPr id="93" name="サブタイトル 2"/>
          <p:cNvSpPr txBox="1">
            <a:spLocks/>
          </p:cNvSpPr>
          <p:nvPr/>
        </p:nvSpPr>
        <p:spPr bwMode="auto">
          <a:xfrm>
            <a:off x="4341596" y="3280268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 smtClean="0"/>
              <a:t>B</a:t>
            </a:r>
            <a:endParaRPr lang="ja-JP" altLang="en-US" sz="2400" dirty="0"/>
          </a:p>
        </p:txBody>
      </p:sp>
      <p:sp>
        <p:nvSpPr>
          <p:cNvPr id="94" name="サブタイトル 2"/>
          <p:cNvSpPr txBox="1">
            <a:spLocks/>
          </p:cNvSpPr>
          <p:nvPr/>
        </p:nvSpPr>
        <p:spPr bwMode="auto">
          <a:xfrm>
            <a:off x="4712901" y="3654778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/>
              <a:t>E</a:t>
            </a:r>
            <a:endParaRPr lang="ja-JP" altLang="en-US" sz="2400" dirty="0"/>
          </a:p>
        </p:txBody>
      </p:sp>
      <p:sp>
        <p:nvSpPr>
          <p:cNvPr id="96" name="サブタイトル 2"/>
          <p:cNvSpPr txBox="1">
            <a:spLocks/>
          </p:cNvSpPr>
          <p:nvPr/>
        </p:nvSpPr>
        <p:spPr bwMode="auto">
          <a:xfrm>
            <a:off x="3555800" y="4164415"/>
            <a:ext cx="1364230" cy="64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buNone/>
            </a:pPr>
            <a:r>
              <a:rPr lang="en-US" altLang="ja-JP" sz="2400" dirty="0" smtClean="0"/>
              <a:t>Circle</a:t>
            </a:r>
          </a:p>
          <a:p>
            <a:pPr marL="0" indent="0" algn="ctr">
              <a:lnSpc>
                <a:spcPts val="2000"/>
              </a:lnSpc>
              <a:buNone/>
            </a:pPr>
            <a:r>
              <a:rPr lang="en-US" altLang="ja-JP" sz="2400" dirty="0" smtClean="0"/>
              <a:t>of</a:t>
            </a:r>
          </a:p>
          <a:p>
            <a:pPr marL="0" indent="0" algn="ctr">
              <a:lnSpc>
                <a:spcPts val="2000"/>
              </a:lnSpc>
              <a:buNone/>
            </a:pPr>
            <a:r>
              <a:rPr lang="en-US" altLang="ja-JP" sz="2400" dirty="0"/>
              <a:t>F</a:t>
            </a:r>
            <a:r>
              <a:rPr lang="en-US" altLang="ja-JP" sz="2400" dirty="0" smtClean="0"/>
              <a:t>ifth</a:t>
            </a:r>
            <a:endParaRPr lang="ja-JP" altLang="en-US" sz="2400" dirty="0"/>
          </a:p>
        </p:txBody>
      </p:sp>
      <p:sp>
        <p:nvSpPr>
          <p:cNvPr id="97" name="サブタイトル 2"/>
          <p:cNvSpPr txBox="1">
            <a:spLocks/>
          </p:cNvSpPr>
          <p:nvPr/>
        </p:nvSpPr>
        <p:spPr bwMode="auto">
          <a:xfrm>
            <a:off x="3158523" y="5412759"/>
            <a:ext cx="672878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/>
              <a:t>G</a:t>
            </a:r>
            <a:r>
              <a:rPr lang="en-US" altLang="ja-JP" sz="2800" dirty="0" smtClean="0"/>
              <a:t>#</a:t>
            </a:r>
            <a:endParaRPr lang="ja-JP" altLang="en-US" sz="2800" dirty="0"/>
          </a:p>
        </p:txBody>
      </p:sp>
      <p:sp>
        <p:nvSpPr>
          <p:cNvPr id="111" name="サブタイトル 2"/>
          <p:cNvSpPr txBox="1">
            <a:spLocks/>
          </p:cNvSpPr>
          <p:nvPr/>
        </p:nvSpPr>
        <p:spPr bwMode="auto">
          <a:xfrm>
            <a:off x="642934" y="1719253"/>
            <a:ext cx="79088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dirty="0" smtClean="0"/>
              <a:t>C,</a:t>
            </a:r>
            <a:endParaRPr lang="ja-JP" altLang="en-US" dirty="0"/>
          </a:p>
        </p:txBody>
      </p:sp>
      <p:sp>
        <p:nvSpPr>
          <p:cNvPr id="112" name="サブタイトル 2"/>
          <p:cNvSpPr txBox="1">
            <a:spLocks/>
          </p:cNvSpPr>
          <p:nvPr/>
        </p:nvSpPr>
        <p:spPr bwMode="auto">
          <a:xfrm>
            <a:off x="1289823" y="1719253"/>
            <a:ext cx="79088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dirty="0" smtClean="0"/>
              <a:t>C#,</a:t>
            </a:r>
            <a:endParaRPr lang="ja-JP" altLang="en-US" dirty="0"/>
          </a:p>
        </p:txBody>
      </p:sp>
      <p:sp>
        <p:nvSpPr>
          <p:cNvPr id="113" name="サブタイトル 2"/>
          <p:cNvSpPr txBox="1">
            <a:spLocks/>
          </p:cNvSpPr>
          <p:nvPr/>
        </p:nvSpPr>
        <p:spPr bwMode="auto">
          <a:xfrm>
            <a:off x="1980000" y="1719253"/>
            <a:ext cx="79088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dirty="0" smtClean="0"/>
              <a:t>D,</a:t>
            </a:r>
            <a:endParaRPr lang="ja-JP" altLang="en-US" dirty="0"/>
          </a:p>
        </p:txBody>
      </p:sp>
      <p:sp>
        <p:nvSpPr>
          <p:cNvPr id="114" name="サブタイトル 2"/>
          <p:cNvSpPr txBox="1">
            <a:spLocks/>
          </p:cNvSpPr>
          <p:nvPr/>
        </p:nvSpPr>
        <p:spPr bwMode="auto">
          <a:xfrm>
            <a:off x="2628000" y="1719253"/>
            <a:ext cx="79088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dirty="0" smtClean="0"/>
              <a:t>D#,</a:t>
            </a:r>
            <a:endParaRPr lang="ja-JP" altLang="en-US" dirty="0"/>
          </a:p>
        </p:txBody>
      </p:sp>
      <p:sp>
        <p:nvSpPr>
          <p:cNvPr id="115" name="サブタイトル 2"/>
          <p:cNvSpPr txBox="1">
            <a:spLocks/>
          </p:cNvSpPr>
          <p:nvPr/>
        </p:nvSpPr>
        <p:spPr bwMode="auto">
          <a:xfrm>
            <a:off x="3276000" y="1719253"/>
            <a:ext cx="79088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dirty="0"/>
              <a:t>E</a:t>
            </a:r>
            <a:r>
              <a:rPr lang="en-US" altLang="ja-JP" dirty="0" smtClean="0"/>
              <a:t>,</a:t>
            </a:r>
            <a:endParaRPr lang="ja-JP" altLang="en-US" dirty="0"/>
          </a:p>
        </p:txBody>
      </p:sp>
      <p:sp>
        <p:nvSpPr>
          <p:cNvPr id="116" name="サブタイトル 2"/>
          <p:cNvSpPr txBox="1">
            <a:spLocks/>
          </p:cNvSpPr>
          <p:nvPr/>
        </p:nvSpPr>
        <p:spPr bwMode="auto">
          <a:xfrm>
            <a:off x="3780000" y="1719253"/>
            <a:ext cx="79088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dirty="0" smtClean="0"/>
              <a:t>F,</a:t>
            </a:r>
            <a:endParaRPr lang="ja-JP" altLang="en-US" dirty="0"/>
          </a:p>
        </p:txBody>
      </p:sp>
      <p:sp>
        <p:nvSpPr>
          <p:cNvPr id="117" name="サブタイトル 2"/>
          <p:cNvSpPr txBox="1">
            <a:spLocks/>
          </p:cNvSpPr>
          <p:nvPr/>
        </p:nvSpPr>
        <p:spPr bwMode="auto">
          <a:xfrm>
            <a:off x="4385823" y="1719253"/>
            <a:ext cx="79088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dirty="0" smtClean="0"/>
              <a:t>F#,</a:t>
            </a:r>
            <a:endParaRPr lang="ja-JP" altLang="en-US" dirty="0"/>
          </a:p>
        </p:txBody>
      </p:sp>
      <p:sp>
        <p:nvSpPr>
          <p:cNvPr id="118" name="サブタイトル 2"/>
          <p:cNvSpPr txBox="1">
            <a:spLocks/>
          </p:cNvSpPr>
          <p:nvPr/>
        </p:nvSpPr>
        <p:spPr bwMode="auto">
          <a:xfrm>
            <a:off x="5034934" y="1719253"/>
            <a:ext cx="79088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dirty="0"/>
              <a:t>G</a:t>
            </a:r>
            <a:r>
              <a:rPr lang="en-US" altLang="ja-JP" dirty="0" smtClean="0"/>
              <a:t>,</a:t>
            </a:r>
            <a:endParaRPr lang="ja-JP" altLang="en-US" dirty="0"/>
          </a:p>
        </p:txBody>
      </p:sp>
      <p:sp>
        <p:nvSpPr>
          <p:cNvPr id="119" name="サブタイトル 2"/>
          <p:cNvSpPr txBox="1">
            <a:spLocks/>
          </p:cNvSpPr>
          <p:nvPr/>
        </p:nvSpPr>
        <p:spPr bwMode="auto">
          <a:xfrm>
            <a:off x="5639646" y="1719253"/>
            <a:ext cx="90617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dirty="0" smtClean="0"/>
              <a:t>G#,</a:t>
            </a:r>
            <a:endParaRPr lang="ja-JP" altLang="en-US" dirty="0"/>
          </a:p>
        </p:txBody>
      </p:sp>
      <p:sp>
        <p:nvSpPr>
          <p:cNvPr id="120" name="サブタイトル 2"/>
          <p:cNvSpPr txBox="1">
            <a:spLocks/>
          </p:cNvSpPr>
          <p:nvPr/>
        </p:nvSpPr>
        <p:spPr bwMode="auto">
          <a:xfrm>
            <a:off x="6287646" y="1719253"/>
            <a:ext cx="90617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dirty="0"/>
              <a:t>A</a:t>
            </a:r>
            <a:r>
              <a:rPr lang="en-US" altLang="ja-JP" dirty="0" smtClean="0"/>
              <a:t>,</a:t>
            </a:r>
            <a:endParaRPr lang="ja-JP" altLang="en-US" dirty="0"/>
          </a:p>
        </p:txBody>
      </p:sp>
      <p:sp>
        <p:nvSpPr>
          <p:cNvPr id="121" name="サブタイトル 2"/>
          <p:cNvSpPr txBox="1">
            <a:spLocks/>
          </p:cNvSpPr>
          <p:nvPr/>
        </p:nvSpPr>
        <p:spPr bwMode="auto">
          <a:xfrm>
            <a:off x="6935646" y="1719253"/>
            <a:ext cx="90617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dirty="0" smtClean="0"/>
              <a:t>A#,</a:t>
            </a:r>
            <a:endParaRPr lang="ja-JP" altLang="en-US" dirty="0"/>
          </a:p>
        </p:txBody>
      </p:sp>
      <p:sp>
        <p:nvSpPr>
          <p:cNvPr id="122" name="サブタイトル 2"/>
          <p:cNvSpPr txBox="1">
            <a:spLocks/>
          </p:cNvSpPr>
          <p:nvPr/>
        </p:nvSpPr>
        <p:spPr bwMode="auto">
          <a:xfrm>
            <a:off x="7553823" y="1719253"/>
            <a:ext cx="90617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dirty="0" smtClean="0"/>
              <a:t>B</a:t>
            </a:r>
            <a:endParaRPr lang="ja-JP" altLang="en-US" dirty="0"/>
          </a:p>
        </p:txBody>
      </p:sp>
      <p:sp>
        <p:nvSpPr>
          <p:cNvPr id="53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Q/A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2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b="1" dirty="0" smtClean="0">
                <a:solidFill>
                  <a:srgbClr val="FF0000"/>
                </a:solidFill>
              </a:rPr>
              <a:t>研究背景</a:t>
            </a:r>
            <a:r>
              <a:rPr lang="ja-JP" altLang="en-US" b="1" dirty="0" smtClean="0">
                <a:solidFill>
                  <a:srgbClr val="FF0000"/>
                </a:solidFill>
              </a:rPr>
              <a:t>と目的</a:t>
            </a:r>
            <a:endParaRPr kumimoji="1" lang="en-US" altLang="ja-JP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コード進行に基づく楽曲のモデル化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歌詞情報を用いた楽曲の感情分析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楽曲分類実験とその結果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まと</a:t>
            </a:r>
            <a:r>
              <a:rPr kumimoji="1" lang="ja-JP" altLang="en-US" dirty="0"/>
              <a:t>め</a:t>
            </a:r>
          </a:p>
        </p:txBody>
      </p:sp>
      <p:sp>
        <p:nvSpPr>
          <p:cNvPr id="5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1/17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40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コード進行数値化の例</a:t>
            </a:r>
            <a:endParaRPr kumimoji="1" lang="ja-JP" altLang="en-US" b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&lt;G, D, C, </a:t>
            </a:r>
            <a:r>
              <a:rPr kumimoji="1" lang="en-US" altLang="ja-JP" dirty="0" err="1" smtClean="0"/>
              <a:t>Bm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Em</a:t>
            </a:r>
            <a:r>
              <a:rPr kumimoji="1" lang="en-US" altLang="ja-JP" dirty="0" smtClean="0"/>
              <a:t>, G, C&gt;</a:t>
            </a:r>
          </a:p>
          <a:p>
            <a:pPr marL="0" indent="0">
              <a:buNone/>
            </a:pPr>
            <a:r>
              <a:rPr lang="ja-JP" altLang="en-US" dirty="0" smtClean="0"/>
              <a:t>→ </a:t>
            </a:r>
            <a:r>
              <a:rPr lang="en-US" altLang="ja-JP" dirty="0" smtClean="0"/>
              <a:t>&lt;1, 2, 0, 2, 1, 1, 0&gt;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 smtClean="0"/>
              <a:t>&lt;C, </a:t>
            </a:r>
            <a:r>
              <a:rPr kumimoji="1" lang="en-US" altLang="ja-JP" dirty="0" err="1" smtClean="0"/>
              <a:t>Bm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Em</a:t>
            </a:r>
            <a:r>
              <a:rPr kumimoji="1" lang="en-US" altLang="ja-JP" dirty="0" smtClean="0"/>
              <a:t>, A, </a:t>
            </a:r>
            <a:r>
              <a:rPr kumimoji="1" lang="en-US" altLang="ja-JP" dirty="0" err="1" smtClean="0"/>
              <a:t>C#m</a:t>
            </a:r>
            <a:r>
              <a:rPr kumimoji="1" lang="en-US" altLang="ja-JP" dirty="0" smtClean="0"/>
              <a:t>, D&gt;</a:t>
            </a:r>
          </a:p>
          <a:p>
            <a:pPr marL="0" indent="0">
              <a:buNone/>
            </a:pPr>
            <a:r>
              <a:rPr lang="ja-JP" altLang="en-US" dirty="0" smtClean="0"/>
              <a:t>→ </a:t>
            </a:r>
            <a:r>
              <a:rPr lang="en-US" altLang="ja-JP" dirty="0" smtClean="0"/>
              <a:t>&lt;0, 2, 1, 3, 4, 2&gt;</a:t>
            </a:r>
            <a:endParaRPr kumimoji="1"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40" y="2421000"/>
            <a:ext cx="4041139" cy="4130943"/>
          </a:xfrm>
          <a:prstGeom prst="rect">
            <a:avLst/>
          </a:prstGeom>
        </p:spPr>
      </p:pic>
      <p:sp>
        <p:nvSpPr>
          <p:cNvPr id="152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Q/A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7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コード進行におけるコードの役割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トニック </a:t>
            </a:r>
            <a:r>
              <a:rPr kumimoji="1" lang="en-US" altLang="ja-JP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Tonic</a:t>
            </a:r>
            <a:r>
              <a:rPr kumimoji="1" lang="en-US" altLang="ja-JP" dirty="0" smtClean="0">
                <a:solidFill>
                  <a:srgbClr val="FF0000"/>
                </a:solidFill>
              </a:rPr>
              <a:t>): 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800" dirty="0" smtClean="0"/>
              <a:t>強い安定感を持たせる</a:t>
            </a:r>
            <a:endParaRPr kumimoji="1" lang="en-US" altLang="ja-JP" sz="2800" dirty="0" smtClean="0"/>
          </a:p>
          <a:p>
            <a:r>
              <a:rPr lang="ja-JP" altLang="en-US" b="1" dirty="0" smtClean="0">
                <a:solidFill>
                  <a:srgbClr val="FF0000"/>
                </a:solidFill>
              </a:rPr>
              <a:t>ドミナント </a:t>
            </a:r>
            <a:r>
              <a:rPr lang="en-US" altLang="ja-JP" dirty="0" smtClean="0">
                <a:solidFill>
                  <a:srgbClr val="FF0000"/>
                </a:solidFill>
              </a:rPr>
              <a:t>(</a:t>
            </a:r>
            <a:r>
              <a:rPr lang="en-US" altLang="ja-JP" b="1" dirty="0" smtClean="0">
                <a:solidFill>
                  <a:srgbClr val="FF0000"/>
                </a:solidFill>
              </a:rPr>
              <a:t>Dominant</a:t>
            </a:r>
            <a:r>
              <a:rPr lang="en-US" altLang="ja-JP" dirty="0" smtClean="0">
                <a:solidFill>
                  <a:srgbClr val="FF0000"/>
                </a:solidFill>
              </a:rPr>
              <a:t>):</a:t>
            </a:r>
            <a:r>
              <a:rPr lang="en-US" altLang="ja-JP" b="1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800" dirty="0" smtClean="0"/>
              <a:t>不安感を持たせる</a:t>
            </a:r>
            <a:endParaRPr lang="en-US" altLang="ja-JP" sz="2800" dirty="0" smtClean="0"/>
          </a:p>
          <a:p>
            <a:r>
              <a:rPr kumimoji="1" lang="ja-JP" altLang="en-US" b="1" dirty="0" smtClean="0">
                <a:solidFill>
                  <a:srgbClr val="FF0000"/>
                </a:solidFill>
              </a:rPr>
              <a:t>サブドミナント </a:t>
            </a:r>
            <a:r>
              <a:rPr kumimoji="1" lang="en-US" altLang="ja-JP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Sub-Dominant</a:t>
            </a:r>
            <a:r>
              <a:rPr kumimoji="1" lang="en-US" altLang="ja-JP" dirty="0" smtClean="0">
                <a:solidFill>
                  <a:srgbClr val="FF0000"/>
                </a:solidFill>
              </a:rPr>
              <a:t>):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800" dirty="0" smtClean="0"/>
              <a:t>コード</a:t>
            </a:r>
            <a:r>
              <a:rPr lang="ja-JP" altLang="en-US" sz="2800" dirty="0" smtClean="0"/>
              <a:t>進行に彩りを加える</a:t>
            </a:r>
            <a:r>
              <a:rPr kumimoji="1" lang="en-US" altLang="ja-JP" sz="2800" dirty="0" smtClean="0"/>
              <a:t> 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1269000"/>
            <a:ext cx="2827226" cy="2493000"/>
          </a:xfrm>
          <a:prstGeom prst="rect">
            <a:avLst/>
          </a:prstGeom>
        </p:spPr>
      </p:pic>
      <p:sp>
        <p:nvSpPr>
          <p:cNvPr id="6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Q/A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69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HMM </a:t>
            </a:r>
            <a:r>
              <a:rPr kumimoji="1" lang="ja-JP" altLang="en-US" dirty="0" smtClean="0"/>
              <a:t>のパラメータ </a:t>
            </a:r>
            <a:r>
              <a:rPr kumimoji="1" lang="en-US" altLang="ja-JP" b="0" dirty="0" smtClean="0"/>
              <a:t>(</a:t>
            </a:r>
            <a:r>
              <a:rPr kumimoji="1" lang="ja-JP" altLang="en-US" dirty="0" smtClean="0"/>
              <a:t>コード進行との対応</a:t>
            </a:r>
            <a:r>
              <a:rPr kumimoji="1" lang="en-US" altLang="ja-JP" b="0" dirty="0" smtClean="0"/>
              <a:t>)</a:t>
            </a:r>
            <a:endParaRPr kumimoji="1" lang="ja-JP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250824" y="966814"/>
                <a:ext cx="8641655" cy="5558186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kumimoji="1" lang="ja-JP" altLang="en-US" b="1" dirty="0" smtClean="0">
                    <a:solidFill>
                      <a:srgbClr val="FF0000"/>
                    </a:solidFill>
                    <a:latin typeface="+mn-ea"/>
                  </a:rPr>
                  <a:t>初期状態確率 </a:t>
                </a:r>
                <a14:m>
                  <m:oMath xmlns:m="http://schemas.openxmlformats.org/officeDocument/2006/math">
                    <m:r>
                      <a:rPr kumimoji="1" lang="ja-JP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kumimoji="1" lang="en-US" altLang="ja-JP" dirty="0" smtClean="0">
                    <a:solidFill>
                      <a:srgbClr val="FF0000"/>
                    </a:solidFill>
                    <a:latin typeface="+mn-ea"/>
                  </a:rPr>
                  <a:t>:</a:t>
                </a:r>
                <a:r>
                  <a:rPr kumimoji="1" lang="en-US" altLang="ja-JP" b="1" dirty="0" smtClean="0">
                    <a:latin typeface="+mn-ea"/>
                  </a:rPr>
                  <a:t/>
                </a:r>
                <a:br>
                  <a:rPr kumimoji="1" lang="en-US" altLang="ja-JP" b="1" dirty="0" smtClean="0">
                    <a:latin typeface="+mn-ea"/>
                  </a:rPr>
                </a:br>
                <a:r>
                  <a:rPr lang="ja-JP" altLang="en-US" sz="2800" dirty="0" smtClean="0">
                    <a:latin typeface="+mn-ea"/>
                  </a:rPr>
                  <a:t>コード進行がどのコードから開始するか</a:t>
                </a:r>
                <a:endParaRPr kumimoji="1" lang="en-US" altLang="ja-JP" sz="2800" dirty="0" smtClean="0">
                  <a:latin typeface="+mn-ea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kumimoji="1" lang="ja-JP" altLang="en-US" b="1" dirty="0" smtClean="0">
                    <a:solidFill>
                      <a:srgbClr val="FF0000"/>
                    </a:solidFill>
                    <a:latin typeface="+mn-ea"/>
                  </a:rPr>
                  <a:t>状態遷移確率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kumimoji="1" lang="en-US" altLang="ja-JP" dirty="0" smtClean="0">
                    <a:solidFill>
                      <a:srgbClr val="FF0000"/>
                    </a:solidFill>
                    <a:latin typeface="+mn-ea"/>
                  </a:rPr>
                  <a:t>:</a:t>
                </a:r>
                <a:r>
                  <a:rPr kumimoji="1" lang="en-US" altLang="ja-JP" dirty="0" smtClean="0">
                    <a:latin typeface="+mn-ea"/>
                  </a:rPr>
                  <a:t/>
                </a:r>
                <a:br>
                  <a:rPr kumimoji="1" lang="en-US" altLang="ja-JP" dirty="0" smtClean="0">
                    <a:latin typeface="+mn-ea"/>
                  </a:rPr>
                </a:br>
                <a:r>
                  <a:rPr lang="ja-JP" altLang="en-US" sz="2800" dirty="0" smtClean="0">
                    <a:latin typeface="+mn-ea"/>
                  </a:rPr>
                  <a:t>コードがどのように遷移するか</a:t>
                </a:r>
                <a:endParaRPr lang="en-US" altLang="ja-JP" sz="2800" dirty="0" smtClean="0">
                  <a:latin typeface="+mn-ea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kumimoji="1" lang="ja-JP" altLang="en-US" b="1" dirty="0" smtClean="0">
                    <a:solidFill>
                      <a:srgbClr val="FF0000"/>
                    </a:solidFill>
                    <a:latin typeface="+mn-ea"/>
                  </a:rPr>
                  <a:t>シンボル出力確率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kumimoji="1" lang="en-US" altLang="ja-JP" dirty="0" smtClean="0">
                    <a:solidFill>
                      <a:srgbClr val="FF0000"/>
                    </a:solidFill>
                    <a:latin typeface="+mn-ea"/>
                  </a:rPr>
                  <a:t>:</a:t>
                </a:r>
                <a:r>
                  <a:rPr lang="en-US" altLang="ja-JP" sz="2800" dirty="0">
                    <a:solidFill>
                      <a:srgbClr val="FF0000"/>
                    </a:solidFill>
                    <a:latin typeface="+mn-ea"/>
                  </a:rPr>
                  <a:t/>
                </a:r>
                <a:br>
                  <a:rPr lang="en-US" altLang="ja-JP" sz="2800" dirty="0">
                    <a:solidFill>
                      <a:srgbClr val="FF0000"/>
                    </a:solidFill>
                    <a:latin typeface="+mn-ea"/>
                  </a:rPr>
                </a:br>
                <a:r>
                  <a:rPr lang="ja-JP" altLang="en-US" sz="2800" dirty="0" smtClean="0">
                    <a:latin typeface="+mn-ea"/>
                  </a:rPr>
                  <a:t>どのコードが出現しやすいか</a:t>
                </a:r>
                <a:r>
                  <a:rPr kumimoji="1" lang="en-US" altLang="ja-JP" sz="2800" dirty="0" smtClean="0">
                    <a:latin typeface="+mn-ea"/>
                  </a:rPr>
                  <a:t/>
                </a:r>
                <a:br>
                  <a:rPr kumimoji="1" lang="en-US" altLang="ja-JP" sz="2800" dirty="0" smtClean="0">
                    <a:latin typeface="+mn-ea"/>
                  </a:rPr>
                </a:br>
                <a:endParaRPr kumimoji="1" lang="en-US" altLang="ja-JP" sz="28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4" y="966814"/>
                <a:ext cx="8641655" cy="5558186"/>
              </a:xfrm>
              <a:blipFill rotWithShape="0">
                <a:blip r:embed="rId2"/>
                <a:stretch>
                  <a:fillRect l="-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704" y="2853000"/>
            <a:ext cx="3595775" cy="2774223"/>
          </a:xfrm>
          <a:prstGeom prst="rect">
            <a:avLst/>
          </a:prstGeom>
        </p:spPr>
      </p:pic>
      <p:sp>
        <p:nvSpPr>
          <p:cNvPr id="5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Q/A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98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/>
          <p:cNvSpPr txBox="1">
            <a:spLocks/>
          </p:cNvSpPr>
          <p:nvPr/>
        </p:nvSpPr>
        <p:spPr bwMode="auto">
          <a:xfrm>
            <a:off x="250824" y="966814"/>
            <a:ext cx="8641655" cy="5327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ja-JP" altLang="en-US" sz="2800" dirty="0" smtClean="0"/>
              <a:t>構成音の類似性に基づき以下のように分類</a:t>
            </a:r>
            <a:endParaRPr lang="en-US" altLang="ja-JP" sz="28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メジャー</a:t>
            </a:r>
            <a:r>
              <a:rPr lang="ja-JP" altLang="en-US" dirty="0" smtClean="0"/>
              <a:t>コードと</a:t>
            </a:r>
            <a:r>
              <a:rPr kumimoji="1" lang="ja-JP" altLang="en-US" dirty="0" smtClean="0"/>
              <a:t>マイナーコードの分類 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364628"/>
              </p:ext>
            </p:extLst>
          </p:nvPr>
        </p:nvGraphicFramePr>
        <p:xfrm>
          <a:off x="249830" y="2565000"/>
          <a:ext cx="8642350" cy="36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170"/>
                <a:gridCol w="6480180"/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コード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サフィックス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メジャー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sus4, M,  </a:t>
                      </a:r>
                      <a:r>
                        <a:rPr kumimoji="1" lang="en-US" altLang="ja-JP" sz="3200" dirty="0" err="1" smtClean="0">
                          <a:solidFill>
                            <a:schemeClr val="tx1"/>
                          </a:solidFill>
                        </a:rPr>
                        <a:t>aug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, add9,</a:t>
                      </a:r>
                      <a:b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6,</a:t>
                      </a:r>
                      <a:r>
                        <a:rPr kumimoji="1" lang="en-US" altLang="ja-JP" sz="3200" baseline="0" dirty="0" smtClean="0">
                          <a:solidFill>
                            <a:schemeClr val="tx1"/>
                          </a:solidFill>
                        </a:rPr>
                        <a:t> 7, M7, 7sus4, 9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E2"/>
                    </a:solidFill>
                  </a:tcPr>
                </a:tc>
              </a:tr>
              <a:tr h="130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マイナー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m, dim, m6,</a:t>
                      </a:r>
                      <a:r>
                        <a:rPr kumimoji="1" lang="en-US" altLang="ja-JP" sz="3200" baseline="0" dirty="0" smtClean="0">
                          <a:solidFill>
                            <a:schemeClr val="tx1"/>
                          </a:solidFill>
                        </a:rPr>
                        <a:t> mM7, m7,m7-5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F8"/>
                    </a:solidFill>
                  </a:tcPr>
                </a:tc>
              </a:tr>
            </a:tbl>
          </a:graphicData>
        </a:graphic>
      </p:graphicFrame>
      <p:sp>
        <p:nvSpPr>
          <p:cNvPr id="8" name="サブタイトル 2"/>
          <p:cNvSpPr txBox="1">
            <a:spLocks/>
          </p:cNvSpPr>
          <p:nvPr/>
        </p:nvSpPr>
        <p:spPr bwMode="auto">
          <a:xfrm>
            <a:off x="2052000" y="1989000"/>
            <a:ext cx="4752000" cy="55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dirty="0" smtClean="0"/>
              <a:t> 表</a:t>
            </a:r>
            <a:r>
              <a:rPr lang="en-US" altLang="ja-JP" sz="2400" dirty="0" smtClean="0"/>
              <a:t>: </a:t>
            </a:r>
            <a:r>
              <a:rPr lang="ja-JP" altLang="en-US" sz="2400" dirty="0" smtClean="0"/>
              <a:t>メジャー</a:t>
            </a:r>
            <a:r>
              <a:rPr lang="en-US" altLang="ja-JP" sz="2400" dirty="0" smtClean="0"/>
              <a:t>/</a:t>
            </a:r>
            <a:r>
              <a:rPr lang="ja-JP" altLang="en-US" sz="2400" dirty="0" smtClean="0"/>
              <a:t>マイナーの分類</a:t>
            </a:r>
            <a:r>
              <a:rPr lang="en-US" altLang="ja-JP" sz="2400" dirty="0" smtClean="0"/>
              <a:t> </a:t>
            </a:r>
            <a:endParaRPr lang="ja-JP" altLang="en-US" sz="2400" dirty="0"/>
          </a:p>
        </p:txBody>
      </p:sp>
      <p:sp>
        <p:nvSpPr>
          <p:cNvPr id="9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Q/A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89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感情スコアの具体例 </a:t>
            </a:r>
            <a:r>
              <a:rPr lang="en-US" altLang="ja-JP" b="0" dirty="0" smtClean="0"/>
              <a:t>(</a:t>
            </a:r>
            <a:r>
              <a:rPr lang="en-US" altLang="ja-JP" dirty="0" smtClean="0"/>
              <a:t>8</a:t>
            </a:r>
            <a:r>
              <a:rPr lang="ja-JP" altLang="en-US" dirty="0" smtClean="0"/>
              <a:t>次元ベクトル表現</a:t>
            </a:r>
            <a:r>
              <a:rPr lang="en-US" altLang="ja-JP" b="0" dirty="0" smtClean="0"/>
              <a:t>)</a:t>
            </a:r>
            <a:endParaRPr kumimoji="1" lang="ja-JP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sz="2800" dirty="0" smtClean="0"/>
                  <a:t>ある感情</a:t>
                </a:r>
                <a:r>
                  <a:rPr kumimoji="1" lang="ja-JP" altLang="en-US" sz="2800" dirty="0" smtClean="0"/>
                  <a:t>カテゴリ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en-US" altLang="ja-JP" sz="2800" dirty="0" smtClean="0"/>
                  <a:t> </a:t>
                </a:r>
                <a:r>
                  <a:rPr kumimoji="1" lang="ja-JP" altLang="en-US" sz="2800" dirty="0" smtClean="0"/>
                  <a:t>に対する感情スコア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score</m:t>
                    </m:r>
                    <m:r>
                      <a:rPr lang="en-US" altLang="ja-JP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800" dirty="0" smtClean="0"/>
                  <a:t>: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サブタイトル 2"/>
              <p:cNvSpPr txBox="1">
                <a:spLocks/>
              </p:cNvSpPr>
              <p:nvPr/>
            </p:nvSpPr>
            <p:spPr bwMode="auto">
              <a:xfrm>
                <a:off x="250825" y="1773000"/>
                <a:ext cx="8641654" cy="648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score</m:t>
                    </m:r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latin typeface="Cambria Math" panose="02040503050406030204" pitchFamily="18" charset="0"/>
                          </a:rPr>
                          <m:t>ecs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latin typeface="Cambria Math" panose="02040503050406030204" pitchFamily="18" charset="0"/>
                          </a:rPr>
                          <m:t>adm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latin typeface="Cambria Math" panose="02040503050406030204" pitchFamily="18" charset="0"/>
                          </a:rPr>
                          <m:t>ter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latin typeface="Cambria Math" panose="02040503050406030204" pitchFamily="18" charset="0"/>
                          </a:rPr>
                          <m:t>ama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latin typeface="Cambria Math" panose="02040503050406030204" pitchFamily="18" charset="0"/>
                          </a:rPr>
                          <m:t>gri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latin typeface="Cambria Math" panose="02040503050406030204" pitchFamily="18" charset="0"/>
                          </a:rPr>
                          <m:t>loa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latin typeface="Cambria Math" panose="02040503050406030204" pitchFamily="18" charset="0"/>
                          </a:rPr>
                          <m:t>rag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latin typeface="Cambria Math" panose="02040503050406030204" pitchFamily="18" charset="0"/>
                          </a:rPr>
                          <m:t>vig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800" dirty="0" smtClean="0"/>
                  <a:t> </a:t>
                </a:r>
                <a:endParaRPr lang="ja-JP" altLang="en-US" sz="2800" dirty="0"/>
              </a:p>
            </p:txBody>
          </p:sp>
        </mc:Choice>
        <mc:Fallback xmlns="">
          <p:sp>
            <p:nvSpPr>
              <p:cNvPr id="15" name="サブタイトル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1773000"/>
                <a:ext cx="8641654" cy="6480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サブタイトル 2"/>
              <p:cNvSpPr txBox="1">
                <a:spLocks/>
              </p:cNvSpPr>
              <p:nvPr/>
            </p:nvSpPr>
            <p:spPr bwMode="auto">
              <a:xfrm>
                <a:off x="468000" y="2578189"/>
                <a:ext cx="5491805" cy="648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latin typeface="Cambria Math" panose="02040503050406030204" pitchFamily="18" charset="0"/>
                          </a:rPr>
                          <m:t>ecs</m:t>
                        </m:r>
                      </m:sub>
                    </m:sSub>
                  </m:oMath>
                </a14:m>
                <a:r>
                  <a:rPr lang="en-US" altLang="ja-JP" sz="2800" dirty="0" smtClean="0"/>
                  <a:t>:  </a:t>
                </a:r>
                <a:r>
                  <a:rPr lang="ja-JP" altLang="en-US" sz="2800" dirty="0" smtClean="0"/>
                  <a:t>感情 </a:t>
                </a:r>
                <a:r>
                  <a:rPr lang="en-US" altLang="ja-JP" sz="2800" dirty="0" smtClean="0"/>
                  <a:t>“ecstasy” </a:t>
                </a:r>
                <a:r>
                  <a:rPr lang="ja-JP" altLang="en-US" sz="2800" dirty="0" smtClean="0"/>
                  <a:t>の強度</a:t>
                </a:r>
                <a:endParaRPr lang="ja-JP" altLang="en-US" sz="2800" dirty="0"/>
              </a:p>
            </p:txBody>
          </p:sp>
        </mc:Choice>
        <mc:Fallback xmlns="">
          <p:sp>
            <p:nvSpPr>
              <p:cNvPr id="16" name="サブタイトル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000" y="2578189"/>
                <a:ext cx="5491805" cy="648000"/>
              </a:xfrm>
              <a:prstGeom prst="rect">
                <a:avLst/>
              </a:prstGeom>
              <a:blipFill rotWithShape="0">
                <a:blip r:embed="rId4"/>
                <a:stretch>
                  <a:fillRect b="-207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サブタイトル 2"/>
              <p:cNvSpPr txBox="1">
                <a:spLocks/>
              </p:cNvSpPr>
              <p:nvPr/>
            </p:nvSpPr>
            <p:spPr bwMode="auto">
              <a:xfrm>
                <a:off x="468000" y="3306699"/>
                <a:ext cx="5491805" cy="648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latin typeface="Cambria Math" panose="02040503050406030204" pitchFamily="18" charset="0"/>
                          </a:rPr>
                          <m:t>adm</m:t>
                        </m:r>
                      </m:sub>
                    </m:sSub>
                  </m:oMath>
                </a14:m>
                <a:r>
                  <a:rPr lang="en-US" altLang="ja-JP" sz="2800" dirty="0" smtClean="0"/>
                  <a:t>: </a:t>
                </a:r>
                <a:r>
                  <a:rPr lang="ja-JP" altLang="en-US" sz="2800" dirty="0" smtClean="0"/>
                  <a:t>感情 </a:t>
                </a:r>
                <a:r>
                  <a:rPr lang="en-US" altLang="ja-JP" sz="2800" dirty="0" smtClean="0"/>
                  <a:t>“admiration” </a:t>
                </a:r>
                <a:r>
                  <a:rPr lang="ja-JP" altLang="en-US" sz="2800" dirty="0" smtClean="0"/>
                  <a:t>の強度</a:t>
                </a:r>
                <a:endParaRPr lang="ja-JP" altLang="en-US" sz="2800" dirty="0"/>
              </a:p>
            </p:txBody>
          </p:sp>
        </mc:Choice>
        <mc:Fallback xmlns="">
          <p:sp>
            <p:nvSpPr>
              <p:cNvPr id="17" name="サブタイトル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000" y="3306699"/>
                <a:ext cx="5491805" cy="648000"/>
              </a:xfrm>
              <a:prstGeom prst="rect">
                <a:avLst/>
              </a:prstGeom>
              <a:blipFill rotWithShape="0">
                <a:blip r:embed="rId5"/>
                <a:stretch>
                  <a:fillRect b="-2056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サブタイトル 2"/>
              <p:cNvSpPr txBox="1">
                <a:spLocks/>
              </p:cNvSpPr>
              <p:nvPr/>
            </p:nvSpPr>
            <p:spPr bwMode="auto">
              <a:xfrm>
                <a:off x="467999" y="4033792"/>
                <a:ext cx="5491805" cy="648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latin typeface="Cambria Math" panose="02040503050406030204" pitchFamily="18" charset="0"/>
                          </a:rPr>
                          <m:t>ter</m:t>
                        </m:r>
                      </m:sub>
                    </m:sSub>
                  </m:oMath>
                </a14:m>
                <a:r>
                  <a:rPr lang="en-US" altLang="ja-JP" sz="2800" dirty="0" smtClean="0"/>
                  <a:t>:   </a:t>
                </a:r>
                <a:r>
                  <a:rPr lang="ja-JP" altLang="en-US" sz="2800" dirty="0" smtClean="0"/>
                  <a:t>感情 </a:t>
                </a:r>
                <a:r>
                  <a:rPr lang="en-US" altLang="ja-JP" sz="2800" dirty="0" smtClean="0"/>
                  <a:t>“terror” </a:t>
                </a:r>
                <a:r>
                  <a:rPr lang="ja-JP" altLang="en-US" sz="2800" dirty="0" smtClean="0"/>
                  <a:t>の強度</a:t>
                </a:r>
                <a:endParaRPr lang="ja-JP" altLang="en-US" sz="2800" dirty="0"/>
              </a:p>
            </p:txBody>
          </p:sp>
        </mc:Choice>
        <mc:Fallback xmlns="">
          <p:sp>
            <p:nvSpPr>
              <p:cNvPr id="18" name="サブタイトル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999" y="4033792"/>
                <a:ext cx="5491805" cy="648000"/>
              </a:xfrm>
              <a:prstGeom prst="rect">
                <a:avLst/>
              </a:prstGeom>
              <a:blipFill rotWithShape="0">
                <a:blip r:embed="rId6"/>
                <a:stretch>
                  <a:fillRect b="-207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サブタイトル 2"/>
              <p:cNvSpPr txBox="1">
                <a:spLocks/>
              </p:cNvSpPr>
              <p:nvPr/>
            </p:nvSpPr>
            <p:spPr bwMode="auto">
              <a:xfrm>
                <a:off x="467999" y="4760885"/>
                <a:ext cx="5491805" cy="648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latin typeface="Cambria Math" panose="02040503050406030204" pitchFamily="18" charset="0"/>
                          </a:rPr>
                          <m:t>ama</m:t>
                        </m:r>
                      </m:sub>
                    </m:sSub>
                  </m:oMath>
                </a14:m>
                <a:r>
                  <a:rPr lang="en-US" altLang="ja-JP" sz="2800" dirty="0" smtClean="0"/>
                  <a:t>: </a:t>
                </a:r>
                <a:r>
                  <a:rPr lang="ja-JP" altLang="en-US" sz="2800" dirty="0" smtClean="0"/>
                  <a:t>感情 </a:t>
                </a:r>
                <a:r>
                  <a:rPr lang="en-US" altLang="ja-JP" sz="2800" dirty="0" smtClean="0"/>
                  <a:t>“amazement” </a:t>
                </a:r>
                <a:r>
                  <a:rPr lang="ja-JP" altLang="en-US" sz="2800" dirty="0" smtClean="0"/>
                  <a:t>の強度</a:t>
                </a:r>
                <a:endParaRPr lang="ja-JP" altLang="en-US" sz="2800" dirty="0"/>
              </a:p>
            </p:txBody>
          </p:sp>
        </mc:Choice>
        <mc:Fallback xmlns="">
          <p:sp>
            <p:nvSpPr>
              <p:cNvPr id="19" name="サブタイトル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999" y="4760885"/>
                <a:ext cx="5491805" cy="648000"/>
              </a:xfrm>
              <a:prstGeom prst="rect">
                <a:avLst/>
              </a:prstGeom>
              <a:blipFill rotWithShape="0">
                <a:blip r:embed="rId7"/>
                <a:stretch>
                  <a:fillRect b="-207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サブタイトル 2"/>
          <p:cNvSpPr txBox="1">
            <a:spLocks/>
          </p:cNvSpPr>
          <p:nvPr/>
        </p:nvSpPr>
        <p:spPr bwMode="auto">
          <a:xfrm rot="5400000">
            <a:off x="2975553" y="5493332"/>
            <a:ext cx="719651" cy="55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3600" dirty="0" smtClean="0"/>
              <a:t>...</a:t>
            </a:r>
            <a:r>
              <a:rPr lang="en-US" altLang="ja-JP" dirty="0" smtClean="0"/>
              <a:t> </a:t>
            </a:r>
            <a:endParaRPr lang="ja-JP" altLang="en-US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" t="1371" r="36530" b="1223"/>
          <a:stretch/>
        </p:blipFill>
        <p:spPr>
          <a:xfrm>
            <a:off x="5633854" y="2578189"/>
            <a:ext cx="3456000" cy="3408000"/>
          </a:xfrm>
          <a:prstGeom prst="rect">
            <a:avLst/>
          </a:prstGeom>
        </p:spPr>
      </p:pic>
      <p:sp>
        <p:nvSpPr>
          <p:cNvPr id="11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Q/A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25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感情スコアの具体例 </a:t>
            </a:r>
            <a:r>
              <a:rPr lang="en-US" altLang="ja-JP" b="0" dirty="0"/>
              <a:t>(</a:t>
            </a:r>
            <a:r>
              <a:rPr lang="en-US" altLang="ja-JP" dirty="0"/>
              <a:t>8</a:t>
            </a:r>
            <a:r>
              <a:rPr lang="ja-JP" altLang="en-US" dirty="0"/>
              <a:t>次元ベクトル表現</a:t>
            </a:r>
            <a:r>
              <a:rPr lang="en-US" altLang="ja-JP" b="0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0824" y="966814"/>
            <a:ext cx="8641655" cy="5630186"/>
          </a:xfrm>
        </p:spPr>
        <p:txBody>
          <a:bodyPr/>
          <a:lstStyle/>
          <a:p>
            <a:r>
              <a:rPr kumimoji="1" lang="en-US" altLang="ja-JP" sz="2800" dirty="0" smtClean="0"/>
              <a:t>“ecstasy” </a:t>
            </a:r>
            <a:r>
              <a:rPr kumimoji="1" lang="ja-JP" altLang="en-US" sz="2800" dirty="0" smtClean="0"/>
              <a:t>カテゴリ</a:t>
            </a:r>
            <a:r>
              <a:rPr kumimoji="1" lang="en-US" altLang="ja-JP" sz="2800" dirty="0" smtClean="0"/>
              <a:t>:</a:t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→ </a:t>
            </a:r>
            <a:r>
              <a:rPr lang="en-US" altLang="ja-JP" sz="2800" dirty="0"/>
              <a:t>(</a:t>
            </a:r>
            <a:r>
              <a:rPr kumimoji="1" lang="en-US" altLang="ja-JP" sz="2800" b="1" dirty="0" smtClean="0">
                <a:solidFill>
                  <a:srgbClr val="FF0000"/>
                </a:solidFill>
              </a:rPr>
              <a:t>1.0</a:t>
            </a:r>
            <a:r>
              <a:rPr kumimoji="1" lang="en-US" altLang="ja-JP" sz="2800" dirty="0" smtClean="0"/>
              <a:t>, 0.0, 0.0, 0.0, 0.0, 0.0, 0.0, 0.0)</a:t>
            </a:r>
          </a:p>
          <a:p>
            <a:r>
              <a:rPr lang="en-US" altLang="ja-JP" sz="2800" dirty="0" smtClean="0"/>
              <a:t>“joy” </a:t>
            </a:r>
            <a:r>
              <a:rPr lang="ja-JP" altLang="en-US" sz="2800" dirty="0" smtClean="0"/>
              <a:t>カテゴリ</a:t>
            </a:r>
            <a:r>
              <a:rPr lang="en-US" altLang="ja-JP" sz="2800" dirty="0" smtClean="0"/>
              <a:t>:</a:t>
            </a:r>
            <a:br>
              <a:rPr lang="en-US" altLang="ja-JP" sz="2800" dirty="0" smtClean="0"/>
            </a:br>
            <a:r>
              <a:rPr lang="ja-JP" altLang="en-US" sz="2800" dirty="0" smtClean="0"/>
              <a:t>→ </a:t>
            </a:r>
            <a:r>
              <a:rPr lang="en-US" altLang="ja-JP" sz="2800" dirty="0" smtClean="0"/>
              <a:t>(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0.5</a:t>
            </a:r>
            <a:r>
              <a:rPr lang="en-US" altLang="ja-JP" sz="2800" dirty="0" smtClean="0"/>
              <a:t>, 0.0, 0.0, 0.0, 0.0, 0.0, 0.0, 0.0)</a:t>
            </a:r>
            <a:endParaRPr kumimoji="1" lang="en-US" altLang="ja-JP" sz="2800" dirty="0" smtClean="0"/>
          </a:p>
          <a:p>
            <a:r>
              <a:rPr lang="en-US" altLang="ja-JP" sz="2800" dirty="0" smtClean="0"/>
              <a:t>“admiration” </a:t>
            </a:r>
            <a:r>
              <a:rPr lang="ja-JP" altLang="en-US" sz="2800" dirty="0" smtClean="0"/>
              <a:t>カテゴリ</a:t>
            </a:r>
            <a:r>
              <a:rPr lang="en-US" altLang="ja-JP" sz="2800" dirty="0" smtClean="0"/>
              <a:t>:</a:t>
            </a:r>
            <a:br>
              <a:rPr lang="en-US" altLang="ja-JP" sz="2800" dirty="0" smtClean="0"/>
            </a:br>
            <a:r>
              <a:rPr lang="ja-JP" altLang="en-US" sz="2800" dirty="0" smtClean="0"/>
              <a:t>→ </a:t>
            </a:r>
            <a:r>
              <a:rPr lang="en-US" altLang="ja-JP" sz="2800" dirty="0"/>
              <a:t>(</a:t>
            </a:r>
            <a:r>
              <a:rPr lang="en-US" altLang="ja-JP" sz="2800" dirty="0" smtClean="0"/>
              <a:t>0.0,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1.0</a:t>
            </a:r>
            <a:r>
              <a:rPr lang="en-US" altLang="ja-JP" sz="2800" dirty="0" smtClean="0"/>
              <a:t>, 0.0, 0.0, 0.0, 0.0, 0.0, 0.0)</a:t>
            </a:r>
            <a:endParaRPr lang="en-US" altLang="ja-JP" dirty="0" smtClean="0"/>
          </a:p>
          <a:p>
            <a:r>
              <a:rPr kumimoji="1" lang="en-US" altLang="ja-JP" sz="2800" dirty="0" smtClean="0"/>
              <a:t>“love” </a:t>
            </a:r>
            <a:r>
              <a:rPr kumimoji="1" lang="ja-JP" altLang="en-US" sz="2800" dirty="0" smtClean="0"/>
              <a:t>カテゴリ</a:t>
            </a:r>
            <a:r>
              <a:rPr kumimoji="1" lang="en-US" altLang="ja-JP" sz="2800" dirty="0" smtClean="0"/>
              <a:t>:</a:t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→ </a:t>
            </a:r>
            <a:r>
              <a:rPr lang="en-US" altLang="ja-JP" sz="2800" dirty="0"/>
              <a:t>(</a:t>
            </a:r>
            <a:r>
              <a:rPr kumimoji="1" lang="en-US" altLang="ja-JP" sz="2800" b="1" dirty="0" smtClean="0">
                <a:solidFill>
                  <a:srgbClr val="FF0000"/>
                </a:solidFill>
              </a:rPr>
              <a:t>0.5</a:t>
            </a:r>
            <a:r>
              <a:rPr kumimoji="1" lang="en-US" altLang="ja-JP" sz="2800" dirty="0" smtClean="0"/>
              <a:t>, </a:t>
            </a:r>
            <a:r>
              <a:rPr kumimoji="1" lang="en-US" altLang="ja-JP" sz="2800" b="1" dirty="0" smtClean="0">
                <a:solidFill>
                  <a:srgbClr val="FF0000"/>
                </a:solidFill>
              </a:rPr>
              <a:t>0.5</a:t>
            </a:r>
            <a:r>
              <a:rPr kumimoji="1" lang="en-US" altLang="ja-JP" sz="2800" dirty="0" smtClean="0"/>
              <a:t>, 0.0, 0.0, 0.0, 0.0, 0.0, 0.0)</a:t>
            </a:r>
            <a:endParaRPr kumimoji="1" lang="ja-JP" altLang="en-US" sz="2800" dirty="0"/>
          </a:p>
        </p:txBody>
      </p:sp>
      <p:sp>
        <p:nvSpPr>
          <p:cNvPr id="4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Q/A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70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WordNe</a:t>
            </a:r>
            <a:r>
              <a:rPr lang="en-US" altLang="ja-JP" dirty="0" smtClean="0"/>
              <a:t>t </a:t>
            </a:r>
            <a:r>
              <a:rPr lang="ja-JP" altLang="en-US" dirty="0" smtClean="0"/>
              <a:t>とは</a:t>
            </a:r>
            <a:r>
              <a:rPr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800" dirty="0" smtClean="0"/>
              <a:t>知識構造を階層的に保持し</a:t>
            </a:r>
            <a:r>
              <a:rPr lang="ja-JP" altLang="en-US" sz="2800" dirty="0" smtClean="0"/>
              <a:t>た英語の概念辞書</a:t>
            </a:r>
            <a:endParaRPr lang="en-US" altLang="ja-JP" sz="2800" dirty="0" smtClean="0"/>
          </a:p>
          <a:p>
            <a:pPr marL="0" indent="0">
              <a:buNone/>
            </a:pPr>
            <a:endParaRPr kumimoji="1" lang="en-US" altLang="ja-JP" sz="2800" dirty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endParaRPr kumimoji="1" lang="en-US" altLang="ja-JP" sz="2800" dirty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感情語辞書には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感情カテゴリの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類義語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, 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下位語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, 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派生系</a:t>
            </a:r>
            <a:r>
              <a:rPr lang="ja-JP" altLang="en-US" sz="2800" dirty="0" smtClean="0"/>
              <a:t>を格納</a:t>
            </a:r>
            <a:endParaRPr lang="en-US" altLang="ja-JP" sz="2800" dirty="0" smtClean="0"/>
          </a:p>
        </p:txBody>
      </p:sp>
      <p:sp>
        <p:nvSpPr>
          <p:cNvPr id="4" name="サブタイトル 2"/>
          <p:cNvSpPr txBox="1">
            <a:spLocks/>
          </p:cNvSpPr>
          <p:nvPr/>
        </p:nvSpPr>
        <p:spPr bwMode="auto">
          <a:xfrm>
            <a:off x="3023003" y="1706901"/>
            <a:ext cx="1963805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 smtClean="0"/>
              <a:t>emotion</a:t>
            </a:r>
            <a:r>
              <a:rPr lang="en-US" altLang="ja-JP" sz="2400" dirty="0" smtClean="0"/>
              <a:t> </a:t>
            </a:r>
            <a:endParaRPr lang="ja-JP" altLang="en-US" sz="2400" dirty="0"/>
          </a:p>
        </p:txBody>
      </p:sp>
      <p:cxnSp>
        <p:nvCxnSpPr>
          <p:cNvPr id="6" name="直線コネクタ 5"/>
          <p:cNvCxnSpPr>
            <a:stCxn id="4" idx="2"/>
          </p:cNvCxnSpPr>
          <p:nvPr/>
        </p:nvCxnSpPr>
        <p:spPr>
          <a:xfrm>
            <a:off x="4004906" y="2382319"/>
            <a:ext cx="0" cy="5483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>
            <a:off x="2174717" y="2930901"/>
            <a:ext cx="3698235" cy="4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2170409" y="2930901"/>
            <a:ext cx="349" cy="57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サブタイトル 2"/>
          <p:cNvSpPr txBox="1">
            <a:spLocks/>
          </p:cNvSpPr>
          <p:nvPr/>
        </p:nvSpPr>
        <p:spPr bwMode="auto">
          <a:xfrm>
            <a:off x="1596041" y="3340090"/>
            <a:ext cx="1168105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 smtClean="0"/>
              <a:t>anger</a:t>
            </a:r>
            <a:r>
              <a:rPr lang="en-US" altLang="ja-JP" sz="2400" dirty="0" smtClean="0"/>
              <a:t> </a:t>
            </a:r>
            <a:endParaRPr lang="ja-JP" altLang="en-US" sz="2400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3449102" y="2930901"/>
            <a:ext cx="262" cy="57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サブタイトル 2"/>
          <p:cNvSpPr txBox="1">
            <a:spLocks/>
          </p:cNvSpPr>
          <p:nvPr/>
        </p:nvSpPr>
        <p:spPr bwMode="auto">
          <a:xfrm>
            <a:off x="3043277" y="3350201"/>
            <a:ext cx="797832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 smtClean="0"/>
              <a:t>fear</a:t>
            </a:r>
            <a:r>
              <a:rPr lang="en-US" altLang="ja-JP" sz="2400" dirty="0" smtClean="0"/>
              <a:t> </a:t>
            </a:r>
            <a:endParaRPr lang="ja-JP" altLang="en-US" sz="2400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4551979" y="2930901"/>
            <a:ext cx="262" cy="57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サブタイトル 2"/>
          <p:cNvSpPr txBox="1">
            <a:spLocks/>
          </p:cNvSpPr>
          <p:nvPr/>
        </p:nvSpPr>
        <p:spPr bwMode="auto">
          <a:xfrm>
            <a:off x="4222296" y="3340380"/>
            <a:ext cx="659365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 smtClean="0"/>
              <a:t>joy</a:t>
            </a:r>
            <a:r>
              <a:rPr lang="en-US" altLang="ja-JP" sz="2400" dirty="0" smtClean="0"/>
              <a:t> </a:t>
            </a:r>
            <a:endParaRPr lang="ja-JP" altLang="en-US" sz="2400" dirty="0"/>
          </a:p>
        </p:txBody>
      </p:sp>
      <p:cxnSp>
        <p:nvCxnSpPr>
          <p:cNvPr id="17" name="直線コネクタ 16"/>
          <p:cNvCxnSpPr/>
          <p:nvPr/>
        </p:nvCxnSpPr>
        <p:spPr>
          <a:xfrm>
            <a:off x="5475027" y="2930901"/>
            <a:ext cx="262" cy="57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サブタイトル 2"/>
          <p:cNvSpPr txBox="1">
            <a:spLocks/>
          </p:cNvSpPr>
          <p:nvPr/>
        </p:nvSpPr>
        <p:spPr bwMode="auto">
          <a:xfrm>
            <a:off x="5039144" y="3350491"/>
            <a:ext cx="877615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 smtClean="0"/>
              <a:t>love</a:t>
            </a:r>
            <a:r>
              <a:rPr lang="en-US" altLang="ja-JP" sz="2400" dirty="0" smtClean="0"/>
              <a:t> </a:t>
            </a:r>
            <a:endParaRPr lang="ja-JP" altLang="en-US" sz="2400" dirty="0"/>
          </a:p>
        </p:txBody>
      </p:sp>
      <p:sp>
        <p:nvSpPr>
          <p:cNvPr id="19" name="サブタイトル 2"/>
          <p:cNvSpPr txBox="1">
            <a:spLocks/>
          </p:cNvSpPr>
          <p:nvPr/>
        </p:nvSpPr>
        <p:spPr bwMode="auto">
          <a:xfrm>
            <a:off x="5962192" y="3218901"/>
            <a:ext cx="877615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4400" dirty="0" smtClean="0"/>
              <a:t>...</a:t>
            </a:r>
            <a:r>
              <a:rPr lang="en-US" altLang="ja-JP" sz="2400" dirty="0" smtClean="0"/>
              <a:t> </a:t>
            </a:r>
            <a:endParaRPr lang="ja-JP" altLang="en-US" sz="2400" dirty="0"/>
          </a:p>
        </p:txBody>
      </p:sp>
      <p:sp>
        <p:nvSpPr>
          <p:cNvPr id="20" name="サブタイトル 2"/>
          <p:cNvSpPr txBox="1">
            <a:spLocks/>
          </p:cNvSpPr>
          <p:nvPr/>
        </p:nvSpPr>
        <p:spPr bwMode="auto">
          <a:xfrm>
            <a:off x="5989685" y="2413712"/>
            <a:ext cx="877615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4400" dirty="0" smtClean="0"/>
              <a:t>...</a:t>
            </a:r>
            <a:r>
              <a:rPr lang="en-US" altLang="ja-JP" sz="2400" dirty="0" smtClean="0"/>
              <a:t> </a:t>
            </a:r>
            <a:endParaRPr lang="ja-JP" altLang="en-US" sz="2400" dirty="0"/>
          </a:p>
        </p:txBody>
      </p:sp>
      <p:sp>
        <p:nvSpPr>
          <p:cNvPr id="21" name="サブタイトル 2"/>
          <p:cNvSpPr txBox="1">
            <a:spLocks/>
          </p:cNvSpPr>
          <p:nvPr/>
        </p:nvSpPr>
        <p:spPr bwMode="auto">
          <a:xfrm>
            <a:off x="27786" y="1696102"/>
            <a:ext cx="1613773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800" dirty="0" smtClean="0"/>
              <a:t>上位語</a:t>
            </a:r>
            <a:r>
              <a:rPr lang="en-US" altLang="ja-JP" sz="2400" dirty="0" smtClean="0"/>
              <a:t> </a:t>
            </a:r>
            <a:endParaRPr lang="ja-JP" altLang="en-US" sz="2400" dirty="0"/>
          </a:p>
        </p:txBody>
      </p:sp>
      <p:sp>
        <p:nvSpPr>
          <p:cNvPr id="22" name="サブタイトル 2"/>
          <p:cNvSpPr txBox="1">
            <a:spLocks/>
          </p:cNvSpPr>
          <p:nvPr/>
        </p:nvSpPr>
        <p:spPr bwMode="auto">
          <a:xfrm>
            <a:off x="22078" y="3332443"/>
            <a:ext cx="1613773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800" dirty="0"/>
              <a:t>下位</a:t>
            </a:r>
            <a:r>
              <a:rPr lang="ja-JP" altLang="en-US" sz="2800" dirty="0" smtClean="0"/>
              <a:t>語</a:t>
            </a:r>
            <a:r>
              <a:rPr lang="en-US" altLang="ja-JP" sz="2400" dirty="0" smtClean="0"/>
              <a:t> </a:t>
            </a:r>
            <a:endParaRPr lang="ja-JP" altLang="en-US" sz="2400" dirty="0"/>
          </a:p>
        </p:txBody>
      </p:sp>
      <p:sp>
        <p:nvSpPr>
          <p:cNvPr id="23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Q/A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43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形態素解析とは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800" dirty="0" smtClean="0"/>
              <a:t>文章を意味のある最小単位 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(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形態素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)</a:t>
            </a: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の集まりに分割</a:t>
            </a:r>
            <a:endParaRPr kumimoji="1" lang="ja-JP" altLang="en-US" sz="2800" dirty="0"/>
          </a:p>
        </p:txBody>
      </p:sp>
      <p:sp>
        <p:nvSpPr>
          <p:cNvPr id="4" name="サブタイトル 2"/>
          <p:cNvSpPr txBox="1">
            <a:spLocks/>
          </p:cNvSpPr>
          <p:nvPr/>
        </p:nvSpPr>
        <p:spPr bwMode="auto">
          <a:xfrm>
            <a:off x="250823" y="1989000"/>
            <a:ext cx="8641655" cy="7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dirty="0" smtClean="0"/>
              <a:t>“</a:t>
            </a:r>
            <a:r>
              <a:rPr lang="ja-JP" altLang="en-US" dirty="0" smtClean="0"/>
              <a:t>ちゃんと卒論を書くから待っていてほしい</a:t>
            </a:r>
            <a:r>
              <a:rPr lang="en-US" altLang="ja-JP" dirty="0" smtClean="0"/>
              <a:t>”</a:t>
            </a:r>
            <a:endParaRPr lang="ja-JP" altLang="en-US" sz="2800" dirty="0"/>
          </a:p>
        </p:txBody>
      </p:sp>
      <p:sp>
        <p:nvSpPr>
          <p:cNvPr id="5" name="右矢印 4"/>
          <p:cNvSpPr/>
          <p:nvPr/>
        </p:nvSpPr>
        <p:spPr>
          <a:xfrm rot="5400000">
            <a:off x="4319622" y="3092842"/>
            <a:ext cx="504056" cy="484632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 bwMode="auto">
          <a:xfrm>
            <a:off x="238323" y="3744375"/>
            <a:ext cx="8641655" cy="16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dirty="0" smtClean="0"/>
              <a:t>“</a:t>
            </a:r>
            <a:r>
              <a:rPr lang="ja-JP" altLang="en-US" dirty="0" smtClean="0"/>
              <a:t>ちゃんと</a:t>
            </a:r>
            <a:r>
              <a:rPr lang="en-US" altLang="ja-JP" dirty="0" smtClean="0"/>
              <a:t>”, “</a:t>
            </a:r>
            <a:r>
              <a:rPr lang="ja-JP" altLang="en-US" dirty="0" smtClean="0"/>
              <a:t>卒論</a:t>
            </a:r>
            <a:r>
              <a:rPr lang="en-US" altLang="ja-JP" dirty="0" smtClean="0"/>
              <a:t>”, “</a:t>
            </a:r>
            <a:r>
              <a:rPr lang="ja-JP" altLang="en-US" dirty="0" smtClean="0"/>
              <a:t>を</a:t>
            </a:r>
            <a:r>
              <a:rPr lang="en-US" altLang="ja-JP" dirty="0" smtClean="0"/>
              <a:t>”, “</a:t>
            </a:r>
            <a:r>
              <a:rPr lang="ja-JP" altLang="en-US" dirty="0" smtClean="0"/>
              <a:t>書く</a:t>
            </a:r>
            <a:r>
              <a:rPr lang="en-US" altLang="ja-JP" dirty="0" smtClean="0"/>
              <a:t>”, “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”, </a:t>
            </a:r>
            <a:br>
              <a:rPr lang="en-US" altLang="ja-JP" dirty="0" smtClean="0"/>
            </a:br>
            <a:r>
              <a:rPr lang="en-US" altLang="ja-JP" dirty="0" smtClean="0"/>
              <a:t>“</a:t>
            </a:r>
            <a:r>
              <a:rPr lang="ja-JP" altLang="en-US" dirty="0" err="1" smtClean="0"/>
              <a:t>待</a:t>
            </a:r>
            <a:r>
              <a:rPr lang="ja-JP" altLang="en-US" dirty="0" err="1"/>
              <a:t>っ</a:t>
            </a:r>
            <a:r>
              <a:rPr lang="en-US" altLang="ja-JP" dirty="0" smtClean="0"/>
              <a:t>”, “ </a:t>
            </a:r>
            <a:r>
              <a:rPr lang="ja-JP" altLang="en-US" dirty="0" smtClean="0"/>
              <a:t>て</a:t>
            </a:r>
            <a:r>
              <a:rPr lang="en-US" altLang="ja-JP" dirty="0" smtClean="0"/>
              <a:t>”, “</a:t>
            </a:r>
            <a:r>
              <a:rPr lang="ja-JP" altLang="en-US" dirty="0" smtClean="0"/>
              <a:t>い</a:t>
            </a:r>
            <a:r>
              <a:rPr lang="en-US" altLang="ja-JP" dirty="0" smtClean="0"/>
              <a:t>”, “</a:t>
            </a:r>
            <a:r>
              <a:rPr lang="ja-JP" altLang="en-US" dirty="0" smtClean="0"/>
              <a:t>て</a:t>
            </a:r>
            <a:r>
              <a:rPr lang="en-US" altLang="ja-JP" dirty="0" smtClean="0"/>
              <a:t>”, “</a:t>
            </a:r>
            <a:r>
              <a:rPr lang="ja-JP" altLang="en-US" dirty="0" smtClean="0"/>
              <a:t>ほしい</a:t>
            </a:r>
            <a:r>
              <a:rPr lang="en-US" altLang="ja-JP" dirty="0" smtClean="0"/>
              <a:t>”</a:t>
            </a:r>
            <a:endParaRPr lang="ja-JP" altLang="en-US" sz="2800" dirty="0"/>
          </a:p>
        </p:txBody>
      </p:sp>
      <p:sp>
        <p:nvSpPr>
          <p:cNvPr id="7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Q/A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18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tf-idf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とは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 smtClean="0">
                <a:solidFill>
                  <a:srgbClr val="FF0000"/>
                </a:solidFill>
              </a:rPr>
              <a:t>tf</a:t>
            </a:r>
            <a:r>
              <a:rPr lang="en-US" altLang="ja-JP" dirty="0" smtClean="0">
                <a:solidFill>
                  <a:srgbClr val="FF0000"/>
                </a:solidFill>
              </a:rPr>
              <a:t> (</a:t>
            </a:r>
            <a:r>
              <a:rPr lang="en-US" altLang="ja-JP" b="1" dirty="0" smtClean="0">
                <a:solidFill>
                  <a:srgbClr val="FF0000"/>
                </a:solidFill>
              </a:rPr>
              <a:t>T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erm</a:t>
            </a:r>
            <a:r>
              <a:rPr lang="en-US" altLang="ja-JP" b="1" dirty="0" smtClean="0">
                <a:solidFill>
                  <a:srgbClr val="FF0000"/>
                </a:solidFill>
              </a:rPr>
              <a:t> F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requency</a:t>
            </a:r>
            <a:r>
              <a:rPr lang="en-US" altLang="ja-JP" dirty="0" smtClean="0">
                <a:solidFill>
                  <a:srgbClr val="FF0000"/>
                </a:solidFill>
              </a:rPr>
              <a:t>):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800" dirty="0" smtClean="0"/>
              <a:t>ある</a:t>
            </a:r>
            <a:r>
              <a:rPr lang="en-US" altLang="ja-JP" sz="2800" dirty="0" smtClean="0"/>
              <a:t>1</a:t>
            </a:r>
            <a:r>
              <a:rPr lang="ja-JP" altLang="en-US" sz="2800" dirty="0" err="1" smtClean="0"/>
              <a:t>つの</a:t>
            </a:r>
            <a:r>
              <a:rPr lang="ja-JP" altLang="en-US" sz="2800" dirty="0" smtClean="0"/>
              <a:t>文書の</a:t>
            </a:r>
            <a:r>
              <a:rPr kumimoji="1" lang="ja-JP" altLang="en-US" sz="2800" dirty="0" smtClean="0"/>
              <a:t>中</a:t>
            </a:r>
            <a:r>
              <a:rPr lang="ja-JP" altLang="en-US" sz="2800" dirty="0" smtClean="0"/>
              <a:t>である単語が</a:t>
            </a:r>
            <a:r>
              <a:rPr kumimoji="1" lang="ja-JP" altLang="en-US" sz="2800" dirty="0" smtClean="0"/>
              <a:t>出現する頻度</a:t>
            </a:r>
            <a:endParaRPr kumimoji="1" lang="en-US" altLang="ja-JP" sz="2800" dirty="0" smtClean="0"/>
          </a:p>
          <a:p>
            <a:r>
              <a:rPr lang="en-US" altLang="ja-JP" b="1" dirty="0" err="1" smtClean="0">
                <a:solidFill>
                  <a:srgbClr val="FF0000"/>
                </a:solidFill>
              </a:rPr>
              <a:t>idf</a:t>
            </a:r>
            <a:r>
              <a:rPr lang="en-US" altLang="ja-JP" b="1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(</a:t>
            </a:r>
            <a:r>
              <a:rPr lang="en-US" altLang="ja-JP" b="1" dirty="0" smtClean="0">
                <a:solidFill>
                  <a:srgbClr val="FF0000"/>
                </a:solidFill>
              </a:rPr>
              <a:t>I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nverse</a:t>
            </a:r>
            <a:r>
              <a:rPr lang="en-US" altLang="ja-JP" b="1" dirty="0" smtClean="0">
                <a:solidFill>
                  <a:srgbClr val="FF0000"/>
                </a:solidFill>
              </a:rPr>
              <a:t> D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ocument</a:t>
            </a:r>
            <a:r>
              <a:rPr lang="en-US" altLang="ja-JP" b="1" dirty="0" smtClean="0">
                <a:solidFill>
                  <a:srgbClr val="FF0000"/>
                </a:solidFill>
              </a:rPr>
              <a:t> F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requency</a:t>
            </a:r>
            <a:r>
              <a:rPr lang="en-US" altLang="ja-JP" dirty="0" smtClean="0">
                <a:solidFill>
                  <a:srgbClr val="FF0000"/>
                </a:solidFill>
              </a:rPr>
              <a:t>):</a:t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sz="2800" dirty="0" smtClean="0"/>
              <a:t>全ての文書の中である単語が出現する頻度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b="1" dirty="0" smtClean="0">
                <a:solidFill>
                  <a:srgbClr val="FF0000"/>
                </a:solidFill>
              </a:rPr>
              <a:t>1</a:t>
            </a:r>
            <a:r>
              <a:rPr lang="ja-JP" altLang="en-US" sz="2800" b="1" dirty="0" err="1" smtClean="0">
                <a:solidFill>
                  <a:srgbClr val="FF0000"/>
                </a:solidFill>
              </a:rPr>
              <a:t>つの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文書で多く出現</a:t>
            </a:r>
            <a:r>
              <a:rPr lang="ja-JP" altLang="en-US" sz="2800" dirty="0" smtClean="0"/>
              <a:t>する単語 → 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重要</a:t>
            </a:r>
            <a:endParaRPr lang="en-US" altLang="ja-JP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2800" b="1" dirty="0">
                <a:solidFill>
                  <a:srgbClr val="0070C0"/>
                </a:solidFill>
              </a:rPr>
              <a:t>多</a:t>
            </a:r>
            <a:r>
              <a:rPr lang="ja-JP" altLang="en-US" sz="2800" b="1" dirty="0" smtClean="0">
                <a:solidFill>
                  <a:srgbClr val="0070C0"/>
                </a:solidFill>
              </a:rPr>
              <a:t>くの文書で使われている</a:t>
            </a:r>
            <a:r>
              <a:rPr lang="ja-JP" altLang="en-US" sz="2800" dirty="0" smtClean="0"/>
              <a:t>単語 → </a:t>
            </a:r>
            <a:r>
              <a:rPr lang="ja-JP" altLang="en-US" sz="2800" b="1" dirty="0" smtClean="0">
                <a:solidFill>
                  <a:srgbClr val="0070C0"/>
                </a:solidFill>
              </a:rPr>
              <a:t>重要でない</a:t>
            </a:r>
            <a:endParaRPr lang="en-US" altLang="ja-JP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Q/A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10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tf-idf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とは</a:t>
            </a:r>
            <a:r>
              <a:rPr kumimoji="1" lang="en-US" altLang="ja-JP" dirty="0" smtClean="0"/>
              <a:t>? </a:t>
            </a:r>
            <a:r>
              <a:rPr kumimoji="1" lang="en-US" altLang="ja-JP" b="0" dirty="0" smtClean="0"/>
              <a:t>(</a:t>
            </a:r>
            <a:r>
              <a:rPr kumimoji="1" lang="ja-JP" altLang="en-US" dirty="0" smtClean="0"/>
              <a:t>数式での表現</a:t>
            </a:r>
            <a:r>
              <a:rPr kumimoji="1" lang="en-US" altLang="ja-JP" b="0" dirty="0" smtClean="0"/>
              <a:t>)</a:t>
            </a:r>
            <a:endParaRPr kumimoji="1" lang="ja-JP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98529" y="1197000"/>
                <a:ext cx="3076227" cy="1245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4000" b="0" i="0" smtClean="0">
                              <a:latin typeface="Cambria Math" panose="02040503050406030204" pitchFamily="18" charset="0"/>
                            </a:rPr>
                            <m:t>tf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29" y="1197000"/>
                <a:ext cx="3076227" cy="12457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98529" y="2830101"/>
                <a:ext cx="2806922" cy="1326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4000" b="0" i="0" smtClean="0">
                              <a:latin typeface="Cambria Math" panose="02040503050406030204" pitchFamily="18" charset="0"/>
                            </a:rPr>
                            <m:t>idf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4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29" y="2830101"/>
                <a:ext cx="2806922" cy="13261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4393704" y="1197000"/>
                <a:ext cx="766685" cy="598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ja-JP" sz="3200" dirty="0" smtClean="0"/>
                  <a:t>:</a:t>
                </a:r>
                <a:endParaRPr kumimoji="1" lang="ja-JP" altLang="en-US" sz="4000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704" y="1197000"/>
                <a:ext cx="766685" cy="598562"/>
              </a:xfrm>
              <a:prstGeom prst="rect">
                <a:avLst/>
              </a:prstGeom>
              <a:blipFill rotWithShape="0">
                <a:blip r:embed="rId4"/>
                <a:stretch>
                  <a:fillRect t="-14141" r="-30952" b="-282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サブタイトル 2"/>
              <p:cNvSpPr txBox="1">
                <a:spLocks/>
              </p:cNvSpPr>
              <p:nvPr/>
            </p:nvSpPr>
            <p:spPr bwMode="auto">
              <a:xfrm>
                <a:off x="4393705" y="1773000"/>
                <a:ext cx="4896480" cy="16006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sz="2800" dirty="0" smtClean="0"/>
                  <a:t>ある文書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𝑜𝑐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2800" dirty="0" smtClean="0"/>
                  <a:t> </a:t>
                </a:r>
                <a:r>
                  <a:rPr lang="ja-JP" altLang="en-US" sz="2800" dirty="0" smtClean="0"/>
                  <a:t>の中に</a:t>
                </a:r>
                <a:endParaRPr lang="en-US" altLang="ja-JP" sz="2800" dirty="0" smtClean="0"/>
              </a:p>
              <a:p>
                <a:pPr marL="0" indent="0">
                  <a:buNone/>
                </a:pPr>
                <a:r>
                  <a:rPr lang="ja-JP" altLang="en-US" sz="2800" dirty="0" smtClean="0"/>
                  <a:t>ある単語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ja-JP" altLang="en-US" sz="2800" dirty="0" smtClean="0"/>
                  <a:t> が出現する数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8" name="サブタイトル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3705" y="1773000"/>
                <a:ext cx="4896480" cy="1600611"/>
              </a:xfrm>
              <a:prstGeom prst="rect">
                <a:avLst/>
              </a:prstGeom>
              <a:blipFill rotWithShape="0">
                <a:blip r:embed="rId5"/>
                <a:stretch>
                  <a:fillRect l="-2615" b="-11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4384246" y="3408373"/>
                <a:ext cx="463332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en-US" altLang="ja-JP" sz="3200" dirty="0" smtClean="0"/>
                  <a:t>:</a:t>
                </a:r>
                <a:endParaRPr kumimoji="1" lang="ja-JP" altLang="en-US" sz="40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246" y="3408373"/>
                <a:ext cx="463332" cy="541238"/>
              </a:xfrm>
              <a:prstGeom prst="rect">
                <a:avLst/>
              </a:prstGeom>
              <a:blipFill rotWithShape="0">
                <a:blip r:embed="rId6"/>
                <a:stretch>
                  <a:fillRect t="-15730" r="-53947" b="-426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サブタイトル 2"/>
          <p:cNvSpPr txBox="1">
            <a:spLocks/>
          </p:cNvSpPr>
          <p:nvPr/>
        </p:nvSpPr>
        <p:spPr bwMode="auto">
          <a:xfrm>
            <a:off x="4859520" y="3349219"/>
            <a:ext cx="4896480" cy="58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800" dirty="0" smtClean="0"/>
              <a:t>全ての文書の数</a:t>
            </a:r>
            <a:endParaRPr lang="en-US" altLang="ja-JP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4384246" y="4221000"/>
                <a:ext cx="561949" cy="598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ja-JP" sz="2800" dirty="0" smtClean="0"/>
                  <a:t>: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246" y="4221000"/>
                <a:ext cx="561949" cy="598562"/>
              </a:xfrm>
              <a:prstGeom prst="rect">
                <a:avLst/>
              </a:prstGeom>
              <a:blipFill rotWithShape="0">
                <a:blip r:embed="rId7"/>
                <a:stretch>
                  <a:fillRect t="-4040" r="-35870" b="-212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サブタイトル 2"/>
              <p:cNvSpPr txBox="1">
                <a:spLocks/>
              </p:cNvSpPr>
              <p:nvPr/>
            </p:nvSpPr>
            <p:spPr bwMode="auto">
              <a:xfrm>
                <a:off x="4398204" y="4687820"/>
                <a:ext cx="4896480" cy="16006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sz="2800" dirty="0" smtClean="0"/>
                  <a:t>ある単語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ja-JP" altLang="en-US" sz="2800" dirty="0" smtClean="0"/>
                  <a:t> を含む</a:t>
                </a:r>
                <a:r>
                  <a:rPr lang="en-US" altLang="ja-JP" sz="2800" dirty="0" smtClean="0"/>
                  <a:t/>
                </a:r>
                <a:br>
                  <a:rPr lang="en-US" altLang="ja-JP" sz="2800" dirty="0" smtClean="0"/>
                </a:br>
                <a:r>
                  <a:rPr lang="ja-JP" altLang="en-US" sz="2800" dirty="0" smtClean="0"/>
                  <a:t>文書の数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12" name="サブタイトル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8204" y="4687820"/>
                <a:ext cx="4896480" cy="1600611"/>
              </a:xfrm>
              <a:prstGeom prst="rect">
                <a:avLst/>
              </a:prstGeom>
              <a:blipFill rotWithShape="0">
                <a:blip r:embed="rId8"/>
                <a:stretch>
                  <a:fillRect l="-248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19874" y="4707882"/>
                <a:ext cx="4064126" cy="665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4000" b="0" i="0" smtClean="0">
                        <a:latin typeface="Cambria Math" panose="02040503050406030204" pitchFamily="18" charset="0"/>
                      </a:rPr>
                      <m:t>tf</m:t>
                    </m:r>
                  </m:oMath>
                </a14:m>
                <a:r>
                  <a:rPr kumimoji="1" lang="en-US" altLang="ja-JP" sz="4000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4000" b="0" i="0" smtClean="0">
                            <a:latin typeface="Cambria Math" panose="02040503050406030204" pitchFamily="18" charset="0"/>
                          </a:rPr>
                          <m:t>idf</m:t>
                        </m:r>
                      </m:e>
                      <m:sub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4000">
                            <a:latin typeface="Cambria Math" panose="02040503050406030204" pitchFamily="18" charset="0"/>
                          </a:rPr>
                          <m:t>tf</m:t>
                        </m:r>
                      </m:e>
                      <m:sub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ja-JP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4000">
                            <a:latin typeface="Cambria Math" panose="02040503050406030204" pitchFamily="18" charset="0"/>
                          </a:rPr>
                          <m:t>idf</m:t>
                        </m:r>
                      </m:e>
                      <m:sub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74" y="4707882"/>
                <a:ext cx="4064126" cy="665118"/>
              </a:xfrm>
              <a:prstGeom prst="rect">
                <a:avLst/>
              </a:prstGeom>
              <a:blipFill rotWithShape="0">
                <a:blip r:embed="rId9"/>
                <a:stretch>
                  <a:fillRect t="-23853" b="-37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Q/A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05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</a:t>
            </a:r>
            <a:r>
              <a:rPr lang="ja-JP" altLang="en-US" dirty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b="1" dirty="0" smtClean="0">
                <a:solidFill>
                  <a:srgbClr val="FF0000"/>
                </a:solidFill>
                <a:latin typeface="+mn-ea"/>
              </a:rPr>
              <a:t>背景</a:t>
            </a:r>
            <a:r>
              <a:rPr kumimoji="1" lang="en-US" altLang="ja-JP" b="1" dirty="0" smtClean="0">
                <a:solidFill>
                  <a:srgbClr val="FF0000"/>
                </a:solidFill>
                <a:latin typeface="+mn-ea"/>
              </a:rPr>
              <a:t>:</a:t>
            </a:r>
          </a:p>
          <a:p>
            <a:r>
              <a:rPr kumimoji="1" lang="ja-JP" altLang="en-US" sz="2800" dirty="0" smtClean="0"/>
              <a:t>情報工学の分野における技術の発展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可搬性が高い音楽再生デバイスの登場</a:t>
            </a:r>
            <a:endParaRPr lang="en-US" altLang="ja-JP" sz="2800" dirty="0"/>
          </a:p>
          <a:p>
            <a:pPr marL="0" indent="0">
              <a:buNone/>
            </a:pPr>
            <a:endParaRPr kumimoji="1" lang="en-US" altLang="ja-JP" sz="2800" dirty="0" smtClean="0"/>
          </a:p>
        </p:txBody>
      </p:sp>
      <p:sp>
        <p:nvSpPr>
          <p:cNvPr id="6" name="右矢印 5"/>
          <p:cNvSpPr/>
          <p:nvPr/>
        </p:nvSpPr>
        <p:spPr>
          <a:xfrm>
            <a:off x="244724" y="3388383"/>
            <a:ext cx="504056" cy="484632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サブタイトル 2"/>
          <p:cNvSpPr txBox="1">
            <a:spLocks/>
          </p:cNvSpPr>
          <p:nvPr/>
        </p:nvSpPr>
        <p:spPr bwMode="auto">
          <a:xfrm>
            <a:off x="860629" y="3234655"/>
            <a:ext cx="792000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800" dirty="0" smtClean="0"/>
              <a:t>ユーザ志向な楽曲分類</a:t>
            </a:r>
            <a:r>
              <a:rPr lang="en-US" altLang="ja-JP" sz="2800" dirty="0" smtClean="0"/>
              <a:t>/</a:t>
            </a:r>
            <a:r>
              <a:rPr lang="ja-JP" altLang="en-US" sz="2800" dirty="0" smtClean="0"/>
              <a:t>分析システムの需要増加</a:t>
            </a:r>
            <a:endParaRPr lang="ja-JP" altLang="en-US" sz="2800" dirty="0"/>
          </a:p>
        </p:txBody>
      </p:sp>
      <p:sp>
        <p:nvSpPr>
          <p:cNvPr id="8" name="角丸四角形吹き出し 7"/>
          <p:cNvSpPr/>
          <p:nvPr/>
        </p:nvSpPr>
        <p:spPr>
          <a:xfrm flipV="1">
            <a:off x="2124000" y="1125000"/>
            <a:ext cx="6192000" cy="648000"/>
          </a:xfrm>
          <a:prstGeom prst="wedgeRoundRectCallout">
            <a:avLst>
              <a:gd name="adj1" fmla="val -9629"/>
              <a:gd name="adj2" fmla="val -73736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サブタイトル 2"/>
          <p:cNvSpPr txBox="1">
            <a:spLocks/>
          </p:cNvSpPr>
          <p:nvPr/>
        </p:nvSpPr>
        <p:spPr bwMode="auto">
          <a:xfrm>
            <a:off x="1894530" y="1173621"/>
            <a:ext cx="6650939" cy="55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dirty="0" smtClean="0"/>
              <a:t>コンピュータネットワーク</a:t>
            </a:r>
            <a:r>
              <a:rPr lang="en-US" altLang="ja-JP" sz="2400" dirty="0" smtClean="0"/>
              <a:t>, </a:t>
            </a:r>
            <a:r>
              <a:rPr lang="ja-JP" altLang="en-US" sz="2400" dirty="0" smtClean="0"/>
              <a:t>データマイニング</a:t>
            </a:r>
            <a:r>
              <a:rPr lang="en-US" altLang="ja-JP" sz="2400" dirty="0" smtClean="0"/>
              <a:t>, ...</a:t>
            </a:r>
            <a:endParaRPr lang="ja-JP" altLang="en-US" sz="2400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4365000"/>
            <a:ext cx="1023734" cy="192958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460" y="4395501"/>
            <a:ext cx="1059019" cy="1938204"/>
          </a:xfrm>
          <a:prstGeom prst="rect">
            <a:avLst/>
          </a:prstGeom>
        </p:spPr>
      </p:pic>
      <p:sp>
        <p:nvSpPr>
          <p:cNvPr id="15" name="雲形吹き出し 14"/>
          <p:cNvSpPr/>
          <p:nvPr/>
        </p:nvSpPr>
        <p:spPr>
          <a:xfrm>
            <a:off x="1414858" y="4077000"/>
            <a:ext cx="3229142" cy="1765068"/>
          </a:xfrm>
          <a:prstGeom prst="cloudCallout">
            <a:avLst>
              <a:gd name="adj1" fmla="val -63373"/>
              <a:gd name="adj2" fmla="val 18392"/>
            </a:avLst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サブタイトル 2"/>
          <p:cNvSpPr txBox="1">
            <a:spLocks/>
          </p:cNvSpPr>
          <p:nvPr/>
        </p:nvSpPr>
        <p:spPr bwMode="auto">
          <a:xfrm>
            <a:off x="1675158" y="4183932"/>
            <a:ext cx="2708541" cy="1470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000" dirty="0" smtClean="0"/>
              <a:t>自分の好みに似た曲を</a:t>
            </a:r>
            <a:endParaRPr lang="en-US" altLang="ja-JP" sz="2000" dirty="0" smtClean="0"/>
          </a:p>
          <a:p>
            <a:pPr marL="0" indent="0" algn="ctr">
              <a:buNone/>
            </a:pPr>
            <a:r>
              <a:rPr lang="ja-JP" altLang="en-US" sz="2000" dirty="0" smtClean="0"/>
              <a:t>見つけ出したい</a:t>
            </a:r>
            <a:r>
              <a:rPr lang="en-US" altLang="ja-JP" sz="2000" dirty="0" smtClean="0"/>
              <a:t>...</a:t>
            </a:r>
            <a:endParaRPr lang="ja-JP" altLang="en-US" sz="2000" dirty="0"/>
          </a:p>
        </p:txBody>
      </p:sp>
      <p:sp>
        <p:nvSpPr>
          <p:cNvPr id="18" name="サブタイトル 2"/>
          <p:cNvSpPr txBox="1">
            <a:spLocks/>
          </p:cNvSpPr>
          <p:nvPr/>
        </p:nvSpPr>
        <p:spPr bwMode="auto">
          <a:xfrm>
            <a:off x="5111275" y="4266980"/>
            <a:ext cx="2228574" cy="1470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000" dirty="0" smtClean="0"/>
              <a:t>今の気分に合った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曲を聴きたい</a:t>
            </a:r>
            <a:r>
              <a:rPr lang="en-US" altLang="ja-JP" sz="2000" dirty="0" smtClean="0"/>
              <a:t>...</a:t>
            </a:r>
          </a:p>
        </p:txBody>
      </p:sp>
      <p:sp>
        <p:nvSpPr>
          <p:cNvPr id="19" name="雲形吹き出し 18"/>
          <p:cNvSpPr/>
          <p:nvPr/>
        </p:nvSpPr>
        <p:spPr>
          <a:xfrm>
            <a:off x="4783124" y="4255994"/>
            <a:ext cx="2901460" cy="1470473"/>
          </a:xfrm>
          <a:prstGeom prst="cloudCallout">
            <a:avLst>
              <a:gd name="adj1" fmla="val 64521"/>
              <a:gd name="adj2" fmla="val 1180"/>
            </a:avLst>
          </a:prstGeom>
          <a:noFill/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>
                <a:solidFill>
                  <a:schemeClr val="bg1"/>
                </a:solidFill>
              </a:rPr>
              <a:t>2</a:t>
            </a:r>
            <a:r>
              <a:rPr lang="en-US" altLang="ja-JP" sz="1800" dirty="0" smtClean="0">
                <a:solidFill>
                  <a:schemeClr val="bg1"/>
                </a:solidFill>
              </a:rPr>
              <a:t>/17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83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歌詞からの感情分析 </a:t>
            </a:r>
            <a:r>
              <a:rPr kumimoji="1" lang="en-US" altLang="ja-JP" b="0" dirty="0" smtClean="0"/>
              <a:t>(1/3)</a:t>
            </a:r>
            <a:endParaRPr kumimoji="1" lang="ja-JP" altLang="en-US" b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/>
              <a:t>分類対象となる全楽曲の歌詞から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kumimoji="1" lang="ja-JP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形態素解析</a:t>
            </a:r>
            <a:r>
              <a:rPr kumimoji="1" lang="ja-JP" altLang="en-US" sz="2800" dirty="0" smtClean="0"/>
              <a:t>により感情語を抽出</a:t>
            </a:r>
            <a:endParaRPr kumimoji="1" lang="en-US" altLang="ja-JP" sz="2800" dirty="0" smtClean="0"/>
          </a:p>
        </p:txBody>
      </p:sp>
      <p:sp>
        <p:nvSpPr>
          <p:cNvPr id="4" name="メモ 3"/>
          <p:cNvSpPr/>
          <p:nvPr/>
        </p:nvSpPr>
        <p:spPr>
          <a:xfrm>
            <a:off x="324000" y="2420652"/>
            <a:ext cx="1872000" cy="1008000"/>
          </a:xfrm>
          <a:prstGeom prst="foldedCorner">
            <a:avLst>
              <a:gd name="adj" fmla="val 35566"/>
            </a:avLst>
          </a:prstGeom>
          <a:solidFill>
            <a:srgbClr val="E8E8E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楽曲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メモ 4"/>
          <p:cNvSpPr/>
          <p:nvPr/>
        </p:nvSpPr>
        <p:spPr>
          <a:xfrm>
            <a:off x="324000" y="3644652"/>
            <a:ext cx="1872000" cy="1008000"/>
          </a:xfrm>
          <a:prstGeom prst="foldedCorner">
            <a:avLst>
              <a:gd name="adj" fmla="val 35566"/>
            </a:avLst>
          </a:prstGeom>
          <a:solidFill>
            <a:srgbClr val="E8E8E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楽曲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サブタイトル 2"/>
          <p:cNvSpPr txBox="1">
            <a:spLocks/>
          </p:cNvSpPr>
          <p:nvPr/>
        </p:nvSpPr>
        <p:spPr bwMode="auto">
          <a:xfrm rot="5400000">
            <a:off x="1247553" y="5889795"/>
            <a:ext cx="719651" cy="55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3600" dirty="0" smtClean="0"/>
              <a:t>...</a:t>
            </a:r>
            <a:r>
              <a:rPr lang="en-US" altLang="ja-JP" dirty="0" smtClean="0"/>
              <a:t> </a:t>
            </a:r>
            <a:endParaRPr lang="ja-JP" altLang="en-US" dirty="0"/>
          </a:p>
        </p:txBody>
      </p:sp>
      <p:sp>
        <p:nvSpPr>
          <p:cNvPr id="7" name="メモ 6"/>
          <p:cNvSpPr/>
          <p:nvPr/>
        </p:nvSpPr>
        <p:spPr>
          <a:xfrm>
            <a:off x="324000" y="4869000"/>
            <a:ext cx="1872000" cy="1008000"/>
          </a:xfrm>
          <a:prstGeom prst="foldedCorner">
            <a:avLst>
              <a:gd name="adj" fmla="val 35566"/>
            </a:avLst>
          </a:prstGeom>
          <a:solidFill>
            <a:srgbClr val="E8E8E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楽曲</a:t>
            </a:r>
            <a:r>
              <a:rPr lang="en-US" altLang="ja-JP" sz="2800" dirty="0">
                <a:solidFill>
                  <a:schemeClr val="tx1"/>
                </a:solidFill>
              </a:rPr>
              <a:t>3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2627944" y="2613919"/>
            <a:ext cx="504056" cy="484632"/>
          </a:xfrm>
          <a:prstGeom prst="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2627944" y="3906336"/>
            <a:ext cx="504056" cy="484632"/>
          </a:xfrm>
          <a:prstGeom prst="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2627944" y="5130684"/>
            <a:ext cx="504056" cy="484632"/>
          </a:xfrm>
          <a:prstGeom prst="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サブタイトル 2"/>
          <p:cNvSpPr txBox="1">
            <a:spLocks/>
          </p:cNvSpPr>
          <p:nvPr/>
        </p:nvSpPr>
        <p:spPr bwMode="auto">
          <a:xfrm>
            <a:off x="3348000" y="2499374"/>
            <a:ext cx="4141225" cy="83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 smtClean="0"/>
              <a:t>“</a:t>
            </a:r>
            <a:r>
              <a:rPr lang="ja-JP" altLang="en-US" sz="2800" dirty="0"/>
              <a:t>愛</a:t>
            </a:r>
            <a:r>
              <a:rPr lang="ja-JP" altLang="en-US" sz="2800" dirty="0" smtClean="0"/>
              <a:t>情</a:t>
            </a:r>
            <a:r>
              <a:rPr lang="en-US" altLang="ja-JP" sz="2800" dirty="0" smtClean="0"/>
              <a:t>”, “</a:t>
            </a:r>
            <a:r>
              <a:rPr lang="ja-JP" altLang="en-US" sz="2800" dirty="0" smtClean="0"/>
              <a:t>恋</a:t>
            </a:r>
            <a:r>
              <a:rPr lang="en-US" altLang="ja-JP" sz="2800" dirty="0" smtClean="0"/>
              <a:t>”, “</a:t>
            </a:r>
            <a:r>
              <a:rPr lang="ja-JP" altLang="en-US" sz="2800" dirty="0"/>
              <a:t>不思議</a:t>
            </a:r>
            <a:r>
              <a:rPr lang="en-US" altLang="ja-JP" sz="2800" dirty="0" smtClean="0"/>
              <a:t>”, ...</a:t>
            </a:r>
          </a:p>
        </p:txBody>
      </p:sp>
      <p:sp>
        <p:nvSpPr>
          <p:cNvPr id="12" name="サブタイトル 2"/>
          <p:cNvSpPr txBox="1">
            <a:spLocks/>
          </p:cNvSpPr>
          <p:nvPr/>
        </p:nvSpPr>
        <p:spPr bwMode="auto">
          <a:xfrm>
            <a:off x="3405237" y="3729810"/>
            <a:ext cx="4875988" cy="83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 smtClean="0"/>
              <a:t>“</a:t>
            </a:r>
            <a:r>
              <a:rPr lang="ja-JP" altLang="en-US" sz="2800" dirty="0"/>
              <a:t>動揺</a:t>
            </a:r>
            <a:r>
              <a:rPr lang="en-US" altLang="ja-JP" sz="2800" dirty="0" smtClean="0"/>
              <a:t>”, “</a:t>
            </a:r>
            <a:r>
              <a:rPr lang="ja-JP" altLang="en-US" sz="2800" dirty="0"/>
              <a:t>愛情</a:t>
            </a:r>
            <a:r>
              <a:rPr lang="en-US" altLang="ja-JP" sz="2800" dirty="0" smtClean="0"/>
              <a:t>”, “</a:t>
            </a:r>
            <a:r>
              <a:rPr lang="ja-JP" altLang="en-US" sz="2800" dirty="0"/>
              <a:t>大嫌</a:t>
            </a:r>
            <a:r>
              <a:rPr lang="ja-JP" altLang="en-US" sz="2800" dirty="0" smtClean="0"/>
              <a:t>い</a:t>
            </a:r>
            <a:r>
              <a:rPr lang="en-US" altLang="ja-JP" sz="2800" dirty="0" smtClean="0"/>
              <a:t>”, ...</a:t>
            </a:r>
          </a:p>
        </p:txBody>
      </p:sp>
      <p:sp>
        <p:nvSpPr>
          <p:cNvPr id="13" name="サブタイトル 2"/>
          <p:cNvSpPr txBox="1">
            <a:spLocks/>
          </p:cNvSpPr>
          <p:nvPr/>
        </p:nvSpPr>
        <p:spPr bwMode="auto">
          <a:xfrm>
            <a:off x="3405237" y="4960994"/>
            <a:ext cx="4875988" cy="83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 smtClean="0"/>
              <a:t>“love”, “love”, “love”, ...</a:t>
            </a:r>
          </a:p>
        </p:txBody>
      </p:sp>
      <p:sp>
        <p:nvSpPr>
          <p:cNvPr id="14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Q/A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7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歌詞からの感情分析 </a:t>
            </a:r>
            <a:r>
              <a:rPr kumimoji="1" lang="en-US" altLang="ja-JP" b="0" dirty="0" smtClean="0"/>
              <a:t>(2/3)</a:t>
            </a:r>
            <a:endParaRPr kumimoji="1" lang="ja-JP" altLang="en-US" b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 startAt="2"/>
            </a:pPr>
            <a:r>
              <a:rPr lang="ja-JP" altLang="en-US" sz="2800" dirty="0">
                <a:solidFill>
                  <a:srgbClr val="000000"/>
                </a:solidFill>
              </a:rPr>
              <a:t>各感情語に対応する感情カテゴリに基づいて</a:t>
            </a:r>
            <a:r>
              <a:rPr lang="en-US" altLang="ja-JP" sz="2800" dirty="0">
                <a:solidFill>
                  <a:srgbClr val="000000"/>
                </a:solidFill>
              </a:rPr>
              <a:t/>
            </a:r>
            <a:br>
              <a:rPr lang="en-US" altLang="ja-JP" sz="2800" dirty="0">
                <a:solidFill>
                  <a:srgbClr val="000000"/>
                </a:solidFill>
              </a:rPr>
            </a:br>
            <a:r>
              <a:rPr lang="ja-JP" altLang="en-US" sz="2800" dirty="0">
                <a:solidFill>
                  <a:srgbClr val="000000"/>
                </a:solidFill>
              </a:rPr>
              <a:t>感情スコアを算出</a:t>
            </a:r>
            <a:endParaRPr lang="en-US" altLang="ja-JP" sz="2800" dirty="0">
              <a:solidFill>
                <a:srgbClr val="000000"/>
              </a:solidFill>
            </a:endParaRPr>
          </a:p>
        </p:txBody>
      </p:sp>
      <p:sp>
        <p:nvSpPr>
          <p:cNvPr id="11" name="サブタイトル 2"/>
          <p:cNvSpPr txBox="1">
            <a:spLocks/>
          </p:cNvSpPr>
          <p:nvPr/>
        </p:nvSpPr>
        <p:spPr bwMode="auto">
          <a:xfrm>
            <a:off x="250824" y="2447316"/>
            <a:ext cx="4609176" cy="83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 smtClean="0"/>
              <a:t>“</a:t>
            </a:r>
            <a:r>
              <a:rPr lang="ja-JP" altLang="en-US" sz="2800" dirty="0"/>
              <a:t>愛</a:t>
            </a:r>
            <a:r>
              <a:rPr lang="ja-JP" altLang="en-US" sz="2800" dirty="0" smtClean="0"/>
              <a:t>情</a:t>
            </a:r>
            <a:r>
              <a:rPr lang="en-US" altLang="ja-JP" sz="2800" dirty="0" smtClean="0"/>
              <a:t>”    </a:t>
            </a:r>
            <a:r>
              <a:rPr lang="ja-JP" altLang="en-US" sz="2800" dirty="0" smtClean="0"/>
              <a:t>→ </a:t>
            </a:r>
            <a:r>
              <a:rPr lang="en-US" altLang="ja-JP" sz="2800" dirty="0" smtClean="0"/>
              <a:t>“love” </a:t>
            </a:r>
            <a:r>
              <a:rPr lang="ja-JP" altLang="en-US" sz="2800" dirty="0" smtClean="0"/>
              <a:t>カテゴリ</a:t>
            </a:r>
            <a:endParaRPr lang="en-US" altLang="ja-JP" sz="2800" dirty="0" smtClean="0"/>
          </a:p>
        </p:txBody>
      </p:sp>
      <p:sp>
        <p:nvSpPr>
          <p:cNvPr id="14" name="サブタイトル 2"/>
          <p:cNvSpPr txBox="1">
            <a:spLocks/>
          </p:cNvSpPr>
          <p:nvPr/>
        </p:nvSpPr>
        <p:spPr bwMode="auto">
          <a:xfrm>
            <a:off x="1310800" y="3224557"/>
            <a:ext cx="7221200" cy="83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800" dirty="0" smtClean="0"/>
              <a:t>   → </a:t>
            </a:r>
            <a:r>
              <a:rPr lang="en-US" altLang="ja-JP" sz="2800" dirty="0"/>
              <a:t>(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0.5</a:t>
            </a:r>
            <a:r>
              <a:rPr lang="en-US" altLang="ja-JP" sz="2800" dirty="0" smtClean="0"/>
              <a:t>,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0.5</a:t>
            </a:r>
            <a:r>
              <a:rPr lang="en-US" altLang="ja-JP" sz="2800" dirty="0" smtClean="0"/>
              <a:t>, 0.0, 0.0, 0.0, 0.0, 0.0, 0.0)</a:t>
            </a:r>
          </a:p>
        </p:txBody>
      </p:sp>
      <p:sp>
        <p:nvSpPr>
          <p:cNvPr id="15" name="サブタイトル 2"/>
          <p:cNvSpPr txBox="1">
            <a:spLocks/>
          </p:cNvSpPr>
          <p:nvPr/>
        </p:nvSpPr>
        <p:spPr bwMode="auto">
          <a:xfrm>
            <a:off x="250824" y="4058341"/>
            <a:ext cx="4969176" cy="83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 smtClean="0"/>
              <a:t>“</a:t>
            </a:r>
            <a:r>
              <a:rPr lang="ja-JP" altLang="en-US" sz="2800" dirty="0"/>
              <a:t>不思議</a:t>
            </a:r>
            <a:r>
              <a:rPr lang="en-US" altLang="ja-JP" sz="2800" dirty="0" smtClean="0"/>
              <a:t>” </a:t>
            </a:r>
            <a:r>
              <a:rPr lang="ja-JP" altLang="en-US" sz="2800" dirty="0" smtClean="0"/>
              <a:t>→ </a:t>
            </a:r>
            <a:r>
              <a:rPr lang="en-US" altLang="ja-JP" sz="2800" dirty="0" smtClean="0"/>
              <a:t>“surprise” </a:t>
            </a:r>
            <a:r>
              <a:rPr lang="ja-JP" altLang="en-US" sz="2800" dirty="0" smtClean="0"/>
              <a:t>カテゴリ</a:t>
            </a:r>
            <a:endParaRPr lang="en-US" altLang="ja-JP" sz="2800" dirty="0" smtClean="0"/>
          </a:p>
        </p:txBody>
      </p:sp>
      <p:sp>
        <p:nvSpPr>
          <p:cNvPr id="16" name="サブタイトル 2"/>
          <p:cNvSpPr txBox="1">
            <a:spLocks/>
          </p:cNvSpPr>
          <p:nvPr/>
        </p:nvSpPr>
        <p:spPr bwMode="auto">
          <a:xfrm>
            <a:off x="1668112" y="4845082"/>
            <a:ext cx="6976776" cy="83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800" dirty="0" smtClean="0"/>
              <a:t>→ </a:t>
            </a:r>
            <a:r>
              <a:rPr lang="en-US" altLang="ja-JP" sz="2800" dirty="0" smtClean="0"/>
              <a:t>(0.0, 0.0, 0.0,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0.5</a:t>
            </a:r>
            <a:r>
              <a:rPr lang="en-US" altLang="ja-JP" sz="2800" dirty="0" smtClean="0"/>
              <a:t>, 0.0, 0.0, 0.0, 0.0)</a:t>
            </a:r>
          </a:p>
        </p:txBody>
      </p:sp>
      <p:sp>
        <p:nvSpPr>
          <p:cNvPr id="8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Q/A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サブタイトル 2"/>
          <p:cNvSpPr txBox="1">
            <a:spLocks/>
          </p:cNvSpPr>
          <p:nvPr/>
        </p:nvSpPr>
        <p:spPr bwMode="auto">
          <a:xfrm rot="5400000">
            <a:off x="4368795" y="5627190"/>
            <a:ext cx="719651" cy="55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3600" dirty="0" smtClean="0"/>
              <a:t>...</a:t>
            </a:r>
            <a:r>
              <a:rPr lang="en-US" altLang="ja-JP" dirty="0" smtClean="0"/>
              <a:t>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446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歌詞からの感情分析 </a:t>
            </a:r>
            <a:r>
              <a:rPr kumimoji="1" lang="en-US" altLang="ja-JP" b="0" dirty="0" smtClean="0"/>
              <a:t>(3/3)</a:t>
            </a:r>
            <a:endParaRPr kumimoji="1" lang="ja-JP" altLang="en-US" b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ja-JP" altLang="en-US" sz="2800" dirty="0"/>
              <a:t>感情スコアを </a:t>
            </a:r>
            <a:r>
              <a:rPr lang="en-US" altLang="ja-JP" sz="2800" b="1" dirty="0" err="1">
                <a:solidFill>
                  <a:srgbClr val="FF0000"/>
                </a:solidFill>
              </a:rPr>
              <a:t>tf-idf</a:t>
            </a:r>
            <a:r>
              <a:rPr lang="en-US" altLang="ja-JP" sz="2800" dirty="0">
                <a:solidFill>
                  <a:srgbClr val="FF0000"/>
                </a:solidFill>
              </a:rPr>
              <a:t> </a:t>
            </a:r>
            <a:r>
              <a:rPr lang="ja-JP" altLang="en-US" sz="2800" dirty="0"/>
              <a:t>により重み付けした値を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ja-JP" altLang="en-US" sz="2800" dirty="0"/>
              <a:t>楽曲に対する感情として推定</a:t>
            </a:r>
            <a:endParaRPr lang="en-US" altLang="ja-JP" sz="2800" dirty="0"/>
          </a:p>
          <a:p>
            <a:pPr marL="0" indent="0">
              <a:buNone/>
            </a:pPr>
            <a:endParaRPr kumimoji="1" lang="en-US" altLang="ja-JP" sz="2800" dirty="0" smtClean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kumimoji="1" lang="en-US" altLang="ja-JP" sz="2800" dirty="0" smtClean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kumimoji="1" lang="en-US" altLang="ja-JP" sz="2800" dirty="0" smtClean="0"/>
          </a:p>
          <a:p>
            <a:pPr marL="0" indent="0">
              <a:buNone/>
            </a:pPr>
            <a:endParaRPr kumimoji="1" lang="en-US" altLang="ja-JP" sz="2800" dirty="0" smtClean="0"/>
          </a:p>
        </p:txBody>
      </p:sp>
      <p:sp>
        <p:nvSpPr>
          <p:cNvPr id="4" name="メモ 3"/>
          <p:cNvSpPr/>
          <p:nvPr/>
        </p:nvSpPr>
        <p:spPr>
          <a:xfrm>
            <a:off x="324000" y="2420652"/>
            <a:ext cx="1872000" cy="1008000"/>
          </a:xfrm>
          <a:prstGeom prst="foldedCorner">
            <a:avLst>
              <a:gd name="adj" fmla="val 35566"/>
            </a:avLst>
          </a:prstGeom>
          <a:solidFill>
            <a:srgbClr val="E8E8E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楽曲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メモ 4"/>
          <p:cNvSpPr/>
          <p:nvPr/>
        </p:nvSpPr>
        <p:spPr>
          <a:xfrm>
            <a:off x="324000" y="3644652"/>
            <a:ext cx="1872000" cy="1008000"/>
          </a:xfrm>
          <a:prstGeom prst="foldedCorner">
            <a:avLst>
              <a:gd name="adj" fmla="val 35566"/>
            </a:avLst>
          </a:prstGeom>
          <a:solidFill>
            <a:srgbClr val="E8E8E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楽曲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サブタイトル 2"/>
          <p:cNvSpPr txBox="1">
            <a:spLocks/>
          </p:cNvSpPr>
          <p:nvPr/>
        </p:nvSpPr>
        <p:spPr bwMode="auto">
          <a:xfrm rot="5400000">
            <a:off x="1247553" y="5889795"/>
            <a:ext cx="719651" cy="55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3600" dirty="0" smtClean="0"/>
              <a:t>...</a:t>
            </a:r>
            <a:r>
              <a:rPr lang="en-US" altLang="ja-JP" dirty="0" smtClean="0"/>
              <a:t> </a:t>
            </a:r>
            <a:endParaRPr lang="ja-JP" altLang="en-US" dirty="0"/>
          </a:p>
        </p:txBody>
      </p:sp>
      <p:sp>
        <p:nvSpPr>
          <p:cNvPr id="7" name="メモ 6"/>
          <p:cNvSpPr/>
          <p:nvPr/>
        </p:nvSpPr>
        <p:spPr>
          <a:xfrm>
            <a:off x="324000" y="4869000"/>
            <a:ext cx="1872000" cy="1008000"/>
          </a:xfrm>
          <a:prstGeom prst="foldedCorner">
            <a:avLst>
              <a:gd name="adj" fmla="val 35566"/>
            </a:avLst>
          </a:prstGeom>
          <a:solidFill>
            <a:srgbClr val="E8E8E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楽曲</a:t>
            </a:r>
            <a:r>
              <a:rPr lang="en-US" altLang="ja-JP" sz="2800" dirty="0">
                <a:solidFill>
                  <a:schemeClr val="tx1"/>
                </a:solidFill>
              </a:rPr>
              <a:t>3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2627944" y="2613919"/>
            <a:ext cx="504056" cy="484632"/>
          </a:xfrm>
          <a:prstGeom prst="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2627944" y="3906336"/>
            <a:ext cx="504056" cy="484632"/>
          </a:xfrm>
          <a:prstGeom prst="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2627944" y="5130684"/>
            <a:ext cx="504056" cy="484632"/>
          </a:xfrm>
          <a:prstGeom prst="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サブタイトル 2"/>
          <p:cNvSpPr txBox="1">
            <a:spLocks/>
          </p:cNvSpPr>
          <p:nvPr/>
        </p:nvSpPr>
        <p:spPr bwMode="auto">
          <a:xfrm>
            <a:off x="3347999" y="2443254"/>
            <a:ext cx="4141225" cy="1013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 smtClean="0"/>
              <a:t>“</a:t>
            </a:r>
            <a:r>
              <a:rPr lang="ja-JP" altLang="en-US" sz="2800" dirty="0"/>
              <a:t>愛</a:t>
            </a:r>
            <a:r>
              <a:rPr lang="ja-JP" altLang="en-US" sz="2800" dirty="0" smtClean="0"/>
              <a:t>情</a:t>
            </a:r>
            <a:r>
              <a:rPr lang="en-US" altLang="ja-JP" sz="2800" dirty="0" smtClean="0"/>
              <a:t>”, “</a:t>
            </a:r>
            <a:r>
              <a:rPr lang="ja-JP" altLang="en-US" sz="2800" dirty="0" smtClean="0"/>
              <a:t>恋</a:t>
            </a:r>
            <a:r>
              <a:rPr lang="en-US" altLang="ja-JP" sz="2800" dirty="0" smtClean="0"/>
              <a:t>”, “</a:t>
            </a:r>
            <a:r>
              <a:rPr lang="ja-JP" altLang="en-US" sz="2800" dirty="0"/>
              <a:t>不思議</a:t>
            </a:r>
            <a:r>
              <a:rPr lang="en-US" altLang="ja-JP" sz="2800" dirty="0" smtClean="0"/>
              <a:t>”, ...</a:t>
            </a:r>
          </a:p>
        </p:txBody>
      </p:sp>
      <p:sp>
        <p:nvSpPr>
          <p:cNvPr id="12" name="サブタイトル 2"/>
          <p:cNvSpPr txBox="1">
            <a:spLocks/>
          </p:cNvSpPr>
          <p:nvPr/>
        </p:nvSpPr>
        <p:spPr bwMode="auto">
          <a:xfrm>
            <a:off x="3405237" y="3729810"/>
            <a:ext cx="4875988" cy="83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 smtClean="0"/>
              <a:t>“</a:t>
            </a:r>
            <a:r>
              <a:rPr lang="ja-JP" altLang="en-US" sz="2800" dirty="0"/>
              <a:t>動揺</a:t>
            </a:r>
            <a:r>
              <a:rPr lang="en-US" altLang="ja-JP" sz="2800" dirty="0" smtClean="0"/>
              <a:t>”, “</a:t>
            </a:r>
            <a:r>
              <a:rPr lang="ja-JP" altLang="en-US" sz="2800" dirty="0"/>
              <a:t>愛情</a:t>
            </a:r>
            <a:r>
              <a:rPr lang="en-US" altLang="ja-JP" sz="2800" dirty="0" smtClean="0"/>
              <a:t>”, “</a:t>
            </a:r>
            <a:r>
              <a:rPr lang="ja-JP" altLang="en-US" sz="2800" dirty="0"/>
              <a:t>大嫌</a:t>
            </a:r>
            <a:r>
              <a:rPr lang="ja-JP" altLang="en-US" sz="2800" dirty="0" smtClean="0"/>
              <a:t>い</a:t>
            </a:r>
            <a:r>
              <a:rPr lang="en-US" altLang="ja-JP" sz="2800" dirty="0" smtClean="0"/>
              <a:t>”, ...</a:t>
            </a:r>
          </a:p>
        </p:txBody>
      </p:sp>
      <p:sp>
        <p:nvSpPr>
          <p:cNvPr id="13" name="サブタイトル 2"/>
          <p:cNvSpPr txBox="1">
            <a:spLocks/>
          </p:cNvSpPr>
          <p:nvPr/>
        </p:nvSpPr>
        <p:spPr bwMode="auto">
          <a:xfrm>
            <a:off x="3405237" y="4960994"/>
            <a:ext cx="4875988" cy="83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 smtClean="0"/>
              <a:t>“love”, “love”, “love”, ...</a:t>
            </a:r>
          </a:p>
        </p:txBody>
      </p:sp>
      <p:sp>
        <p:nvSpPr>
          <p:cNvPr id="14" name="サブタイトル 2"/>
          <p:cNvSpPr txBox="1">
            <a:spLocks/>
          </p:cNvSpPr>
          <p:nvPr/>
        </p:nvSpPr>
        <p:spPr bwMode="auto">
          <a:xfrm>
            <a:off x="3347999" y="2437393"/>
            <a:ext cx="1152001" cy="83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 smtClean="0"/>
              <a:t>“</a:t>
            </a:r>
            <a:r>
              <a:rPr lang="ja-JP" altLang="en-US" sz="2800" dirty="0"/>
              <a:t>愛</a:t>
            </a:r>
            <a:r>
              <a:rPr lang="ja-JP" altLang="en-US" sz="2800" dirty="0" smtClean="0"/>
              <a:t>情</a:t>
            </a:r>
            <a:r>
              <a:rPr lang="en-US" altLang="ja-JP" sz="2800" dirty="0" smtClean="0"/>
              <a:t>”</a:t>
            </a:r>
          </a:p>
        </p:txBody>
      </p:sp>
      <p:sp>
        <p:nvSpPr>
          <p:cNvPr id="15" name="サブタイトル 2"/>
          <p:cNvSpPr txBox="1">
            <a:spLocks/>
          </p:cNvSpPr>
          <p:nvPr/>
        </p:nvSpPr>
        <p:spPr bwMode="auto">
          <a:xfrm>
            <a:off x="4550350" y="3729810"/>
            <a:ext cx="1152001" cy="83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 smtClean="0"/>
              <a:t>“</a:t>
            </a:r>
            <a:r>
              <a:rPr lang="ja-JP" altLang="en-US" sz="2800" dirty="0"/>
              <a:t>愛</a:t>
            </a:r>
            <a:r>
              <a:rPr lang="ja-JP" altLang="en-US" sz="2800" dirty="0" smtClean="0"/>
              <a:t>情</a:t>
            </a:r>
            <a:r>
              <a:rPr lang="en-US" altLang="ja-JP" sz="2800" dirty="0" smtClean="0"/>
              <a:t>”</a:t>
            </a:r>
          </a:p>
        </p:txBody>
      </p:sp>
      <p:sp>
        <p:nvSpPr>
          <p:cNvPr id="16" name="サブタイトル 2"/>
          <p:cNvSpPr txBox="1">
            <a:spLocks/>
          </p:cNvSpPr>
          <p:nvPr/>
        </p:nvSpPr>
        <p:spPr bwMode="auto">
          <a:xfrm>
            <a:off x="3405237" y="4955568"/>
            <a:ext cx="1145113" cy="761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 smtClean="0"/>
              <a:t>“love”</a:t>
            </a:r>
          </a:p>
        </p:txBody>
      </p:sp>
      <p:sp>
        <p:nvSpPr>
          <p:cNvPr id="17" name="サブタイトル 2"/>
          <p:cNvSpPr txBox="1">
            <a:spLocks/>
          </p:cNvSpPr>
          <p:nvPr/>
        </p:nvSpPr>
        <p:spPr bwMode="auto">
          <a:xfrm>
            <a:off x="4494187" y="4955568"/>
            <a:ext cx="1145113" cy="761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 smtClean="0"/>
              <a:t>“love”</a:t>
            </a:r>
          </a:p>
        </p:txBody>
      </p:sp>
      <p:sp>
        <p:nvSpPr>
          <p:cNvPr id="18" name="サブタイトル 2"/>
          <p:cNvSpPr txBox="1">
            <a:spLocks/>
          </p:cNvSpPr>
          <p:nvPr/>
        </p:nvSpPr>
        <p:spPr bwMode="auto">
          <a:xfrm>
            <a:off x="5583137" y="4955568"/>
            <a:ext cx="1145113" cy="761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 smtClean="0"/>
              <a:t>“love”</a:t>
            </a:r>
          </a:p>
        </p:txBody>
      </p:sp>
      <p:sp>
        <p:nvSpPr>
          <p:cNvPr id="19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Q/A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5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en-US" altLang="ja-JP" dirty="0" smtClean="0"/>
                  <a:t>-means </a:t>
                </a:r>
                <a:r>
                  <a:rPr kumimoji="1" lang="ja-JP" altLang="en-US" dirty="0" smtClean="0"/>
                  <a:t>法とは</a:t>
                </a:r>
                <a:r>
                  <a:rPr kumimoji="1" lang="en-US" altLang="ja-JP" dirty="0" smtClean="0"/>
                  <a:t>?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2190" b="-167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sz="2800" dirty="0" smtClean="0"/>
                  <a:t>データ集合を特徴空間上で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kumimoji="1" lang="ja-JP" altLang="en-US" sz="2800" dirty="0" smtClean="0"/>
                  <a:t>個のクラスタに分類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矢印コネクタ 3"/>
          <p:cNvCxnSpPr/>
          <p:nvPr/>
        </p:nvCxnSpPr>
        <p:spPr>
          <a:xfrm flipV="1">
            <a:off x="252000" y="5575300"/>
            <a:ext cx="4459714" cy="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/>
          <p:nvPr/>
        </p:nvCxnSpPr>
        <p:spPr>
          <a:xfrm flipH="1" flipV="1">
            <a:off x="591000" y="1816795"/>
            <a:ext cx="8400" cy="4085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円/楕円 5"/>
          <p:cNvSpPr/>
          <p:nvPr/>
        </p:nvSpPr>
        <p:spPr>
          <a:xfrm>
            <a:off x="1123221" y="2205000"/>
            <a:ext cx="1959040" cy="11138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 rot="942068">
            <a:off x="2738942" y="3156245"/>
            <a:ext cx="1086959" cy="168724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 rot="2128603">
            <a:off x="713362" y="3627726"/>
            <a:ext cx="1849227" cy="131317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2086310" y="2632902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2467359" y="2564424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2159522" y="2883423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2519522" y="2880454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2763582" y="2709000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1263679" y="4159574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1584488" y="4231269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1263679" y="4504397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1686819" y="4477930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1487607" y="4691634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3147730" y="3897000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3381142" y="4225054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2987522" y="4263222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3102518" y="4571734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3368263" y="4478991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1816310" y="2812902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1552258" y="2539855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円/楕円 26"/>
          <p:cNvSpPr/>
          <p:nvPr/>
        </p:nvSpPr>
        <p:spPr>
          <a:xfrm>
            <a:off x="1891295" y="2363399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2287359" y="2363399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1208160" y="2719855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1489245" y="2930757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3519127" y="3857531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2871457" y="3767531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3139848" y="3489141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458263" y="3489141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898858" y="4123817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1086595" y="3754823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1581523" y="3743165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1919377" y="4004198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2120020" y="4369628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1902167" y="4743149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サブタイトル 2"/>
          <p:cNvSpPr txBox="1">
            <a:spLocks/>
          </p:cNvSpPr>
          <p:nvPr/>
        </p:nvSpPr>
        <p:spPr bwMode="auto">
          <a:xfrm>
            <a:off x="4711714" y="1962448"/>
            <a:ext cx="4388900" cy="1526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800" dirty="0"/>
              <a:t>類似</a:t>
            </a:r>
            <a:r>
              <a:rPr lang="ja-JP" altLang="en-US" sz="2800" dirty="0" smtClean="0"/>
              <a:t>した特徴を持つ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データの集まり</a:t>
            </a:r>
            <a:endParaRPr lang="en-US" altLang="ja-JP" sz="2800" b="1" dirty="0" smtClean="0">
              <a:solidFill>
                <a:srgbClr val="FF0000"/>
              </a:solidFill>
            </a:endParaRPr>
          </a:p>
          <a:p>
            <a:endParaRPr lang="ja-JP" altLang="en-US" sz="2800" dirty="0"/>
          </a:p>
        </p:txBody>
      </p:sp>
      <p:sp>
        <p:nvSpPr>
          <p:cNvPr id="43" name="サブタイトル 2"/>
          <p:cNvSpPr txBox="1">
            <a:spLocks/>
          </p:cNvSpPr>
          <p:nvPr/>
        </p:nvSpPr>
        <p:spPr bwMode="auto">
          <a:xfrm>
            <a:off x="-9131" y="5829334"/>
            <a:ext cx="5761176" cy="55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dirty="0" smtClean="0"/>
              <a:t>図</a:t>
            </a:r>
            <a:r>
              <a:rPr lang="en-US" altLang="ja-JP" sz="2400" dirty="0" smtClean="0"/>
              <a:t>: 2</a:t>
            </a:r>
            <a:r>
              <a:rPr lang="ja-JP" altLang="en-US" sz="2400" dirty="0" smtClean="0"/>
              <a:t>次元特徴空間におけるクラスタリング</a:t>
            </a:r>
            <a:endParaRPr lang="ja-JP" altLang="en-US" sz="2400" dirty="0"/>
          </a:p>
        </p:txBody>
      </p:sp>
      <p:sp>
        <p:nvSpPr>
          <p:cNvPr id="44" name="サブタイトル 2"/>
          <p:cNvSpPr txBox="1">
            <a:spLocks/>
          </p:cNvSpPr>
          <p:nvPr/>
        </p:nvSpPr>
        <p:spPr bwMode="auto">
          <a:xfrm>
            <a:off x="4661043" y="3784705"/>
            <a:ext cx="4388900" cy="1526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800" dirty="0" smtClean="0"/>
              <a:t>各クラスタの中心を更新し最適な分割を求める</a:t>
            </a:r>
            <a:endParaRPr lang="en-US" altLang="ja-JP" sz="2800" b="1" dirty="0" smtClean="0">
              <a:solidFill>
                <a:srgbClr val="FF0000"/>
              </a:solidFill>
            </a:endParaRPr>
          </a:p>
          <a:p>
            <a:endParaRPr lang="ja-JP" altLang="en-US" sz="2800" dirty="0"/>
          </a:p>
        </p:txBody>
      </p:sp>
      <p:sp>
        <p:nvSpPr>
          <p:cNvPr id="45" name="角丸四角形吹き出し 44"/>
          <p:cNvSpPr/>
          <p:nvPr/>
        </p:nvSpPr>
        <p:spPr>
          <a:xfrm>
            <a:off x="4602881" y="1872885"/>
            <a:ext cx="3543357" cy="1660407"/>
          </a:xfrm>
          <a:prstGeom prst="wedgeRoundRectCallout">
            <a:avLst>
              <a:gd name="adj1" fmla="val -5792"/>
              <a:gd name="adj2" fmla="val -67106"/>
              <a:gd name="adj3" fmla="val 16667"/>
            </a:avLst>
          </a:prstGeom>
          <a:noFill/>
          <a:ln w="28575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Q/A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50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感情分析結果の例 </a:t>
            </a:r>
            <a:r>
              <a:rPr kumimoji="1" lang="en-US" altLang="ja-JP" b="0" dirty="0" smtClean="0"/>
              <a:t>(</a:t>
            </a:r>
            <a:r>
              <a:rPr kumimoji="1" lang="ja-JP" altLang="en-US" dirty="0" smtClean="0"/>
              <a:t>詳細</a:t>
            </a:r>
            <a:r>
              <a:rPr kumimoji="1" lang="en-US" altLang="ja-JP" b="0" dirty="0" smtClean="0"/>
              <a:t>)</a:t>
            </a:r>
            <a:endParaRPr kumimoji="1" lang="ja-JP" altLang="en-US" b="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" t="10659" r="2914" b="297"/>
          <a:stretch/>
        </p:blipFill>
        <p:spPr>
          <a:xfrm>
            <a:off x="252000" y="1269000"/>
            <a:ext cx="4320000" cy="4320000"/>
          </a:xfrm>
          <a:prstGeom prst="rect">
            <a:avLst/>
          </a:prstGeom>
        </p:spPr>
      </p:pic>
      <p:sp>
        <p:nvSpPr>
          <p:cNvPr id="10" name="サブタイトル 2"/>
          <p:cNvSpPr txBox="1">
            <a:spLocks/>
          </p:cNvSpPr>
          <p:nvPr/>
        </p:nvSpPr>
        <p:spPr bwMode="auto">
          <a:xfrm>
            <a:off x="405139" y="5590200"/>
            <a:ext cx="4013721" cy="55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dirty="0" smtClean="0"/>
              <a:t>図</a:t>
            </a:r>
            <a:r>
              <a:rPr lang="en-US" altLang="ja-JP" sz="2400" dirty="0" smtClean="0"/>
              <a:t>: </a:t>
            </a:r>
            <a:r>
              <a:rPr lang="ja-JP" altLang="en-US" sz="2400" dirty="0" smtClean="0"/>
              <a:t>「明るい」 印象の楽曲</a:t>
            </a:r>
            <a:r>
              <a:rPr lang="en-US" altLang="ja-JP" sz="2400" dirty="0" smtClean="0"/>
              <a:t> </a:t>
            </a:r>
            <a:endParaRPr lang="ja-JP" altLang="en-US" sz="2400" dirty="0"/>
          </a:p>
        </p:txBody>
      </p:sp>
      <p:sp>
        <p:nvSpPr>
          <p:cNvPr id="7" name="サブタイトル 2"/>
          <p:cNvSpPr txBox="1">
            <a:spLocks/>
          </p:cNvSpPr>
          <p:nvPr/>
        </p:nvSpPr>
        <p:spPr bwMode="auto">
          <a:xfrm>
            <a:off x="4681380" y="1125000"/>
            <a:ext cx="4388900" cy="51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800" dirty="0" smtClean="0"/>
              <a:t>抽出された感情語 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一例</a:t>
            </a:r>
            <a:r>
              <a:rPr lang="en-US" altLang="ja-JP" sz="2800" dirty="0" smtClean="0"/>
              <a:t>):</a:t>
            </a:r>
          </a:p>
          <a:p>
            <a:r>
              <a:rPr lang="en-US" altLang="ja-JP" sz="2800" dirty="0" smtClean="0"/>
              <a:t>“</a:t>
            </a:r>
            <a:r>
              <a:rPr lang="ja-JP" altLang="en-US" sz="2800" dirty="0" smtClean="0"/>
              <a:t>しあわせ</a:t>
            </a:r>
            <a:r>
              <a:rPr lang="en-US" altLang="ja-JP" sz="2800" dirty="0" smtClean="0"/>
              <a:t>” × 2</a:t>
            </a:r>
            <a:br>
              <a:rPr lang="en-US" altLang="ja-JP" sz="2800" dirty="0" smtClean="0"/>
            </a:br>
            <a:r>
              <a:rPr lang="ja-JP" altLang="en-US" sz="2800" dirty="0" smtClean="0"/>
              <a:t>→ </a:t>
            </a:r>
            <a:r>
              <a:rPr lang="en-US" altLang="ja-JP" sz="2800" dirty="0" smtClean="0"/>
              <a:t>“joy” </a:t>
            </a:r>
            <a:r>
              <a:rPr lang="ja-JP" altLang="en-US" sz="2800" dirty="0" smtClean="0"/>
              <a:t>カテゴリ</a:t>
            </a:r>
            <a:endParaRPr lang="en-US" altLang="ja-JP" sz="2800" dirty="0" smtClean="0"/>
          </a:p>
          <a:p>
            <a:r>
              <a:rPr lang="en-US" altLang="ja-JP" sz="2800" dirty="0" smtClean="0"/>
              <a:t>“</a:t>
            </a:r>
            <a:r>
              <a:rPr lang="ja-JP" altLang="en-US" sz="2800" dirty="0" smtClean="0"/>
              <a:t>想う</a:t>
            </a:r>
            <a:r>
              <a:rPr lang="en-US" altLang="ja-JP" sz="2800" dirty="0" smtClean="0"/>
              <a:t>” × 2</a:t>
            </a:r>
            <a:br>
              <a:rPr lang="en-US" altLang="ja-JP" sz="2800" dirty="0" smtClean="0"/>
            </a:br>
            <a:r>
              <a:rPr lang="ja-JP" altLang="en-US" sz="2800" dirty="0" smtClean="0"/>
              <a:t>→ </a:t>
            </a:r>
            <a:r>
              <a:rPr lang="en-US" altLang="ja-JP" sz="2800" dirty="0" smtClean="0"/>
              <a:t>“love” </a:t>
            </a:r>
            <a:r>
              <a:rPr lang="ja-JP" altLang="en-US" sz="2800" dirty="0" smtClean="0"/>
              <a:t>カテゴリ</a:t>
            </a:r>
            <a:endParaRPr lang="en-US" altLang="ja-JP" sz="2800" dirty="0" smtClean="0"/>
          </a:p>
          <a:p>
            <a:r>
              <a:rPr lang="en-US" altLang="ja-JP" sz="2800" dirty="0" smtClean="0"/>
              <a:t>“</a:t>
            </a:r>
            <a:r>
              <a:rPr lang="ja-JP" altLang="en-US" sz="2800" dirty="0"/>
              <a:t>夢</a:t>
            </a:r>
            <a:r>
              <a:rPr lang="en-US" altLang="ja-JP" sz="2800" dirty="0" smtClean="0"/>
              <a:t>”</a:t>
            </a:r>
            <a:br>
              <a:rPr lang="en-US" altLang="ja-JP" sz="2800" dirty="0" smtClean="0"/>
            </a:br>
            <a:r>
              <a:rPr lang="ja-JP" altLang="en-US" sz="2800" dirty="0" smtClean="0"/>
              <a:t>→ </a:t>
            </a:r>
            <a:r>
              <a:rPr lang="en-US" altLang="ja-JP" sz="2800" dirty="0" smtClean="0"/>
              <a:t>“optimism” </a:t>
            </a:r>
            <a:r>
              <a:rPr lang="ja-JP" altLang="en-US" sz="2800" dirty="0" smtClean="0"/>
              <a:t>カテゴリ</a:t>
            </a:r>
            <a:endParaRPr lang="en-US" altLang="ja-JP" sz="2800" dirty="0" smtClean="0"/>
          </a:p>
          <a:p>
            <a:endParaRPr lang="ja-JP" altLang="en-US" sz="2800" dirty="0"/>
          </a:p>
        </p:txBody>
      </p:sp>
      <p:sp>
        <p:nvSpPr>
          <p:cNvPr id="12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Q/A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37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感情分析結果の例 </a:t>
            </a:r>
            <a:r>
              <a:rPr kumimoji="1" lang="en-US" altLang="ja-JP" b="0" dirty="0" smtClean="0"/>
              <a:t>(</a:t>
            </a:r>
            <a:r>
              <a:rPr kumimoji="1" lang="ja-JP" altLang="en-US" dirty="0" smtClean="0"/>
              <a:t>詳細</a:t>
            </a:r>
            <a:r>
              <a:rPr kumimoji="1" lang="en-US" altLang="ja-JP" b="0" dirty="0" smtClean="0"/>
              <a:t>)</a:t>
            </a:r>
            <a:endParaRPr kumimoji="1" lang="ja-JP" altLang="en-US" b="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" t="11029" r="3800" b="1200"/>
          <a:stretch/>
        </p:blipFill>
        <p:spPr>
          <a:xfrm>
            <a:off x="264700" y="1293042"/>
            <a:ext cx="4284000" cy="4284000"/>
          </a:xfrm>
          <a:prstGeom prst="rect">
            <a:avLst/>
          </a:prstGeom>
        </p:spPr>
      </p:pic>
      <p:sp>
        <p:nvSpPr>
          <p:cNvPr id="11" name="サブタイトル 2"/>
          <p:cNvSpPr txBox="1">
            <a:spLocks/>
          </p:cNvSpPr>
          <p:nvPr/>
        </p:nvSpPr>
        <p:spPr bwMode="auto">
          <a:xfrm>
            <a:off x="405139" y="5626735"/>
            <a:ext cx="4013721" cy="500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dirty="0" smtClean="0"/>
              <a:t>図</a:t>
            </a:r>
            <a:r>
              <a:rPr lang="en-US" altLang="ja-JP" sz="2400" dirty="0" smtClean="0"/>
              <a:t>: </a:t>
            </a:r>
            <a:r>
              <a:rPr lang="ja-JP" altLang="en-US" sz="2400" dirty="0" smtClean="0"/>
              <a:t>「悲しい」 印象の楽曲</a:t>
            </a:r>
            <a:r>
              <a:rPr lang="en-US" altLang="ja-JP" sz="2400" dirty="0" smtClean="0"/>
              <a:t> </a:t>
            </a:r>
            <a:endParaRPr lang="ja-JP" altLang="en-US" sz="2400" dirty="0"/>
          </a:p>
        </p:txBody>
      </p:sp>
      <p:sp>
        <p:nvSpPr>
          <p:cNvPr id="7" name="サブタイトル 2"/>
          <p:cNvSpPr txBox="1">
            <a:spLocks/>
          </p:cNvSpPr>
          <p:nvPr/>
        </p:nvSpPr>
        <p:spPr bwMode="auto">
          <a:xfrm>
            <a:off x="4681380" y="1125000"/>
            <a:ext cx="4388900" cy="51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800" dirty="0" smtClean="0"/>
              <a:t>抽出された感情語 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一例</a:t>
            </a:r>
            <a:r>
              <a:rPr lang="en-US" altLang="ja-JP" sz="2800" dirty="0" smtClean="0"/>
              <a:t>):</a:t>
            </a:r>
          </a:p>
          <a:p>
            <a:r>
              <a:rPr lang="en-US" altLang="ja-JP" sz="2800" dirty="0" smtClean="0"/>
              <a:t>“</a:t>
            </a:r>
            <a:r>
              <a:rPr lang="ja-JP" altLang="en-US" sz="2800" dirty="0"/>
              <a:t>失</a:t>
            </a:r>
            <a:r>
              <a:rPr lang="ja-JP" altLang="en-US" sz="2800" dirty="0" smtClean="0"/>
              <a:t>う</a:t>
            </a:r>
            <a:r>
              <a:rPr lang="en-US" altLang="ja-JP" sz="2800" dirty="0" smtClean="0"/>
              <a:t>” × 3</a:t>
            </a:r>
            <a:br>
              <a:rPr lang="en-US" altLang="ja-JP" sz="2800" dirty="0" smtClean="0"/>
            </a:br>
            <a:r>
              <a:rPr lang="ja-JP" altLang="en-US" sz="2800" dirty="0" smtClean="0"/>
              <a:t>→ </a:t>
            </a:r>
            <a:r>
              <a:rPr lang="en-US" altLang="ja-JP" sz="2800" dirty="0" smtClean="0"/>
              <a:t>“grief” </a:t>
            </a:r>
            <a:r>
              <a:rPr lang="ja-JP" altLang="en-US" sz="2800" dirty="0" smtClean="0"/>
              <a:t>カテゴリ</a:t>
            </a:r>
            <a:endParaRPr lang="en-US" altLang="ja-JP" sz="2800" dirty="0" smtClean="0"/>
          </a:p>
          <a:p>
            <a:r>
              <a:rPr lang="en-US" altLang="ja-JP" sz="2800" dirty="0" smtClean="0"/>
              <a:t>“</a:t>
            </a:r>
            <a:r>
              <a:rPr lang="ja-JP" altLang="en-US" sz="2800" dirty="0"/>
              <a:t>孤独</a:t>
            </a:r>
            <a:r>
              <a:rPr lang="en-US" altLang="ja-JP" sz="2800" dirty="0" smtClean="0"/>
              <a:t>”</a:t>
            </a:r>
            <a:br>
              <a:rPr lang="en-US" altLang="ja-JP" sz="2800" dirty="0" smtClean="0"/>
            </a:br>
            <a:r>
              <a:rPr lang="ja-JP" altLang="en-US" sz="2800" dirty="0" smtClean="0"/>
              <a:t>→ </a:t>
            </a:r>
            <a:r>
              <a:rPr lang="en-US" altLang="ja-JP" sz="2800" dirty="0" smtClean="0"/>
              <a:t>“sadness” </a:t>
            </a:r>
            <a:r>
              <a:rPr lang="ja-JP" altLang="en-US" sz="2800" dirty="0" smtClean="0"/>
              <a:t>カテゴリ</a:t>
            </a:r>
            <a:endParaRPr lang="en-US" altLang="ja-JP" sz="2800" dirty="0" smtClean="0"/>
          </a:p>
          <a:p>
            <a:r>
              <a:rPr lang="en-US" altLang="ja-JP" sz="2800" dirty="0" smtClean="0"/>
              <a:t>“</a:t>
            </a:r>
            <a:r>
              <a:rPr lang="ja-JP" altLang="en-US" sz="2800" dirty="0" smtClean="0"/>
              <a:t>愛</a:t>
            </a:r>
            <a:r>
              <a:rPr lang="en-US" altLang="ja-JP" sz="2800" dirty="0" smtClean="0"/>
              <a:t>”</a:t>
            </a:r>
            <a:br>
              <a:rPr lang="en-US" altLang="ja-JP" sz="2800" dirty="0" smtClean="0"/>
            </a:br>
            <a:r>
              <a:rPr lang="ja-JP" altLang="en-US" sz="2800" dirty="0" smtClean="0"/>
              <a:t>→ </a:t>
            </a:r>
            <a:r>
              <a:rPr lang="en-US" altLang="ja-JP" sz="2800" dirty="0" smtClean="0"/>
              <a:t>“love” </a:t>
            </a:r>
            <a:r>
              <a:rPr lang="ja-JP" altLang="en-US" sz="2800" dirty="0" smtClean="0"/>
              <a:t>カテゴリ</a:t>
            </a:r>
            <a:endParaRPr lang="en-US" altLang="ja-JP" sz="2800" dirty="0" smtClean="0"/>
          </a:p>
          <a:p>
            <a:endParaRPr lang="ja-JP" altLang="en-US" sz="2800" dirty="0"/>
          </a:p>
        </p:txBody>
      </p:sp>
      <p:sp>
        <p:nvSpPr>
          <p:cNvPr id="12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Q/A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0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関連研究および本研究の目的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b="1" dirty="0" smtClean="0">
                <a:solidFill>
                  <a:srgbClr val="FF0000"/>
                </a:solidFill>
              </a:rPr>
              <a:t>関連研究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endParaRPr lang="ja-JP" altLang="en-US" sz="2800" dirty="0">
              <a:latin typeface="+mn-ea"/>
            </a:endParaRP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 bwMode="auto">
          <a:xfrm>
            <a:off x="250823" y="1701000"/>
            <a:ext cx="8641655" cy="7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 smtClean="0"/>
              <a:t>コード進行に基づいた楽曲分類システムの構築</a:t>
            </a:r>
            <a:endParaRPr lang="en-US" altLang="ja-JP" sz="2800" dirty="0" smtClean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auto">
          <a:xfrm>
            <a:off x="502345" y="2344897"/>
            <a:ext cx="8641655" cy="610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 smtClean="0">
                <a:solidFill>
                  <a:srgbClr val="FF0000"/>
                </a:solidFill>
              </a:rPr>
              <a:t>長澤ら</a:t>
            </a:r>
            <a:r>
              <a:rPr lang="en-US" altLang="ja-JP" sz="2000" dirty="0" smtClean="0">
                <a:solidFill>
                  <a:srgbClr val="FF0000"/>
                </a:solidFill>
              </a:rPr>
              <a:t>, “</a:t>
            </a:r>
            <a:r>
              <a:rPr lang="ja-JP" altLang="en-US" sz="2000" dirty="0" smtClean="0">
                <a:solidFill>
                  <a:srgbClr val="FF0000"/>
                </a:solidFill>
              </a:rPr>
              <a:t>近親調を用いた楽曲クラスタリングシステムの構築に向けて</a:t>
            </a:r>
            <a:r>
              <a:rPr lang="en-US" altLang="ja-JP" sz="2000" dirty="0" smtClean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 bwMode="auto">
          <a:xfrm>
            <a:off x="250822" y="2807377"/>
            <a:ext cx="8641655" cy="7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 smtClean="0"/>
              <a:t>歌詞情報を利用した楽曲分類</a:t>
            </a:r>
            <a:r>
              <a:rPr lang="en-US" altLang="ja-JP" sz="2800" dirty="0" smtClean="0"/>
              <a:t>/</a:t>
            </a:r>
            <a:r>
              <a:rPr lang="ja-JP" altLang="en-US" sz="2800" dirty="0" smtClean="0"/>
              <a:t>検索システムの検討</a:t>
            </a:r>
            <a:endParaRPr lang="en-US" altLang="ja-JP" sz="2800" dirty="0" smtClean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 bwMode="auto">
          <a:xfrm>
            <a:off x="499145" y="3469658"/>
            <a:ext cx="8641655" cy="102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solidFill>
                  <a:srgbClr val="FF0000"/>
                </a:solidFill>
              </a:rPr>
              <a:t>舟</a:t>
            </a:r>
            <a:r>
              <a:rPr lang="ja-JP" altLang="en-US" sz="2000" dirty="0" smtClean="0">
                <a:solidFill>
                  <a:srgbClr val="FF0000"/>
                </a:solidFill>
              </a:rPr>
              <a:t>澤ら</a:t>
            </a:r>
            <a:r>
              <a:rPr lang="en-US" altLang="ja-JP" sz="2000" dirty="0" smtClean="0">
                <a:solidFill>
                  <a:srgbClr val="FF0000"/>
                </a:solidFill>
              </a:rPr>
              <a:t>, “</a:t>
            </a:r>
            <a:r>
              <a:rPr lang="ja-JP" altLang="en-US" sz="2000" dirty="0" smtClean="0">
                <a:solidFill>
                  <a:srgbClr val="FF0000"/>
                </a:solidFill>
              </a:rPr>
              <a:t>歌詞の印象に基づく楽曲検索のための楽曲自動分類に関する検討</a:t>
            </a:r>
            <a:r>
              <a:rPr lang="en-US" altLang="ja-JP" sz="2000" dirty="0" smtClean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 bwMode="auto">
          <a:xfrm>
            <a:off x="250822" y="4028271"/>
            <a:ext cx="8641655" cy="226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本研究の目的</a:t>
            </a:r>
            <a:r>
              <a:rPr lang="en-US" altLang="ja-JP" b="1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ja-JP" altLang="en-US" sz="2800" dirty="0" smtClean="0"/>
              <a:t>コード進行と歌詞情報の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両方</a:t>
            </a:r>
            <a:r>
              <a:rPr lang="ja-JP" altLang="en-US" sz="2800" dirty="0" smtClean="0"/>
              <a:t>を利用した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ユーザ志向な楽曲分類システムの構築</a:t>
            </a:r>
            <a:endParaRPr lang="en-US" altLang="ja-JP" sz="2800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00" y="4171044"/>
            <a:ext cx="1891362" cy="1667771"/>
          </a:xfrm>
          <a:prstGeom prst="rect">
            <a:avLst/>
          </a:prstGeom>
        </p:spPr>
      </p:pic>
      <p:sp>
        <p:nvSpPr>
          <p:cNvPr id="10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>
                <a:solidFill>
                  <a:schemeClr val="bg1"/>
                </a:solidFill>
              </a:rPr>
              <a:t>3</a:t>
            </a:r>
            <a:r>
              <a:rPr lang="en-US" altLang="ja-JP" sz="1800" dirty="0" smtClean="0">
                <a:solidFill>
                  <a:schemeClr val="bg1"/>
                </a:solidFill>
              </a:rPr>
              <a:t>/17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57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研究背景と目的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b="1" dirty="0" smtClean="0">
                <a:solidFill>
                  <a:srgbClr val="FF0000"/>
                </a:solidFill>
              </a:rPr>
              <a:t>コード進行に基づく楽曲のモデル化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歌詞情報を用いた楽曲の感情分析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楽曲分類実験とその結果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まと</a:t>
            </a:r>
            <a:r>
              <a:rPr kumimoji="1" lang="ja-JP" altLang="en-US" dirty="0"/>
              <a:t>め</a:t>
            </a:r>
          </a:p>
        </p:txBody>
      </p:sp>
      <p:sp>
        <p:nvSpPr>
          <p:cNvPr id="5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>
                <a:solidFill>
                  <a:schemeClr val="bg1"/>
                </a:solidFill>
              </a:rPr>
              <a:t>4</a:t>
            </a:r>
            <a:r>
              <a:rPr lang="en-US" altLang="ja-JP" sz="1800" dirty="0" smtClean="0">
                <a:solidFill>
                  <a:schemeClr val="bg1"/>
                </a:solidFill>
              </a:rPr>
              <a:t>/17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19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ドーナツ 140"/>
          <p:cNvSpPr>
            <a:spLocks noChangeAspect="1"/>
          </p:cNvSpPr>
          <p:nvPr/>
        </p:nvSpPr>
        <p:spPr>
          <a:xfrm>
            <a:off x="1278857" y="2572458"/>
            <a:ext cx="2520000" cy="2520000"/>
          </a:xfrm>
          <a:prstGeom prst="donut">
            <a:avLst>
              <a:gd name="adj" fmla="val 20388"/>
            </a:avLst>
          </a:prstGeom>
          <a:solidFill>
            <a:srgbClr val="A6A6E2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9" name="ドーナツ 128"/>
          <p:cNvSpPr>
            <a:spLocks noChangeAspect="1"/>
          </p:cNvSpPr>
          <p:nvPr/>
        </p:nvSpPr>
        <p:spPr>
          <a:xfrm>
            <a:off x="750464" y="2017806"/>
            <a:ext cx="3600000" cy="3600000"/>
          </a:xfrm>
          <a:prstGeom prst="donut">
            <a:avLst>
              <a:gd name="adj" fmla="val 14705"/>
            </a:avLst>
          </a:prstGeom>
          <a:solidFill>
            <a:srgbClr val="FF8B8B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近親調に基づくコード進行の数値化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近親調</a:t>
            </a:r>
            <a:r>
              <a:rPr lang="en-US" altLang="ja-JP" b="1" dirty="0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ja-JP" altLang="en-US" sz="2800" dirty="0" smtClean="0"/>
              <a:t>類似している調同士の関係を示したもの</a:t>
            </a:r>
            <a:endParaRPr lang="en-US" altLang="ja-JP" sz="2800" dirty="0" smtClean="0"/>
          </a:p>
          <a:p>
            <a:endParaRPr kumimoji="1" lang="ja-JP" altLang="en-US" sz="2800" dirty="0"/>
          </a:p>
        </p:txBody>
      </p:sp>
      <p:sp>
        <p:nvSpPr>
          <p:cNvPr id="31" name="サブタイトル 2"/>
          <p:cNvSpPr txBox="1">
            <a:spLocks/>
          </p:cNvSpPr>
          <p:nvPr/>
        </p:nvSpPr>
        <p:spPr bwMode="auto">
          <a:xfrm>
            <a:off x="3814644" y="3511784"/>
            <a:ext cx="504000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 smtClean="0"/>
              <a:t>C</a:t>
            </a:r>
            <a:endParaRPr lang="ja-JP" altLang="en-US" sz="2800" dirty="0"/>
          </a:p>
        </p:txBody>
      </p:sp>
      <p:sp>
        <p:nvSpPr>
          <p:cNvPr id="33" name="サブタイトル 2"/>
          <p:cNvSpPr txBox="1">
            <a:spLocks/>
          </p:cNvSpPr>
          <p:nvPr/>
        </p:nvSpPr>
        <p:spPr bwMode="auto">
          <a:xfrm>
            <a:off x="658776" y="3498354"/>
            <a:ext cx="672878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/>
              <a:t>F</a:t>
            </a:r>
            <a:r>
              <a:rPr lang="en-US" altLang="ja-JP" sz="2800" dirty="0" smtClean="0"/>
              <a:t>#</a:t>
            </a:r>
            <a:endParaRPr lang="ja-JP" altLang="en-US" sz="2800" dirty="0"/>
          </a:p>
        </p:txBody>
      </p:sp>
      <p:sp>
        <p:nvSpPr>
          <p:cNvPr id="34" name="サブタイトル 2"/>
          <p:cNvSpPr txBox="1">
            <a:spLocks/>
          </p:cNvSpPr>
          <p:nvPr/>
        </p:nvSpPr>
        <p:spPr bwMode="auto">
          <a:xfrm>
            <a:off x="2283821" y="2030998"/>
            <a:ext cx="504000" cy="49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 smtClean="0"/>
              <a:t>A</a:t>
            </a:r>
            <a:endParaRPr lang="ja-JP" altLang="en-US" sz="2800" dirty="0"/>
          </a:p>
        </p:txBody>
      </p:sp>
      <p:sp>
        <p:nvSpPr>
          <p:cNvPr id="37" name="サブタイトル 2"/>
          <p:cNvSpPr txBox="1">
            <a:spLocks/>
          </p:cNvSpPr>
          <p:nvPr/>
        </p:nvSpPr>
        <p:spPr bwMode="auto">
          <a:xfrm>
            <a:off x="2169667" y="5089999"/>
            <a:ext cx="773254" cy="49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 smtClean="0"/>
              <a:t>D#</a:t>
            </a:r>
            <a:endParaRPr lang="ja-JP" altLang="en-US" sz="2800" dirty="0"/>
          </a:p>
        </p:txBody>
      </p:sp>
      <p:sp>
        <p:nvSpPr>
          <p:cNvPr id="38" name="サブタイトル 2"/>
          <p:cNvSpPr txBox="1">
            <a:spLocks/>
          </p:cNvSpPr>
          <p:nvPr/>
        </p:nvSpPr>
        <p:spPr bwMode="auto">
          <a:xfrm>
            <a:off x="3042370" y="2205483"/>
            <a:ext cx="504000" cy="49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/>
              <a:t>D</a:t>
            </a:r>
            <a:endParaRPr lang="ja-JP" altLang="en-US" sz="2800" dirty="0"/>
          </a:p>
        </p:txBody>
      </p:sp>
      <p:sp>
        <p:nvSpPr>
          <p:cNvPr id="39" name="サブタイトル 2"/>
          <p:cNvSpPr txBox="1">
            <a:spLocks/>
          </p:cNvSpPr>
          <p:nvPr/>
        </p:nvSpPr>
        <p:spPr bwMode="auto">
          <a:xfrm>
            <a:off x="3617284" y="2771913"/>
            <a:ext cx="504000" cy="49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/>
              <a:t>G</a:t>
            </a:r>
            <a:endParaRPr lang="ja-JP" altLang="en-US" sz="2800" dirty="0"/>
          </a:p>
        </p:txBody>
      </p:sp>
      <p:sp>
        <p:nvSpPr>
          <p:cNvPr id="40" name="サブタイトル 2"/>
          <p:cNvSpPr txBox="1">
            <a:spLocks/>
          </p:cNvSpPr>
          <p:nvPr/>
        </p:nvSpPr>
        <p:spPr bwMode="auto">
          <a:xfrm>
            <a:off x="1523559" y="2211419"/>
            <a:ext cx="504000" cy="49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 smtClean="0"/>
              <a:t>E</a:t>
            </a:r>
            <a:endParaRPr lang="ja-JP" altLang="en-US" sz="2800" dirty="0"/>
          </a:p>
        </p:txBody>
      </p:sp>
      <p:sp>
        <p:nvSpPr>
          <p:cNvPr id="41" name="サブタイトル 2"/>
          <p:cNvSpPr txBox="1">
            <a:spLocks/>
          </p:cNvSpPr>
          <p:nvPr/>
        </p:nvSpPr>
        <p:spPr bwMode="auto">
          <a:xfrm>
            <a:off x="956673" y="2784324"/>
            <a:ext cx="504000" cy="49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/>
              <a:t>B</a:t>
            </a:r>
            <a:endParaRPr lang="ja-JP" altLang="en-US" sz="2800" dirty="0"/>
          </a:p>
        </p:txBody>
      </p:sp>
      <p:sp>
        <p:nvSpPr>
          <p:cNvPr id="42" name="サブタイトル 2"/>
          <p:cNvSpPr txBox="1">
            <a:spLocks/>
          </p:cNvSpPr>
          <p:nvPr/>
        </p:nvSpPr>
        <p:spPr bwMode="auto">
          <a:xfrm>
            <a:off x="867994" y="4268936"/>
            <a:ext cx="672878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 smtClean="0"/>
              <a:t>C#</a:t>
            </a:r>
            <a:endParaRPr lang="ja-JP" altLang="en-US" sz="2800" dirty="0"/>
          </a:p>
        </p:txBody>
      </p:sp>
      <p:sp>
        <p:nvSpPr>
          <p:cNvPr id="44" name="サブタイトル 2"/>
          <p:cNvSpPr txBox="1">
            <a:spLocks/>
          </p:cNvSpPr>
          <p:nvPr/>
        </p:nvSpPr>
        <p:spPr bwMode="auto">
          <a:xfrm>
            <a:off x="3039706" y="4842142"/>
            <a:ext cx="672878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 smtClean="0"/>
              <a:t>A#</a:t>
            </a:r>
            <a:endParaRPr lang="ja-JP" altLang="en-US" sz="2800" dirty="0"/>
          </a:p>
        </p:txBody>
      </p:sp>
      <p:sp>
        <p:nvSpPr>
          <p:cNvPr id="45" name="サブタイトル 2"/>
          <p:cNvSpPr txBox="1">
            <a:spLocks/>
          </p:cNvSpPr>
          <p:nvPr/>
        </p:nvSpPr>
        <p:spPr bwMode="auto">
          <a:xfrm>
            <a:off x="3642151" y="4338966"/>
            <a:ext cx="504000" cy="49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 smtClean="0"/>
              <a:t>F</a:t>
            </a:r>
            <a:endParaRPr lang="ja-JP" altLang="en-US" sz="2800" dirty="0"/>
          </a:p>
        </p:txBody>
      </p:sp>
      <p:grpSp>
        <p:nvGrpSpPr>
          <p:cNvPr id="127" name="グループ化 126"/>
          <p:cNvGrpSpPr>
            <a:grpSpLocks noChangeAspect="1"/>
          </p:cNvGrpSpPr>
          <p:nvPr/>
        </p:nvGrpSpPr>
        <p:grpSpPr>
          <a:xfrm rot="-900000">
            <a:off x="746027" y="2028312"/>
            <a:ext cx="3600000" cy="3600000"/>
            <a:chOff x="4602229" y="2375017"/>
            <a:chExt cx="3600000" cy="3600000"/>
          </a:xfrm>
        </p:grpSpPr>
        <p:sp>
          <p:nvSpPr>
            <p:cNvPr id="96" name="円/楕円 95"/>
            <p:cNvSpPr>
              <a:spLocks noChangeAspect="1"/>
            </p:cNvSpPr>
            <p:nvPr/>
          </p:nvSpPr>
          <p:spPr>
            <a:xfrm>
              <a:off x="4602229" y="2375017"/>
              <a:ext cx="3600000" cy="3600000"/>
            </a:xfrm>
            <a:prstGeom prst="ellipse">
              <a:avLst/>
            </a:prstGeom>
            <a:noFill/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00" name="直線コネクタ 99"/>
            <p:cNvCxnSpPr>
              <a:stCxn id="96" idx="2"/>
              <a:endCxn id="96" idx="6"/>
            </p:cNvCxnSpPr>
            <p:nvPr/>
          </p:nvCxnSpPr>
          <p:spPr>
            <a:xfrm>
              <a:off x="4602229" y="4175017"/>
              <a:ext cx="3600000" cy="0"/>
            </a:xfrm>
            <a:prstGeom prst="line">
              <a:avLst/>
            </a:prstGeom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stCxn id="96" idx="0"/>
              <a:endCxn id="96" idx="4"/>
            </p:cNvCxnSpPr>
            <p:nvPr/>
          </p:nvCxnSpPr>
          <p:spPr>
            <a:xfrm>
              <a:off x="6402229" y="2375017"/>
              <a:ext cx="0" cy="3600000"/>
            </a:xfrm>
            <a:prstGeom prst="line">
              <a:avLst/>
            </a:prstGeom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 rot="1800000">
              <a:off x="6402229" y="2375017"/>
              <a:ext cx="0" cy="3600000"/>
            </a:xfrm>
            <a:prstGeom prst="line">
              <a:avLst/>
            </a:prstGeom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/>
            <p:cNvCxnSpPr/>
            <p:nvPr/>
          </p:nvCxnSpPr>
          <p:spPr>
            <a:xfrm rot="-1800000">
              <a:off x="6402229" y="2375017"/>
              <a:ext cx="0" cy="3600000"/>
            </a:xfrm>
            <a:prstGeom prst="line">
              <a:avLst/>
            </a:prstGeom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 rot="1800000">
              <a:off x="4602229" y="4175017"/>
              <a:ext cx="3600000" cy="0"/>
            </a:xfrm>
            <a:prstGeom prst="line">
              <a:avLst/>
            </a:prstGeom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 rot="-1800000">
              <a:off x="4602229" y="4175017"/>
              <a:ext cx="3600000" cy="0"/>
            </a:xfrm>
            <a:prstGeom prst="line">
              <a:avLst/>
            </a:prstGeom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円/楕円 124"/>
            <p:cNvSpPr>
              <a:spLocks noChangeAspect="1"/>
            </p:cNvSpPr>
            <p:nvPr/>
          </p:nvSpPr>
          <p:spPr>
            <a:xfrm>
              <a:off x="5126156" y="2904022"/>
              <a:ext cx="2550000" cy="2550000"/>
            </a:xfrm>
            <a:prstGeom prst="ellipse">
              <a:avLst/>
            </a:prstGeom>
            <a:noFill/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6" name="円/楕円 125"/>
            <p:cNvSpPr>
              <a:spLocks noChangeAspect="1"/>
            </p:cNvSpPr>
            <p:nvPr/>
          </p:nvSpPr>
          <p:spPr>
            <a:xfrm>
              <a:off x="5641297" y="3426382"/>
              <a:ext cx="1500000" cy="15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28" name="サブタイトル 2"/>
          <p:cNvSpPr txBox="1">
            <a:spLocks/>
          </p:cNvSpPr>
          <p:nvPr/>
        </p:nvSpPr>
        <p:spPr bwMode="auto">
          <a:xfrm>
            <a:off x="2132714" y="2580867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 smtClean="0"/>
              <a:t>F#</a:t>
            </a:r>
            <a:endParaRPr lang="ja-JP" altLang="en-US" sz="2400" dirty="0"/>
          </a:p>
        </p:txBody>
      </p:sp>
      <p:sp>
        <p:nvSpPr>
          <p:cNvPr id="130" name="サブタイトル 2"/>
          <p:cNvSpPr txBox="1">
            <a:spLocks/>
          </p:cNvSpPr>
          <p:nvPr/>
        </p:nvSpPr>
        <p:spPr bwMode="auto">
          <a:xfrm>
            <a:off x="3142776" y="3582797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/>
              <a:t>A</a:t>
            </a:r>
            <a:endParaRPr lang="ja-JP" altLang="en-US" sz="2400" dirty="0"/>
          </a:p>
        </p:txBody>
      </p:sp>
      <p:sp>
        <p:nvSpPr>
          <p:cNvPr id="131" name="サブタイトル 2"/>
          <p:cNvSpPr txBox="1">
            <a:spLocks/>
          </p:cNvSpPr>
          <p:nvPr/>
        </p:nvSpPr>
        <p:spPr bwMode="auto">
          <a:xfrm>
            <a:off x="2131564" y="4591993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 smtClean="0"/>
              <a:t>C</a:t>
            </a:r>
            <a:endParaRPr lang="ja-JP" altLang="en-US" sz="2400" dirty="0"/>
          </a:p>
        </p:txBody>
      </p:sp>
      <p:sp>
        <p:nvSpPr>
          <p:cNvPr id="132" name="サブタイトル 2"/>
          <p:cNvSpPr txBox="1">
            <a:spLocks/>
          </p:cNvSpPr>
          <p:nvPr/>
        </p:nvSpPr>
        <p:spPr bwMode="auto">
          <a:xfrm>
            <a:off x="3011902" y="4102255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 smtClean="0"/>
              <a:t>D</a:t>
            </a:r>
            <a:endParaRPr lang="ja-JP" altLang="en-US" sz="2400" dirty="0"/>
          </a:p>
        </p:txBody>
      </p:sp>
      <p:sp>
        <p:nvSpPr>
          <p:cNvPr id="133" name="サブタイトル 2"/>
          <p:cNvSpPr txBox="1">
            <a:spLocks/>
          </p:cNvSpPr>
          <p:nvPr/>
        </p:nvSpPr>
        <p:spPr bwMode="auto">
          <a:xfrm>
            <a:off x="2629363" y="4471638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 smtClean="0"/>
              <a:t>G</a:t>
            </a:r>
            <a:endParaRPr lang="ja-JP" altLang="en-US" sz="2400" dirty="0"/>
          </a:p>
        </p:txBody>
      </p:sp>
      <p:sp>
        <p:nvSpPr>
          <p:cNvPr id="134" name="サブタイトル 2"/>
          <p:cNvSpPr txBox="1">
            <a:spLocks/>
          </p:cNvSpPr>
          <p:nvPr/>
        </p:nvSpPr>
        <p:spPr bwMode="auto">
          <a:xfrm>
            <a:off x="1580442" y="4474807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/>
              <a:t>F</a:t>
            </a:r>
            <a:endParaRPr lang="ja-JP" altLang="en-US" sz="2400" dirty="0"/>
          </a:p>
        </p:txBody>
      </p:sp>
      <p:sp>
        <p:nvSpPr>
          <p:cNvPr id="135" name="サブタイトル 2"/>
          <p:cNvSpPr txBox="1">
            <a:spLocks/>
          </p:cNvSpPr>
          <p:nvPr/>
        </p:nvSpPr>
        <p:spPr bwMode="auto">
          <a:xfrm>
            <a:off x="1256890" y="4096796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/>
              <a:t>A</a:t>
            </a:r>
            <a:r>
              <a:rPr lang="en-US" altLang="ja-JP" sz="2400" dirty="0" smtClean="0"/>
              <a:t>#</a:t>
            </a:r>
            <a:endParaRPr lang="ja-JP" altLang="en-US" sz="2400" dirty="0"/>
          </a:p>
        </p:txBody>
      </p:sp>
      <p:sp>
        <p:nvSpPr>
          <p:cNvPr id="136" name="サブタイトル 2"/>
          <p:cNvSpPr txBox="1">
            <a:spLocks/>
          </p:cNvSpPr>
          <p:nvPr/>
        </p:nvSpPr>
        <p:spPr bwMode="auto">
          <a:xfrm>
            <a:off x="1117469" y="3561856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 smtClean="0"/>
              <a:t>D#</a:t>
            </a:r>
            <a:endParaRPr lang="ja-JP" altLang="en-US" sz="2400" dirty="0"/>
          </a:p>
        </p:txBody>
      </p:sp>
      <p:sp>
        <p:nvSpPr>
          <p:cNvPr id="137" name="サブタイトル 2"/>
          <p:cNvSpPr txBox="1">
            <a:spLocks/>
          </p:cNvSpPr>
          <p:nvPr/>
        </p:nvSpPr>
        <p:spPr bwMode="auto">
          <a:xfrm>
            <a:off x="1231753" y="3085635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/>
              <a:t>G</a:t>
            </a:r>
            <a:r>
              <a:rPr lang="en-US" altLang="ja-JP" sz="2400" dirty="0" smtClean="0"/>
              <a:t>#</a:t>
            </a:r>
            <a:endParaRPr lang="ja-JP" altLang="en-US" sz="2400" dirty="0"/>
          </a:p>
        </p:txBody>
      </p:sp>
      <p:sp>
        <p:nvSpPr>
          <p:cNvPr id="138" name="サブタイトル 2"/>
          <p:cNvSpPr txBox="1">
            <a:spLocks/>
          </p:cNvSpPr>
          <p:nvPr/>
        </p:nvSpPr>
        <p:spPr bwMode="auto">
          <a:xfrm>
            <a:off x="1637674" y="2711365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 smtClean="0"/>
              <a:t>C#</a:t>
            </a:r>
            <a:endParaRPr lang="ja-JP" altLang="en-US" sz="2400" dirty="0"/>
          </a:p>
        </p:txBody>
      </p:sp>
      <p:sp>
        <p:nvSpPr>
          <p:cNvPr id="139" name="サブタイトル 2"/>
          <p:cNvSpPr txBox="1">
            <a:spLocks/>
          </p:cNvSpPr>
          <p:nvPr/>
        </p:nvSpPr>
        <p:spPr bwMode="auto">
          <a:xfrm>
            <a:off x="2627479" y="2694648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 smtClean="0"/>
              <a:t>B</a:t>
            </a:r>
            <a:endParaRPr lang="ja-JP" altLang="en-US" sz="2400" dirty="0"/>
          </a:p>
        </p:txBody>
      </p:sp>
      <p:sp>
        <p:nvSpPr>
          <p:cNvPr id="140" name="サブタイトル 2"/>
          <p:cNvSpPr txBox="1">
            <a:spLocks/>
          </p:cNvSpPr>
          <p:nvPr/>
        </p:nvSpPr>
        <p:spPr bwMode="auto">
          <a:xfrm>
            <a:off x="2998784" y="3069158"/>
            <a:ext cx="843116" cy="47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/>
              <a:t>E</a:t>
            </a:r>
            <a:endParaRPr lang="ja-JP" altLang="en-US" sz="2400" dirty="0"/>
          </a:p>
        </p:txBody>
      </p:sp>
      <p:sp>
        <p:nvSpPr>
          <p:cNvPr id="8" name="サブタイトル 2"/>
          <p:cNvSpPr txBox="1">
            <a:spLocks/>
          </p:cNvSpPr>
          <p:nvPr/>
        </p:nvSpPr>
        <p:spPr bwMode="auto">
          <a:xfrm>
            <a:off x="1841683" y="3578795"/>
            <a:ext cx="1364230" cy="64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buNone/>
            </a:pPr>
            <a:r>
              <a:rPr lang="en-US" altLang="ja-JP" sz="2400" dirty="0" smtClean="0"/>
              <a:t>Circle</a:t>
            </a:r>
          </a:p>
          <a:p>
            <a:pPr marL="0" indent="0" algn="ctr">
              <a:lnSpc>
                <a:spcPts val="2000"/>
              </a:lnSpc>
              <a:buNone/>
            </a:pPr>
            <a:r>
              <a:rPr lang="en-US" altLang="ja-JP" sz="2400" dirty="0" smtClean="0"/>
              <a:t>of</a:t>
            </a:r>
          </a:p>
          <a:p>
            <a:pPr marL="0" indent="0" algn="ctr">
              <a:lnSpc>
                <a:spcPts val="2000"/>
              </a:lnSpc>
              <a:buNone/>
            </a:pPr>
            <a:r>
              <a:rPr lang="en-US" altLang="ja-JP" sz="2400" dirty="0"/>
              <a:t>F</a:t>
            </a:r>
            <a:r>
              <a:rPr lang="en-US" altLang="ja-JP" sz="2400" dirty="0" smtClean="0"/>
              <a:t>ifth</a:t>
            </a:r>
            <a:endParaRPr lang="ja-JP" altLang="en-US" sz="2400" dirty="0"/>
          </a:p>
        </p:txBody>
      </p:sp>
      <p:sp>
        <p:nvSpPr>
          <p:cNvPr id="142" name="サブタイトル 2"/>
          <p:cNvSpPr txBox="1">
            <a:spLocks/>
          </p:cNvSpPr>
          <p:nvPr/>
        </p:nvSpPr>
        <p:spPr bwMode="auto">
          <a:xfrm>
            <a:off x="4860000" y="1900049"/>
            <a:ext cx="4154673" cy="1574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800" dirty="0"/>
              <a:t>類似</a:t>
            </a:r>
            <a:r>
              <a:rPr lang="ja-JP" altLang="en-US" sz="2800" dirty="0" smtClean="0"/>
              <a:t>している調の主音は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五度圏上で近接</a:t>
            </a:r>
            <a:endParaRPr lang="ja-JP" altLang="en-US" sz="2800" dirty="0"/>
          </a:p>
        </p:txBody>
      </p:sp>
      <p:sp>
        <p:nvSpPr>
          <p:cNvPr id="143" name="右矢印 142"/>
          <p:cNvSpPr/>
          <p:nvPr/>
        </p:nvSpPr>
        <p:spPr>
          <a:xfrm rot="5400000">
            <a:off x="6685308" y="3484535"/>
            <a:ext cx="504056" cy="484632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4" name="サブタイトル 2"/>
          <p:cNvSpPr txBox="1">
            <a:spLocks/>
          </p:cNvSpPr>
          <p:nvPr/>
        </p:nvSpPr>
        <p:spPr bwMode="auto">
          <a:xfrm>
            <a:off x="4878742" y="4031385"/>
            <a:ext cx="4154673" cy="1574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800" b="1" dirty="0" smtClean="0">
                <a:solidFill>
                  <a:srgbClr val="FF2525"/>
                </a:solidFill>
                <a:latin typeface="+mn-ea"/>
              </a:rPr>
              <a:t>主音の配置に基づいて</a:t>
            </a:r>
            <a:endParaRPr lang="en-US" altLang="ja-JP" sz="2800" b="1" dirty="0" smtClean="0">
              <a:solidFill>
                <a:srgbClr val="FF2525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2800" b="1" dirty="0" smtClean="0">
                <a:solidFill>
                  <a:srgbClr val="FF2525"/>
                </a:solidFill>
                <a:latin typeface="+mn-ea"/>
              </a:rPr>
              <a:t>コード進行を数値化</a:t>
            </a:r>
            <a:endParaRPr lang="en-US" altLang="ja-JP" sz="2800" b="1" dirty="0" smtClean="0">
              <a:solidFill>
                <a:srgbClr val="FF2525"/>
              </a:solidFill>
              <a:latin typeface="+mn-ea"/>
            </a:endParaRPr>
          </a:p>
        </p:txBody>
      </p:sp>
      <p:sp>
        <p:nvSpPr>
          <p:cNvPr id="145" name="サブタイトル 2"/>
          <p:cNvSpPr txBox="1">
            <a:spLocks/>
          </p:cNvSpPr>
          <p:nvPr/>
        </p:nvSpPr>
        <p:spPr bwMode="auto">
          <a:xfrm>
            <a:off x="1444406" y="4827139"/>
            <a:ext cx="672878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/>
              <a:t>G</a:t>
            </a:r>
            <a:r>
              <a:rPr lang="en-US" altLang="ja-JP" sz="2800" dirty="0" smtClean="0"/>
              <a:t>#</a:t>
            </a:r>
            <a:endParaRPr lang="ja-JP" altLang="en-US" sz="2800" dirty="0"/>
          </a:p>
        </p:txBody>
      </p:sp>
      <p:sp>
        <p:nvSpPr>
          <p:cNvPr id="46" name="サブタイトル 2"/>
          <p:cNvSpPr txBox="1">
            <a:spLocks/>
          </p:cNvSpPr>
          <p:nvPr/>
        </p:nvSpPr>
        <p:spPr bwMode="auto">
          <a:xfrm>
            <a:off x="3936687" y="4570989"/>
            <a:ext cx="672878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latin typeface="+mn-ea"/>
              </a:rPr>
              <a:t>11</a:t>
            </a:r>
            <a:endParaRPr lang="ja-JP" altLang="en-US" sz="2800" b="1" dirty="0">
              <a:latin typeface="+mn-ea"/>
            </a:endParaRPr>
          </a:p>
        </p:txBody>
      </p:sp>
      <p:sp>
        <p:nvSpPr>
          <p:cNvPr id="47" name="サブタイトル 2"/>
          <p:cNvSpPr txBox="1">
            <a:spLocks/>
          </p:cNvSpPr>
          <p:nvPr/>
        </p:nvSpPr>
        <p:spPr bwMode="auto">
          <a:xfrm>
            <a:off x="3227811" y="5253995"/>
            <a:ext cx="672878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latin typeface="+mn-ea"/>
              </a:rPr>
              <a:t>10</a:t>
            </a:r>
            <a:endParaRPr lang="ja-JP" altLang="en-US" sz="2800" b="1" dirty="0">
              <a:latin typeface="+mn-ea"/>
            </a:endParaRPr>
          </a:p>
        </p:txBody>
      </p:sp>
      <p:sp>
        <p:nvSpPr>
          <p:cNvPr id="48" name="サブタイトル 2"/>
          <p:cNvSpPr txBox="1">
            <a:spLocks/>
          </p:cNvSpPr>
          <p:nvPr/>
        </p:nvSpPr>
        <p:spPr bwMode="auto">
          <a:xfrm>
            <a:off x="2218466" y="5488418"/>
            <a:ext cx="672878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>
                <a:latin typeface="+mn-ea"/>
              </a:rPr>
              <a:t>9</a:t>
            </a:r>
            <a:endParaRPr lang="ja-JP" altLang="en-US" sz="2800" b="1" dirty="0">
              <a:latin typeface="+mn-ea"/>
            </a:endParaRPr>
          </a:p>
        </p:txBody>
      </p:sp>
      <p:sp>
        <p:nvSpPr>
          <p:cNvPr id="49" name="サブタイトル 2"/>
          <p:cNvSpPr txBox="1">
            <a:spLocks/>
          </p:cNvSpPr>
          <p:nvPr/>
        </p:nvSpPr>
        <p:spPr bwMode="auto">
          <a:xfrm>
            <a:off x="4187122" y="3502001"/>
            <a:ext cx="672878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>
                <a:latin typeface="+mn-ea"/>
              </a:rPr>
              <a:t>0</a:t>
            </a:r>
            <a:endParaRPr lang="ja-JP" altLang="en-US" sz="2800" b="1" dirty="0">
              <a:latin typeface="+mn-ea"/>
            </a:endParaRPr>
          </a:p>
        </p:txBody>
      </p:sp>
      <p:sp>
        <p:nvSpPr>
          <p:cNvPr id="50" name="サブタイトル 2"/>
          <p:cNvSpPr txBox="1">
            <a:spLocks/>
          </p:cNvSpPr>
          <p:nvPr/>
        </p:nvSpPr>
        <p:spPr bwMode="auto">
          <a:xfrm>
            <a:off x="3966343" y="2448866"/>
            <a:ext cx="672878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latin typeface="+mn-ea"/>
              </a:rPr>
              <a:t>1</a:t>
            </a:r>
            <a:endParaRPr lang="ja-JP" altLang="en-US" sz="2800" b="1" dirty="0">
              <a:latin typeface="+mn-ea"/>
            </a:endParaRPr>
          </a:p>
        </p:txBody>
      </p:sp>
      <p:sp>
        <p:nvSpPr>
          <p:cNvPr id="51" name="サブタイトル 2"/>
          <p:cNvSpPr txBox="1">
            <a:spLocks/>
          </p:cNvSpPr>
          <p:nvPr/>
        </p:nvSpPr>
        <p:spPr bwMode="auto">
          <a:xfrm>
            <a:off x="3214251" y="1724976"/>
            <a:ext cx="672878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>
                <a:latin typeface="+mn-ea"/>
              </a:rPr>
              <a:t>2</a:t>
            </a:r>
            <a:endParaRPr lang="ja-JP" altLang="en-US" sz="2800" b="1" dirty="0">
              <a:latin typeface="+mn-ea"/>
            </a:endParaRPr>
          </a:p>
        </p:txBody>
      </p:sp>
      <p:sp>
        <p:nvSpPr>
          <p:cNvPr id="52" name="サブタイトル 2"/>
          <p:cNvSpPr txBox="1">
            <a:spLocks/>
          </p:cNvSpPr>
          <p:nvPr/>
        </p:nvSpPr>
        <p:spPr bwMode="auto">
          <a:xfrm>
            <a:off x="2199382" y="1479597"/>
            <a:ext cx="672878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latin typeface="+mn-ea"/>
              </a:rPr>
              <a:t>3</a:t>
            </a:r>
            <a:endParaRPr lang="ja-JP" altLang="en-US" sz="2800" b="1" dirty="0">
              <a:latin typeface="+mn-ea"/>
            </a:endParaRPr>
          </a:p>
        </p:txBody>
      </p:sp>
      <p:sp>
        <p:nvSpPr>
          <p:cNvPr id="53" name="サブタイトル 2"/>
          <p:cNvSpPr txBox="1">
            <a:spLocks/>
          </p:cNvSpPr>
          <p:nvPr/>
        </p:nvSpPr>
        <p:spPr bwMode="auto">
          <a:xfrm>
            <a:off x="1193037" y="1738540"/>
            <a:ext cx="672878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>
                <a:latin typeface="+mn-ea"/>
              </a:rPr>
              <a:t>4</a:t>
            </a:r>
            <a:endParaRPr lang="ja-JP" altLang="en-US" sz="2800" b="1" dirty="0">
              <a:latin typeface="+mn-ea"/>
            </a:endParaRPr>
          </a:p>
        </p:txBody>
      </p:sp>
      <p:sp>
        <p:nvSpPr>
          <p:cNvPr id="54" name="サブタイトル 2"/>
          <p:cNvSpPr txBox="1">
            <a:spLocks/>
          </p:cNvSpPr>
          <p:nvPr/>
        </p:nvSpPr>
        <p:spPr bwMode="auto">
          <a:xfrm>
            <a:off x="477164" y="2474682"/>
            <a:ext cx="672878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latin typeface="+mn-ea"/>
              </a:rPr>
              <a:t>5</a:t>
            </a:r>
            <a:endParaRPr lang="ja-JP" altLang="en-US" sz="2800" b="1" dirty="0">
              <a:latin typeface="+mn-ea"/>
            </a:endParaRPr>
          </a:p>
        </p:txBody>
      </p:sp>
      <p:sp>
        <p:nvSpPr>
          <p:cNvPr id="55" name="サブタイトル 2"/>
          <p:cNvSpPr txBox="1">
            <a:spLocks/>
          </p:cNvSpPr>
          <p:nvPr/>
        </p:nvSpPr>
        <p:spPr bwMode="auto">
          <a:xfrm>
            <a:off x="193883" y="3495298"/>
            <a:ext cx="672878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>
                <a:latin typeface="+mn-ea"/>
              </a:rPr>
              <a:t>6</a:t>
            </a:r>
            <a:endParaRPr lang="ja-JP" altLang="en-US" sz="2800" b="1" dirty="0">
              <a:latin typeface="+mn-ea"/>
            </a:endParaRPr>
          </a:p>
        </p:txBody>
      </p:sp>
      <p:sp>
        <p:nvSpPr>
          <p:cNvPr id="56" name="サブタイトル 2"/>
          <p:cNvSpPr txBox="1">
            <a:spLocks/>
          </p:cNvSpPr>
          <p:nvPr/>
        </p:nvSpPr>
        <p:spPr bwMode="auto">
          <a:xfrm>
            <a:off x="443009" y="4547289"/>
            <a:ext cx="672878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latin typeface="+mn-ea"/>
              </a:rPr>
              <a:t>7</a:t>
            </a:r>
            <a:endParaRPr lang="ja-JP" altLang="en-US" sz="2800" b="1" dirty="0">
              <a:latin typeface="+mn-ea"/>
            </a:endParaRPr>
          </a:p>
        </p:txBody>
      </p:sp>
      <p:sp>
        <p:nvSpPr>
          <p:cNvPr id="57" name="サブタイトル 2"/>
          <p:cNvSpPr txBox="1">
            <a:spLocks/>
          </p:cNvSpPr>
          <p:nvPr/>
        </p:nvSpPr>
        <p:spPr bwMode="auto">
          <a:xfrm>
            <a:off x="1193037" y="5219633"/>
            <a:ext cx="672878" cy="6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>
                <a:latin typeface="+mn-ea"/>
              </a:rPr>
              <a:t>8</a:t>
            </a:r>
            <a:endParaRPr lang="ja-JP" altLang="en-US" sz="2800" b="1" dirty="0">
              <a:latin typeface="+mn-ea"/>
            </a:endParaRPr>
          </a:p>
        </p:txBody>
      </p:sp>
      <p:sp>
        <p:nvSpPr>
          <p:cNvPr id="58" name="サブタイトル 2"/>
          <p:cNvSpPr txBox="1">
            <a:spLocks/>
          </p:cNvSpPr>
          <p:nvPr/>
        </p:nvSpPr>
        <p:spPr bwMode="auto">
          <a:xfrm>
            <a:off x="15543" y="5881472"/>
            <a:ext cx="6066988" cy="55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dirty="0" smtClean="0"/>
              <a:t>図</a:t>
            </a:r>
            <a:r>
              <a:rPr lang="en-US" altLang="ja-JP" sz="2400" dirty="0" smtClean="0"/>
              <a:t>: </a:t>
            </a:r>
            <a:r>
              <a:rPr lang="ja-JP" altLang="en-US" sz="2400" dirty="0" smtClean="0"/>
              <a:t>五度圏 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外側がメジャー</a:t>
            </a:r>
            <a:r>
              <a:rPr lang="en-US" altLang="ja-JP" sz="2400" dirty="0" smtClean="0"/>
              <a:t>, </a:t>
            </a:r>
            <a:r>
              <a:rPr lang="ja-JP" altLang="en-US" sz="2400" dirty="0" smtClean="0"/>
              <a:t>内側がマイナー</a:t>
            </a:r>
            <a:r>
              <a:rPr lang="en-US" altLang="ja-JP" sz="2400" dirty="0" smtClean="0"/>
              <a:t>) </a:t>
            </a:r>
            <a:endParaRPr lang="ja-JP" altLang="en-US" sz="2400" dirty="0"/>
          </a:p>
        </p:txBody>
      </p:sp>
      <p:sp>
        <p:nvSpPr>
          <p:cNvPr id="60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>
                <a:solidFill>
                  <a:schemeClr val="bg1"/>
                </a:solidFill>
              </a:rPr>
              <a:t>5</a:t>
            </a:r>
            <a:r>
              <a:rPr lang="en-US" altLang="ja-JP" sz="1800" dirty="0" smtClean="0">
                <a:solidFill>
                  <a:schemeClr val="bg1"/>
                </a:solidFill>
              </a:rPr>
              <a:t>/17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28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HMM </a:t>
            </a:r>
            <a:r>
              <a:rPr kumimoji="1" lang="ja-JP" altLang="en-US" dirty="0" smtClean="0"/>
              <a:t>による楽曲のモデル化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370" y="2869932"/>
            <a:ext cx="3595775" cy="2774223"/>
          </a:xfrm>
          <a:prstGeom prst="rect">
            <a:avLst/>
          </a:prstGeom>
        </p:spPr>
      </p:pic>
      <p:sp>
        <p:nvSpPr>
          <p:cNvPr id="10" name="サブタイトル 2"/>
          <p:cNvSpPr txBox="1">
            <a:spLocks/>
          </p:cNvSpPr>
          <p:nvPr/>
        </p:nvSpPr>
        <p:spPr bwMode="auto">
          <a:xfrm>
            <a:off x="4306600" y="5644155"/>
            <a:ext cx="4672316" cy="55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dirty="0" smtClean="0"/>
              <a:t>図</a:t>
            </a:r>
            <a:r>
              <a:rPr lang="en-US" altLang="ja-JP" sz="2400" dirty="0" smtClean="0"/>
              <a:t>: </a:t>
            </a:r>
            <a:r>
              <a:rPr lang="ja-JP" altLang="en-US" sz="2400" dirty="0" smtClean="0"/>
              <a:t>状態数</a:t>
            </a:r>
            <a:r>
              <a:rPr lang="en-US" altLang="ja-JP" sz="2400" dirty="0" smtClean="0"/>
              <a:t>3</a:t>
            </a:r>
            <a:r>
              <a:rPr lang="ja-JP" altLang="en-US" sz="2400" dirty="0" smtClean="0"/>
              <a:t>の</a:t>
            </a:r>
            <a:r>
              <a:rPr lang="en-US" altLang="ja-JP" sz="2400" dirty="0" smtClean="0"/>
              <a:t>Ergodic HMM</a:t>
            </a:r>
            <a:endParaRPr lang="ja-JP" altLang="en-US" sz="2400" dirty="0"/>
          </a:p>
        </p:txBody>
      </p:sp>
      <p:sp>
        <p:nvSpPr>
          <p:cNvPr id="14" name="右矢印 13"/>
          <p:cNvSpPr/>
          <p:nvPr/>
        </p:nvSpPr>
        <p:spPr>
          <a:xfrm>
            <a:off x="257831" y="4014728"/>
            <a:ext cx="504056" cy="484632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サブタイトル 2"/>
          <p:cNvSpPr txBox="1">
            <a:spLocks/>
          </p:cNvSpPr>
          <p:nvPr/>
        </p:nvSpPr>
        <p:spPr bwMode="auto">
          <a:xfrm>
            <a:off x="911068" y="3887126"/>
            <a:ext cx="3490806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 smtClean="0"/>
              <a:t>HMM </a:t>
            </a:r>
            <a:r>
              <a:rPr lang="ja-JP" altLang="en-US" sz="2800" dirty="0" smtClean="0"/>
              <a:t>によりモデル化</a:t>
            </a:r>
            <a:endParaRPr lang="ja-JP" altLang="en-US" sz="2800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auto">
          <a:xfrm>
            <a:off x="250824" y="966814"/>
            <a:ext cx="8641655" cy="5327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b="1" dirty="0" smtClean="0">
                <a:solidFill>
                  <a:srgbClr val="FF0000"/>
                </a:solidFill>
                <a:latin typeface="+mn-ea"/>
              </a:rPr>
              <a:t>H</a:t>
            </a:r>
            <a:r>
              <a:rPr lang="en-US" altLang="ja-JP" sz="2800" b="1" dirty="0" smtClean="0">
                <a:solidFill>
                  <a:srgbClr val="FF0000"/>
                </a:solidFill>
                <a:latin typeface="+mn-ea"/>
              </a:rPr>
              <a:t>idden</a:t>
            </a:r>
            <a:r>
              <a:rPr lang="en-US" altLang="ja-JP" b="1" dirty="0" smtClean="0">
                <a:solidFill>
                  <a:srgbClr val="FF0000"/>
                </a:solidFill>
                <a:latin typeface="+mn-ea"/>
              </a:rPr>
              <a:t> M</a:t>
            </a:r>
            <a:r>
              <a:rPr lang="en-US" altLang="ja-JP" sz="2800" b="1" dirty="0" smtClean="0">
                <a:solidFill>
                  <a:srgbClr val="FF0000"/>
                </a:solidFill>
                <a:latin typeface="+mn-ea"/>
              </a:rPr>
              <a:t>arkov</a:t>
            </a:r>
            <a:r>
              <a:rPr lang="en-US" altLang="ja-JP" b="1" dirty="0" smtClean="0">
                <a:solidFill>
                  <a:srgbClr val="FF0000"/>
                </a:solidFill>
                <a:latin typeface="+mn-ea"/>
              </a:rPr>
              <a:t> M</a:t>
            </a:r>
            <a:r>
              <a:rPr lang="en-US" altLang="ja-JP" sz="2800" b="1" dirty="0" smtClean="0">
                <a:solidFill>
                  <a:srgbClr val="FF0000"/>
                </a:solidFill>
                <a:latin typeface="+mn-ea"/>
              </a:rPr>
              <a:t>odel</a:t>
            </a:r>
            <a:r>
              <a:rPr lang="en-US" altLang="ja-JP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ja-JP" b="1" dirty="0" smtClean="0">
                <a:solidFill>
                  <a:srgbClr val="FF0000"/>
                </a:solidFill>
                <a:latin typeface="+mn-ea"/>
              </a:rPr>
              <a:t>HMM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):</a:t>
            </a:r>
          </a:p>
          <a:p>
            <a:pPr marL="0" indent="0">
              <a:buFontTx/>
              <a:buNone/>
            </a:pPr>
            <a:r>
              <a:rPr lang="ja-JP" altLang="en-US" sz="2800" dirty="0" smtClean="0">
                <a:latin typeface="+mn-ea"/>
              </a:rPr>
              <a:t>時系列で変化するデータを確率的にモデル化する手法</a:t>
            </a:r>
            <a:endParaRPr lang="en-US" altLang="ja-JP" dirty="0" smtClean="0">
              <a:latin typeface="+mn-ea"/>
            </a:endParaRPr>
          </a:p>
          <a:p>
            <a:r>
              <a:rPr lang="ja-JP" altLang="en-US" sz="2800" dirty="0" smtClean="0"/>
              <a:t>コードの出現しやすさ</a:t>
            </a:r>
            <a:endParaRPr lang="en-US" altLang="ja-JP" sz="2800" dirty="0" smtClean="0"/>
          </a:p>
          <a:p>
            <a:r>
              <a:rPr lang="ja-JP" altLang="en-US" sz="2800" dirty="0" smtClean="0"/>
              <a:t>コード遷移の様子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>HMM </a:t>
            </a:r>
            <a:r>
              <a:rPr lang="ja-JP" altLang="en-US" sz="2800" dirty="0" smtClean="0"/>
              <a:t>の各状態が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コードの役割に相当</a:t>
            </a:r>
            <a:endParaRPr lang="en-US" altLang="ja-JP" sz="2800" dirty="0" smtClean="0"/>
          </a:p>
        </p:txBody>
      </p:sp>
      <p:sp>
        <p:nvSpPr>
          <p:cNvPr id="11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>
                <a:solidFill>
                  <a:schemeClr val="bg1"/>
                </a:solidFill>
              </a:rPr>
              <a:t>6</a:t>
            </a:r>
            <a:r>
              <a:rPr lang="en-US" altLang="ja-JP" sz="1800" dirty="0" smtClean="0">
                <a:solidFill>
                  <a:schemeClr val="bg1"/>
                </a:solidFill>
              </a:rPr>
              <a:t>/17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11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研究背景と目的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コード進行に基づく楽曲のモデル化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b="1" dirty="0" smtClean="0">
                <a:solidFill>
                  <a:srgbClr val="FF0000"/>
                </a:solidFill>
              </a:rPr>
              <a:t>歌詞情報を用いた楽曲の感情分析</a:t>
            </a:r>
            <a:endParaRPr kumimoji="1" lang="en-US" altLang="ja-JP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楽曲分類実験とその結果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まと</a:t>
            </a:r>
            <a:r>
              <a:rPr kumimoji="1" lang="ja-JP" altLang="en-US" dirty="0"/>
              <a:t>め</a:t>
            </a:r>
          </a:p>
        </p:txBody>
      </p:sp>
      <p:sp>
        <p:nvSpPr>
          <p:cNvPr id="5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7/17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感情の輪に基づく感情スコアの定義 </a:t>
            </a:r>
            <a:r>
              <a:rPr kumimoji="1" lang="en-US" altLang="ja-JP" sz="3200" b="0" dirty="0" smtClean="0"/>
              <a:t>(1/2)</a:t>
            </a:r>
            <a:endParaRPr kumimoji="1" lang="ja-JP" altLang="en-US" sz="2800" b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b="1" dirty="0" err="1" smtClean="0">
                <a:solidFill>
                  <a:srgbClr val="FF0000"/>
                </a:solidFill>
                <a:latin typeface="+mj-ea"/>
                <a:ea typeface="+mj-ea"/>
              </a:rPr>
              <a:t>Plutchik</a:t>
            </a:r>
            <a:r>
              <a:rPr kumimoji="1"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kumimoji="1"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の感情の輪</a:t>
            </a:r>
            <a:r>
              <a:rPr kumimoji="1"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:</a:t>
            </a:r>
            <a:r>
              <a:rPr kumimoji="1" lang="en-US" altLang="ja-JP" dirty="0" smtClean="0">
                <a:latin typeface="+mj-ea"/>
                <a:ea typeface="+mj-ea"/>
              </a:rPr>
              <a:t/>
            </a:r>
            <a:br>
              <a:rPr kumimoji="1" lang="en-US" altLang="ja-JP" dirty="0" smtClean="0">
                <a:latin typeface="+mj-ea"/>
                <a:ea typeface="+mj-ea"/>
              </a:rPr>
            </a:br>
            <a:r>
              <a:rPr kumimoji="1" lang="en-US" altLang="ja-JP" sz="2800" dirty="0" smtClean="0">
                <a:latin typeface="+mn-ea"/>
              </a:rPr>
              <a:t>8</a:t>
            </a:r>
            <a:r>
              <a:rPr kumimoji="1" lang="ja-JP" altLang="en-US" sz="2800" dirty="0" err="1" smtClean="0">
                <a:latin typeface="+mn-ea"/>
              </a:rPr>
              <a:t>つの</a:t>
            </a:r>
            <a:r>
              <a:rPr kumimoji="1" lang="ja-JP" altLang="en-US" sz="2800" dirty="0" smtClean="0">
                <a:latin typeface="+mn-ea"/>
              </a:rPr>
              <a:t>基本感情の強弱と組み合わせにより感情を表現</a:t>
            </a:r>
            <a:endParaRPr kumimoji="1" lang="ja-JP" altLang="en-US" sz="2800" dirty="0">
              <a:latin typeface="+mn-ea"/>
            </a:endParaRPr>
          </a:p>
        </p:txBody>
      </p:sp>
      <p:sp>
        <p:nvSpPr>
          <p:cNvPr id="10" name="サブタイトル 2"/>
          <p:cNvSpPr txBox="1">
            <a:spLocks/>
          </p:cNvSpPr>
          <p:nvPr/>
        </p:nvSpPr>
        <p:spPr bwMode="auto">
          <a:xfrm>
            <a:off x="3492000" y="5724231"/>
            <a:ext cx="564844" cy="55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 smtClean="0"/>
              <a:t> </a:t>
            </a:r>
            <a:endParaRPr lang="ja-JP" altLang="en-US" sz="2800" dirty="0"/>
          </a:p>
        </p:txBody>
      </p:sp>
      <p:sp>
        <p:nvSpPr>
          <p:cNvPr id="6" name="角丸四角形吹き出し 5"/>
          <p:cNvSpPr/>
          <p:nvPr/>
        </p:nvSpPr>
        <p:spPr>
          <a:xfrm>
            <a:off x="240843" y="2565000"/>
            <a:ext cx="4907157" cy="2893189"/>
          </a:xfrm>
          <a:prstGeom prst="wedgeRoundRectCallout">
            <a:avLst>
              <a:gd name="adj1" fmla="val -7529"/>
              <a:gd name="adj2" fmla="val -57701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サブタイトル 2"/>
          <p:cNvSpPr txBox="1">
            <a:spLocks/>
          </p:cNvSpPr>
          <p:nvPr/>
        </p:nvSpPr>
        <p:spPr bwMode="auto">
          <a:xfrm>
            <a:off x="396000" y="2446599"/>
            <a:ext cx="2520000" cy="2854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smtClean="0"/>
              <a:t>ecstasy</a:t>
            </a:r>
          </a:p>
          <a:p>
            <a:r>
              <a:rPr lang="en-US" altLang="ja-JP" sz="2800" dirty="0" smtClean="0"/>
              <a:t>terror</a:t>
            </a:r>
          </a:p>
          <a:p>
            <a:r>
              <a:rPr lang="en-US" altLang="ja-JP" sz="2800" dirty="0" smtClean="0"/>
              <a:t>grief</a:t>
            </a:r>
          </a:p>
          <a:p>
            <a:r>
              <a:rPr lang="en-US" altLang="ja-JP" sz="2800" dirty="0" smtClean="0"/>
              <a:t>rage</a:t>
            </a:r>
          </a:p>
          <a:p>
            <a:pPr marL="0" indent="0">
              <a:buNone/>
            </a:pPr>
            <a:endParaRPr lang="ja-JP" altLang="en-US" sz="2800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" t="1371" r="36530" b="1223"/>
          <a:stretch/>
        </p:blipFill>
        <p:spPr>
          <a:xfrm>
            <a:off x="5543217" y="2349000"/>
            <a:ext cx="3456000" cy="3408000"/>
          </a:xfrm>
          <a:prstGeom prst="rect">
            <a:avLst/>
          </a:prstGeom>
        </p:spPr>
      </p:pic>
      <p:sp>
        <p:nvSpPr>
          <p:cNvPr id="13" name="サブタイトル 2"/>
          <p:cNvSpPr txBox="1">
            <a:spLocks/>
          </p:cNvSpPr>
          <p:nvPr/>
        </p:nvSpPr>
        <p:spPr bwMode="auto">
          <a:xfrm>
            <a:off x="2519217" y="2446599"/>
            <a:ext cx="2510410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smtClean="0"/>
              <a:t>admiration</a:t>
            </a:r>
          </a:p>
          <a:p>
            <a:r>
              <a:rPr lang="en-US" altLang="ja-JP" sz="2800" dirty="0" smtClean="0"/>
              <a:t>amazement</a:t>
            </a:r>
          </a:p>
          <a:p>
            <a:r>
              <a:rPr lang="en-US" altLang="ja-JP" sz="2800" dirty="0" smtClean="0"/>
              <a:t>loathing</a:t>
            </a:r>
          </a:p>
          <a:p>
            <a:r>
              <a:rPr lang="en-US" altLang="ja-JP" sz="2800" dirty="0" smtClean="0"/>
              <a:t>vigilance</a:t>
            </a:r>
          </a:p>
          <a:p>
            <a:pPr marL="0" indent="0">
              <a:buNone/>
            </a:pPr>
            <a:endParaRPr lang="ja-JP" altLang="en-US" sz="2800" dirty="0"/>
          </a:p>
        </p:txBody>
      </p:sp>
      <p:sp>
        <p:nvSpPr>
          <p:cNvPr id="14" name="サブタイトル 2"/>
          <p:cNvSpPr txBox="1">
            <a:spLocks/>
          </p:cNvSpPr>
          <p:nvPr/>
        </p:nvSpPr>
        <p:spPr bwMode="auto">
          <a:xfrm>
            <a:off x="5029627" y="5652231"/>
            <a:ext cx="4672316" cy="55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dirty="0" smtClean="0"/>
              <a:t>図</a:t>
            </a:r>
            <a:r>
              <a:rPr lang="en-US" altLang="ja-JP" sz="2400" dirty="0" smtClean="0"/>
              <a:t>: </a:t>
            </a:r>
            <a:r>
              <a:rPr lang="ja-JP" altLang="en-US" sz="2400" dirty="0" smtClean="0"/>
              <a:t>感情の輪</a:t>
            </a:r>
            <a:endParaRPr lang="ja-JP" altLang="en-US" sz="2400" dirty="0"/>
          </a:p>
        </p:txBody>
      </p:sp>
      <p:sp>
        <p:nvSpPr>
          <p:cNvPr id="15" name="サブタイトル 2"/>
          <p:cNvSpPr txBox="1">
            <a:spLocks/>
          </p:cNvSpPr>
          <p:nvPr/>
        </p:nvSpPr>
        <p:spPr bwMode="auto">
          <a:xfrm>
            <a:off x="4284479" y="1261020"/>
            <a:ext cx="4608000" cy="50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smtClean="0">
                <a:solidFill>
                  <a:srgbClr val="FF0000"/>
                </a:solidFill>
              </a:rPr>
              <a:t>R. 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Plutchik</a:t>
            </a:r>
            <a:r>
              <a:rPr lang="en-US" altLang="ja-JP" sz="2000" dirty="0" smtClean="0">
                <a:solidFill>
                  <a:srgbClr val="FF0000"/>
                </a:solidFill>
              </a:rPr>
              <a:t>,  “The Nature of 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Emosions</a:t>
            </a:r>
            <a:r>
              <a:rPr lang="en-US" altLang="ja-JP" sz="2000" dirty="0" smtClean="0">
                <a:solidFill>
                  <a:srgbClr val="FF0000"/>
                </a:solidFill>
              </a:rPr>
              <a:t>”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endParaRPr lang="ja-JP" altLang="en-US" sz="2800" dirty="0"/>
          </a:p>
        </p:txBody>
      </p:sp>
      <p:sp>
        <p:nvSpPr>
          <p:cNvPr id="17" name="サブタイトル 2"/>
          <p:cNvSpPr txBox="1">
            <a:spLocks/>
          </p:cNvSpPr>
          <p:nvPr/>
        </p:nvSpPr>
        <p:spPr bwMode="auto">
          <a:xfrm>
            <a:off x="6876000" y="6483246"/>
            <a:ext cx="2059674" cy="3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800" dirty="0">
                <a:solidFill>
                  <a:schemeClr val="bg1"/>
                </a:solidFill>
              </a:rPr>
              <a:t>8</a:t>
            </a:r>
            <a:r>
              <a:rPr lang="en-US" altLang="ja-JP" sz="1800" dirty="0" smtClean="0">
                <a:solidFill>
                  <a:schemeClr val="bg1"/>
                </a:solidFill>
              </a:rPr>
              <a:t>/17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0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-cool1">
  <a:themeElements>
    <a:clrScheme name="s-cool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ユーザー定義 15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-cool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cool1-s-blue</Template>
  <TotalTime>7511</TotalTime>
  <Words>1383</Words>
  <Application>Microsoft Office PowerPoint</Application>
  <PresentationFormat>画面に合わせる (4:3)</PresentationFormat>
  <Paragraphs>382</Paragraphs>
  <Slides>35</Slides>
  <Notes>3</Notes>
  <HiddenSlides>17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0" baseType="lpstr">
      <vt:lpstr>ＭＳ Ｐゴシック</vt:lpstr>
      <vt:lpstr>ＭＳ Ｐ明朝</vt:lpstr>
      <vt:lpstr>Arial</vt:lpstr>
      <vt:lpstr>Cambria Math</vt:lpstr>
      <vt:lpstr>s-cool1</vt:lpstr>
      <vt:lpstr>コード進行および歌詞情報を用いた 楽曲分類システムの構築</vt:lpstr>
      <vt:lpstr>目次</vt:lpstr>
      <vt:lpstr>研究背景</vt:lpstr>
      <vt:lpstr>関連研究および本研究の目的</vt:lpstr>
      <vt:lpstr>目次</vt:lpstr>
      <vt:lpstr>近親調に基づくコード進行の数値化</vt:lpstr>
      <vt:lpstr>HMM による楽曲のモデル化</vt:lpstr>
      <vt:lpstr>目次</vt:lpstr>
      <vt:lpstr>感情の輪に基づく感情スコアの定義 (1/2)</vt:lpstr>
      <vt:lpstr>感情の輪に基づく感情スコアの定義 (2/2)</vt:lpstr>
      <vt:lpstr>感情語辞書の作成</vt:lpstr>
      <vt:lpstr>歌詞からの感情分析</vt:lpstr>
      <vt:lpstr>目次</vt:lpstr>
      <vt:lpstr>楽曲分類実験</vt:lpstr>
      <vt:lpstr>実験結果</vt:lpstr>
      <vt:lpstr>感情分析結果の例</vt:lpstr>
      <vt:lpstr>目次</vt:lpstr>
      <vt:lpstr>まとめ</vt:lpstr>
      <vt:lpstr>五度圏とは?</vt:lpstr>
      <vt:lpstr>コード進行数値化の例</vt:lpstr>
      <vt:lpstr>コード進行におけるコードの役割</vt:lpstr>
      <vt:lpstr>HMM のパラメータ (コード進行との対応)</vt:lpstr>
      <vt:lpstr>メジャーコードとマイナーコードの分類 </vt:lpstr>
      <vt:lpstr>感情スコアの具体例 (8次元ベクトル表現)</vt:lpstr>
      <vt:lpstr>感情スコアの具体例 (8次元ベクトル表現)</vt:lpstr>
      <vt:lpstr>WordNet とは?</vt:lpstr>
      <vt:lpstr>形態素解析とは?</vt:lpstr>
      <vt:lpstr>tf-idf とは?</vt:lpstr>
      <vt:lpstr>tf-idf とは? (数式での表現)</vt:lpstr>
      <vt:lpstr>歌詞からの感情分析 (1/3)</vt:lpstr>
      <vt:lpstr>歌詞からの感情分析 (2/3)</vt:lpstr>
      <vt:lpstr>歌詞からの感情分析 (3/3)</vt:lpstr>
      <vt:lpstr>k-means 法とは?</vt:lpstr>
      <vt:lpstr>感情分析結果の例 (詳細)</vt:lpstr>
      <vt:lpstr>感情分析結果の例 (詳細)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2S06Saito</dc:title>
  <dc:creator>Yuki-Saito</dc:creator>
  <cp:lastModifiedBy>Yuki-Saito</cp:lastModifiedBy>
  <cp:revision>360</cp:revision>
  <dcterms:created xsi:type="dcterms:W3CDTF">2014-07-09T05:45:01Z</dcterms:created>
  <dcterms:modified xsi:type="dcterms:W3CDTF">2016-02-12T04:38:30Z</dcterms:modified>
</cp:coreProperties>
</file>