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21383625" cy="30240288"/>
  <p:notesSz cx="6858000" cy="9144000"/>
  <p:defaultTextStyle>
    <a:defPPr>
      <a:defRPr lang="ja-JP"/>
    </a:defPPr>
    <a:lvl1pPr marL="0" algn="l" defTabSz="2477933" rtl="0" eaLnBrk="1" latinLnBrk="0" hangingPunct="1">
      <a:defRPr kumimoji="1" sz="4878" kern="1200">
        <a:solidFill>
          <a:schemeClr val="tx1"/>
        </a:solidFill>
        <a:latin typeface="+mn-lt"/>
        <a:ea typeface="+mn-ea"/>
        <a:cs typeface="+mn-cs"/>
      </a:defRPr>
    </a:lvl1pPr>
    <a:lvl2pPr marL="1238966" algn="l" defTabSz="2477933" rtl="0" eaLnBrk="1" latinLnBrk="0" hangingPunct="1">
      <a:defRPr kumimoji="1" sz="4878" kern="1200">
        <a:solidFill>
          <a:schemeClr val="tx1"/>
        </a:solidFill>
        <a:latin typeface="+mn-lt"/>
        <a:ea typeface="+mn-ea"/>
        <a:cs typeface="+mn-cs"/>
      </a:defRPr>
    </a:lvl2pPr>
    <a:lvl3pPr marL="2477933" algn="l" defTabSz="2477933" rtl="0" eaLnBrk="1" latinLnBrk="0" hangingPunct="1">
      <a:defRPr kumimoji="1" sz="4878" kern="1200">
        <a:solidFill>
          <a:schemeClr val="tx1"/>
        </a:solidFill>
        <a:latin typeface="+mn-lt"/>
        <a:ea typeface="+mn-ea"/>
        <a:cs typeface="+mn-cs"/>
      </a:defRPr>
    </a:lvl3pPr>
    <a:lvl4pPr marL="3716899" algn="l" defTabSz="2477933" rtl="0" eaLnBrk="1" latinLnBrk="0" hangingPunct="1">
      <a:defRPr kumimoji="1" sz="4878" kern="1200">
        <a:solidFill>
          <a:schemeClr val="tx1"/>
        </a:solidFill>
        <a:latin typeface="+mn-lt"/>
        <a:ea typeface="+mn-ea"/>
        <a:cs typeface="+mn-cs"/>
      </a:defRPr>
    </a:lvl4pPr>
    <a:lvl5pPr marL="4955865" algn="l" defTabSz="2477933" rtl="0" eaLnBrk="1" latinLnBrk="0" hangingPunct="1">
      <a:defRPr kumimoji="1" sz="4878" kern="1200">
        <a:solidFill>
          <a:schemeClr val="tx1"/>
        </a:solidFill>
        <a:latin typeface="+mn-lt"/>
        <a:ea typeface="+mn-ea"/>
        <a:cs typeface="+mn-cs"/>
      </a:defRPr>
    </a:lvl5pPr>
    <a:lvl6pPr marL="6194831" algn="l" defTabSz="2477933" rtl="0" eaLnBrk="1" latinLnBrk="0" hangingPunct="1">
      <a:defRPr kumimoji="1" sz="4878" kern="1200">
        <a:solidFill>
          <a:schemeClr val="tx1"/>
        </a:solidFill>
        <a:latin typeface="+mn-lt"/>
        <a:ea typeface="+mn-ea"/>
        <a:cs typeface="+mn-cs"/>
      </a:defRPr>
    </a:lvl6pPr>
    <a:lvl7pPr marL="7433798" algn="l" defTabSz="2477933" rtl="0" eaLnBrk="1" latinLnBrk="0" hangingPunct="1">
      <a:defRPr kumimoji="1" sz="4878" kern="1200">
        <a:solidFill>
          <a:schemeClr val="tx1"/>
        </a:solidFill>
        <a:latin typeface="+mn-lt"/>
        <a:ea typeface="+mn-ea"/>
        <a:cs typeface="+mn-cs"/>
      </a:defRPr>
    </a:lvl7pPr>
    <a:lvl8pPr marL="8672764" algn="l" defTabSz="2477933" rtl="0" eaLnBrk="1" latinLnBrk="0" hangingPunct="1">
      <a:defRPr kumimoji="1" sz="4878" kern="1200">
        <a:solidFill>
          <a:schemeClr val="tx1"/>
        </a:solidFill>
        <a:latin typeface="+mn-lt"/>
        <a:ea typeface="+mn-ea"/>
        <a:cs typeface="+mn-cs"/>
      </a:defRPr>
    </a:lvl8pPr>
    <a:lvl9pPr marL="9911730" algn="l" defTabSz="2477933" rtl="0" eaLnBrk="1" latinLnBrk="0" hangingPunct="1">
      <a:defRPr kumimoji="1" sz="48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79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0066"/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94660"/>
  </p:normalViewPr>
  <p:slideViewPr>
    <p:cSldViewPr snapToGrid="0">
      <p:cViewPr>
        <p:scale>
          <a:sx n="33" d="100"/>
          <a:sy n="33" d="100"/>
        </p:scale>
        <p:origin x="1098" y="-2808"/>
      </p:cViewPr>
      <p:guideLst>
        <p:guide orient="horz" pos="9479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2953" y="4949049"/>
            <a:ext cx="16037719" cy="105281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2953" y="15883154"/>
            <a:ext cx="16037719" cy="73010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AC4-EF40-4884-B391-20016B3799D1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F014-29C9-453C-BA3C-3B1572974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0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AC4-EF40-4884-B391-20016B3799D1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F014-29C9-453C-BA3C-3B1572974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47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6840904" y="7098070"/>
            <a:ext cx="8085683" cy="11300207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8287" y="7098070"/>
            <a:ext cx="23995323" cy="11300207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AC4-EF40-4884-B391-20016B3799D1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F014-29C9-453C-BA3C-3B1572974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1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AC4-EF40-4884-B391-20016B3799D1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F014-29C9-453C-BA3C-3B1572974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78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8987" y="7539076"/>
            <a:ext cx="18443377" cy="125791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8987" y="20237197"/>
            <a:ext cx="18443377" cy="661506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AC4-EF40-4884-B391-20016B3799D1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F014-29C9-453C-BA3C-3B1572974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23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8286" y="35497342"/>
            <a:ext cx="16040504" cy="8460280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8886086" y="35497342"/>
            <a:ext cx="16040502" cy="8460280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AC4-EF40-4884-B391-20016B3799D1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F014-29C9-453C-BA3C-3B1572974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45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2909" y="1610017"/>
            <a:ext cx="18443377" cy="584505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2910" y="7413073"/>
            <a:ext cx="9046275" cy="3633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2910" y="11046105"/>
            <a:ext cx="9046275" cy="16247157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5460" y="7413073"/>
            <a:ext cx="9090826" cy="3633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5460" y="11046105"/>
            <a:ext cx="9090826" cy="16247157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AC4-EF40-4884-B391-20016B3799D1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F014-29C9-453C-BA3C-3B1572974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6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AC4-EF40-4884-B391-20016B3799D1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F014-29C9-453C-BA3C-3B1572974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18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AC4-EF40-4884-B391-20016B3799D1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F014-29C9-453C-BA3C-3B1572974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41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2910" y="2016019"/>
            <a:ext cx="6896775" cy="7056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0826" y="4354044"/>
            <a:ext cx="10825460" cy="214902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2910" y="9072087"/>
            <a:ext cx="6896775" cy="168071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AC4-EF40-4884-B391-20016B3799D1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F014-29C9-453C-BA3C-3B1572974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54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2910" y="2016019"/>
            <a:ext cx="6896775" cy="7056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0826" y="4354044"/>
            <a:ext cx="10825460" cy="214902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2910" y="9072087"/>
            <a:ext cx="6896775" cy="168071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AC4-EF40-4884-B391-20016B3799D1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F014-29C9-453C-BA3C-3B1572974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94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124" y="1610017"/>
            <a:ext cx="1844337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124" y="8050077"/>
            <a:ext cx="1844337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124" y="28028269"/>
            <a:ext cx="481131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7AC4-EF40-4884-B391-20016B3799D1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3326" y="28028269"/>
            <a:ext cx="721697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2185" y="28028269"/>
            <a:ext cx="481131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EF014-29C9-453C-BA3C-3B1572974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角丸四角形 269"/>
          <p:cNvSpPr/>
          <p:nvPr/>
        </p:nvSpPr>
        <p:spPr>
          <a:xfrm>
            <a:off x="2938070" y="15312563"/>
            <a:ext cx="3699660" cy="286670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0846" y="235975"/>
            <a:ext cx="20670858" cy="2988540"/>
          </a:xfrm>
          <a:prstGeom prst="rect">
            <a:avLst/>
          </a:prstGeom>
          <a:solidFill>
            <a:srgbClr val="333399"/>
          </a:solidFill>
          <a:ln w="762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0676" y="544007"/>
            <a:ext cx="18837208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7200" b="1" dirty="0" smtClean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+mj-ea"/>
              </a:rPr>
              <a:t>RIDE</a:t>
            </a:r>
            <a:r>
              <a:rPr kumimoji="1" lang="ja-JP" altLang="en-US" sz="7200" b="1" dirty="0" smtClean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を利用した</a:t>
            </a:r>
            <a:r>
              <a:rPr kumimoji="1" lang="en-US" altLang="ja-JP" sz="7200" b="1" dirty="0" smtClean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+mj-ea"/>
              </a:rPr>
              <a:t>RBM</a:t>
            </a:r>
            <a:r>
              <a:rPr kumimoji="1" lang="ja-JP" altLang="en-US" sz="7200" b="1" dirty="0" smtClean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のハイパーパラメータ調整</a:t>
            </a:r>
            <a:endParaRPr kumimoji="1" lang="en-US" altLang="ja-JP" sz="7200" b="1" dirty="0" smtClean="0">
              <a:ln w="0"/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0676" y="1998997"/>
            <a:ext cx="1512946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電子情報システム工学専攻 天元研究室 齋藤 佑樹</a:t>
            </a:r>
            <a:endParaRPr kumimoji="1" lang="en-US" altLang="ja-JP" sz="5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77811" y="3598605"/>
            <a:ext cx="20219104" cy="25947945"/>
          </a:xfrm>
          <a:prstGeom prst="rect">
            <a:avLst/>
          </a:prstGeom>
          <a:noFill/>
          <a:ln w="76200">
            <a:solidFill>
              <a:srgbClr val="3333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7658" y="3862107"/>
            <a:ext cx="3412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i="1" dirty="0" smtClean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研究背景</a:t>
            </a:r>
            <a:endParaRPr kumimoji="1" lang="ja-JP" altLang="en-US" sz="5400" i="1" dirty="0">
              <a:ln w="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4" name="pptTeX_Preamble" descr="\documentclass[10pt]{article}&#10;\pagestyle{empty}&#10;\usepackage{amsmath}&#10;\usepackage[dvips]{color}"/>
          <p:cNvSpPr txBox="1"/>
          <p:nvPr/>
        </p:nvSpPr>
        <p:spPr>
          <a:xfrm>
            <a:off x="-1651000" y="-635000"/>
            <a:ext cx="1651000" cy="635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kumimoji="1" lang="ja-JP" altLang="en-US"/>
          </a:p>
        </p:txBody>
      </p:sp>
      <p:grpSp>
        <p:nvGrpSpPr>
          <p:cNvPr id="243" name="グループ化 242"/>
          <p:cNvGrpSpPr/>
          <p:nvPr/>
        </p:nvGrpSpPr>
        <p:grpSpPr>
          <a:xfrm rot="5400000">
            <a:off x="8149411" y="14777786"/>
            <a:ext cx="3865845" cy="4646092"/>
            <a:chOff x="1153445" y="16201955"/>
            <a:chExt cx="3865845" cy="4646092"/>
          </a:xfrm>
        </p:grpSpPr>
        <p:sp>
          <p:nvSpPr>
            <p:cNvPr id="255" name="円/楕円 254"/>
            <p:cNvSpPr/>
            <p:nvPr/>
          </p:nvSpPr>
          <p:spPr>
            <a:xfrm>
              <a:off x="1153445" y="16201955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円/楕円 255"/>
            <p:cNvSpPr/>
            <p:nvPr/>
          </p:nvSpPr>
          <p:spPr>
            <a:xfrm>
              <a:off x="1992156" y="16201955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円/楕円 256"/>
            <p:cNvSpPr/>
            <p:nvPr/>
          </p:nvSpPr>
          <p:spPr>
            <a:xfrm>
              <a:off x="2830867" y="16201955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" name="円/楕円 257"/>
            <p:cNvSpPr/>
            <p:nvPr/>
          </p:nvSpPr>
          <p:spPr>
            <a:xfrm>
              <a:off x="3669578" y="16201955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円/楕円 258"/>
            <p:cNvSpPr/>
            <p:nvPr/>
          </p:nvSpPr>
          <p:spPr>
            <a:xfrm>
              <a:off x="4508288" y="16201955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円/楕円 259"/>
            <p:cNvSpPr/>
            <p:nvPr/>
          </p:nvSpPr>
          <p:spPr>
            <a:xfrm>
              <a:off x="1553855" y="17269375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円/楕円 260"/>
            <p:cNvSpPr/>
            <p:nvPr/>
          </p:nvSpPr>
          <p:spPr>
            <a:xfrm>
              <a:off x="2392566" y="17269375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2" name="円/楕円 261"/>
            <p:cNvSpPr/>
            <p:nvPr/>
          </p:nvSpPr>
          <p:spPr>
            <a:xfrm>
              <a:off x="3231277" y="17269375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" name="円/楕円 262"/>
            <p:cNvSpPr/>
            <p:nvPr/>
          </p:nvSpPr>
          <p:spPr>
            <a:xfrm>
              <a:off x="4069987" y="17269375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円/楕円 271"/>
            <p:cNvSpPr/>
            <p:nvPr/>
          </p:nvSpPr>
          <p:spPr>
            <a:xfrm>
              <a:off x="1153445" y="20340307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" name="円/楕円 272"/>
            <p:cNvSpPr/>
            <p:nvPr/>
          </p:nvSpPr>
          <p:spPr>
            <a:xfrm>
              <a:off x="1992156" y="20340307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" name="円/楕円 273"/>
            <p:cNvSpPr/>
            <p:nvPr/>
          </p:nvSpPr>
          <p:spPr>
            <a:xfrm>
              <a:off x="2830867" y="20340307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円/楕円 274"/>
            <p:cNvSpPr/>
            <p:nvPr/>
          </p:nvSpPr>
          <p:spPr>
            <a:xfrm>
              <a:off x="3669578" y="20340307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円/楕円 275"/>
            <p:cNvSpPr/>
            <p:nvPr/>
          </p:nvSpPr>
          <p:spPr>
            <a:xfrm>
              <a:off x="4508288" y="20340307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円/楕円 276"/>
            <p:cNvSpPr/>
            <p:nvPr/>
          </p:nvSpPr>
          <p:spPr>
            <a:xfrm>
              <a:off x="1557881" y="18300025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円/楕円 277"/>
            <p:cNvSpPr/>
            <p:nvPr/>
          </p:nvSpPr>
          <p:spPr>
            <a:xfrm>
              <a:off x="2396592" y="18300025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円/楕円 278"/>
            <p:cNvSpPr/>
            <p:nvPr/>
          </p:nvSpPr>
          <p:spPr>
            <a:xfrm>
              <a:off x="3235303" y="18300025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円/楕円 279"/>
            <p:cNvSpPr/>
            <p:nvPr/>
          </p:nvSpPr>
          <p:spPr>
            <a:xfrm>
              <a:off x="4074013" y="18300025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2" name="直線コネクタ 281"/>
            <p:cNvCxnSpPr>
              <a:stCxn id="255" idx="4"/>
              <a:endCxn id="260" idx="0"/>
            </p:cNvCxnSpPr>
            <p:nvPr/>
          </p:nvCxnSpPr>
          <p:spPr>
            <a:xfrm>
              <a:off x="1408946" y="16709695"/>
              <a:ext cx="400410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コネクタ 282"/>
            <p:cNvCxnSpPr>
              <a:stCxn id="255" idx="4"/>
              <a:endCxn id="261" idx="0"/>
            </p:cNvCxnSpPr>
            <p:nvPr/>
          </p:nvCxnSpPr>
          <p:spPr>
            <a:xfrm>
              <a:off x="1408946" y="16709695"/>
              <a:ext cx="1239121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コネクタ 285"/>
            <p:cNvCxnSpPr>
              <a:stCxn id="255" idx="4"/>
              <a:endCxn id="262" idx="0"/>
            </p:cNvCxnSpPr>
            <p:nvPr/>
          </p:nvCxnSpPr>
          <p:spPr>
            <a:xfrm>
              <a:off x="1408946" y="16709695"/>
              <a:ext cx="2077832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コネクタ 288"/>
            <p:cNvCxnSpPr>
              <a:stCxn id="255" idx="4"/>
              <a:endCxn id="263" idx="0"/>
            </p:cNvCxnSpPr>
            <p:nvPr/>
          </p:nvCxnSpPr>
          <p:spPr>
            <a:xfrm>
              <a:off x="1408946" y="16709695"/>
              <a:ext cx="2916542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コネクタ 291"/>
            <p:cNvCxnSpPr>
              <a:stCxn id="256" idx="4"/>
              <a:endCxn id="260" idx="0"/>
            </p:cNvCxnSpPr>
            <p:nvPr/>
          </p:nvCxnSpPr>
          <p:spPr>
            <a:xfrm flipH="1">
              <a:off x="1809356" y="16709695"/>
              <a:ext cx="438301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コネクタ 294"/>
            <p:cNvCxnSpPr>
              <a:stCxn id="256" idx="4"/>
              <a:endCxn id="261" idx="0"/>
            </p:cNvCxnSpPr>
            <p:nvPr/>
          </p:nvCxnSpPr>
          <p:spPr>
            <a:xfrm>
              <a:off x="2247657" y="16709695"/>
              <a:ext cx="400410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コネクタ 297"/>
            <p:cNvCxnSpPr>
              <a:stCxn id="256" idx="4"/>
              <a:endCxn id="262" idx="0"/>
            </p:cNvCxnSpPr>
            <p:nvPr/>
          </p:nvCxnSpPr>
          <p:spPr>
            <a:xfrm>
              <a:off x="2247657" y="16709695"/>
              <a:ext cx="1239121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コネクタ 300"/>
            <p:cNvCxnSpPr>
              <a:stCxn id="256" idx="4"/>
              <a:endCxn id="263" idx="0"/>
            </p:cNvCxnSpPr>
            <p:nvPr/>
          </p:nvCxnSpPr>
          <p:spPr>
            <a:xfrm>
              <a:off x="2247657" y="16709695"/>
              <a:ext cx="2077831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コネクタ 303"/>
            <p:cNvCxnSpPr>
              <a:stCxn id="257" idx="4"/>
              <a:endCxn id="260" idx="0"/>
            </p:cNvCxnSpPr>
            <p:nvPr/>
          </p:nvCxnSpPr>
          <p:spPr>
            <a:xfrm flipH="1">
              <a:off x="1809356" y="16709695"/>
              <a:ext cx="1277012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コネクタ 307"/>
            <p:cNvCxnSpPr>
              <a:stCxn id="257" idx="4"/>
              <a:endCxn id="260" idx="0"/>
            </p:cNvCxnSpPr>
            <p:nvPr/>
          </p:nvCxnSpPr>
          <p:spPr>
            <a:xfrm flipH="1">
              <a:off x="1809356" y="16709695"/>
              <a:ext cx="1277012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コネクタ 311"/>
            <p:cNvCxnSpPr>
              <a:stCxn id="257" idx="4"/>
              <a:endCxn id="261" idx="0"/>
            </p:cNvCxnSpPr>
            <p:nvPr/>
          </p:nvCxnSpPr>
          <p:spPr>
            <a:xfrm flipH="1">
              <a:off x="2648067" y="16709695"/>
              <a:ext cx="438301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コネクタ 315"/>
            <p:cNvCxnSpPr>
              <a:stCxn id="257" idx="4"/>
              <a:endCxn id="262" idx="0"/>
            </p:cNvCxnSpPr>
            <p:nvPr/>
          </p:nvCxnSpPr>
          <p:spPr>
            <a:xfrm>
              <a:off x="3086368" y="16709695"/>
              <a:ext cx="400410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コネクタ 318"/>
            <p:cNvCxnSpPr>
              <a:stCxn id="257" idx="4"/>
              <a:endCxn id="263" idx="0"/>
            </p:cNvCxnSpPr>
            <p:nvPr/>
          </p:nvCxnSpPr>
          <p:spPr>
            <a:xfrm>
              <a:off x="3086368" y="16709695"/>
              <a:ext cx="1239120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>
              <a:stCxn id="258" idx="4"/>
              <a:endCxn id="263" idx="0"/>
            </p:cNvCxnSpPr>
            <p:nvPr/>
          </p:nvCxnSpPr>
          <p:spPr>
            <a:xfrm>
              <a:off x="3925079" y="16709695"/>
              <a:ext cx="400409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>
              <a:stCxn id="258" idx="4"/>
              <a:endCxn id="262" idx="0"/>
            </p:cNvCxnSpPr>
            <p:nvPr/>
          </p:nvCxnSpPr>
          <p:spPr>
            <a:xfrm flipH="1">
              <a:off x="3486778" y="16709695"/>
              <a:ext cx="438301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stCxn id="258" idx="4"/>
              <a:endCxn id="261" idx="0"/>
            </p:cNvCxnSpPr>
            <p:nvPr/>
          </p:nvCxnSpPr>
          <p:spPr>
            <a:xfrm flipH="1">
              <a:off x="2648067" y="16709695"/>
              <a:ext cx="1277012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stCxn id="258" idx="4"/>
              <a:endCxn id="260" idx="0"/>
            </p:cNvCxnSpPr>
            <p:nvPr/>
          </p:nvCxnSpPr>
          <p:spPr>
            <a:xfrm flipH="1">
              <a:off x="1809356" y="16709695"/>
              <a:ext cx="2115723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stCxn id="259" idx="4"/>
              <a:endCxn id="263" idx="0"/>
            </p:cNvCxnSpPr>
            <p:nvPr/>
          </p:nvCxnSpPr>
          <p:spPr>
            <a:xfrm flipH="1">
              <a:off x="4325488" y="16709695"/>
              <a:ext cx="438301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コネクタ 336"/>
            <p:cNvCxnSpPr>
              <a:stCxn id="259" idx="4"/>
              <a:endCxn id="262" idx="0"/>
            </p:cNvCxnSpPr>
            <p:nvPr/>
          </p:nvCxnSpPr>
          <p:spPr>
            <a:xfrm flipH="1">
              <a:off x="3486778" y="16709695"/>
              <a:ext cx="1277011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コネクタ 339"/>
            <p:cNvCxnSpPr>
              <a:stCxn id="259" idx="4"/>
              <a:endCxn id="261" idx="0"/>
            </p:cNvCxnSpPr>
            <p:nvPr/>
          </p:nvCxnSpPr>
          <p:spPr>
            <a:xfrm flipH="1">
              <a:off x="2648067" y="16709695"/>
              <a:ext cx="2115722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stCxn id="259" idx="4"/>
              <a:endCxn id="260" idx="0"/>
            </p:cNvCxnSpPr>
            <p:nvPr/>
          </p:nvCxnSpPr>
          <p:spPr>
            <a:xfrm flipH="1">
              <a:off x="1809356" y="16709695"/>
              <a:ext cx="2954433" cy="559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コネクタ 347"/>
            <p:cNvCxnSpPr>
              <a:stCxn id="263" idx="4"/>
              <a:endCxn id="280" idx="0"/>
            </p:cNvCxnSpPr>
            <p:nvPr/>
          </p:nvCxnSpPr>
          <p:spPr>
            <a:xfrm>
              <a:off x="4325488" y="17777115"/>
              <a:ext cx="4026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コネクタ 350"/>
            <p:cNvCxnSpPr>
              <a:stCxn id="263" idx="4"/>
              <a:endCxn id="279" idx="0"/>
            </p:cNvCxnSpPr>
            <p:nvPr/>
          </p:nvCxnSpPr>
          <p:spPr>
            <a:xfrm flipH="1">
              <a:off x="3490804" y="17777115"/>
              <a:ext cx="834684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コネクタ 353"/>
            <p:cNvCxnSpPr>
              <a:stCxn id="263" idx="4"/>
              <a:endCxn id="278" idx="0"/>
            </p:cNvCxnSpPr>
            <p:nvPr/>
          </p:nvCxnSpPr>
          <p:spPr>
            <a:xfrm flipH="1">
              <a:off x="2652093" y="17777115"/>
              <a:ext cx="1673395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コネクタ 356"/>
            <p:cNvCxnSpPr>
              <a:stCxn id="263" idx="4"/>
              <a:endCxn id="277" idx="0"/>
            </p:cNvCxnSpPr>
            <p:nvPr/>
          </p:nvCxnSpPr>
          <p:spPr>
            <a:xfrm flipH="1">
              <a:off x="1813382" y="17777115"/>
              <a:ext cx="2512106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コネクタ 359"/>
            <p:cNvCxnSpPr>
              <a:stCxn id="262" idx="4"/>
              <a:endCxn id="280" idx="0"/>
            </p:cNvCxnSpPr>
            <p:nvPr/>
          </p:nvCxnSpPr>
          <p:spPr>
            <a:xfrm>
              <a:off x="3486778" y="17777115"/>
              <a:ext cx="842736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コネクタ 362"/>
            <p:cNvCxnSpPr>
              <a:stCxn id="262" idx="4"/>
              <a:endCxn id="279" idx="0"/>
            </p:cNvCxnSpPr>
            <p:nvPr/>
          </p:nvCxnSpPr>
          <p:spPr>
            <a:xfrm>
              <a:off x="3486778" y="17777115"/>
              <a:ext cx="4026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コネクタ 365"/>
            <p:cNvCxnSpPr>
              <a:stCxn id="262" idx="4"/>
              <a:endCxn id="278" idx="0"/>
            </p:cNvCxnSpPr>
            <p:nvPr/>
          </p:nvCxnSpPr>
          <p:spPr>
            <a:xfrm flipH="1">
              <a:off x="2652093" y="17777115"/>
              <a:ext cx="834685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線コネクタ 368"/>
            <p:cNvCxnSpPr>
              <a:stCxn id="262" idx="4"/>
              <a:endCxn id="277" idx="0"/>
            </p:cNvCxnSpPr>
            <p:nvPr/>
          </p:nvCxnSpPr>
          <p:spPr>
            <a:xfrm flipH="1">
              <a:off x="1813382" y="17777115"/>
              <a:ext cx="1673396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線コネクタ 371"/>
            <p:cNvCxnSpPr>
              <a:stCxn id="261" idx="4"/>
              <a:endCxn id="277" idx="0"/>
            </p:cNvCxnSpPr>
            <p:nvPr/>
          </p:nvCxnSpPr>
          <p:spPr>
            <a:xfrm flipH="1">
              <a:off x="1813382" y="17777115"/>
              <a:ext cx="834685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線コネクタ 374"/>
            <p:cNvCxnSpPr>
              <a:stCxn id="261" idx="4"/>
              <a:endCxn id="278" idx="0"/>
            </p:cNvCxnSpPr>
            <p:nvPr/>
          </p:nvCxnSpPr>
          <p:spPr>
            <a:xfrm>
              <a:off x="2648067" y="17777115"/>
              <a:ext cx="4026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線コネクタ 377"/>
            <p:cNvCxnSpPr>
              <a:stCxn id="261" idx="4"/>
              <a:endCxn id="279" idx="0"/>
            </p:cNvCxnSpPr>
            <p:nvPr/>
          </p:nvCxnSpPr>
          <p:spPr>
            <a:xfrm>
              <a:off x="2648067" y="17777115"/>
              <a:ext cx="842737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コネクタ 380"/>
            <p:cNvCxnSpPr>
              <a:stCxn id="261" idx="4"/>
              <a:endCxn id="280" idx="0"/>
            </p:cNvCxnSpPr>
            <p:nvPr/>
          </p:nvCxnSpPr>
          <p:spPr>
            <a:xfrm>
              <a:off x="2648067" y="17777115"/>
              <a:ext cx="1681447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線コネクタ 383"/>
            <p:cNvCxnSpPr>
              <a:stCxn id="260" idx="4"/>
              <a:endCxn id="277" idx="0"/>
            </p:cNvCxnSpPr>
            <p:nvPr/>
          </p:nvCxnSpPr>
          <p:spPr>
            <a:xfrm>
              <a:off x="1809356" y="17777115"/>
              <a:ext cx="4026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コネクタ 386"/>
            <p:cNvCxnSpPr>
              <a:stCxn id="260" idx="4"/>
              <a:endCxn id="278" idx="0"/>
            </p:cNvCxnSpPr>
            <p:nvPr/>
          </p:nvCxnSpPr>
          <p:spPr>
            <a:xfrm>
              <a:off x="1809356" y="17777115"/>
              <a:ext cx="842737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線コネクタ 389"/>
            <p:cNvCxnSpPr>
              <a:stCxn id="260" idx="4"/>
              <a:endCxn id="279" idx="0"/>
            </p:cNvCxnSpPr>
            <p:nvPr/>
          </p:nvCxnSpPr>
          <p:spPr>
            <a:xfrm>
              <a:off x="1809356" y="17777115"/>
              <a:ext cx="1681448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線コネクタ 392"/>
            <p:cNvCxnSpPr>
              <a:stCxn id="260" idx="4"/>
              <a:endCxn id="280" idx="0"/>
            </p:cNvCxnSpPr>
            <p:nvPr/>
          </p:nvCxnSpPr>
          <p:spPr>
            <a:xfrm>
              <a:off x="1809356" y="17777115"/>
              <a:ext cx="2520158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円/楕円 463"/>
            <p:cNvSpPr/>
            <p:nvPr/>
          </p:nvSpPr>
          <p:spPr>
            <a:xfrm>
              <a:off x="1553855" y="19314109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5" name="円/楕円 464"/>
            <p:cNvSpPr/>
            <p:nvPr/>
          </p:nvSpPr>
          <p:spPr>
            <a:xfrm>
              <a:off x="2392566" y="19314109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6" name="円/楕円 465"/>
            <p:cNvSpPr/>
            <p:nvPr/>
          </p:nvSpPr>
          <p:spPr>
            <a:xfrm>
              <a:off x="3231277" y="19314109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7" name="円/楕円 466"/>
            <p:cNvSpPr/>
            <p:nvPr/>
          </p:nvSpPr>
          <p:spPr>
            <a:xfrm>
              <a:off x="4069987" y="19314109"/>
              <a:ext cx="511002" cy="5077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8" name="直線コネクタ 467"/>
            <p:cNvCxnSpPr>
              <a:endCxn id="467" idx="0"/>
            </p:cNvCxnSpPr>
            <p:nvPr/>
          </p:nvCxnSpPr>
          <p:spPr>
            <a:xfrm>
              <a:off x="4321462" y="18791199"/>
              <a:ext cx="4026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線コネクタ 468"/>
            <p:cNvCxnSpPr>
              <a:endCxn id="466" idx="0"/>
            </p:cNvCxnSpPr>
            <p:nvPr/>
          </p:nvCxnSpPr>
          <p:spPr>
            <a:xfrm flipH="1">
              <a:off x="3486778" y="18791199"/>
              <a:ext cx="834684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線コネクタ 469"/>
            <p:cNvCxnSpPr>
              <a:endCxn id="465" idx="0"/>
            </p:cNvCxnSpPr>
            <p:nvPr/>
          </p:nvCxnSpPr>
          <p:spPr>
            <a:xfrm flipH="1">
              <a:off x="2648067" y="18791199"/>
              <a:ext cx="1673395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線コネクタ 470"/>
            <p:cNvCxnSpPr>
              <a:endCxn id="464" idx="0"/>
            </p:cNvCxnSpPr>
            <p:nvPr/>
          </p:nvCxnSpPr>
          <p:spPr>
            <a:xfrm flipH="1">
              <a:off x="1809356" y="18791199"/>
              <a:ext cx="2512106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コネクタ 471"/>
            <p:cNvCxnSpPr>
              <a:endCxn id="467" idx="0"/>
            </p:cNvCxnSpPr>
            <p:nvPr/>
          </p:nvCxnSpPr>
          <p:spPr>
            <a:xfrm>
              <a:off x="3482752" y="18791199"/>
              <a:ext cx="842736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コネクタ 472"/>
            <p:cNvCxnSpPr>
              <a:endCxn id="466" idx="0"/>
            </p:cNvCxnSpPr>
            <p:nvPr/>
          </p:nvCxnSpPr>
          <p:spPr>
            <a:xfrm>
              <a:off x="3482752" y="18791199"/>
              <a:ext cx="4026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線コネクタ 473"/>
            <p:cNvCxnSpPr>
              <a:endCxn id="465" idx="0"/>
            </p:cNvCxnSpPr>
            <p:nvPr/>
          </p:nvCxnSpPr>
          <p:spPr>
            <a:xfrm flipH="1">
              <a:off x="2648067" y="18791199"/>
              <a:ext cx="834685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線コネクタ 474"/>
            <p:cNvCxnSpPr>
              <a:endCxn id="464" idx="0"/>
            </p:cNvCxnSpPr>
            <p:nvPr/>
          </p:nvCxnSpPr>
          <p:spPr>
            <a:xfrm flipH="1">
              <a:off x="1809356" y="18791199"/>
              <a:ext cx="1673396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線コネクタ 475"/>
            <p:cNvCxnSpPr>
              <a:endCxn id="464" idx="0"/>
            </p:cNvCxnSpPr>
            <p:nvPr/>
          </p:nvCxnSpPr>
          <p:spPr>
            <a:xfrm flipH="1">
              <a:off x="1809356" y="18791199"/>
              <a:ext cx="834685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線コネクタ 476"/>
            <p:cNvCxnSpPr>
              <a:endCxn id="465" idx="0"/>
            </p:cNvCxnSpPr>
            <p:nvPr/>
          </p:nvCxnSpPr>
          <p:spPr>
            <a:xfrm>
              <a:off x="2644041" y="18791199"/>
              <a:ext cx="4026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線コネクタ 477"/>
            <p:cNvCxnSpPr>
              <a:endCxn id="466" idx="0"/>
            </p:cNvCxnSpPr>
            <p:nvPr/>
          </p:nvCxnSpPr>
          <p:spPr>
            <a:xfrm>
              <a:off x="2644041" y="18791199"/>
              <a:ext cx="842737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コネクタ 478"/>
            <p:cNvCxnSpPr>
              <a:endCxn id="467" idx="0"/>
            </p:cNvCxnSpPr>
            <p:nvPr/>
          </p:nvCxnSpPr>
          <p:spPr>
            <a:xfrm>
              <a:off x="2644041" y="18791199"/>
              <a:ext cx="1681447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コネクタ 479"/>
            <p:cNvCxnSpPr>
              <a:endCxn id="464" idx="0"/>
            </p:cNvCxnSpPr>
            <p:nvPr/>
          </p:nvCxnSpPr>
          <p:spPr>
            <a:xfrm>
              <a:off x="1805330" y="18791199"/>
              <a:ext cx="4026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線コネクタ 480"/>
            <p:cNvCxnSpPr>
              <a:endCxn id="465" idx="0"/>
            </p:cNvCxnSpPr>
            <p:nvPr/>
          </p:nvCxnSpPr>
          <p:spPr>
            <a:xfrm>
              <a:off x="1805330" y="18791199"/>
              <a:ext cx="842737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線コネクタ 481"/>
            <p:cNvCxnSpPr>
              <a:endCxn id="466" idx="0"/>
            </p:cNvCxnSpPr>
            <p:nvPr/>
          </p:nvCxnSpPr>
          <p:spPr>
            <a:xfrm>
              <a:off x="1805330" y="18791199"/>
              <a:ext cx="1681448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endCxn id="467" idx="0"/>
            </p:cNvCxnSpPr>
            <p:nvPr/>
          </p:nvCxnSpPr>
          <p:spPr>
            <a:xfrm>
              <a:off x="1805330" y="18791199"/>
              <a:ext cx="2520158" cy="522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stCxn id="276" idx="0"/>
              <a:endCxn id="467" idx="4"/>
            </p:cNvCxnSpPr>
            <p:nvPr/>
          </p:nvCxnSpPr>
          <p:spPr>
            <a:xfrm flipH="1" flipV="1">
              <a:off x="4325488" y="19821849"/>
              <a:ext cx="438301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線コネクタ 486"/>
            <p:cNvCxnSpPr>
              <a:stCxn id="275" idx="0"/>
              <a:endCxn id="467" idx="4"/>
            </p:cNvCxnSpPr>
            <p:nvPr/>
          </p:nvCxnSpPr>
          <p:spPr>
            <a:xfrm flipV="1">
              <a:off x="3925079" y="19821849"/>
              <a:ext cx="400409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stCxn id="274" idx="0"/>
              <a:endCxn id="467" idx="4"/>
            </p:cNvCxnSpPr>
            <p:nvPr/>
          </p:nvCxnSpPr>
          <p:spPr>
            <a:xfrm flipV="1">
              <a:off x="3086368" y="19821849"/>
              <a:ext cx="1239120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線コネクタ 492"/>
            <p:cNvCxnSpPr>
              <a:stCxn id="273" idx="0"/>
              <a:endCxn id="467" idx="4"/>
            </p:cNvCxnSpPr>
            <p:nvPr/>
          </p:nvCxnSpPr>
          <p:spPr>
            <a:xfrm flipV="1">
              <a:off x="2247657" y="19821849"/>
              <a:ext cx="2077831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線コネクタ 495"/>
            <p:cNvCxnSpPr>
              <a:stCxn id="272" idx="0"/>
              <a:endCxn id="467" idx="4"/>
            </p:cNvCxnSpPr>
            <p:nvPr/>
          </p:nvCxnSpPr>
          <p:spPr>
            <a:xfrm flipV="1">
              <a:off x="1408946" y="19821849"/>
              <a:ext cx="2916542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線コネクタ 498"/>
            <p:cNvCxnSpPr>
              <a:stCxn id="276" idx="0"/>
              <a:endCxn id="466" idx="4"/>
            </p:cNvCxnSpPr>
            <p:nvPr/>
          </p:nvCxnSpPr>
          <p:spPr>
            <a:xfrm flipH="1" flipV="1">
              <a:off x="3486778" y="19821849"/>
              <a:ext cx="1277011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線コネクタ 501"/>
            <p:cNvCxnSpPr>
              <a:stCxn id="275" idx="0"/>
              <a:endCxn id="466" idx="4"/>
            </p:cNvCxnSpPr>
            <p:nvPr/>
          </p:nvCxnSpPr>
          <p:spPr>
            <a:xfrm flipH="1" flipV="1">
              <a:off x="3486778" y="19821849"/>
              <a:ext cx="438301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線コネクタ 504"/>
            <p:cNvCxnSpPr>
              <a:stCxn id="274" idx="0"/>
              <a:endCxn id="466" idx="4"/>
            </p:cNvCxnSpPr>
            <p:nvPr/>
          </p:nvCxnSpPr>
          <p:spPr>
            <a:xfrm flipV="1">
              <a:off x="3086368" y="19821849"/>
              <a:ext cx="400410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線コネクタ 507"/>
            <p:cNvCxnSpPr>
              <a:stCxn id="273" idx="0"/>
              <a:endCxn id="466" idx="4"/>
            </p:cNvCxnSpPr>
            <p:nvPr/>
          </p:nvCxnSpPr>
          <p:spPr>
            <a:xfrm flipV="1">
              <a:off x="2247657" y="19821849"/>
              <a:ext cx="1239121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線コネクタ 510"/>
            <p:cNvCxnSpPr>
              <a:stCxn id="272" idx="0"/>
              <a:endCxn id="466" idx="4"/>
            </p:cNvCxnSpPr>
            <p:nvPr/>
          </p:nvCxnSpPr>
          <p:spPr>
            <a:xfrm flipV="1">
              <a:off x="1408946" y="19821849"/>
              <a:ext cx="2077832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線コネクタ 513"/>
            <p:cNvCxnSpPr>
              <a:stCxn id="276" idx="0"/>
              <a:endCxn id="465" idx="4"/>
            </p:cNvCxnSpPr>
            <p:nvPr/>
          </p:nvCxnSpPr>
          <p:spPr>
            <a:xfrm flipH="1" flipV="1">
              <a:off x="2648067" y="19821849"/>
              <a:ext cx="2115722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線コネクタ 516"/>
            <p:cNvCxnSpPr>
              <a:stCxn id="275" idx="0"/>
              <a:endCxn id="465" idx="4"/>
            </p:cNvCxnSpPr>
            <p:nvPr/>
          </p:nvCxnSpPr>
          <p:spPr>
            <a:xfrm flipH="1" flipV="1">
              <a:off x="2648067" y="19821849"/>
              <a:ext cx="1277012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線コネクタ 519"/>
            <p:cNvCxnSpPr>
              <a:stCxn id="274" idx="0"/>
              <a:endCxn id="465" idx="4"/>
            </p:cNvCxnSpPr>
            <p:nvPr/>
          </p:nvCxnSpPr>
          <p:spPr>
            <a:xfrm flipH="1" flipV="1">
              <a:off x="2648067" y="19821849"/>
              <a:ext cx="438301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線コネクタ 522"/>
            <p:cNvCxnSpPr>
              <a:stCxn id="273" idx="0"/>
              <a:endCxn id="465" idx="4"/>
            </p:cNvCxnSpPr>
            <p:nvPr/>
          </p:nvCxnSpPr>
          <p:spPr>
            <a:xfrm flipV="1">
              <a:off x="2247657" y="19821849"/>
              <a:ext cx="400410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線コネクタ 526"/>
            <p:cNvCxnSpPr>
              <a:stCxn id="272" idx="0"/>
              <a:endCxn id="465" idx="4"/>
            </p:cNvCxnSpPr>
            <p:nvPr/>
          </p:nvCxnSpPr>
          <p:spPr>
            <a:xfrm flipV="1">
              <a:off x="1408946" y="19821849"/>
              <a:ext cx="1239121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線コネクタ 529"/>
            <p:cNvCxnSpPr>
              <a:stCxn id="272" idx="0"/>
              <a:endCxn id="464" idx="4"/>
            </p:cNvCxnSpPr>
            <p:nvPr/>
          </p:nvCxnSpPr>
          <p:spPr>
            <a:xfrm flipV="1">
              <a:off x="1408946" y="19821849"/>
              <a:ext cx="400410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線コネクタ 532"/>
            <p:cNvCxnSpPr>
              <a:stCxn id="273" idx="0"/>
              <a:endCxn id="464" idx="4"/>
            </p:cNvCxnSpPr>
            <p:nvPr/>
          </p:nvCxnSpPr>
          <p:spPr>
            <a:xfrm flipH="1" flipV="1">
              <a:off x="1809356" y="19821849"/>
              <a:ext cx="438301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線コネクタ 535"/>
            <p:cNvCxnSpPr>
              <a:stCxn id="274" idx="0"/>
              <a:endCxn id="464" idx="4"/>
            </p:cNvCxnSpPr>
            <p:nvPr/>
          </p:nvCxnSpPr>
          <p:spPr>
            <a:xfrm flipH="1" flipV="1">
              <a:off x="1809356" y="19821849"/>
              <a:ext cx="1277012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線コネクタ 538"/>
            <p:cNvCxnSpPr>
              <a:stCxn id="275" idx="0"/>
              <a:endCxn id="464" idx="4"/>
            </p:cNvCxnSpPr>
            <p:nvPr/>
          </p:nvCxnSpPr>
          <p:spPr>
            <a:xfrm flipH="1" flipV="1">
              <a:off x="1809356" y="19821849"/>
              <a:ext cx="2115723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線コネクタ 541"/>
            <p:cNvCxnSpPr>
              <a:stCxn id="276" idx="0"/>
              <a:endCxn id="464" idx="4"/>
            </p:cNvCxnSpPr>
            <p:nvPr/>
          </p:nvCxnSpPr>
          <p:spPr>
            <a:xfrm flipH="1" flipV="1">
              <a:off x="1809356" y="19821849"/>
              <a:ext cx="2954433" cy="518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テキスト ボックス 153"/>
          <p:cNvSpPr txBox="1"/>
          <p:nvPr/>
        </p:nvSpPr>
        <p:spPr>
          <a:xfrm>
            <a:off x="952628" y="5118218"/>
            <a:ext cx="19804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i="1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機械学習 </a:t>
            </a:r>
            <a:r>
              <a:rPr lang="en-US" altLang="ja-JP" sz="4800" i="1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(Machine Learning):</a:t>
            </a:r>
            <a:r>
              <a:rPr lang="en-US" altLang="ja-JP" sz="4800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 </a:t>
            </a:r>
          </a:p>
          <a:p>
            <a:r>
              <a:rPr lang="ja-JP" altLang="en-US" sz="4800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　</a:t>
            </a:r>
            <a:r>
              <a:rPr lang="ja-JP" altLang="en-US" sz="4400" dirty="0" smtClean="0">
                <a:ln w="0"/>
                <a:latin typeface="Baskerville Old Face" panose="02020602080505020303" pitchFamily="18" charset="0"/>
              </a:rPr>
              <a:t>入力されたデータ集合から有益な知識を取得</a:t>
            </a:r>
            <a:endParaRPr kumimoji="1" lang="ja-JP" altLang="en-US" sz="4800" dirty="0">
              <a:ln w="0"/>
              <a:latin typeface="Baskerville Old Face" panose="02020602080505020303" pitchFamily="18" charset="0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369051" y="6680488"/>
            <a:ext cx="5114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ln w="0"/>
                <a:latin typeface="Baskerville Old Face" panose="02020602080505020303" pitchFamily="18" charset="0"/>
              </a:rPr>
              <a:t>応用例</a:t>
            </a:r>
            <a:r>
              <a:rPr kumimoji="1" lang="en-US" altLang="ja-JP" sz="4400" dirty="0" smtClean="0">
                <a:ln w="0"/>
                <a:latin typeface="Baskerville Old Face" panose="02020602080505020303" pitchFamily="18" charset="0"/>
              </a:rPr>
              <a:t>: </a:t>
            </a:r>
            <a:r>
              <a:rPr kumimoji="1" lang="ja-JP" altLang="en-US" sz="4400" dirty="0" smtClean="0">
                <a:ln w="0"/>
                <a:latin typeface="Baskerville Old Face" panose="02020602080505020303" pitchFamily="18" charset="0"/>
              </a:rPr>
              <a:t>画像認識</a:t>
            </a:r>
            <a:endParaRPr kumimoji="1" lang="ja-JP" altLang="en-US" sz="4400" dirty="0">
              <a:ln w="0"/>
              <a:latin typeface="Baskerville Old Face" panose="02020602080505020303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04" y="8211952"/>
            <a:ext cx="729287" cy="72928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79" y="8766135"/>
            <a:ext cx="934440" cy="93444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5" y="9260936"/>
            <a:ext cx="891259" cy="6690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10" y="7986600"/>
            <a:ext cx="1266879" cy="84458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1729843" y="7876870"/>
            <a:ext cx="3699660" cy="32623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741745" y="10345072"/>
            <a:ext cx="352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n w="0"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 </a:t>
            </a:r>
            <a:r>
              <a:rPr kumimoji="1" lang="ja-JP" altLang="en-US" sz="2800" dirty="0" smtClean="0">
                <a:ln w="0"/>
                <a:latin typeface="Baskerville Old Face" panose="02020602080505020303" pitchFamily="18" charset="0"/>
              </a:rPr>
              <a:t>学習用画像の用意</a:t>
            </a:r>
            <a:endParaRPr kumimoji="1" lang="ja-JP" altLang="en-US" sz="2800" dirty="0">
              <a:ln w="0"/>
              <a:latin typeface="Baskerville Old Face" panose="02020602080505020303" pitchFamily="18" charset="0"/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5735296" y="9315360"/>
            <a:ext cx="650403" cy="535924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角丸四角形 133"/>
          <p:cNvSpPr/>
          <p:nvPr/>
        </p:nvSpPr>
        <p:spPr>
          <a:xfrm>
            <a:off x="6718029" y="8285313"/>
            <a:ext cx="2805582" cy="20288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919016" y="8440635"/>
            <a:ext cx="3082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n w="0"/>
                <a:latin typeface="Baskerville Old Face" panose="02020602080505020303" pitchFamily="18" charset="0"/>
              </a:rPr>
              <a:t>SIFT, SURF,</a:t>
            </a:r>
          </a:p>
          <a:p>
            <a:r>
              <a:rPr lang="en-US" altLang="ja-JP" sz="3200" dirty="0" err="1" smtClean="0">
                <a:ln w="0"/>
                <a:latin typeface="Baskerville Old Face" panose="02020602080505020303" pitchFamily="18" charset="0"/>
              </a:rPr>
              <a:t>BoK</a:t>
            </a:r>
            <a:r>
              <a:rPr lang="en-US" altLang="ja-JP" sz="3200" dirty="0" smtClean="0">
                <a:ln w="0"/>
                <a:latin typeface="Baskerville Old Face" panose="02020602080505020303" pitchFamily="18" charset="0"/>
              </a:rPr>
              <a:t>, etc…</a:t>
            </a:r>
            <a:endParaRPr kumimoji="1" lang="ja-JP" altLang="en-US" sz="3200" dirty="0">
              <a:ln w="0"/>
              <a:latin typeface="Baskerville Old Face" panose="02020602080505020303" pitchFamily="18" charset="0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6816214" y="9601688"/>
            <a:ext cx="260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n w="0"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 </a:t>
            </a:r>
            <a:r>
              <a:rPr lang="ja-JP" altLang="en-US" sz="2800" dirty="0" smtClean="0">
                <a:ln w="0"/>
                <a:latin typeface="Baskerville Old Face" panose="02020602080505020303" pitchFamily="18" charset="0"/>
              </a:rPr>
              <a:t>特徴量抽出</a:t>
            </a:r>
            <a:endParaRPr kumimoji="1" lang="ja-JP" altLang="en-US" sz="2800" dirty="0">
              <a:ln w="0"/>
              <a:latin typeface="Baskerville Old Face" panose="02020602080505020303" pitchFamily="18" charset="0"/>
            </a:endParaRPr>
          </a:p>
        </p:txBody>
      </p:sp>
      <p:pic>
        <p:nvPicPr>
          <p:cNvPr id="140" name="図 1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12898" y="9089267"/>
            <a:ext cx="1754729" cy="1754729"/>
          </a:xfrm>
          <a:prstGeom prst="rect">
            <a:avLst/>
          </a:prstGeom>
        </p:spPr>
      </p:pic>
      <p:sp>
        <p:nvSpPr>
          <p:cNvPr id="141" name="角丸四角形 140"/>
          <p:cNvSpPr/>
          <p:nvPr/>
        </p:nvSpPr>
        <p:spPr>
          <a:xfrm>
            <a:off x="10746620" y="7591121"/>
            <a:ext cx="3751594" cy="39418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2" name="コンテンツ プレースホルダ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385390" y="9329588"/>
            <a:ext cx="1609044" cy="1360307"/>
          </a:xfrm>
          <a:prstGeom prst="rect">
            <a:avLst/>
          </a:prstGeom>
        </p:spPr>
      </p:pic>
      <p:sp>
        <p:nvSpPr>
          <p:cNvPr id="19" name="四角形吹き出し 18"/>
          <p:cNvSpPr/>
          <p:nvPr/>
        </p:nvSpPr>
        <p:spPr>
          <a:xfrm>
            <a:off x="11159003" y="7830595"/>
            <a:ext cx="2681219" cy="1155891"/>
          </a:xfrm>
          <a:prstGeom prst="wedgeRectCallout">
            <a:avLst>
              <a:gd name="adj1" fmla="val -37375"/>
              <a:gd name="adj2" fmla="val 69977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4" name="図 1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904" y="8002665"/>
            <a:ext cx="402939" cy="402939"/>
          </a:xfrm>
          <a:prstGeom prst="rect">
            <a:avLst/>
          </a:prstGeom>
        </p:spPr>
      </p:pic>
      <p:sp>
        <p:nvSpPr>
          <p:cNvPr id="145" name="テキスト ボックス 144"/>
          <p:cNvSpPr txBox="1"/>
          <p:nvPr/>
        </p:nvSpPr>
        <p:spPr>
          <a:xfrm>
            <a:off x="11713235" y="7902307"/>
            <a:ext cx="252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n w="0"/>
                <a:latin typeface="Baskerville Old Face" panose="02020602080505020303" pitchFamily="18" charset="0"/>
              </a:rPr>
              <a:t>「りんご」</a:t>
            </a:r>
            <a:endParaRPr kumimoji="1" lang="ja-JP" altLang="en-US" sz="2800" dirty="0">
              <a:ln w="0"/>
              <a:latin typeface="Baskerville Old Face" panose="02020602080505020303" pitchFamily="18" charset="0"/>
            </a:endParaRPr>
          </a:p>
        </p:txBody>
      </p:sp>
      <p:pic>
        <p:nvPicPr>
          <p:cNvPr id="146" name="図 1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04" y="8489433"/>
            <a:ext cx="528898" cy="397014"/>
          </a:xfrm>
          <a:prstGeom prst="rect">
            <a:avLst/>
          </a:prstGeom>
        </p:spPr>
      </p:pic>
      <p:sp>
        <p:nvSpPr>
          <p:cNvPr id="147" name="テキスト ボックス 146"/>
          <p:cNvSpPr txBox="1"/>
          <p:nvPr/>
        </p:nvSpPr>
        <p:spPr>
          <a:xfrm>
            <a:off x="11796831" y="8437270"/>
            <a:ext cx="252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n w="0"/>
                <a:latin typeface="Baskerville Old Face" panose="02020602080505020303" pitchFamily="18" charset="0"/>
              </a:rPr>
              <a:t>「みかん」</a:t>
            </a:r>
            <a:endParaRPr kumimoji="1" lang="ja-JP" altLang="en-US" sz="2800" dirty="0">
              <a:ln w="0"/>
              <a:latin typeface="Baskerville Old Face" panose="02020602080505020303" pitchFamily="18" charset="0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11223362" y="10849068"/>
            <a:ext cx="260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n w="0"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 </a:t>
            </a:r>
            <a:r>
              <a:rPr lang="ja-JP" altLang="en-US" sz="2800" dirty="0" smtClean="0">
                <a:ln w="0"/>
                <a:latin typeface="Baskerville Old Face" panose="02020602080505020303" pitchFamily="18" charset="0"/>
              </a:rPr>
              <a:t>学習</a:t>
            </a:r>
            <a:endParaRPr kumimoji="1" lang="ja-JP" altLang="en-US" sz="2800" dirty="0">
              <a:ln w="0"/>
              <a:latin typeface="Baskerville Old Face" panose="02020602080505020303" pitchFamily="18" charset="0"/>
            </a:endParaRPr>
          </a:p>
        </p:txBody>
      </p:sp>
      <p:pic>
        <p:nvPicPr>
          <p:cNvPr id="151" name="コンテンツ プレースホルダ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5826900" y="8559991"/>
            <a:ext cx="2127498" cy="17986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713" y="9421513"/>
            <a:ext cx="775314" cy="77531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56" y="8673237"/>
            <a:ext cx="708641" cy="670846"/>
          </a:xfrm>
          <a:prstGeom prst="rect">
            <a:avLst/>
          </a:prstGeom>
        </p:spPr>
      </p:pic>
      <p:sp>
        <p:nvSpPr>
          <p:cNvPr id="153" name="テキスト ボックス 152"/>
          <p:cNvSpPr txBox="1"/>
          <p:nvPr/>
        </p:nvSpPr>
        <p:spPr>
          <a:xfrm>
            <a:off x="14963275" y="10390841"/>
            <a:ext cx="3870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ln w="0"/>
                <a:latin typeface="Baskerville Old Face" panose="02020602080505020303" pitchFamily="18" charset="0"/>
              </a:rPr>
              <a:t>学習済み</a:t>
            </a:r>
            <a:endParaRPr lang="en-US" altLang="ja-JP" sz="2800" dirty="0" smtClean="0">
              <a:ln w="0"/>
              <a:latin typeface="Baskerville Old Face" panose="02020602080505020303" pitchFamily="18" charset="0"/>
            </a:endParaRPr>
          </a:p>
          <a:p>
            <a:pPr algn="ctr"/>
            <a:r>
              <a:rPr lang="ja-JP" altLang="en-US" sz="2800" dirty="0" smtClean="0">
                <a:ln w="0"/>
                <a:latin typeface="Baskerville Old Face" panose="02020602080505020303" pitchFamily="18" charset="0"/>
              </a:rPr>
              <a:t>コンピュータ</a:t>
            </a:r>
            <a:endParaRPr kumimoji="1" lang="ja-JP" altLang="en-US" sz="2800" dirty="0">
              <a:ln w="0"/>
              <a:latin typeface="Baskerville Old Face" panose="02020602080505020303" pitchFamily="18" charset="0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286" y="5755861"/>
            <a:ext cx="1250509" cy="1250509"/>
          </a:xfrm>
          <a:prstGeom prst="rect">
            <a:avLst/>
          </a:prstGeom>
        </p:spPr>
      </p:pic>
      <p:sp>
        <p:nvSpPr>
          <p:cNvPr id="157" name="角丸四角形 156"/>
          <p:cNvSpPr/>
          <p:nvPr/>
        </p:nvSpPr>
        <p:spPr>
          <a:xfrm>
            <a:off x="15194680" y="5610293"/>
            <a:ext cx="3355722" cy="2018766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14835616" y="6973844"/>
            <a:ext cx="408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n w="0"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 </a:t>
            </a:r>
            <a:r>
              <a:rPr kumimoji="1" lang="ja-JP" altLang="en-US" sz="2800" dirty="0" smtClean="0">
                <a:ln w="0"/>
                <a:latin typeface="Baskerville Old Face" panose="02020602080505020303" pitchFamily="18" charset="0"/>
              </a:rPr>
              <a:t>テスト画像の入力</a:t>
            </a:r>
            <a:endParaRPr kumimoji="1" lang="ja-JP" altLang="en-US" sz="2800" dirty="0">
              <a:ln w="0"/>
              <a:latin typeface="Baskerville Old Face" panose="02020602080505020303" pitchFamily="18" charset="0"/>
            </a:endParaRPr>
          </a:p>
        </p:txBody>
      </p:sp>
      <p:sp>
        <p:nvSpPr>
          <p:cNvPr id="165" name="右矢印 164"/>
          <p:cNvSpPr/>
          <p:nvPr/>
        </p:nvSpPr>
        <p:spPr>
          <a:xfrm>
            <a:off x="9831704" y="9336553"/>
            <a:ext cx="650403" cy="535924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右矢印 165"/>
          <p:cNvSpPr/>
          <p:nvPr/>
        </p:nvSpPr>
        <p:spPr>
          <a:xfrm>
            <a:off x="11905127" y="7986600"/>
            <a:ext cx="325202" cy="382434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右矢印 166"/>
          <p:cNvSpPr/>
          <p:nvPr/>
        </p:nvSpPr>
        <p:spPr>
          <a:xfrm>
            <a:off x="11905127" y="8482020"/>
            <a:ext cx="325202" cy="382434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右矢印 167"/>
          <p:cNvSpPr/>
          <p:nvPr/>
        </p:nvSpPr>
        <p:spPr>
          <a:xfrm>
            <a:off x="14835616" y="9318604"/>
            <a:ext cx="650403" cy="535924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右矢印 168"/>
          <p:cNvSpPr/>
          <p:nvPr/>
        </p:nvSpPr>
        <p:spPr>
          <a:xfrm rot="5400000">
            <a:off x="16547338" y="7832364"/>
            <a:ext cx="650403" cy="535924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吹き出し 21"/>
          <p:cNvSpPr/>
          <p:nvPr/>
        </p:nvSpPr>
        <p:spPr>
          <a:xfrm>
            <a:off x="18034832" y="7922780"/>
            <a:ext cx="2617525" cy="1483063"/>
          </a:xfrm>
          <a:prstGeom prst="wedgeRoundRectCallout">
            <a:avLst>
              <a:gd name="adj1" fmla="val -81427"/>
              <a:gd name="adj2" fmla="val 48370"/>
              <a:gd name="adj3" fmla="val 16667"/>
            </a:avLst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18001423" y="8117373"/>
            <a:ext cx="252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n w="0"/>
                <a:latin typeface="Baskerville Old Face" panose="02020602080505020303" pitchFamily="18" charset="0"/>
              </a:rPr>
              <a:t>「りんご」</a:t>
            </a:r>
            <a:endParaRPr kumimoji="1" lang="ja-JP" altLang="en-US" sz="3600" dirty="0">
              <a:ln w="0"/>
              <a:latin typeface="Baskerville Old Face" panose="02020602080505020303" pitchFamily="18" charset="0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17338927" y="8719531"/>
            <a:ext cx="408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n w="0"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5. </a:t>
            </a:r>
            <a:r>
              <a:rPr lang="ja-JP" altLang="en-US" sz="2800" dirty="0" smtClean="0">
                <a:ln w="0"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結果の出力</a:t>
            </a:r>
            <a:endParaRPr kumimoji="1" lang="ja-JP" altLang="en-US" sz="2800" dirty="0">
              <a:ln w="0"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949921" y="11670450"/>
            <a:ext cx="19804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i="1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深層</a:t>
            </a:r>
            <a:r>
              <a:rPr kumimoji="1" lang="ja-JP" altLang="en-US" sz="4800" i="1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学習 </a:t>
            </a:r>
            <a:r>
              <a:rPr kumimoji="1" lang="en-US" altLang="ja-JP" sz="4800" i="1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(Deep Learning</a:t>
            </a:r>
            <a:r>
              <a:rPr lang="en-US" altLang="ja-JP" sz="4800" i="1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):</a:t>
            </a:r>
            <a:r>
              <a:rPr lang="en-US" altLang="ja-JP" sz="4800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 </a:t>
            </a:r>
          </a:p>
          <a:p>
            <a:r>
              <a:rPr lang="ja-JP" altLang="en-US" sz="4800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　</a:t>
            </a:r>
            <a:r>
              <a:rPr lang="ja-JP" altLang="en-US" sz="4400" dirty="0" smtClean="0">
                <a:ln w="0"/>
                <a:latin typeface="Baskerville Old Face" panose="02020602080505020303" pitchFamily="18" charset="0"/>
              </a:rPr>
              <a:t>人間の脳をモデル化した大規模なネットワークにより学習</a:t>
            </a:r>
            <a:endParaRPr kumimoji="1" lang="ja-JP" altLang="en-US" sz="4400" dirty="0">
              <a:ln w="0"/>
              <a:latin typeface="Baskerville Old Face" panose="02020602080505020303" pitchFamily="18" charset="0"/>
            </a:endParaRPr>
          </a:p>
        </p:txBody>
      </p:sp>
      <p:sp>
        <p:nvSpPr>
          <p:cNvPr id="245" name="ドーナツ 244"/>
          <p:cNvSpPr/>
          <p:nvPr/>
        </p:nvSpPr>
        <p:spPr>
          <a:xfrm>
            <a:off x="1509696" y="13424375"/>
            <a:ext cx="562026" cy="553271"/>
          </a:xfrm>
          <a:prstGeom prst="donu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2192181" y="13322919"/>
            <a:ext cx="13439919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ln w="0"/>
                <a:solidFill>
                  <a:srgbClr val="FF0000"/>
                </a:solidFill>
                <a:latin typeface="Baskerville Old Face" panose="02020602080505020303" pitchFamily="18" charset="0"/>
              </a:rPr>
              <a:t>特徴量抽出なしでの認識が可能</a:t>
            </a:r>
            <a:endParaRPr kumimoji="1" lang="ja-JP" altLang="en-US" sz="4400" dirty="0">
              <a:ln w="0"/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68" name="角丸四角形 267"/>
          <p:cNvSpPr/>
          <p:nvPr/>
        </p:nvSpPr>
        <p:spPr>
          <a:xfrm>
            <a:off x="2403352" y="14517624"/>
            <a:ext cx="16627396" cy="551029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1" name="テキスト ボックス 270"/>
          <p:cNvSpPr txBox="1"/>
          <p:nvPr/>
        </p:nvSpPr>
        <p:spPr>
          <a:xfrm>
            <a:off x="1832806" y="18317072"/>
            <a:ext cx="588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n w="0"/>
                <a:latin typeface="Baskerville Old Face" panose="02020602080505020303" pitchFamily="18" charset="0"/>
              </a:rPr>
              <a:t>学習用画像</a:t>
            </a:r>
            <a:endParaRPr kumimoji="1" lang="ja-JP" altLang="en-US" sz="2800" dirty="0">
              <a:ln w="0"/>
              <a:latin typeface="Baskerville Old Face" panose="02020602080505020303" pitchFamily="18" charset="0"/>
            </a:endParaRPr>
          </a:p>
        </p:txBody>
      </p:sp>
      <p:sp>
        <p:nvSpPr>
          <p:cNvPr id="284" name="右矢印 283"/>
          <p:cNvSpPr/>
          <p:nvPr/>
        </p:nvSpPr>
        <p:spPr>
          <a:xfrm>
            <a:off x="6854157" y="16658505"/>
            <a:ext cx="650403" cy="535924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7" name="コンテンツ プレースホルダ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3622964" y="16064300"/>
            <a:ext cx="2218138" cy="1875243"/>
          </a:xfrm>
          <a:prstGeom prst="rect">
            <a:avLst/>
          </a:prstGeom>
        </p:spPr>
      </p:pic>
      <p:sp>
        <p:nvSpPr>
          <p:cNvPr id="288" name="右矢印 287"/>
          <p:cNvSpPr/>
          <p:nvPr/>
        </p:nvSpPr>
        <p:spPr>
          <a:xfrm>
            <a:off x="12682023" y="16658505"/>
            <a:ext cx="650403" cy="535924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テキスト ボックス 289"/>
          <p:cNvSpPr txBox="1"/>
          <p:nvPr/>
        </p:nvSpPr>
        <p:spPr>
          <a:xfrm>
            <a:off x="12796926" y="17954812"/>
            <a:ext cx="3870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ln w="0"/>
                <a:latin typeface="Baskerville Old Face" panose="02020602080505020303" pitchFamily="18" charset="0"/>
              </a:rPr>
              <a:t>学習済み</a:t>
            </a:r>
            <a:endParaRPr lang="en-US" altLang="ja-JP" sz="2800" dirty="0" smtClean="0">
              <a:ln w="0"/>
              <a:latin typeface="Baskerville Old Face" panose="02020602080505020303" pitchFamily="18" charset="0"/>
            </a:endParaRPr>
          </a:p>
          <a:p>
            <a:pPr algn="ctr"/>
            <a:r>
              <a:rPr lang="ja-JP" altLang="en-US" sz="2800" dirty="0" smtClean="0">
                <a:ln w="0"/>
                <a:latin typeface="Baskerville Old Face" panose="02020602080505020303" pitchFamily="18" charset="0"/>
              </a:rPr>
              <a:t>コンピュータ</a:t>
            </a:r>
            <a:endParaRPr kumimoji="1" lang="ja-JP" altLang="en-US" sz="2800" dirty="0">
              <a:ln w="0"/>
              <a:latin typeface="Baskerville Old Face" panose="02020602080505020303" pitchFamily="18" charset="0"/>
            </a:endParaRPr>
          </a:p>
        </p:txBody>
      </p:sp>
      <p:sp>
        <p:nvSpPr>
          <p:cNvPr id="291" name="テキスト ボックス 290"/>
          <p:cNvSpPr txBox="1"/>
          <p:nvPr/>
        </p:nvSpPr>
        <p:spPr>
          <a:xfrm>
            <a:off x="7180667" y="19078222"/>
            <a:ext cx="588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n w="0"/>
                <a:latin typeface="Baskerville Old Face" panose="02020602080505020303" pitchFamily="18" charset="0"/>
              </a:rPr>
              <a:t>深層学習ネットワーク</a:t>
            </a:r>
            <a:endParaRPr kumimoji="1" lang="ja-JP" altLang="en-US" sz="2800" dirty="0">
              <a:ln w="0"/>
              <a:latin typeface="Baskerville Old Face" panose="02020602080505020303" pitchFamily="18" charset="0"/>
            </a:endParaRPr>
          </a:p>
        </p:txBody>
      </p:sp>
      <p:pic>
        <p:nvPicPr>
          <p:cNvPr id="293" name="図 2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345" y="17816353"/>
            <a:ext cx="1250509" cy="1250509"/>
          </a:xfrm>
          <a:prstGeom prst="rect">
            <a:avLst/>
          </a:prstGeom>
        </p:spPr>
      </p:pic>
      <p:sp>
        <p:nvSpPr>
          <p:cNvPr id="294" name="角丸四角形 293"/>
          <p:cNvSpPr/>
          <p:nvPr/>
        </p:nvSpPr>
        <p:spPr>
          <a:xfrm>
            <a:off x="16613926" y="17661133"/>
            <a:ext cx="1547491" cy="155258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15366200" y="19308712"/>
            <a:ext cx="408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n w="0"/>
                <a:latin typeface="Baskerville Old Face" panose="02020602080505020303" pitchFamily="18" charset="0"/>
              </a:rPr>
              <a:t>テスト画像</a:t>
            </a:r>
            <a:endParaRPr kumimoji="1" lang="ja-JP" altLang="en-US" sz="2800" dirty="0">
              <a:ln w="0"/>
              <a:latin typeface="Baskerville Old Face" panose="02020602080505020303" pitchFamily="18" charset="0"/>
            </a:endParaRPr>
          </a:p>
        </p:txBody>
      </p:sp>
      <p:sp>
        <p:nvSpPr>
          <p:cNvPr id="297" name="右矢印 296"/>
          <p:cNvSpPr/>
          <p:nvPr/>
        </p:nvSpPr>
        <p:spPr>
          <a:xfrm rot="12983777">
            <a:off x="15841816" y="17337697"/>
            <a:ext cx="650403" cy="535924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角丸四角形吹き出し 298"/>
          <p:cNvSpPr/>
          <p:nvPr/>
        </p:nvSpPr>
        <p:spPr>
          <a:xfrm>
            <a:off x="15528210" y="15316023"/>
            <a:ext cx="2171701" cy="1010894"/>
          </a:xfrm>
          <a:prstGeom prst="wedgeRoundRectCallout">
            <a:avLst>
              <a:gd name="adj1" fmla="val -55111"/>
              <a:gd name="adj2" fmla="val 86059"/>
              <a:gd name="adj3" fmla="val 16667"/>
            </a:avLst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テキスト ボックス 302"/>
          <p:cNvSpPr txBox="1"/>
          <p:nvPr/>
        </p:nvSpPr>
        <p:spPr>
          <a:xfrm>
            <a:off x="949921" y="20447585"/>
            <a:ext cx="19804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i="1" dirty="0">
                <a:ln w="0"/>
                <a:solidFill>
                  <a:srgbClr val="33339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問題点</a:t>
            </a:r>
            <a:r>
              <a:rPr kumimoji="1" lang="ja-JP" altLang="en-US" sz="4800" i="1" dirty="0" smtClean="0">
                <a:ln w="0"/>
                <a:solidFill>
                  <a:srgbClr val="33339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ja-JP" sz="4800" i="1" dirty="0" smtClean="0">
                <a:ln w="0"/>
                <a:solidFill>
                  <a:srgbClr val="33339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:</a:t>
            </a:r>
            <a:r>
              <a:rPr lang="en-US" altLang="ja-JP" sz="4800" dirty="0" smtClean="0">
                <a:ln w="0"/>
                <a:solidFill>
                  <a:srgbClr val="33339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1924284" y="21713219"/>
            <a:ext cx="134399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n w="0"/>
                <a:latin typeface="Baskerville Old Face" panose="02020602080505020303" pitchFamily="18" charset="0"/>
              </a:rPr>
              <a:t>ネットワークの</a:t>
            </a:r>
            <a:r>
              <a:rPr lang="ja-JP" altLang="en-US" sz="4400" dirty="0">
                <a:ln w="0"/>
                <a:latin typeface="Baskerville Old Face" panose="02020602080505020303" pitchFamily="18" charset="0"/>
              </a:rPr>
              <a:t>学習</a:t>
            </a:r>
            <a:r>
              <a:rPr lang="ja-JP" altLang="en-US" sz="4400" dirty="0" smtClean="0">
                <a:ln w="0"/>
                <a:latin typeface="Baskerville Old Face" panose="02020602080505020303" pitchFamily="18" charset="0"/>
              </a:rPr>
              <a:t>に必要な計算コストが膨大</a:t>
            </a:r>
            <a:endParaRPr lang="en-US" altLang="ja-JP" sz="4400" dirty="0" smtClean="0">
              <a:ln w="0"/>
              <a:latin typeface="Baskerville Old Face" panose="02020602080505020303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n w="0"/>
                <a:latin typeface="Baskerville Old Face" panose="02020602080505020303" pitchFamily="18" charset="0"/>
              </a:rPr>
              <a:t>最適化における数多くの</a:t>
            </a:r>
            <a:r>
              <a:rPr kumimoji="1" lang="ja-JP" altLang="en-US" sz="4400" dirty="0" smtClean="0">
                <a:ln w="0"/>
                <a:latin typeface="Baskerville Old Face" panose="02020602080505020303" pitchFamily="18" charset="0"/>
              </a:rPr>
              <a:t>ハイパーパラメータが存在</a:t>
            </a:r>
            <a:endParaRPr kumimoji="1" lang="ja-JP" altLang="en-US" sz="4400" dirty="0">
              <a:ln w="0"/>
              <a:latin typeface="Baskerville Old Face" panose="02020602080505020303" pitchFamily="18" charset="0"/>
            </a:endParaRPr>
          </a:p>
        </p:txBody>
      </p:sp>
      <p:sp>
        <p:nvSpPr>
          <p:cNvPr id="246" name="正方形/長方形 245"/>
          <p:cNvSpPr/>
          <p:nvPr/>
        </p:nvSpPr>
        <p:spPr>
          <a:xfrm>
            <a:off x="1832572" y="21785847"/>
            <a:ext cx="17699625" cy="319822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右矢印 305"/>
          <p:cNvSpPr/>
          <p:nvPr/>
        </p:nvSpPr>
        <p:spPr>
          <a:xfrm>
            <a:off x="2209640" y="24048012"/>
            <a:ext cx="934440" cy="629264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テキスト ボックス 306"/>
          <p:cNvSpPr txBox="1"/>
          <p:nvPr/>
        </p:nvSpPr>
        <p:spPr>
          <a:xfrm>
            <a:off x="3184065" y="23688082"/>
            <a:ext cx="19804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i="1" dirty="0" smtClean="0">
                <a:ln w="0"/>
                <a:solidFill>
                  <a:srgbClr val="33339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性能を最大限に引き出すためには充分な経験や知識が必要</a:t>
            </a:r>
            <a:r>
              <a:rPr lang="en-US" altLang="ja-JP" sz="4800" i="1" dirty="0" smtClean="0">
                <a:ln w="0"/>
                <a:solidFill>
                  <a:srgbClr val="33339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  <a:r>
              <a:rPr lang="en-US" altLang="ja-JP" sz="4800" dirty="0" smtClean="0">
                <a:ln w="0"/>
                <a:solidFill>
                  <a:srgbClr val="33339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309" name="角丸四角形吹き出し 308"/>
          <p:cNvSpPr/>
          <p:nvPr/>
        </p:nvSpPr>
        <p:spPr>
          <a:xfrm>
            <a:off x="14006476" y="21249936"/>
            <a:ext cx="5680784" cy="1618145"/>
          </a:xfrm>
          <a:prstGeom prst="wedgeRoundRectCallout">
            <a:avLst>
              <a:gd name="adj1" fmla="val -69476"/>
              <a:gd name="adj2" fmla="val 58107"/>
              <a:gd name="adj3" fmla="val 16667"/>
            </a:avLst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0" name="図 3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04" y="15921670"/>
            <a:ext cx="729287" cy="729287"/>
          </a:xfrm>
          <a:prstGeom prst="rect">
            <a:avLst/>
          </a:prstGeom>
        </p:spPr>
      </p:pic>
      <p:pic>
        <p:nvPicPr>
          <p:cNvPr id="311" name="図 3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79" y="16475853"/>
            <a:ext cx="934440" cy="934440"/>
          </a:xfrm>
          <a:prstGeom prst="rect">
            <a:avLst/>
          </a:prstGeom>
        </p:spPr>
      </p:pic>
      <p:pic>
        <p:nvPicPr>
          <p:cNvPr id="313" name="図 3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75" y="16970654"/>
            <a:ext cx="891259" cy="669017"/>
          </a:xfrm>
          <a:prstGeom prst="rect">
            <a:avLst/>
          </a:prstGeom>
        </p:spPr>
      </p:pic>
      <p:pic>
        <p:nvPicPr>
          <p:cNvPr id="314" name="図 3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13" y="17131231"/>
            <a:ext cx="775314" cy="775314"/>
          </a:xfrm>
          <a:prstGeom prst="rect">
            <a:avLst/>
          </a:prstGeom>
        </p:spPr>
      </p:pic>
      <p:pic>
        <p:nvPicPr>
          <p:cNvPr id="315" name="図 3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56" y="16382955"/>
            <a:ext cx="708641" cy="670846"/>
          </a:xfrm>
          <a:prstGeom prst="rect">
            <a:avLst/>
          </a:prstGeom>
        </p:spPr>
      </p:pic>
      <p:sp>
        <p:nvSpPr>
          <p:cNvPr id="317" name="テキスト ボックス 316"/>
          <p:cNvSpPr txBox="1"/>
          <p:nvPr/>
        </p:nvSpPr>
        <p:spPr>
          <a:xfrm>
            <a:off x="15363132" y="15541238"/>
            <a:ext cx="252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n w="0"/>
                <a:latin typeface="Baskerville Old Face" panose="02020602080505020303" pitchFamily="18" charset="0"/>
              </a:rPr>
              <a:t>「りんご」</a:t>
            </a:r>
            <a:endParaRPr kumimoji="1" lang="ja-JP" altLang="en-US" sz="3600" dirty="0">
              <a:ln w="0"/>
              <a:latin typeface="Baskerville Old Face" panose="02020602080505020303" pitchFamily="18" charset="0"/>
            </a:endParaRPr>
          </a:p>
        </p:txBody>
      </p:sp>
      <p:sp>
        <p:nvSpPr>
          <p:cNvPr id="300" name="テキスト ボックス 299"/>
          <p:cNvSpPr txBox="1"/>
          <p:nvPr/>
        </p:nvSpPr>
        <p:spPr>
          <a:xfrm>
            <a:off x="14004329" y="21482347"/>
            <a:ext cx="5544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>
                <a:ln w="0"/>
                <a:latin typeface="Baskerville Old Face" panose="02020602080505020303" pitchFamily="18" charset="0"/>
              </a:rPr>
              <a:t>性能を向上させるための</a:t>
            </a:r>
            <a:endParaRPr lang="en-US" altLang="ja-JP" sz="3600" dirty="0" smtClean="0">
              <a:ln w="0"/>
              <a:latin typeface="Baskerville Old Face" panose="02020602080505020303" pitchFamily="18" charset="0"/>
            </a:endParaRPr>
          </a:p>
          <a:p>
            <a:pPr algn="ctr"/>
            <a:r>
              <a:rPr kumimoji="1" lang="ja-JP" altLang="en-US" sz="3600" dirty="0" smtClean="0">
                <a:ln w="0"/>
                <a:latin typeface="Baskerville Old Face" panose="02020602080505020303" pitchFamily="18" charset="0"/>
              </a:rPr>
              <a:t>オプション</a:t>
            </a:r>
            <a:r>
              <a:rPr kumimoji="1" lang="ja-JP" altLang="en-US" sz="3600" dirty="0" smtClean="0">
                <a:ln w="0"/>
                <a:latin typeface="Baskerville Old Face" panose="02020602080505020303" pitchFamily="18" charset="0"/>
              </a:rPr>
              <a:t>のパラメータ</a:t>
            </a:r>
            <a:endParaRPr kumimoji="1" lang="ja-JP" altLang="en-US" sz="3600" dirty="0">
              <a:ln w="0"/>
              <a:latin typeface="Baskerville Old Face" panose="02020602080505020303" pitchFamily="18" charset="0"/>
            </a:endParaRPr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925339" y="25201483"/>
            <a:ext cx="19804302" cy="107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i="1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研究目的 </a:t>
            </a:r>
            <a:r>
              <a:rPr lang="en-US" altLang="ja-JP" sz="4800" i="1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: </a:t>
            </a:r>
            <a:r>
              <a:rPr lang="en-US" altLang="ja-JP" sz="4800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320" name="正方形/長方形 319"/>
          <p:cNvSpPr/>
          <p:nvPr/>
        </p:nvSpPr>
        <p:spPr>
          <a:xfrm>
            <a:off x="1859742" y="26440243"/>
            <a:ext cx="17699625" cy="24016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1" name="テキスト ボックス 320"/>
          <p:cNvSpPr txBox="1"/>
          <p:nvPr/>
        </p:nvSpPr>
        <p:spPr>
          <a:xfrm>
            <a:off x="2304532" y="26527294"/>
            <a:ext cx="19804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dirty="0" smtClean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深層学習で利用される </a:t>
            </a:r>
            <a:r>
              <a:rPr lang="en-US" altLang="ja-JP" sz="4800" dirty="0" smtClean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Restricted Boltzmann Machine (RBM) </a:t>
            </a:r>
            <a:r>
              <a:rPr lang="ja-JP" altLang="en-US" sz="4800" dirty="0" smtClean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の</a:t>
            </a:r>
            <a:endParaRPr lang="en-US" altLang="ja-JP" sz="4800" dirty="0" smtClean="0">
              <a:ln w="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4800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ハイパーパラメータを自動で調整する</a:t>
            </a:r>
            <a:r>
              <a:rPr lang="ja-JP" altLang="en-US" sz="4800" dirty="0" smtClean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手法の提案</a:t>
            </a:r>
            <a:endParaRPr lang="en-US" altLang="ja-JP" sz="4800" dirty="0" smtClean="0">
              <a:ln w="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23" name="図 3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198" y="15660192"/>
            <a:ext cx="1266879" cy="844586"/>
          </a:xfrm>
          <a:prstGeom prst="rect">
            <a:avLst/>
          </a:prstGeom>
        </p:spPr>
      </p:pic>
      <p:sp>
        <p:nvSpPr>
          <p:cNvPr id="173" name="角丸四角形吹き出し 172"/>
          <p:cNvSpPr/>
          <p:nvPr/>
        </p:nvSpPr>
        <p:spPr>
          <a:xfrm>
            <a:off x="6174346" y="6721369"/>
            <a:ext cx="4169616" cy="1205253"/>
          </a:xfrm>
          <a:prstGeom prst="wedgeRoundRectCallout">
            <a:avLst>
              <a:gd name="adj1" fmla="val -7455"/>
              <a:gd name="adj2" fmla="val 90233"/>
              <a:gd name="adj3" fmla="val 16667"/>
            </a:avLst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6094129" y="6784268"/>
            <a:ext cx="32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ln w="0"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色や形などの情報</a:t>
            </a:r>
            <a:endParaRPr kumimoji="1" lang="ja-JP" altLang="en-US" sz="2800" dirty="0">
              <a:ln w="0"/>
              <a:latin typeface="Baskerville Old Face" panose="02020602080505020303" pitchFamily="18" charset="0"/>
            </a:endParaRPr>
          </a:p>
        </p:txBody>
      </p:sp>
      <p:sp>
        <p:nvSpPr>
          <p:cNvPr id="176" name="右矢印 175"/>
          <p:cNvSpPr/>
          <p:nvPr/>
        </p:nvSpPr>
        <p:spPr>
          <a:xfrm>
            <a:off x="6654240" y="7366509"/>
            <a:ext cx="396613" cy="426813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6987488" y="7315877"/>
            <a:ext cx="32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ln w="0"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認識に必要な</a:t>
            </a:r>
            <a:r>
              <a:rPr lang="ja-JP" altLang="en-US" sz="2800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知識</a:t>
            </a:r>
            <a:endParaRPr kumimoji="1" lang="ja-JP" altLang="en-US" sz="280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7212338" y="10461739"/>
            <a:ext cx="3545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n w="0"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特徴量の選択には、</a:t>
            </a:r>
            <a:endParaRPr lang="en-US" altLang="ja-JP" sz="2400" dirty="0" smtClean="0">
              <a:ln w="0"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n w="0"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認識対象に応じた</a:t>
            </a:r>
            <a:endParaRPr lang="en-US" altLang="ja-JP" sz="2400" dirty="0" smtClean="0">
              <a:ln w="0"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n w="0"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充分な経験や知識が必要</a:t>
            </a:r>
            <a:endParaRPr kumimoji="1" lang="ja-JP" altLang="en-US" sz="2400" dirty="0">
              <a:ln w="0"/>
              <a:latin typeface="Baskerville Old Face" panose="02020602080505020303" pitchFamily="18" charset="0"/>
            </a:endParaRPr>
          </a:p>
        </p:txBody>
      </p:sp>
      <p:sp>
        <p:nvSpPr>
          <p:cNvPr id="18" name="星 5 17"/>
          <p:cNvSpPr/>
          <p:nvPr/>
        </p:nvSpPr>
        <p:spPr>
          <a:xfrm>
            <a:off x="6800851" y="10523259"/>
            <a:ext cx="374378" cy="338086"/>
          </a:xfrm>
          <a:prstGeom prst="star5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15087103" y="27447596"/>
            <a:ext cx="5938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i="1" dirty="0" smtClean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[Fisher and </a:t>
            </a:r>
            <a:r>
              <a:rPr lang="en-US" altLang="ja-JP" sz="3200" i="1" dirty="0" err="1" smtClean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Igel</a:t>
            </a:r>
            <a:r>
              <a:rPr lang="en-US" altLang="ja-JP" sz="3200" i="1" dirty="0" smtClean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, 2012]</a:t>
            </a:r>
            <a:endParaRPr lang="en-US" altLang="ja-JP" sz="3200" dirty="0" smtClean="0">
              <a:ln w="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7883026" y="11842792"/>
            <a:ext cx="661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i="1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[Hinton, </a:t>
            </a:r>
            <a:r>
              <a:rPr lang="en-US" altLang="ja-JP" sz="3200" i="1" dirty="0" err="1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Osindero</a:t>
            </a:r>
            <a:r>
              <a:rPr lang="en-US" altLang="ja-JP" sz="3200" i="1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, and </a:t>
            </a:r>
            <a:r>
              <a:rPr lang="en-US" altLang="ja-JP" sz="3200" i="1" dirty="0" err="1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Teh</a:t>
            </a:r>
            <a:r>
              <a:rPr lang="en-US" altLang="ja-JP" sz="3200" i="1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, 2006]</a:t>
            </a:r>
            <a:endParaRPr lang="en-US" altLang="ja-JP" sz="3200" dirty="0" smtClean="0">
              <a:ln w="0"/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81" name="角丸四角形吹き出し 180"/>
          <p:cNvSpPr/>
          <p:nvPr/>
        </p:nvSpPr>
        <p:spPr>
          <a:xfrm>
            <a:off x="5786897" y="20299256"/>
            <a:ext cx="6443431" cy="1254222"/>
          </a:xfrm>
          <a:prstGeom prst="wedgeRoundRectCallout">
            <a:avLst>
              <a:gd name="adj1" fmla="val -37778"/>
              <a:gd name="adj2" fmla="val 85905"/>
              <a:gd name="adj3" fmla="val 16667"/>
            </a:avLst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922327" y="20467261"/>
            <a:ext cx="6400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n w="0"/>
                <a:latin typeface="Baskerville Old Face" panose="02020602080505020303" pitchFamily="18" charset="0"/>
              </a:rPr>
              <a:t>正しい認識結果を得るための</a:t>
            </a:r>
            <a:endParaRPr lang="en-US" altLang="ja-JP" sz="2800" dirty="0" smtClean="0">
              <a:ln w="0"/>
              <a:latin typeface="Baskerville Old Face" panose="02020602080505020303" pitchFamily="18" charset="0"/>
            </a:endParaRPr>
          </a:p>
          <a:p>
            <a:r>
              <a:rPr lang="ja-JP" altLang="en-US" sz="2800" dirty="0" smtClean="0">
                <a:ln w="0"/>
                <a:latin typeface="Baskerville Old Face" panose="02020602080505020303" pitchFamily="18" charset="0"/>
              </a:rPr>
              <a:t>パラメータ </a:t>
            </a:r>
            <a:r>
              <a:rPr lang="en-US" altLang="ja-JP" sz="2800" dirty="0" smtClean="0">
                <a:ln w="0"/>
                <a:latin typeface="Baskerville Old Face" panose="02020602080505020303" pitchFamily="18" charset="0"/>
              </a:rPr>
              <a:t>(</a:t>
            </a:r>
            <a:r>
              <a:rPr lang="ja-JP" altLang="en-US" sz="2800" dirty="0" smtClean="0">
                <a:ln w="0"/>
                <a:latin typeface="Baskerville Old Face" panose="02020602080505020303" pitchFamily="18" charset="0"/>
              </a:rPr>
              <a:t>結合重みとバイアス</a:t>
            </a:r>
            <a:r>
              <a:rPr lang="en-US" altLang="ja-JP" sz="2800" dirty="0" smtClean="0">
                <a:ln w="0"/>
                <a:latin typeface="Baskerville Old Face" panose="02020602080505020303" pitchFamily="18" charset="0"/>
              </a:rPr>
              <a:t>)</a:t>
            </a:r>
            <a:r>
              <a:rPr lang="ja-JP" altLang="en-US" sz="2800" dirty="0">
                <a:ln w="0"/>
                <a:latin typeface="Baskerville Old Face" panose="02020602080505020303" pitchFamily="18" charset="0"/>
              </a:rPr>
              <a:t> </a:t>
            </a:r>
            <a:r>
              <a:rPr lang="ja-JP" altLang="en-US" sz="2800" dirty="0" smtClean="0">
                <a:ln w="0"/>
                <a:latin typeface="Baskerville Old Face" panose="02020602080505020303" pitchFamily="18" charset="0"/>
              </a:rPr>
              <a:t>を計算</a:t>
            </a:r>
            <a:endParaRPr lang="en-US" altLang="ja-JP" sz="2800" dirty="0" smtClean="0">
              <a:ln w="0"/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ptTeX_Preamble" descr="\documentclass[10pt]{article}&#10;\pagestyle{empty}&#10;\usepackage{amsmath}&#10;\usepackage[dvips]{color}"/>
          <p:cNvSpPr txBox="1"/>
          <p:nvPr/>
        </p:nvSpPr>
        <p:spPr>
          <a:xfrm>
            <a:off x="-1651000" y="-635000"/>
            <a:ext cx="1651000" cy="635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71500" y="22715622"/>
            <a:ext cx="20287442" cy="6811877"/>
          </a:xfrm>
          <a:prstGeom prst="rect">
            <a:avLst/>
          </a:prstGeom>
          <a:noFill/>
          <a:ln w="76200">
            <a:solidFill>
              <a:srgbClr val="3333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37990" y="22778145"/>
            <a:ext cx="13171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i="1" dirty="0" smtClean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評価実験</a:t>
            </a:r>
            <a:endParaRPr kumimoji="1" lang="ja-JP" altLang="en-US" sz="5400" i="1" dirty="0">
              <a:ln w="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58251"/>
              </p:ext>
            </p:extLst>
          </p:nvPr>
        </p:nvGraphicFramePr>
        <p:xfrm>
          <a:off x="798830" y="25342604"/>
          <a:ext cx="10312242" cy="3598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042"/>
                <a:gridCol w="3610670"/>
                <a:gridCol w="2288530"/>
              </a:tblGrid>
              <a:tr h="8996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0" dirty="0" smtClean="0"/>
                        <a:t>実験内容</a:t>
                      </a:r>
                      <a:endParaRPr kumimoji="1" lang="ja-JP" altLang="en-US" sz="4000" b="0" dirty="0"/>
                    </a:p>
                  </a:txBody>
                  <a:tcPr anchor="ctr"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0" dirty="0" smtClean="0"/>
                        <a:t>計算時間 </a:t>
                      </a:r>
                      <a:r>
                        <a:rPr kumimoji="1" lang="en-US" altLang="ja-JP" sz="4000" b="0" dirty="0" smtClean="0">
                          <a:latin typeface="Baskerville Old Face" panose="02020602080505020303" pitchFamily="18" charset="0"/>
                        </a:rPr>
                        <a:t>[min]</a:t>
                      </a:r>
                      <a:endParaRPr kumimoji="1" lang="ja-JP" altLang="en-US" sz="4000" b="0" dirty="0"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0" dirty="0" smtClean="0"/>
                        <a:t>精度</a:t>
                      </a:r>
                      <a:endParaRPr kumimoji="1" lang="ja-JP" altLang="en-US" sz="3200" b="0" baseline="30000" dirty="0"/>
                    </a:p>
                  </a:txBody>
                  <a:tcPr anchor="ctr">
                    <a:solidFill>
                      <a:srgbClr val="333399"/>
                    </a:solidFill>
                  </a:tcPr>
                </a:tc>
              </a:tr>
              <a:tr h="8996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グリッドサーチ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>
                          <a:latin typeface="+mn-ea"/>
                          <a:ea typeface="+mn-ea"/>
                        </a:rPr>
                        <a:t>547.27</a:t>
                      </a:r>
                      <a:endParaRPr kumimoji="1" lang="ja-JP" altLang="en-US" sz="4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>
                          <a:latin typeface="+mn-ea"/>
                          <a:ea typeface="+mn-ea"/>
                        </a:rPr>
                        <a:t>-73.5544</a:t>
                      </a:r>
                      <a:endParaRPr kumimoji="1" lang="ja-JP" altLang="en-US" sz="4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8996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ランダムサンプリング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>
                          <a:latin typeface="+mn-ea"/>
                          <a:ea typeface="+mn-ea"/>
                        </a:rPr>
                        <a:t>86.94</a:t>
                      </a:r>
                      <a:endParaRPr kumimoji="1" lang="ja-JP" altLang="en-US" sz="4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>
                          <a:latin typeface="+mn-ea"/>
                          <a:ea typeface="+mn-ea"/>
                        </a:rPr>
                        <a:t>-86.5290</a:t>
                      </a:r>
                      <a:endParaRPr kumimoji="1" lang="ja-JP" altLang="en-US" sz="4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8996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提案手法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>
                          <a:latin typeface="+mn-ea"/>
                          <a:ea typeface="+mn-ea"/>
                        </a:rPr>
                        <a:t>193.70</a:t>
                      </a:r>
                      <a:endParaRPr kumimoji="1" lang="ja-JP" altLang="en-US" sz="4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>
                          <a:latin typeface="+mn-ea"/>
                          <a:ea typeface="+mn-ea"/>
                        </a:rPr>
                        <a:t>-75.3250</a:t>
                      </a:r>
                      <a:endParaRPr kumimoji="1" lang="ja-JP" altLang="en-US" sz="4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840691" y="23742357"/>
            <a:ext cx="9853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en-US" altLang="ja-JP" sz="4000" dirty="0" smtClean="0">
                <a:latin typeface="Baskerville Old Face" panose="02020602080505020303" pitchFamily="18" charset="0"/>
              </a:rPr>
              <a:t>MNIST</a:t>
            </a:r>
            <a:r>
              <a:rPr kumimoji="1" lang="ja-JP" altLang="en-US" sz="4000" dirty="0" smtClean="0">
                <a:latin typeface="Baskerville Old Face" panose="02020602080505020303" pitchFamily="18" charset="0"/>
              </a:rPr>
              <a:t>手書き数字画像</a:t>
            </a:r>
            <a:r>
              <a:rPr lang="ja-JP" altLang="en-US" sz="4000" dirty="0" smtClean="0">
                <a:latin typeface="Baskerville Old Face" panose="02020602080505020303" pitchFamily="18" charset="0"/>
              </a:rPr>
              <a:t>を利用した</a:t>
            </a:r>
            <a:r>
              <a:rPr kumimoji="1" lang="ja-JP" altLang="en-US" sz="4000" dirty="0" smtClean="0">
                <a:latin typeface="Baskerville Old Face" panose="02020602080505020303" pitchFamily="18" charset="0"/>
              </a:rPr>
              <a:t>比較実験</a:t>
            </a:r>
            <a:endParaRPr kumimoji="1" lang="ja-JP" alt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71501" y="390423"/>
            <a:ext cx="20287441" cy="21955227"/>
          </a:xfrm>
          <a:prstGeom prst="rect">
            <a:avLst/>
          </a:prstGeom>
          <a:noFill/>
          <a:ln w="76200">
            <a:solidFill>
              <a:srgbClr val="3333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2905" y="750185"/>
            <a:ext cx="13171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i="1" dirty="0" smtClean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ハイパーパラメータのチューニング方法</a:t>
            </a:r>
            <a:endParaRPr kumimoji="1" lang="ja-JP" altLang="en-US" sz="5400" i="1" dirty="0">
              <a:ln w="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0691" y="176517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sz="4800" dirty="0" smtClean="0">
                <a:latin typeface="Baskerville Old Face" panose="02020602080505020303" pitchFamily="18" charset="0"/>
              </a:rPr>
              <a:t>従来法</a:t>
            </a:r>
            <a:endParaRPr kumimoji="1" lang="ja-JP" altLang="en-US" sz="4800" dirty="0">
              <a:latin typeface="Baskerville Old Face" panose="02020602080505020303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66374" y="2687830"/>
            <a:ext cx="776526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グリッドサーチ</a:t>
            </a:r>
            <a:r>
              <a:rPr lang="en-US" altLang="ja-JP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:</a:t>
            </a:r>
          </a:p>
          <a:p>
            <a:pPr>
              <a:tabLst>
                <a:tab pos="542925" algn="l"/>
              </a:tabLst>
            </a:pPr>
            <a:r>
              <a:rPr kumimoji="1" lang="ja-JP" altLang="en-US" sz="4000" dirty="0" smtClean="0">
                <a:latin typeface="Baskerville Old Face" panose="02020602080505020303" pitchFamily="18" charset="0"/>
              </a:rPr>
              <a:t>  事前に設定された探索点に従って</a:t>
            </a:r>
            <a:endParaRPr kumimoji="1" lang="en-US" altLang="ja-JP" sz="4000" dirty="0" smtClean="0">
              <a:latin typeface="Baskerville Old Face" panose="02020602080505020303" pitchFamily="18" charset="0"/>
            </a:endParaRPr>
          </a:p>
          <a:p>
            <a:pPr>
              <a:tabLst>
                <a:tab pos="542925" algn="l"/>
              </a:tabLst>
            </a:pPr>
            <a:r>
              <a:rPr lang="ja-JP" altLang="en-US" sz="4000" dirty="0" smtClean="0">
                <a:latin typeface="Baskerville Old Face" panose="02020602080505020303" pitchFamily="18" charset="0"/>
              </a:rPr>
              <a:t>  チューニングを実行</a:t>
            </a:r>
            <a:endParaRPr kumimoji="1" lang="ja-JP" alt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31822" y="2687830"/>
            <a:ext cx="8819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ランダムサンプリング</a:t>
            </a:r>
            <a:r>
              <a:rPr lang="en-US" altLang="ja-JP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:</a:t>
            </a:r>
          </a:p>
          <a:p>
            <a:pPr>
              <a:tabLst>
                <a:tab pos="542925" algn="l"/>
              </a:tabLst>
            </a:pPr>
            <a:r>
              <a:rPr lang="ja-JP" altLang="en-US" sz="4000" dirty="0" smtClean="0">
                <a:latin typeface="Baskerville Old Face" panose="02020602080505020303" pitchFamily="18" charset="0"/>
              </a:rPr>
              <a:t>  無作為</a:t>
            </a:r>
            <a:r>
              <a:rPr kumimoji="1" lang="ja-JP" altLang="en-US" sz="4000" dirty="0" smtClean="0">
                <a:latin typeface="Baskerville Old Face" panose="02020602080505020303" pitchFamily="18" charset="0"/>
              </a:rPr>
              <a:t>に生成された探索点に従って</a:t>
            </a:r>
            <a:endParaRPr kumimoji="1" lang="en-US" altLang="ja-JP" sz="4000" dirty="0" smtClean="0">
              <a:latin typeface="Baskerville Old Face" panose="02020602080505020303" pitchFamily="18" charset="0"/>
            </a:endParaRPr>
          </a:p>
          <a:p>
            <a:pPr>
              <a:tabLst>
                <a:tab pos="542925" algn="l"/>
              </a:tabLst>
            </a:pPr>
            <a:r>
              <a:rPr lang="ja-JP" altLang="en-US" sz="4000" dirty="0" smtClean="0">
                <a:latin typeface="Baskerville Old Face" panose="02020602080505020303" pitchFamily="18" charset="0"/>
              </a:rPr>
              <a:t>  チューニングを実行</a:t>
            </a:r>
            <a:endParaRPr kumimoji="1" lang="ja-JP" altLang="en-US" sz="4000" dirty="0">
              <a:latin typeface="Baskerville Old Face" panose="02020602080505020303" pitchFamily="18" charset="0"/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3661293" y="8919120"/>
            <a:ext cx="5456903" cy="294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3984529" y="4884490"/>
            <a:ext cx="12290" cy="44429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670964" y="9212118"/>
            <a:ext cx="3788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ja-JP" altLang="en-US" sz="3200" dirty="0" smtClean="0">
                <a:latin typeface="Baskerville Old Face" panose="02020602080505020303" pitchFamily="18" charset="0"/>
              </a:rPr>
              <a:t>ハイパーパラメータ </a:t>
            </a:r>
            <a:r>
              <a:rPr lang="en-US" altLang="ja-JP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 rot="16200000">
            <a:off x="1551975" y="6707668"/>
            <a:ext cx="3791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ja-JP" altLang="en-US" sz="3200" dirty="0" smtClean="0">
                <a:latin typeface="Baskerville Old Face" panose="02020602080505020303" pitchFamily="18" charset="0"/>
              </a:rPr>
              <a:t>ハイパーパラメータ 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3347731" y="9212118"/>
            <a:ext cx="3788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ja-JP" altLang="en-US" sz="3200" dirty="0" smtClean="0">
                <a:latin typeface="Baskerville Old Face" panose="02020602080505020303" pitchFamily="18" charset="0"/>
              </a:rPr>
              <a:t>ハイパーパラメータ </a:t>
            </a:r>
            <a:r>
              <a:rPr lang="en-US" altLang="ja-JP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 rot="16200000">
            <a:off x="10274407" y="6707668"/>
            <a:ext cx="3791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ja-JP" altLang="en-US" sz="3200" dirty="0" smtClean="0">
                <a:latin typeface="Baskerville Old Face" panose="02020602080505020303" pitchFamily="18" charset="0"/>
              </a:rPr>
              <a:t>ハイパーパラメータ 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 flipH="1" flipV="1">
            <a:off x="5006469" y="4884490"/>
            <a:ext cx="19050" cy="42747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 flipV="1">
            <a:off x="6435219" y="4884490"/>
            <a:ext cx="19050" cy="42747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 flipV="1">
            <a:off x="7883019" y="4884490"/>
            <a:ext cx="19050" cy="42747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3841653" y="8094186"/>
            <a:ext cx="5099197" cy="3404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3841653" y="6970236"/>
            <a:ext cx="5099197" cy="3404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3841653" y="5903436"/>
            <a:ext cx="5099197" cy="3404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4912207" y="5818849"/>
            <a:ext cx="205066" cy="2245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6360007" y="5798932"/>
            <a:ext cx="205066" cy="2245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7807807" y="5798932"/>
            <a:ext cx="205066" cy="2245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4912207" y="6885649"/>
            <a:ext cx="205066" cy="2245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6360007" y="6865732"/>
            <a:ext cx="205066" cy="2245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7807807" y="6865732"/>
            <a:ext cx="205066" cy="2245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4912207" y="8028649"/>
            <a:ext cx="205066" cy="2245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6360007" y="8008732"/>
            <a:ext cx="205066" cy="2245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7807807" y="8008732"/>
            <a:ext cx="205066" cy="2245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12478975" y="4884490"/>
            <a:ext cx="5456903" cy="4442970"/>
            <a:chOff x="12980424" y="4884490"/>
            <a:chExt cx="5456903" cy="4442970"/>
          </a:xfrm>
        </p:grpSpPr>
        <p:cxnSp>
          <p:nvCxnSpPr>
            <p:cNvPr id="22" name="直線矢印コネクタ 21"/>
            <p:cNvCxnSpPr/>
            <p:nvPr/>
          </p:nvCxnSpPr>
          <p:spPr>
            <a:xfrm flipV="1">
              <a:off x="12980424" y="8919120"/>
              <a:ext cx="5456903" cy="294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flipH="1" flipV="1">
              <a:off x="13303660" y="4884490"/>
              <a:ext cx="12290" cy="444297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円/楕円 45"/>
            <p:cNvSpPr/>
            <p:nvPr/>
          </p:nvSpPr>
          <p:spPr>
            <a:xfrm>
              <a:off x="13809406" y="5653235"/>
              <a:ext cx="205066" cy="2245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14735050" y="7668200"/>
              <a:ext cx="205066" cy="2245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3942392" y="7096811"/>
              <a:ext cx="205066" cy="2245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15681655" y="5078934"/>
              <a:ext cx="205066" cy="2245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16937782" y="6273330"/>
              <a:ext cx="205066" cy="2245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17013926" y="7905750"/>
              <a:ext cx="205066" cy="2245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16073899" y="8495005"/>
              <a:ext cx="205066" cy="2245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17647061" y="5375802"/>
              <a:ext cx="205066" cy="2245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15718589" y="6797371"/>
              <a:ext cx="205066" cy="2245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テキスト ボックス 57"/>
          <p:cNvSpPr txBox="1"/>
          <p:nvPr/>
        </p:nvSpPr>
        <p:spPr>
          <a:xfrm>
            <a:off x="2685474" y="9945880"/>
            <a:ext cx="774603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sz="4000" dirty="0" smtClean="0">
                <a:latin typeface="Baskerville Old Face" panose="02020602080505020303" pitchFamily="18" charset="0"/>
              </a:rPr>
              <a:t>  システマチックな探索が行なえる</a:t>
            </a:r>
            <a:endParaRPr kumimoji="1" lang="en-US" altLang="ja-JP" sz="4000" dirty="0" smtClean="0">
              <a:latin typeface="Baskerville Old Face" panose="02020602080505020303" pitchFamily="18" charset="0"/>
            </a:endParaRPr>
          </a:p>
          <a:p>
            <a:pPr>
              <a:tabLst>
                <a:tab pos="542925" algn="l"/>
              </a:tabLst>
            </a:pPr>
            <a:r>
              <a:rPr lang="ja-JP" altLang="en-US" sz="4000" dirty="0" smtClean="0">
                <a:latin typeface="Baskerville Old Face" panose="02020602080505020303" pitchFamily="18" charset="0"/>
              </a:rPr>
              <a:t>  ハイパーパラメータ数が増えると、</a:t>
            </a:r>
            <a:endParaRPr lang="en-US" altLang="ja-JP" sz="4000" dirty="0" smtClean="0">
              <a:latin typeface="Baskerville Old Face" panose="02020602080505020303" pitchFamily="18" charset="0"/>
            </a:endParaRPr>
          </a:p>
          <a:p>
            <a:pPr>
              <a:tabLst>
                <a:tab pos="542925" algn="l"/>
              </a:tabLst>
            </a:pPr>
            <a:r>
              <a:rPr lang="en-US" altLang="ja-JP" sz="4000" dirty="0">
                <a:latin typeface="Baskerville Old Face" panose="02020602080505020303" pitchFamily="18" charset="0"/>
              </a:rPr>
              <a:t> </a:t>
            </a:r>
            <a:r>
              <a:rPr lang="en-US" altLang="ja-JP" sz="4000" dirty="0" smtClean="0">
                <a:latin typeface="Baskerville Old Face" panose="02020602080505020303" pitchFamily="18" charset="0"/>
              </a:rPr>
              <a:t> </a:t>
            </a:r>
            <a:r>
              <a:rPr lang="ja-JP" altLang="en-US" sz="4000" dirty="0" smtClean="0">
                <a:latin typeface="Baskerville Old Face" panose="02020602080505020303" pitchFamily="18" charset="0"/>
              </a:rPr>
              <a:t>計算コストが膨大になる</a:t>
            </a:r>
            <a:endParaRPr lang="en-US" altLang="ja-JP" sz="4000" dirty="0" smtClean="0">
              <a:latin typeface="Baskerville Old Face" panose="02020602080505020303" pitchFamily="18" charset="0"/>
            </a:endParaRPr>
          </a:p>
          <a:p>
            <a:pPr>
              <a:tabLst>
                <a:tab pos="542925" algn="l"/>
              </a:tabLst>
            </a:pPr>
            <a:r>
              <a:rPr lang="en-US" altLang="ja-JP" sz="4000" dirty="0" smtClean="0">
                <a:latin typeface="Baskerville Old Face" panose="02020602080505020303" pitchFamily="18" charset="0"/>
              </a:rPr>
              <a:t>  </a:t>
            </a:r>
            <a:r>
              <a:rPr lang="ja-JP" altLang="en-US" sz="4000" dirty="0" smtClean="0">
                <a:latin typeface="Baskerville Old Face" panose="02020602080505020303" pitchFamily="18" charset="0"/>
              </a:rPr>
              <a:t>探索点の設定は、</a:t>
            </a:r>
            <a:endParaRPr lang="en-US" altLang="ja-JP" sz="4000" dirty="0" smtClean="0">
              <a:latin typeface="Baskerville Old Face" panose="02020602080505020303" pitchFamily="18" charset="0"/>
            </a:endParaRPr>
          </a:p>
          <a:p>
            <a:pPr>
              <a:tabLst>
                <a:tab pos="542925" algn="l"/>
              </a:tabLst>
            </a:pPr>
            <a:r>
              <a:rPr lang="en-US" altLang="ja-JP" sz="4000" dirty="0">
                <a:latin typeface="Baskerville Old Face" panose="02020602080505020303" pitchFamily="18" charset="0"/>
              </a:rPr>
              <a:t> </a:t>
            </a:r>
            <a:r>
              <a:rPr lang="en-US" altLang="ja-JP" sz="4000" dirty="0" smtClean="0">
                <a:latin typeface="Baskerville Old Face" panose="02020602080505020303" pitchFamily="18" charset="0"/>
              </a:rPr>
              <a:t> </a:t>
            </a:r>
            <a:r>
              <a:rPr lang="ja-JP" altLang="en-US" sz="4000" dirty="0" smtClean="0">
                <a:latin typeface="Baskerville Old Face" panose="02020602080505020303" pitchFamily="18" charset="0"/>
              </a:rPr>
              <a:t>経験や知識に依存している</a:t>
            </a:r>
            <a:endParaRPr kumimoji="1" lang="ja-JP" alt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3" name="ドーナツ 32"/>
          <p:cNvSpPr/>
          <p:nvPr/>
        </p:nvSpPr>
        <p:spPr>
          <a:xfrm>
            <a:off x="2239882" y="10082161"/>
            <a:ext cx="492195" cy="474470"/>
          </a:xfrm>
          <a:prstGeom prst="donut">
            <a:avLst>
              <a:gd name="adj" fmla="val 87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乗算記号 33"/>
          <p:cNvSpPr/>
          <p:nvPr/>
        </p:nvSpPr>
        <p:spPr>
          <a:xfrm>
            <a:off x="2162867" y="10845163"/>
            <a:ext cx="646224" cy="690864"/>
          </a:xfrm>
          <a:prstGeom prst="mathMultiply">
            <a:avLst>
              <a:gd name="adj1" fmla="val 11728"/>
            </a:avLst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乗算記号 58"/>
          <p:cNvSpPr/>
          <p:nvPr/>
        </p:nvSpPr>
        <p:spPr>
          <a:xfrm>
            <a:off x="2187191" y="12069916"/>
            <a:ext cx="646224" cy="690864"/>
          </a:xfrm>
          <a:prstGeom prst="mathMultiply">
            <a:avLst>
              <a:gd name="adj1" fmla="val 11728"/>
            </a:avLst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1484106" y="9945880"/>
            <a:ext cx="82862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sz="4000" dirty="0" smtClean="0">
                <a:latin typeface="Baskerville Old Face" panose="02020602080505020303" pitchFamily="18" charset="0"/>
              </a:rPr>
              <a:t>  探索点の生成が容易である</a:t>
            </a:r>
            <a:endParaRPr lang="en-US" altLang="ja-JP" sz="4000" dirty="0" smtClean="0">
              <a:latin typeface="Baskerville Old Face" panose="02020602080505020303" pitchFamily="18" charset="0"/>
            </a:endParaRPr>
          </a:p>
          <a:p>
            <a:pPr>
              <a:tabLst>
                <a:tab pos="542925" algn="l"/>
              </a:tabLst>
            </a:pPr>
            <a:r>
              <a:rPr lang="en-US" altLang="ja-JP" sz="4000" dirty="0" smtClean="0">
                <a:latin typeface="Baskerville Old Face" panose="02020602080505020303" pitchFamily="18" charset="0"/>
              </a:rPr>
              <a:t>  </a:t>
            </a:r>
            <a:r>
              <a:rPr lang="ja-JP" altLang="en-US" sz="4000" dirty="0" smtClean="0">
                <a:latin typeface="Baskerville Old Face" panose="02020602080505020303" pitchFamily="18" charset="0"/>
              </a:rPr>
              <a:t>生成される乱数値の範囲の設定は、</a:t>
            </a:r>
            <a:endParaRPr lang="en-US" altLang="ja-JP" sz="4000" dirty="0" smtClean="0">
              <a:latin typeface="Baskerville Old Face" panose="02020602080505020303" pitchFamily="18" charset="0"/>
            </a:endParaRPr>
          </a:p>
          <a:p>
            <a:pPr>
              <a:tabLst>
                <a:tab pos="542925" algn="l"/>
              </a:tabLst>
            </a:pPr>
            <a:r>
              <a:rPr kumimoji="1" lang="en-US" altLang="ja-JP" sz="4000" dirty="0">
                <a:latin typeface="Baskerville Old Face" panose="02020602080505020303" pitchFamily="18" charset="0"/>
              </a:rPr>
              <a:t> </a:t>
            </a:r>
            <a:r>
              <a:rPr kumimoji="1" lang="en-US" altLang="ja-JP" sz="4000" dirty="0" smtClean="0">
                <a:latin typeface="Baskerville Old Face" panose="02020602080505020303" pitchFamily="18" charset="0"/>
              </a:rPr>
              <a:t> </a:t>
            </a:r>
            <a:r>
              <a:rPr kumimoji="1" lang="ja-JP" altLang="en-US" sz="4000" dirty="0" smtClean="0">
                <a:latin typeface="Baskerville Old Face" panose="02020602080505020303" pitchFamily="18" charset="0"/>
              </a:rPr>
              <a:t>経験や知識に依存している</a:t>
            </a:r>
            <a:endParaRPr kumimoji="1" lang="ja-JP" alt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61" name="ドーナツ 60"/>
          <p:cNvSpPr/>
          <p:nvPr/>
        </p:nvSpPr>
        <p:spPr>
          <a:xfrm>
            <a:off x="11031822" y="10082161"/>
            <a:ext cx="492195" cy="474470"/>
          </a:xfrm>
          <a:prstGeom prst="donut">
            <a:avLst>
              <a:gd name="adj" fmla="val 87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乗算記号 61"/>
          <p:cNvSpPr/>
          <p:nvPr/>
        </p:nvSpPr>
        <p:spPr>
          <a:xfrm>
            <a:off x="10954807" y="10845163"/>
            <a:ext cx="646224" cy="690864"/>
          </a:xfrm>
          <a:prstGeom prst="mathMultiply">
            <a:avLst>
              <a:gd name="adj1" fmla="val 11728"/>
            </a:avLst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40691" y="13442358"/>
            <a:ext cx="16854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ja-JP" alt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提案手法</a:t>
            </a:r>
            <a:r>
              <a:rPr lang="en-US" altLang="ja-JP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: </a:t>
            </a:r>
            <a:r>
              <a:rPr lang="ja-JP" altLang="en-US" sz="4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進化的戦略を利用したハイパーパラメータの自動調整</a:t>
            </a:r>
            <a:endParaRPr kumimoji="1" lang="ja-JP" altLang="en-US" sz="4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64" name="角丸四角形吹き出し 63"/>
          <p:cNvSpPr/>
          <p:nvPr/>
        </p:nvSpPr>
        <p:spPr>
          <a:xfrm>
            <a:off x="1146346" y="14867957"/>
            <a:ext cx="7175432" cy="4734493"/>
          </a:xfrm>
          <a:prstGeom prst="wedgeRoundRectCallout">
            <a:avLst>
              <a:gd name="adj1" fmla="val -1200"/>
              <a:gd name="adj2" fmla="val -62684"/>
              <a:gd name="adj3" fmla="val 16667"/>
            </a:avLst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390772" y="15259173"/>
            <a:ext cx="71235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n w="0"/>
                <a:latin typeface="Baskerville Old Face" panose="02020602080505020303" pitchFamily="18" charset="0"/>
              </a:rPr>
              <a:t>生物が進化していく過程を模倣し、</a:t>
            </a:r>
            <a:endParaRPr kumimoji="1" lang="en-US" altLang="ja-JP" sz="3600" dirty="0" smtClean="0">
              <a:ln w="0"/>
              <a:latin typeface="Baskerville Old Face" panose="02020602080505020303" pitchFamily="18" charset="0"/>
            </a:endParaRPr>
          </a:p>
          <a:p>
            <a:r>
              <a:rPr lang="ja-JP" altLang="en-US" sz="3600" dirty="0" smtClean="0">
                <a:ln w="0"/>
                <a:latin typeface="Baskerville Old Face" panose="02020602080505020303" pitchFamily="18" charset="0"/>
              </a:rPr>
              <a:t>最適化計算に利用した手法</a:t>
            </a:r>
            <a:endParaRPr kumimoji="1" lang="en-US" altLang="ja-JP" sz="3600" dirty="0" smtClean="0">
              <a:ln w="0"/>
              <a:latin typeface="Baskerville Old Face" panose="02020602080505020303" pitchFamily="18" charset="0"/>
            </a:endParaRPr>
          </a:p>
          <a:p>
            <a:r>
              <a:rPr lang="ja-JP" altLang="en-US" sz="3600" dirty="0" smtClean="0">
                <a:ln w="0"/>
                <a:latin typeface="Baskerville Old Face" panose="02020602080505020303" pitchFamily="18" charset="0"/>
              </a:rPr>
              <a:t>本研究では、</a:t>
            </a:r>
            <a:endParaRPr lang="en-US" altLang="ja-JP" sz="3600" dirty="0" smtClean="0">
              <a:ln w="0"/>
              <a:latin typeface="Baskerville Old Face" panose="02020602080505020303" pitchFamily="18" charset="0"/>
            </a:endParaRPr>
          </a:p>
          <a:p>
            <a:r>
              <a:rPr kumimoji="1" lang="ja-JP" altLang="en-US" sz="3600" i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回転不変差分進化法</a:t>
            </a:r>
            <a:endParaRPr kumimoji="1" lang="en-US" altLang="ja-JP" sz="3600" i="1" dirty="0" smtClean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en-US" altLang="ja-JP" sz="3600" i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(Rotation-Invariant</a:t>
            </a:r>
          </a:p>
          <a:p>
            <a:r>
              <a:rPr lang="en-US" altLang="ja-JP" sz="3600" i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       Differential Evolution: RIDE)</a:t>
            </a:r>
          </a:p>
          <a:p>
            <a:r>
              <a:rPr kumimoji="1" lang="ja-JP" altLang="en-US" sz="3600" dirty="0" smtClean="0">
                <a:ln w="0"/>
                <a:latin typeface="Baskerville Old Face" panose="02020602080505020303" pitchFamily="18" charset="0"/>
              </a:rPr>
              <a:t>を利用</a:t>
            </a:r>
            <a:endParaRPr kumimoji="1" lang="en-US" altLang="ja-JP" sz="3600" dirty="0" smtClean="0">
              <a:ln w="0"/>
              <a:latin typeface="Baskerville Old Face" panose="02020602080505020303" pitchFamily="18" charset="0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1057684" y="20167602"/>
            <a:ext cx="3788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ja-JP" altLang="en-US" sz="3200" dirty="0" smtClean="0">
                <a:latin typeface="Baskerville Old Face" panose="02020602080505020303" pitchFamily="18" charset="0"/>
              </a:rPr>
              <a:t>ハイパーパラメータ </a:t>
            </a:r>
            <a:r>
              <a:rPr lang="en-US" altLang="ja-JP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 rot="16200000">
            <a:off x="7154663" y="16980035"/>
            <a:ext cx="3791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ja-JP" altLang="en-US" sz="3200" dirty="0" smtClean="0">
                <a:latin typeface="Baskerville Old Face" panose="02020602080505020303" pitchFamily="18" charset="0"/>
              </a:rPr>
              <a:t>ハイパーパラメータ 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810335" y="20372168"/>
            <a:ext cx="9015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n w="0"/>
                <a:latin typeface="Baskerville Old Face" panose="02020602080505020303" pitchFamily="18" charset="0"/>
              </a:rPr>
              <a:t>学習の進行に応じて</a:t>
            </a:r>
            <a:endParaRPr kumimoji="1" lang="en-US" altLang="ja-JP" sz="4000" dirty="0" smtClean="0">
              <a:ln w="0"/>
              <a:latin typeface="Baskerville Old Face" panose="02020602080505020303" pitchFamily="18" charset="0"/>
            </a:endParaRPr>
          </a:p>
          <a:p>
            <a:r>
              <a:rPr lang="ja-JP" altLang="en-US" sz="4000" dirty="0" smtClean="0">
                <a:ln w="0"/>
                <a:latin typeface="Baskerville Old Face" panose="02020602080505020303" pitchFamily="18" charset="0"/>
              </a:rPr>
              <a:t>個々のハイパーパラメータが</a:t>
            </a:r>
            <a:r>
              <a:rPr lang="ja-JP" altLang="en-US" sz="4000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進化</a:t>
            </a:r>
            <a:r>
              <a:rPr lang="ja-JP" altLang="en-US" sz="4000" dirty="0" smtClean="0">
                <a:ln w="0"/>
                <a:latin typeface="Baskerville Old Face" panose="02020602080505020303" pitchFamily="18" charset="0"/>
              </a:rPr>
              <a:t>していく</a:t>
            </a:r>
            <a:endParaRPr kumimoji="1" lang="ja-JP" altLang="en-US" sz="4000" dirty="0">
              <a:ln w="0"/>
              <a:latin typeface="Baskerville Old Face" panose="02020602080505020303" pitchFamily="18" charset="0"/>
            </a:endParaRPr>
          </a:p>
        </p:txBody>
      </p:sp>
      <p:grpSp>
        <p:nvGrpSpPr>
          <p:cNvPr id="155" name="グループ化 154"/>
          <p:cNvGrpSpPr/>
          <p:nvPr/>
        </p:nvGrpSpPr>
        <p:grpSpPr>
          <a:xfrm>
            <a:off x="9214487" y="15221707"/>
            <a:ext cx="6576984" cy="5223400"/>
            <a:chOff x="9309737" y="14518837"/>
            <a:chExt cx="7612626" cy="6345370"/>
          </a:xfrm>
        </p:grpSpPr>
        <p:cxnSp>
          <p:nvCxnSpPr>
            <p:cNvPr id="80" name="直線矢印コネクタ 79"/>
            <p:cNvCxnSpPr/>
            <p:nvPr/>
          </p:nvCxnSpPr>
          <p:spPr>
            <a:xfrm flipV="1">
              <a:off x="9309737" y="20281023"/>
              <a:ext cx="7612626" cy="4212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/>
            <p:cNvCxnSpPr/>
            <p:nvPr/>
          </p:nvCxnSpPr>
          <p:spPr>
            <a:xfrm flipH="1" flipV="1">
              <a:off x="9760666" y="14518837"/>
              <a:ext cx="17145" cy="634537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円/楕円 83"/>
            <p:cNvSpPr/>
            <p:nvPr/>
          </p:nvSpPr>
          <p:spPr>
            <a:xfrm>
              <a:off x="10466204" y="15616745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11757519" y="18494482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10651726" y="17678434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13097126" y="14872738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14392280" y="16216603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14498504" y="18547996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13625274" y="19675310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/>
          </p:nvSpPr>
          <p:spPr>
            <a:xfrm>
              <a:off x="15381756" y="14934770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/>
          </p:nvSpPr>
          <p:spPr>
            <a:xfrm>
              <a:off x="13129601" y="17250779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/>
            <p:cNvCxnSpPr>
              <a:stCxn id="84" idx="7"/>
              <a:endCxn id="96" idx="3"/>
            </p:cNvCxnSpPr>
            <p:nvPr/>
          </p:nvCxnSpPr>
          <p:spPr>
            <a:xfrm flipV="1">
              <a:off x="10710385" y="15087961"/>
              <a:ext cx="490044" cy="57574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円/楕円 95"/>
            <p:cNvSpPr/>
            <p:nvPr/>
          </p:nvSpPr>
          <p:spPr>
            <a:xfrm>
              <a:off x="11158534" y="14814279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円/楕円 96"/>
            <p:cNvSpPr/>
            <p:nvPr/>
          </p:nvSpPr>
          <p:spPr>
            <a:xfrm>
              <a:off x="12161082" y="14603778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" name="直線矢印コネクタ 97"/>
            <p:cNvCxnSpPr>
              <a:stCxn id="89" idx="2"/>
              <a:endCxn id="97" idx="6"/>
            </p:cNvCxnSpPr>
            <p:nvPr/>
          </p:nvCxnSpPr>
          <p:spPr>
            <a:xfrm flipH="1" flipV="1">
              <a:off x="12447158" y="14764097"/>
              <a:ext cx="649968" cy="2689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90" idx="6"/>
              <a:endCxn id="139" idx="2"/>
            </p:cNvCxnSpPr>
            <p:nvPr/>
          </p:nvCxnSpPr>
          <p:spPr>
            <a:xfrm flipV="1">
              <a:off x="14678356" y="16287004"/>
              <a:ext cx="802074" cy="899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>
              <a:stCxn id="94" idx="5"/>
            </p:cNvCxnSpPr>
            <p:nvPr/>
          </p:nvCxnSpPr>
          <p:spPr>
            <a:xfrm>
              <a:off x="15625937" y="15208452"/>
              <a:ext cx="570919" cy="51184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>
              <a:stCxn id="87" idx="7"/>
              <a:endCxn id="128" idx="3"/>
            </p:cNvCxnSpPr>
            <p:nvPr/>
          </p:nvCxnSpPr>
          <p:spPr>
            <a:xfrm flipV="1">
              <a:off x="10895907" y="17130067"/>
              <a:ext cx="553618" cy="59532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/>
            <p:cNvCxnSpPr>
              <a:stCxn id="85" idx="0"/>
              <a:endCxn id="133" idx="4"/>
            </p:cNvCxnSpPr>
            <p:nvPr/>
          </p:nvCxnSpPr>
          <p:spPr>
            <a:xfrm flipV="1">
              <a:off x="11900557" y="17783922"/>
              <a:ext cx="6614" cy="7105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矢印コネクタ 114"/>
            <p:cNvCxnSpPr>
              <a:stCxn id="95" idx="1"/>
              <a:endCxn id="130" idx="5"/>
            </p:cNvCxnSpPr>
            <p:nvPr/>
          </p:nvCxnSpPr>
          <p:spPr>
            <a:xfrm flipH="1" flipV="1">
              <a:off x="12401424" y="17051891"/>
              <a:ext cx="770072" cy="24584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/>
            <p:cNvCxnSpPr>
              <a:stCxn id="91" idx="7"/>
              <a:endCxn id="137" idx="3"/>
            </p:cNvCxnSpPr>
            <p:nvPr/>
          </p:nvCxnSpPr>
          <p:spPr>
            <a:xfrm flipV="1">
              <a:off x="14742685" y="18000604"/>
              <a:ext cx="738116" cy="59434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/>
            <p:cNvCxnSpPr>
              <a:stCxn id="93" idx="0"/>
              <a:endCxn id="135" idx="5"/>
            </p:cNvCxnSpPr>
            <p:nvPr/>
          </p:nvCxnSpPr>
          <p:spPr>
            <a:xfrm flipH="1" flipV="1">
              <a:off x="13111420" y="19032886"/>
              <a:ext cx="656892" cy="64242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円/楕円 127"/>
            <p:cNvSpPr/>
            <p:nvPr/>
          </p:nvSpPr>
          <p:spPr>
            <a:xfrm>
              <a:off x="11407630" y="16856385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12157243" y="16778209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円/楕円 132"/>
            <p:cNvSpPr/>
            <p:nvPr/>
          </p:nvSpPr>
          <p:spPr>
            <a:xfrm>
              <a:off x="11764133" y="17463284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円/楕円 134"/>
            <p:cNvSpPr/>
            <p:nvPr/>
          </p:nvSpPr>
          <p:spPr>
            <a:xfrm>
              <a:off x="12867239" y="18759204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円/楕円 136"/>
            <p:cNvSpPr/>
            <p:nvPr/>
          </p:nvSpPr>
          <p:spPr>
            <a:xfrm>
              <a:off x="15438906" y="17726922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15480430" y="16126685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円/楕円 140"/>
            <p:cNvSpPr/>
            <p:nvPr/>
          </p:nvSpPr>
          <p:spPr>
            <a:xfrm>
              <a:off x="16139706" y="15708250"/>
              <a:ext cx="286076" cy="320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3" name="円/楕円 142"/>
          <p:cNvSpPr/>
          <p:nvPr/>
        </p:nvSpPr>
        <p:spPr>
          <a:xfrm>
            <a:off x="16335700" y="15243895"/>
            <a:ext cx="286076" cy="32063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円/楕円 143"/>
          <p:cNvSpPr/>
          <p:nvPr/>
        </p:nvSpPr>
        <p:spPr>
          <a:xfrm>
            <a:off x="16351335" y="16544104"/>
            <a:ext cx="286076" cy="32063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16842477" y="14908110"/>
            <a:ext cx="30716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ja-JP" altLang="en-US" sz="2800" dirty="0" smtClean="0">
                <a:latin typeface="Baskerville Old Face" panose="02020602080505020303" pitchFamily="18" charset="0"/>
              </a:rPr>
              <a:t>ある時点での</a:t>
            </a:r>
            <a:endParaRPr lang="en-US" altLang="ja-JP" sz="2800" dirty="0" smtClean="0">
              <a:latin typeface="Baskerville Old Face" panose="02020602080505020303" pitchFamily="18" charset="0"/>
            </a:endParaRPr>
          </a:p>
          <a:p>
            <a:pPr>
              <a:tabLst>
                <a:tab pos="542925" algn="l"/>
              </a:tabLst>
            </a:pPr>
            <a:r>
              <a:rPr kumimoji="1"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ハイパーパラメータ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16842477" y="15974910"/>
            <a:ext cx="31309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en-US" altLang="ja-JP" sz="2800" dirty="0" smtClean="0">
                <a:latin typeface="Baskerville Old Face" panose="02020602080505020303" pitchFamily="18" charset="0"/>
                <a:ea typeface="ＭＳ Ｐゴシック" panose="020B0600070205080204" pitchFamily="50" charset="-128"/>
              </a:rPr>
              <a:t>RIDE</a:t>
            </a:r>
            <a:r>
              <a:rPr kumimoji="1" lang="ja-JP" altLang="en-US" sz="2800" dirty="0" smtClean="0">
                <a:latin typeface="Baskerville Old Face" panose="02020602080505020303" pitchFamily="18" charset="0"/>
                <a:ea typeface="ＭＳ Ｐゴシック" panose="020B0600070205080204" pitchFamily="50" charset="-128"/>
              </a:rPr>
              <a:t>の計算により</a:t>
            </a:r>
            <a:endParaRPr kumimoji="1" lang="en-US" altLang="ja-JP" sz="2800" dirty="0" smtClean="0">
              <a:latin typeface="Baskerville Old Face" panose="02020602080505020303" pitchFamily="18" charset="0"/>
              <a:ea typeface="ＭＳ Ｐゴシック" panose="020B0600070205080204" pitchFamily="50" charset="-128"/>
            </a:endParaRPr>
          </a:p>
          <a:p>
            <a:pPr>
              <a:tabLst>
                <a:tab pos="542925" algn="l"/>
              </a:tabLst>
            </a:pPr>
            <a:r>
              <a:rPr lang="ja-JP" altLang="en-US" sz="2800" dirty="0" smtClean="0">
                <a:latin typeface="Baskerville Old Face" panose="02020602080505020303" pitchFamily="18" charset="0"/>
                <a:ea typeface="ＭＳ Ｐゴシック" panose="020B0600070205080204" pitchFamily="50" charset="-128"/>
              </a:rPr>
              <a:t>更新された</a:t>
            </a:r>
            <a:endParaRPr lang="en-US" altLang="ja-JP" sz="2800" dirty="0" smtClean="0">
              <a:latin typeface="Baskerville Old Face" panose="02020602080505020303" pitchFamily="18" charset="0"/>
              <a:ea typeface="ＭＳ Ｐゴシック" panose="020B0600070205080204" pitchFamily="50" charset="-128"/>
            </a:endParaRPr>
          </a:p>
          <a:p>
            <a:pPr>
              <a:tabLst>
                <a:tab pos="542925" algn="l"/>
              </a:tabLst>
            </a:pPr>
            <a:r>
              <a:rPr kumimoji="1" lang="ja-JP" altLang="en-US" sz="2800" dirty="0" smtClean="0">
                <a:latin typeface="Baskerville Old Face" panose="02020602080505020303" pitchFamily="18" charset="0"/>
                <a:ea typeface="ＭＳ Ｐゴシック" panose="020B0600070205080204" pitchFamily="50" charset="-128"/>
              </a:rPr>
              <a:t>ハイパー</a:t>
            </a:r>
            <a:r>
              <a:rPr kumimoji="1" lang="ja-JP" altLang="en-US" sz="2800" dirty="0">
                <a:latin typeface="Baskerville Old Face" panose="02020602080505020303" pitchFamily="18" charset="0"/>
                <a:ea typeface="ＭＳ Ｐゴシック" panose="020B0600070205080204" pitchFamily="50" charset="-128"/>
              </a:rPr>
              <a:t>パラメータ</a:t>
            </a:r>
          </a:p>
        </p:txBody>
      </p:sp>
      <p:sp>
        <p:nvSpPr>
          <p:cNvPr id="147" name="正方形/長方形 146"/>
          <p:cNvSpPr/>
          <p:nvPr/>
        </p:nvSpPr>
        <p:spPr>
          <a:xfrm>
            <a:off x="16105410" y="14821505"/>
            <a:ext cx="3963254" cy="265834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4762067" y="2464793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表</a:t>
            </a:r>
            <a:r>
              <a:rPr lang="en-US" altLang="ja-JP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実験結果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11352631" y="24745200"/>
            <a:ext cx="1451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ja-JP" alt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考察</a:t>
            </a:r>
            <a:r>
              <a:rPr lang="en-US" altLang="ja-JP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:</a:t>
            </a:r>
            <a:endParaRPr kumimoji="1" lang="ja-JP" alt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11352631" y="27077368"/>
            <a:ext cx="3143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今後の課題</a:t>
            </a:r>
            <a:r>
              <a:rPr kumimoji="1" lang="en-US" altLang="ja-JP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:</a:t>
            </a:r>
            <a:endParaRPr kumimoji="1" lang="ja-JP" alt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1509908" y="25629922"/>
            <a:ext cx="89242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sz="3600" dirty="0" smtClean="0">
                <a:latin typeface="Baskerville Old Face" panose="02020602080505020303" pitchFamily="18" charset="0"/>
              </a:rPr>
              <a:t>提案手法は</a:t>
            </a:r>
            <a:r>
              <a:rPr kumimoji="1" lang="ja-JP" altLang="en-US" sz="40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グリッドサーチより高速</a:t>
            </a:r>
            <a:r>
              <a:rPr kumimoji="1" lang="ja-JP" altLang="en-US" sz="3600" dirty="0" smtClean="0">
                <a:latin typeface="Baskerville Old Face" panose="02020602080505020303" pitchFamily="18" charset="0"/>
              </a:rPr>
              <a:t>であり、</a:t>
            </a:r>
            <a:endParaRPr kumimoji="1" lang="en-US" altLang="ja-JP" sz="3600" dirty="0" smtClean="0">
              <a:latin typeface="Baskerville Old Face" panose="02020602080505020303" pitchFamily="18" charset="0"/>
            </a:endParaRPr>
          </a:p>
          <a:p>
            <a:pPr>
              <a:tabLst>
                <a:tab pos="542925" algn="l"/>
              </a:tabLst>
            </a:pPr>
            <a:r>
              <a:rPr lang="ja-JP" altLang="en-US" sz="40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ランダムサンプリングより高精度</a:t>
            </a:r>
            <a:r>
              <a:rPr lang="ja-JP" altLang="en-US" sz="3600" dirty="0" smtClean="0">
                <a:latin typeface="Baskerville Old Face" panose="02020602080505020303" pitchFamily="18" charset="0"/>
              </a:rPr>
              <a:t>である</a:t>
            </a:r>
            <a:endParaRPr kumimoji="1" lang="ja-JP" altLang="en-US" sz="3600" dirty="0">
              <a:latin typeface="Baskerville Old Face" panose="02020602080505020303" pitchFamily="18" charset="0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1500388" y="27996738"/>
            <a:ext cx="6763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ja-JP" altLang="en-US" sz="3600" dirty="0" smtClean="0">
                <a:latin typeface="Baskerville Old Face" panose="02020602080505020303" pitchFamily="18" charset="0"/>
              </a:rPr>
              <a:t>提案手法の深層学習への適用</a:t>
            </a:r>
            <a:endParaRPr lang="en-US" altLang="ja-JP" sz="3600" dirty="0" smtClean="0">
              <a:latin typeface="Baskerville Old Face" panose="020206020805050203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kumimoji="1" lang="en-US" altLang="ja-JP" sz="3600" dirty="0" smtClean="0">
                <a:latin typeface="Baskerville Old Face" panose="02020602080505020303" pitchFamily="18" charset="0"/>
              </a:rPr>
              <a:t>RIDE</a:t>
            </a:r>
            <a:r>
              <a:rPr kumimoji="1" lang="ja-JP" altLang="en-US" sz="3600" dirty="0" smtClean="0">
                <a:latin typeface="Baskerville Old Face" panose="02020602080505020303" pitchFamily="18" charset="0"/>
              </a:rPr>
              <a:t>の設定についての調査</a:t>
            </a:r>
            <a:endParaRPr kumimoji="1" lang="ja-JP" altLang="en-US" sz="3600" dirty="0">
              <a:latin typeface="Baskerville Old Face" panose="02020602080505020303" pitchFamily="18" charset="0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11456256" y="25505551"/>
            <a:ext cx="8977890" cy="154435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11456256" y="27886281"/>
            <a:ext cx="6981071" cy="145435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10460782" y="253302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en-US" altLang="ja-JP" sz="2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</a:t>
            </a:r>
            <a:endParaRPr kumimoji="1" lang="ja-JP" altLang="en-US" sz="2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メモ 11"/>
          <p:cNvSpPr/>
          <p:nvPr/>
        </p:nvSpPr>
        <p:spPr>
          <a:xfrm>
            <a:off x="12980425" y="22916974"/>
            <a:ext cx="7577124" cy="2296681"/>
          </a:xfrm>
          <a:prstGeom prst="foldedCorner">
            <a:avLst>
              <a:gd name="adj" fmla="val 18326"/>
            </a:avLst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3092176" y="23086951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en-US" altLang="ja-JP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 </a:t>
            </a:r>
            <a:r>
              <a:rPr kumimoji="1"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精度は損失関数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4" name="図 3" descr="%pptTeX&#10;\begin{document}&#10;\def\vector#1{\mbox{\boldmath{$#1$}}}&#10;\begin{align*}&#10;L(\vector{x}, \vector{z}; \vector{\theta}) = - \frac{1}{N} \sum_{i=1}^{N} H(\vector{x}_i, \vector{z}_i, \vector{\theta})&#10;\end{align*}&#10;\end{document}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723" y="23644811"/>
            <a:ext cx="4162795" cy="855042"/>
          </a:xfrm>
          <a:prstGeom prst="rect">
            <a:avLst/>
          </a:prstGeom>
        </p:spPr>
      </p:pic>
      <p:sp>
        <p:nvSpPr>
          <p:cNvPr id="106" name="テキスト ボックス 105"/>
          <p:cNvSpPr txBox="1"/>
          <p:nvPr/>
        </p:nvSpPr>
        <p:spPr>
          <a:xfrm>
            <a:off x="13053977" y="24533916"/>
            <a:ext cx="570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により計算 </a:t>
            </a:r>
            <a:r>
              <a:rPr lang="en-US" altLang="ja-JP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入出力間の誤差で測定</a:t>
            </a:r>
            <a:r>
              <a:rPr lang="en-US" altLang="ja-JP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sp>
        <p:nvSpPr>
          <p:cNvPr id="107" name="右矢印 106"/>
          <p:cNvSpPr/>
          <p:nvPr/>
        </p:nvSpPr>
        <p:spPr>
          <a:xfrm>
            <a:off x="10037147" y="21033887"/>
            <a:ext cx="934440" cy="629264"/>
          </a:xfrm>
          <a:prstGeom prst="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1173942" y="20981254"/>
            <a:ext cx="901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性能の向上</a:t>
            </a:r>
            <a:endParaRPr kumimoji="1" lang="ja-JP" altLang="en-US" sz="400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15" name="図 14" descr="%pptTeX&#10;\begin{document}&#10;\def\vector#1{\mbox{\boldmath{$#1$}}}&#10;\begin{align*}&#10;H(\vector{x}, \vector{z}, \vector{\theta})&#10;\end{align*}&#10;\end{document}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061" y="23195587"/>
            <a:ext cx="1257942" cy="294652"/>
          </a:xfrm>
          <a:prstGeom prst="rect">
            <a:avLst/>
          </a:prstGeom>
        </p:spPr>
      </p:pic>
      <p:sp>
        <p:nvSpPr>
          <p:cNvPr id="111" name="テキスト ボックス 110"/>
          <p:cNvSpPr txBox="1"/>
          <p:nvPr/>
        </p:nvSpPr>
        <p:spPr>
          <a:xfrm>
            <a:off x="18905003" y="22997474"/>
            <a:ext cx="269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altLang="ja-JP" sz="32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</a:t>
            </a: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7852127" y="23473178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ja-JP" altLang="en-US" sz="2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クロスエントロピー関数</a:t>
            </a:r>
            <a:endParaRPr kumimoji="1"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378372" y="18529322"/>
            <a:ext cx="887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i="1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[</a:t>
            </a:r>
            <a:r>
              <a:rPr lang="en-US" altLang="ja-JP" sz="3200" i="1" dirty="0" err="1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Takahama</a:t>
            </a:r>
            <a:r>
              <a:rPr lang="en-US" altLang="ja-JP" sz="3200" i="1" dirty="0" smtClean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 and Sakai, 2011]</a:t>
            </a:r>
            <a:endParaRPr lang="en-US" altLang="ja-JP" sz="3200" dirty="0" smtClean="0">
              <a:ln w="0"/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505</Words>
  <Application>Microsoft Office PowerPoint</Application>
  <PresentationFormat>ユーザー設定</PresentationFormat>
  <Paragraphs>110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Baskerville Old Face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Yuki-Saito</dc:creator>
  <cp:lastModifiedBy>Yuki-Saito</cp:lastModifiedBy>
  <cp:revision>115</cp:revision>
  <dcterms:created xsi:type="dcterms:W3CDTF">2015-02-02T19:07:29Z</dcterms:created>
  <dcterms:modified xsi:type="dcterms:W3CDTF">2015-02-16T20:43:11Z</dcterms:modified>
</cp:coreProperties>
</file>