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34"/>
  </p:notesMasterIdLst>
  <p:sldIdLst>
    <p:sldId id="256" r:id="rId5"/>
    <p:sldId id="358" r:id="rId6"/>
    <p:sldId id="270" r:id="rId7"/>
    <p:sldId id="360" r:id="rId8"/>
    <p:sldId id="387" r:id="rId9"/>
    <p:sldId id="388" r:id="rId10"/>
    <p:sldId id="389" r:id="rId11"/>
    <p:sldId id="390" r:id="rId12"/>
    <p:sldId id="391" r:id="rId13"/>
    <p:sldId id="392" r:id="rId14"/>
    <p:sldId id="393" r:id="rId15"/>
    <p:sldId id="379" r:id="rId16"/>
    <p:sldId id="380" r:id="rId17"/>
    <p:sldId id="381" r:id="rId18"/>
    <p:sldId id="382" r:id="rId19"/>
    <p:sldId id="377" r:id="rId20"/>
    <p:sldId id="374" r:id="rId21"/>
    <p:sldId id="375" r:id="rId22"/>
    <p:sldId id="373" r:id="rId23"/>
    <p:sldId id="383" r:id="rId24"/>
    <p:sldId id="384" r:id="rId25"/>
    <p:sldId id="385" r:id="rId26"/>
    <p:sldId id="395" r:id="rId27"/>
    <p:sldId id="396" r:id="rId28"/>
    <p:sldId id="397" r:id="rId29"/>
    <p:sldId id="386" r:id="rId30"/>
    <p:sldId id="394" r:id="rId31"/>
    <p:sldId id="359"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2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0C43E-5EEF-443B-AEB9-2D45B8F4AF4F}" type="datetimeFigureOut">
              <a:rPr lang="en-US" smtClean="0"/>
              <a:t>6/11/2017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749EE-0623-43D7-8084-EC6C776BBF87}" type="slidenum">
              <a:rPr lang="en-US" smtClean="0"/>
              <a:t>‹Nº›</a:t>
            </a:fld>
            <a:endParaRPr lang="en-US"/>
          </a:p>
        </p:txBody>
      </p:sp>
    </p:spTree>
    <p:extLst>
      <p:ext uri="{BB962C8B-B14F-4D97-AF65-F5344CB8AC3E}">
        <p14:creationId xmlns:p14="http://schemas.microsoft.com/office/powerpoint/2010/main" val="108101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6/11/2017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5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6/11/2017 7:43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2839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28</a:t>
            </a:fld>
            <a:endParaRPr lang="en-US"/>
          </a:p>
        </p:txBody>
      </p:sp>
    </p:spTree>
    <p:extLst>
      <p:ext uri="{BB962C8B-B14F-4D97-AF65-F5344CB8AC3E}">
        <p14:creationId xmlns:p14="http://schemas.microsoft.com/office/powerpoint/2010/main" val="376578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F6749EE-0623-43D7-8084-EC6C776BBF87}" type="slidenum">
              <a:rPr lang="en-US" smtClean="0"/>
              <a:t>29</a:t>
            </a:fld>
            <a:endParaRPr lang="en-US"/>
          </a:p>
        </p:txBody>
      </p:sp>
    </p:spTree>
    <p:extLst>
      <p:ext uri="{BB962C8B-B14F-4D97-AF65-F5344CB8AC3E}">
        <p14:creationId xmlns:p14="http://schemas.microsoft.com/office/powerpoint/2010/main" val="1285163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6/11/2017 7:43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778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6/11/2017 7:43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8177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6/11/2017 7:43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61768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6/11/2017 7:43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7441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6/11/2017 7:43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27309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6/11/2017 7:43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10627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B5786F-204F-43DA-8B5C-494C507143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702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B5786F-204F-43DA-8B5C-494C507143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22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21"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Tree>
    <p:extLst>
      <p:ext uri="{BB962C8B-B14F-4D97-AF65-F5344CB8AC3E}">
        <p14:creationId xmlns:p14="http://schemas.microsoft.com/office/powerpoint/2010/main" val="42939341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772256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169643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4" name="Rectangle 3"/>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9022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8936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34995235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1697523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47841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550055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Review</a:t>
            </a:r>
          </a:p>
        </p:txBody>
      </p:sp>
    </p:spTree>
    <p:extLst>
      <p:ext uri="{BB962C8B-B14F-4D97-AF65-F5344CB8AC3E}">
        <p14:creationId xmlns:p14="http://schemas.microsoft.com/office/powerpoint/2010/main" val="3266864088"/>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7655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1668314332"/>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Tree>
    <p:extLst>
      <p:ext uri="{BB962C8B-B14F-4D97-AF65-F5344CB8AC3E}">
        <p14:creationId xmlns:p14="http://schemas.microsoft.com/office/powerpoint/2010/main" val="264314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8391194"/>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2"/>
                </a:solidFill>
                <a:effectLst/>
              </a:defRPr>
            </a:lvl1pPr>
          </a:lstStyle>
          <a:p>
            <a:r>
              <a:rPr lang="en-US" dirty="0"/>
              <a:t>Agenda</a:t>
            </a:r>
          </a:p>
        </p:txBody>
      </p:sp>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a:lvl2pPr>
            <a:lvl3pPr marL="692150" indent="-227013">
              <a:defRPr/>
            </a:lvl3pPr>
            <a:lvl4pPr marL="1149350" indent="-227013">
              <a:defRPr/>
            </a:lvl4pPr>
            <a:lvl5pPr marL="1606550" indent="-22701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1547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Recodin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
        <p:nvSpPr>
          <p:cNvPr id="3" name="Media Placeholder 2"/>
          <p:cNvSpPr>
            <a:spLocks noGrp="1"/>
          </p:cNvSpPr>
          <p:nvPr>
            <p:ph type="media"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973086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32079143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ubSection Header">
    <p:spTree>
      <p:nvGrpSpPr>
        <p:cNvPr id="1" name=""/>
        <p:cNvGrpSpPr/>
        <p:nvPr/>
      </p:nvGrpSpPr>
      <p:grpSpPr>
        <a:xfrm>
          <a:off x="0" y="0"/>
          <a:ext cx="0" cy="0"/>
          <a:chOff x="0" y="0"/>
          <a:chExt cx="0" cy="0"/>
        </a:xfrm>
      </p:grpSpPr>
      <p:sp>
        <p:nvSpPr>
          <p:cNvPr id="2" name="Rectangle 1"/>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Tree>
    <p:extLst>
      <p:ext uri="{BB962C8B-B14F-4D97-AF65-F5344CB8AC3E}">
        <p14:creationId xmlns:p14="http://schemas.microsoft.com/office/powerpoint/2010/main" val="29640839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899466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71631613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173134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95486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a:t>0:00</a:t>
            </a:r>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21"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5" name="TextBox 34"/>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Tree>
    <p:extLst>
      <p:ext uri="{BB962C8B-B14F-4D97-AF65-F5344CB8AC3E}">
        <p14:creationId xmlns:p14="http://schemas.microsoft.com/office/powerpoint/2010/main" val="29611751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19586048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6951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2837474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16609015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1160925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142066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Tree>
    <p:extLst>
      <p:ext uri="{BB962C8B-B14F-4D97-AF65-F5344CB8AC3E}">
        <p14:creationId xmlns:p14="http://schemas.microsoft.com/office/powerpoint/2010/main" val="26530818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609600" y="1079503"/>
            <a:ext cx="10972800" cy="402674"/>
          </a:xfrm>
        </p:spPr>
        <p:txBody>
          <a:bodyPr/>
          <a:lstStyle>
            <a:lvl1pPr marL="0" indent="0">
              <a:buNone/>
              <a:defRPr sz="1600">
                <a:solidFill>
                  <a:schemeClr val="tx1"/>
                </a:solidFill>
              </a:defRPr>
            </a:lvl1pPr>
            <a:lvl2pPr marL="232773" indent="0">
              <a:buNone/>
              <a:defRPr sz="1600">
                <a:solidFill>
                  <a:schemeClr val="tx1"/>
                </a:solidFill>
              </a:defRPr>
            </a:lvl2pPr>
            <a:lvl3pPr marL="457084" indent="0">
              <a:buNone/>
              <a:defRPr sz="1600">
                <a:solidFill>
                  <a:schemeClr val="tx1"/>
                </a:solidFill>
              </a:defRPr>
            </a:lvl3pPr>
            <a:lvl4pPr marL="689855" indent="0">
              <a:buNone/>
              <a:defRPr sz="1600">
                <a:solidFill>
                  <a:schemeClr val="tx1"/>
                </a:solidFill>
              </a:defRPr>
            </a:lvl4pPr>
            <a:lvl5pPr marL="914164" indent="0">
              <a:buNone/>
              <a:defRPr sz="1600">
                <a:solidFill>
                  <a:schemeClr val="tx1"/>
                </a:solidFill>
              </a:defRPr>
            </a:lvl5pPr>
          </a:lstStyle>
          <a:p>
            <a:pPr lvl="0"/>
            <a:r>
              <a:rPr lang="en-US" dirty="0"/>
              <a:t>Click to edit text</a:t>
            </a:r>
          </a:p>
        </p:txBody>
      </p:sp>
      <p:sp>
        <p:nvSpPr>
          <p:cNvPr id="8" name="Date Placeholder 7"/>
          <p:cNvSpPr>
            <a:spLocks noGrp="1"/>
          </p:cNvSpPr>
          <p:nvPr>
            <p:ph type="dt" sz="half" idx="18"/>
          </p:nvPr>
        </p:nvSpPr>
        <p:spPr>
          <a:xfrm>
            <a:off x="2570044" y="6347738"/>
            <a:ext cx="1465007" cy="184670"/>
          </a:xfrm>
          <a:prstGeom prst="rect">
            <a:avLst/>
          </a:prstGeom>
        </p:spPr>
        <p:txBody>
          <a:bodyPr/>
          <a:lstStyle/>
          <a:p>
            <a:fld id="{5C4A0D7F-3A04-401B-B93A-D2B4A04D7D6E}" type="datetime1">
              <a:rPr lang="en-US" smtClean="0">
                <a:solidFill>
                  <a:srgbClr val="979796">
                    <a:lumMod val="40000"/>
                    <a:lumOff val="60000"/>
                  </a:srgbClr>
                </a:solidFill>
              </a:rPr>
              <a:pPr/>
              <a:t>6/11/2017</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a:xfrm>
            <a:off x="931880" y="6347739"/>
            <a:ext cx="1638164" cy="184671"/>
          </a:xfrm>
          <a:prstGeom prst="rect">
            <a:avLst/>
          </a:prstGeom>
        </p:spPr>
        <p:txBody>
          <a:bodyPr/>
          <a:lstStyle/>
          <a:p>
            <a:r>
              <a:rPr lang="en-US" dirty="0">
                <a:solidFill>
                  <a:srgbClr val="979796">
                    <a:lumMod val="40000"/>
                    <a:lumOff val="60000"/>
                  </a:srgbClr>
                </a:solidFill>
              </a:rPr>
              <a:t>Microsoft confidential</a:t>
            </a:r>
          </a:p>
        </p:txBody>
      </p:sp>
      <p:sp>
        <p:nvSpPr>
          <p:cNvPr id="10" name="Slide Number Placeholder 9"/>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609600" y="535942"/>
            <a:ext cx="10972800" cy="517066"/>
          </a:xfrm>
        </p:spPr>
        <p:txBody>
          <a:bodyPr/>
          <a:lstStyle/>
          <a:p>
            <a:r>
              <a:rPr lang="en-US" dirty="0"/>
              <a:t>Click to edit title</a:t>
            </a:r>
          </a:p>
        </p:txBody>
      </p:sp>
    </p:spTree>
    <p:extLst>
      <p:ext uri="{BB962C8B-B14F-4D97-AF65-F5344CB8AC3E}">
        <p14:creationId xmlns:p14="http://schemas.microsoft.com/office/powerpoint/2010/main" val="419985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17"/>
            <a:ext cx="10972800" cy="2184808"/>
          </a:xfrm>
        </p:spPr>
        <p:txBody>
          <a:bodyPr/>
          <a:lstStyle>
            <a:lvl2pPr marL="766105" indent="-152375">
              <a:defRPr/>
            </a:lvl2pPr>
            <a:lvl3pPr marL="1371370" indent="-152375">
              <a:defRPr/>
            </a:lvl3pPr>
            <a:lvl4pPr marL="1985101" indent="-152375">
              <a:defRPr/>
            </a:lvl4pPr>
            <a:lvl5pPr marL="2590366" indent="-152375">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609600" y="535940"/>
            <a:ext cx="10972800" cy="480731"/>
          </a:xfrm>
        </p:spPr>
        <p:txBody>
          <a:bodyPr/>
          <a:lstStyle/>
          <a:p>
            <a:r>
              <a:rPr lang="en-US" dirty="0"/>
              <a:t>Click to edit title</a:t>
            </a:r>
          </a:p>
        </p:txBody>
      </p:sp>
      <p:sp>
        <p:nvSpPr>
          <p:cNvPr id="12" name="Text Placeholder 13"/>
          <p:cNvSpPr>
            <a:spLocks noGrp="1"/>
          </p:cNvSpPr>
          <p:nvPr>
            <p:ph type="body" sz="quarter" idx="17" hasCustomPrompt="1"/>
          </p:nvPr>
        </p:nvSpPr>
        <p:spPr>
          <a:xfrm>
            <a:off x="609600" y="1079501"/>
            <a:ext cx="10972800" cy="402674"/>
          </a:xfrm>
        </p:spPr>
        <p:txBody>
          <a:bodyPr/>
          <a:lstStyle>
            <a:lvl1pPr marL="0" indent="0">
              <a:buNone/>
              <a:defRPr sz="1600">
                <a:solidFill>
                  <a:schemeClr val="tx1"/>
                </a:solidFill>
              </a:defRPr>
            </a:lvl1pPr>
            <a:lvl2pPr marL="232795" indent="0">
              <a:buNone/>
              <a:defRPr sz="1600">
                <a:solidFill>
                  <a:schemeClr val="tx1"/>
                </a:solidFill>
              </a:defRPr>
            </a:lvl2pPr>
            <a:lvl3pPr marL="457124" indent="0">
              <a:buNone/>
              <a:defRPr sz="1600">
                <a:solidFill>
                  <a:schemeClr val="tx1"/>
                </a:solidFill>
              </a:defRPr>
            </a:lvl3pPr>
            <a:lvl4pPr marL="689917" indent="0">
              <a:buNone/>
              <a:defRPr sz="1600">
                <a:solidFill>
                  <a:schemeClr val="tx1"/>
                </a:solidFill>
              </a:defRPr>
            </a:lvl4pPr>
            <a:lvl5pPr marL="914246" indent="0">
              <a:buNone/>
              <a:defRPr sz="1600">
                <a:solidFill>
                  <a:schemeClr val="tx1"/>
                </a:solidFill>
              </a:defRPr>
            </a:lvl5pPr>
          </a:lstStyle>
          <a:p>
            <a:pPr lvl="0"/>
            <a:r>
              <a:rPr lang="en-US" dirty="0"/>
              <a:t>Click to edit text</a:t>
            </a:r>
          </a:p>
        </p:txBody>
      </p:sp>
      <p:sp>
        <p:nvSpPr>
          <p:cNvPr id="13" name="Date Placeholder 12"/>
          <p:cNvSpPr>
            <a:spLocks noGrp="1"/>
          </p:cNvSpPr>
          <p:nvPr>
            <p:ph type="dt" sz="half" idx="18"/>
          </p:nvPr>
        </p:nvSpPr>
        <p:spPr>
          <a:xfrm>
            <a:off x="2570044" y="6347738"/>
            <a:ext cx="1465007" cy="184670"/>
          </a:xfrm>
          <a:prstGeom prst="rect">
            <a:avLst/>
          </a:prstGeom>
        </p:spPr>
        <p:txBody>
          <a:bodyPr/>
          <a:lstStyle/>
          <a:p>
            <a:fld id="{6DD3B76A-C5DE-4B9A-BEAE-BBF0DC17AAA8}" type="datetime1">
              <a:rPr lang="en-US" smtClean="0"/>
              <a:t>6/11/2017</a:t>
            </a:fld>
            <a:endParaRPr lang="en-US" dirty="0"/>
          </a:p>
        </p:txBody>
      </p:sp>
      <p:sp>
        <p:nvSpPr>
          <p:cNvPr id="14" name="Footer Placeholder 13"/>
          <p:cNvSpPr>
            <a:spLocks noGrp="1"/>
          </p:cNvSpPr>
          <p:nvPr>
            <p:ph type="ftr" sz="quarter" idx="19"/>
          </p:nvPr>
        </p:nvSpPr>
        <p:spPr>
          <a:xfrm>
            <a:off x="931880" y="6347739"/>
            <a:ext cx="1638164" cy="184671"/>
          </a:xfrm>
          <a:prstGeom prst="rect">
            <a:avLst/>
          </a:prstGeom>
        </p:spPr>
        <p:txBody>
          <a:bodyPr/>
          <a:lstStyle/>
          <a:p>
            <a:r>
              <a:rPr lang="en-US"/>
              <a:t>Microsoft confidential</a:t>
            </a:r>
            <a:endParaRPr lang="en-US" dirty="0"/>
          </a:p>
        </p:txBody>
      </p:sp>
      <p:sp>
        <p:nvSpPr>
          <p:cNvPr id="15" name="Slide Number Placeholder 14"/>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34526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3_DEMO Lead-in">
    <p:bg>
      <p:bgPr>
        <a:solidFill>
          <a:schemeClr val="accent2"/>
        </a:solidFill>
        <a:effectLst/>
      </p:bgPr>
    </p:bg>
    <p:spTree>
      <p:nvGrpSpPr>
        <p:cNvPr id="1" name=""/>
        <p:cNvGrpSpPr/>
        <p:nvPr/>
      </p:nvGrpSpPr>
      <p:grpSpPr>
        <a:xfrm>
          <a:off x="0" y="0"/>
          <a:ext cx="0" cy="0"/>
          <a:chOff x="0" y="0"/>
          <a:chExt cx="0" cy="0"/>
        </a:xfrm>
      </p:grpSpPr>
      <p:sp>
        <p:nvSpPr>
          <p:cNvPr id="4" name="TextBox 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4" name="TextBox 3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46" name="TextBox 45"/>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Tree>
    <p:extLst>
      <p:ext uri="{BB962C8B-B14F-4D97-AF65-F5344CB8AC3E}">
        <p14:creationId xmlns:p14="http://schemas.microsoft.com/office/powerpoint/2010/main" val="2292527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a:t>http://location</a:t>
            </a:r>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1587724465"/>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402004"/>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58213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ostum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94703" y="426915"/>
            <a:ext cx="10802595" cy="665285"/>
          </a:xfrm>
          <a:prstGeom prst="rect">
            <a:avLst/>
          </a:prstGeom>
        </p:spPr>
        <p:txBody>
          <a:bodyPr wrap="square" anchor="t" anchorCtr="0">
            <a:normAutofit/>
          </a:bodyPr>
          <a:lstStyle>
            <a:lvl1pPr algn="l">
              <a:lnSpc>
                <a:spcPct val="90000"/>
              </a:lnSpc>
              <a:defRPr sz="3733" b="1">
                <a:solidFill>
                  <a:schemeClr val="tx1">
                    <a:lumMod val="85000"/>
                    <a:lumOff val="15000"/>
                  </a:schemeClr>
                </a:solidFill>
                <a:latin typeface="Exo" pitchFamily="50" charset="0"/>
                <a:ea typeface="Gulim" pitchFamily="34" charset="-127"/>
              </a:defRPr>
            </a:lvl1pPr>
          </a:lstStyle>
          <a:p>
            <a:r>
              <a:rPr lang="en-US" dirty="0"/>
              <a:t>TITLE</a:t>
            </a:r>
          </a:p>
        </p:txBody>
      </p:sp>
      <p:sp>
        <p:nvSpPr>
          <p:cNvPr id="8" name="Text Placeholder 10"/>
          <p:cNvSpPr>
            <a:spLocks noGrp="1"/>
          </p:cNvSpPr>
          <p:nvPr>
            <p:ph type="body" sz="quarter" idx="23" hasCustomPrompt="1"/>
          </p:nvPr>
        </p:nvSpPr>
        <p:spPr>
          <a:xfrm>
            <a:off x="694702" y="835213"/>
            <a:ext cx="10786097" cy="406400"/>
          </a:xfrm>
          <a:prstGeom prst="rect">
            <a:avLst/>
          </a:prstGeom>
        </p:spPr>
        <p:txBody>
          <a:bodyPr anchor="ctr">
            <a:normAutofit/>
          </a:bodyPr>
          <a:lstStyle>
            <a:lvl1pPr marL="0" indent="0">
              <a:lnSpc>
                <a:spcPct val="100000"/>
              </a:lnSpc>
              <a:spcBef>
                <a:spcPts val="800"/>
              </a:spcBef>
              <a:buNone/>
              <a:defRPr sz="1600" baseline="0">
                <a:solidFill>
                  <a:schemeClr val="tx1"/>
                </a:solidFill>
                <a:latin typeface="+mn-lt"/>
              </a:defRPr>
            </a:lvl1pPr>
          </a:lstStyle>
          <a:p>
            <a:pPr lvl="0"/>
            <a:r>
              <a:rPr lang="en-US" dirty="0"/>
              <a:t>Edit text</a:t>
            </a:r>
          </a:p>
        </p:txBody>
      </p:sp>
    </p:spTree>
    <p:extLst>
      <p:ext uri="{BB962C8B-B14F-4D97-AF65-F5344CB8AC3E}">
        <p14:creationId xmlns:p14="http://schemas.microsoft.com/office/powerpoint/2010/main" val="187221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3458022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9941383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2598052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3906231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60158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39101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13" r:id="rId22"/>
    <p:sldLayoutId id="2147483668" r:id="rId23"/>
    <p:sldLayoutId id="2147483709" r:id="rId24"/>
    <p:sldLayoutId id="2147483662" r:id="rId25"/>
    <p:sldLayoutId id="2147483711" r:id="rId26"/>
    <p:sldLayoutId id="2147483664" r:id="rId27"/>
    <p:sldLayoutId id="2147483665" r:id="rId28"/>
    <p:sldLayoutId id="2147483712" r:id="rId29"/>
    <p:sldLayoutId id="2147483666" r:id="rId30"/>
    <p:sldLayoutId id="2147483714" r:id="rId31"/>
    <p:sldLayoutId id="2147483674" r:id="rId32"/>
    <p:sldLayoutId id="2147483671" r:id="rId33"/>
    <p:sldLayoutId id="2147483672" r:id="rId34"/>
    <p:sldLayoutId id="2147483673" r:id="rId35"/>
    <p:sldLayoutId id="2147483675" r:id="rId36"/>
    <p:sldLayoutId id="2147483747" r:id="rId37"/>
    <p:sldLayoutId id="2147483748" r:id="rId38"/>
    <p:sldLayoutId id="2147483753" r:id="rId39"/>
    <p:sldLayoutId id="2147483754" r:id="rId40"/>
    <p:sldLayoutId id="2147483755" r:id="rId41"/>
  </p:sldLayoutIdLst>
  <p:transition>
    <p:fade/>
  </p:transition>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2.xml"/><Relationship Id="rId1" Type="http://schemas.openxmlformats.org/officeDocument/2006/relationships/slideLayout" Target="../slideLayouts/slideLayout40.xml"/><Relationship Id="rId4" Type="http://schemas.openxmlformats.org/officeDocument/2006/relationships/image" Target="../media/image1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1.xml"/><Relationship Id="rId1" Type="http://schemas.openxmlformats.org/officeDocument/2006/relationships/slideLayout" Target="../slideLayouts/slideLayout3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1.emf"/><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30.emf"/><Relationship Id="rId2" Type="http://schemas.openxmlformats.org/officeDocument/2006/relationships/notesSlide" Target="../notesSlides/notesSlide8.xml"/><Relationship Id="rId16" Type="http://schemas.openxmlformats.org/officeDocument/2006/relationships/image" Target="../media/image34.emf"/><Relationship Id="rId1" Type="http://schemas.openxmlformats.org/officeDocument/2006/relationships/slideLayout" Target="../slideLayouts/slideLayout13.x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5" Type="http://schemas.openxmlformats.org/officeDocument/2006/relationships/image" Target="../media/image3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 Id="rId14" Type="http://schemas.openxmlformats.org/officeDocument/2006/relationships/image" Target="../media/image32.emf"/></Relationships>
</file>

<file path=ppt/slides/_rels/slide24.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image" Target="../media/image29.emf"/><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notesSlide" Target="../notesSlides/notesSlide9.xml"/><Relationship Id="rId16" Type="http://schemas.openxmlformats.org/officeDocument/2006/relationships/image" Target="../media/image34.emf"/><Relationship Id="rId1" Type="http://schemas.openxmlformats.org/officeDocument/2006/relationships/slideLayout" Target="../slideLayouts/slideLayout13.xml"/><Relationship Id="rId6" Type="http://schemas.openxmlformats.org/officeDocument/2006/relationships/image" Target="../media/image32.emf"/><Relationship Id="rId11" Type="http://schemas.openxmlformats.org/officeDocument/2006/relationships/image" Target="../media/image25.emf"/><Relationship Id="rId5" Type="http://schemas.openxmlformats.org/officeDocument/2006/relationships/image" Target="../media/image31.emf"/><Relationship Id="rId15" Type="http://schemas.openxmlformats.org/officeDocument/2006/relationships/image" Target="../media/image33.emf"/><Relationship Id="rId10" Type="http://schemas.openxmlformats.org/officeDocument/2006/relationships/image" Target="../media/image24.emf"/><Relationship Id="rId4" Type="http://schemas.openxmlformats.org/officeDocument/2006/relationships/image" Target="../media/image30.emf"/><Relationship Id="rId9" Type="http://schemas.openxmlformats.org/officeDocument/2006/relationships/image" Target="../media/image23.emf"/><Relationship Id="rId14" Type="http://schemas.openxmlformats.org/officeDocument/2006/relationships/image" Target="../media/image2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sz="6600" dirty="0" err="1"/>
              <a:t>Spent</a:t>
            </a:r>
            <a:r>
              <a:rPr lang="es-ES" sz="6600" dirty="0"/>
              <a:t> Workshop</a:t>
            </a:r>
            <a:br>
              <a:rPr lang="es-ES" sz="6600" dirty="0"/>
            </a:br>
            <a:r>
              <a:rPr lang="es-ES" sz="2800" dirty="0"/>
              <a:t>Módulo V</a:t>
            </a:r>
            <a:endParaRPr lang="en-US" sz="2800" dirty="0"/>
          </a:p>
        </p:txBody>
      </p:sp>
      <p:sp>
        <p:nvSpPr>
          <p:cNvPr id="2" name="Subtitle 1"/>
          <p:cNvSpPr>
            <a:spLocks noGrp="1"/>
          </p:cNvSpPr>
          <p:nvPr>
            <p:ph type="subTitle" idx="1"/>
          </p:nvPr>
        </p:nvSpPr>
        <p:spPr>
          <a:xfrm>
            <a:off x="728296" y="3605732"/>
            <a:ext cx="7608765" cy="2238552"/>
          </a:xfrm>
        </p:spPr>
        <p:txBody>
          <a:bodyPr/>
          <a:lstStyle/>
          <a:p>
            <a:r>
              <a:rPr lang="en-US" dirty="0">
                <a:solidFill>
                  <a:schemeClr val="bg1">
                    <a:lumMod val="75000"/>
                  </a:schemeClr>
                </a:solidFill>
              </a:rPr>
              <a:t>Javier Suárez</a:t>
            </a:r>
          </a:p>
        </p:txBody>
      </p:sp>
    </p:spTree>
    <p:extLst>
      <p:ext uri="{BB962C8B-B14F-4D97-AF65-F5344CB8AC3E}">
        <p14:creationId xmlns:p14="http://schemas.microsoft.com/office/powerpoint/2010/main" val="190554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694703" y="426915"/>
            <a:ext cx="10802595" cy="665285"/>
          </a:xfrm>
        </p:spPr>
        <p:txBody>
          <a:bodyPr>
            <a:normAutofit fontScale="90000"/>
          </a:bodyPr>
          <a:lstStyle/>
          <a:p>
            <a:r>
              <a:rPr lang="en-US" dirty="0">
                <a:solidFill>
                  <a:schemeClr val="tx2">
                    <a:lumMod val="95000"/>
                    <a:lumOff val="5000"/>
                  </a:schemeClr>
                </a:solidFill>
                <a:latin typeface="Segoe UI" panose="020B0502040204020203" pitchFamily="34" charset="0"/>
                <a:cs typeface="Segoe UI" panose="020B0502040204020203" pitchFamily="34" charset="0"/>
              </a:rPr>
              <a:t>¿QUÉ NOS APORTA LA </a:t>
            </a:r>
            <a:r>
              <a:rPr lang="en-US" dirty="0">
                <a:solidFill>
                  <a:schemeClr val="accent2"/>
                </a:solidFill>
                <a:latin typeface="Segoe UI" panose="020B0502040204020203" pitchFamily="34" charset="0"/>
                <a:cs typeface="Segoe UI" panose="020B0502040204020203" pitchFamily="34" charset="0"/>
              </a:rPr>
              <a:t>INTEGRACIÓN CONTINUA?</a:t>
            </a:r>
          </a:p>
        </p:txBody>
      </p:sp>
      <p:sp>
        <p:nvSpPr>
          <p:cNvPr id="4" name="Text Placeholder 8"/>
          <p:cNvSpPr>
            <a:spLocks noGrp="1"/>
          </p:cNvSpPr>
          <p:nvPr>
            <p:ph type="body" sz="quarter" idx="4294967295"/>
          </p:nvPr>
        </p:nvSpPr>
        <p:spPr>
          <a:xfrm>
            <a:off x="694704" y="889000"/>
            <a:ext cx="10786097" cy="406400"/>
          </a:xfrm>
          <a:prstGeom prst="rect">
            <a:avLst/>
          </a:prstGeom>
        </p:spPr>
        <p:txBody>
          <a:bodyPr/>
          <a:lstStyle/>
          <a:p>
            <a:r>
              <a:rPr lang="en-US" sz="1867" dirty="0" err="1">
                <a:solidFill>
                  <a:schemeClr val="accent2"/>
                </a:solidFill>
              </a:rPr>
              <a:t>Beneficios</a:t>
            </a:r>
            <a:r>
              <a:rPr lang="en-US" sz="1867" dirty="0">
                <a:solidFill>
                  <a:schemeClr val="accent2"/>
                </a:solidFill>
              </a:rPr>
              <a:t>. </a:t>
            </a:r>
            <a:r>
              <a:rPr lang="en-US" sz="1867" dirty="0" err="1">
                <a:solidFill>
                  <a:schemeClr val="accent2"/>
                </a:solidFill>
              </a:rPr>
              <a:t>En</a:t>
            </a:r>
            <a:r>
              <a:rPr lang="en-US" sz="1867" dirty="0">
                <a:solidFill>
                  <a:schemeClr val="accent2"/>
                </a:solidFill>
              </a:rPr>
              <a:t> mi </a:t>
            </a:r>
            <a:r>
              <a:rPr lang="en-US" sz="1867" dirty="0" err="1">
                <a:solidFill>
                  <a:schemeClr val="accent2"/>
                </a:solidFill>
              </a:rPr>
              <a:t>máquina</a:t>
            </a:r>
            <a:r>
              <a:rPr lang="en-US" sz="1867" dirty="0">
                <a:solidFill>
                  <a:schemeClr val="accent2"/>
                </a:solidFill>
              </a:rPr>
              <a:t> </a:t>
            </a:r>
            <a:r>
              <a:rPr lang="en-US" sz="1867" dirty="0" err="1">
                <a:solidFill>
                  <a:schemeClr val="accent2"/>
                </a:solidFill>
              </a:rPr>
              <a:t>funciona</a:t>
            </a:r>
            <a:r>
              <a:rPr lang="en-US" sz="1867" dirty="0">
                <a:solidFill>
                  <a:schemeClr val="accent2"/>
                </a:solidFill>
              </a:rPr>
              <a:t>…</a:t>
            </a: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725" y="1721500"/>
            <a:ext cx="3920675" cy="3783451"/>
          </a:xfrm>
          <a:prstGeom prst="rect">
            <a:avLst/>
          </a:prstGeom>
        </p:spPr>
      </p:pic>
      <p:sp>
        <p:nvSpPr>
          <p:cNvPr id="6" name="Rectangle 2"/>
          <p:cNvSpPr/>
          <p:nvPr/>
        </p:nvSpPr>
        <p:spPr>
          <a:xfrm>
            <a:off x="464181" y="1585993"/>
            <a:ext cx="6546219" cy="4113498"/>
          </a:xfrm>
          <a:prstGeom prst="rect">
            <a:avLst/>
          </a:prstGeom>
        </p:spPr>
        <p:txBody>
          <a:bodyPr wrap="square">
            <a:spAutoFit/>
          </a:bodyPr>
          <a:lstStyle/>
          <a:p>
            <a:pPr marL="457189" indent="-457189">
              <a:buFont typeface="Arial" panose="020B0604020202020204" pitchFamily="34" charset="0"/>
              <a:buChar char="•"/>
            </a:pPr>
            <a:r>
              <a:rPr lang="en-US" sz="3733" dirty="0" err="1">
                <a:solidFill>
                  <a:srgbClr val="595959"/>
                </a:solidFill>
                <a:latin typeface="Helvetica Light"/>
                <a:cs typeface="Helvetica Light"/>
              </a:rPr>
              <a:t>Consistencia</a:t>
            </a:r>
            <a:r>
              <a:rPr lang="en-US" sz="3733" dirty="0">
                <a:solidFill>
                  <a:srgbClr val="595959"/>
                </a:solidFill>
                <a:latin typeface="Helvetica Light"/>
                <a:cs typeface="Helvetica Light"/>
              </a:rPr>
              <a:t>. Builds </a:t>
            </a:r>
            <a:r>
              <a:rPr lang="en-US" sz="3733" dirty="0" err="1">
                <a:solidFill>
                  <a:srgbClr val="595959"/>
                </a:solidFill>
                <a:latin typeface="Helvetica Light"/>
                <a:cs typeface="Helvetica Light"/>
              </a:rPr>
              <a:t>reproducibles</a:t>
            </a:r>
            <a:r>
              <a:rPr lang="en-US" sz="3733" dirty="0">
                <a:solidFill>
                  <a:srgbClr val="595959"/>
                </a:solidFill>
                <a:latin typeface="Helvetica Light"/>
                <a:cs typeface="Helvetica Light"/>
              </a:rPr>
              <a:t>.</a:t>
            </a:r>
          </a:p>
          <a:p>
            <a:pPr marL="457189" indent="-457189">
              <a:buFont typeface="Arial" panose="020B0604020202020204" pitchFamily="34" charset="0"/>
              <a:buChar char="•"/>
            </a:pPr>
            <a:r>
              <a:rPr lang="en-US" sz="3733" dirty="0">
                <a:solidFill>
                  <a:srgbClr val="595959"/>
                </a:solidFill>
                <a:latin typeface="Helvetica Light"/>
                <a:cs typeface="Helvetica Light"/>
              </a:rPr>
              <a:t>La App </a:t>
            </a:r>
            <a:r>
              <a:rPr lang="en-US" sz="3733" dirty="0" err="1">
                <a:solidFill>
                  <a:srgbClr val="595959"/>
                </a:solidFill>
                <a:latin typeface="Helvetica Light"/>
                <a:cs typeface="Helvetica Light"/>
              </a:rPr>
              <a:t>funcionará</a:t>
            </a:r>
            <a:r>
              <a:rPr lang="en-US" sz="3733" dirty="0">
                <a:solidFill>
                  <a:srgbClr val="595959"/>
                </a:solidFill>
                <a:latin typeface="Helvetica Light"/>
                <a:cs typeface="Helvetica Light"/>
              </a:rPr>
              <a:t> </a:t>
            </a:r>
            <a:r>
              <a:rPr lang="en-US" sz="3733" dirty="0" err="1">
                <a:solidFill>
                  <a:srgbClr val="595959"/>
                </a:solidFill>
                <a:latin typeface="Helvetica Light"/>
                <a:cs typeface="Helvetica Light"/>
              </a:rPr>
              <a:t>en</a:t>
            </a:r>
            <a:r>
              <a:rPr lang="en-US" sz="3733" dirty="0">
                <a:solidFill>
                  <a:srgbClr val="595959"/>
                </a:solidFill>
                <a:latin typeface="Helvetica Light"/>
                <a:cs typeface="Helvetica Light"/>
              </a:rPr>
              <a:t> </a:t>
            </a:r>
            <a:r>
              <a:rPr lang="en-US" sz="3733" dirty="0" err="1">
                <a:solidFill>
                  <a:srgbClr val="595959"/>
                </a:solidFill>
                <a:latin typeface="Helvetica Light"/>
                <a:cs typeface="Helvetica Light"/>
              </a:rPr>
              <a:t>cualquier</a:t>
            </a:r>
            <a:r>
              <a:rPr lang="en-US" sz="3733" dirty="0">
                <a:solidFill>
                  <a:srgbClr val="595959"/>
                </a:solidFill>
                <a:latin typeface="Helvetica Light"/>
                <a:cs typeface="Helvetica Light"/>
              </a:rPr>
              <a:t> </a:t>
            </a:r>
            <a:r>
              <a:rPr lang="en-US" sz="3733" dirty="0" err="1">
                <a:solidFill>
                  <a:srgbClr val="595959"/>
                </a:solidFill>
                <a:latin typeface="Helvetica Light"/>
                <a:cs typeface="Helvetica Light"/>
              </a:rPr>
              <a:t>entorno</a:t>
            </a:r>
            <a:r>
              <a:rPr lang="en-US" sz="3733" dirty="0">
                <a:solidFill>
                  <a:srgbClr val="595959"/>
                </a:solidFill>
                <a:latin typeface="Helvetica Light"/>
                <a:cs typeface="Helvetica Light"/>
              </a:rPr>
              <a:t> con </a:t>
            </a:r>
            <a:r>
              <a:rPr lang="en-US" sz="3733" dirty="0" err="1">
                <a:solidFill>
                  <a:srgbClr val="595959"/>
                </a:solidFill>
                <a:latin typeface="Helvetica Light"/>
                <a:cs typeface="Helvetica Light"/>
              </a:rPr>
              <a:t>las</a:t>
            </a:r>
            <a:r>
              <a:rPr lang="en-US" sz="3733" dirty="0">
                <a:solidFill>
                  <a:srgbClr val="595959"/>
                </a:solidFill>
                <a:latin typeface="Helvetica Light"/>
                <a:cs typeface="Helvetica Light"/>
              </a:rPr>
              <a:t> </a:t>
            </a:r>
            <a:r>
              <a:rPr lang="en-US" sz="3733" dirty="0" err="1">
                <a:solidFill>
                  <a:srgbClr val="595959"/>
                </a:solidFill>
                <a:latin typeface="Helvetica Light"/>
                <a:cs typeface="Helvetica Light"/>
              </a:rPr>
              <a:t>mismas</a:t>
            </a:r>
            <a:r>
              <a:rPr lang="en-US" sz="3733" dirty="0">
                <a:solidFill>
                  <a:srgbClr val="595959"/>
                </a:solidFill>
                <a:latin typeface="Helvetica Light"/>
                <a:cs typeface="Helvetica Light"/>
              </a:rPr>
              <a:t> </a:t>
            </a:r>
            <a:r>
              <a:rPr lang="en-US" sz="3733" dirty="0" err="1">
                <a:solidFill>
                  <a:srgbClr val="595959"/>
                </a:solidFill>
                <a:latin typeface="Helvetica Light"/>
                <a:cs typeface="Helvetica Light"/>
              </a:rPr>
              <a:t>condiciones</a:t>
            </a:r>
            <a:r>
              <a:rPr lang="en-US" sz="3733" dirty="0">
                <a:solidFill>
                  <a:srgbClr val="595959"/>
                </a:solidFill>
                <a:latin typeface="Helvetica Light"/>
                <a:cs typeface="Helvetica Light"/>
              </a:rPr>
              <a:t>.</a:t>
            </a:r>
          </a:p>
          <a:p>
            <a:pPr marL="457189" indent="-457189">
              <a:buFont typeface="Arial" panose="020B0604020202020204" pitchFamily="34" charset="0"/>
              <a:buChar char="•"/>
            </a:pPr>
            <a:r>
              <a:rPr lang="en-US" sz="3733" dirty="0" err="1">
                <a:solidFill>
                  <a:srgbClr val="595959"/>
                </a:solidFill>
                <a:latin typeface="Helvetica Light"/>
                <a:cs typeface="Helvetica Light"/>
              </a:rPr>
              <a:t>Evitamos</a:t>
            </a:r>
            <a:r>
              <a:rPr lang="en-US" sz="3733" dirty="0">
                <a:solidFill>
                  <a:srgbClr val="595959"/>
                </a:solidFill>
                <a:latin typeface="Helvetica Light"/>
                <a:cs typeface="Helvetica Light"/>
              </a:rPr>
              <a:t> la “</a:t>
            </a:r>
            <a:r>
              <a:rPr lang="en-US" sz="3733" dirty="0" err="1">
                <a:solidFill>
                  <a:srgbClr val="595959"/>
                </a:solidFill>
                <a:latin typeface="Helvetica Light"/>
                <a:cs typeface="Helvetica Light"/>
              </a:rPr>
              <a:t>contaminación</a:t>
            </a:r>
            <a:r>
              <a:rPr lang="en-US" sz="3733" dirty="0">
                <a:solidFill>
                  <a:srgbClr val="595959"/>
                </a:solidFill>
                <a:latin typeface="Helvetica Light"/>
                <a:cs typeface="Helvetica Light"/>
              </a:rPr>
              <a:t> de la Build”</a:t>
            </a:r>
          </a:p>
        </p:txBody>
      </p:sp>
    </p:spTree>
    <p:extLst>
      <p:ext uri="{BB962C8B-B14F-4D97-AF65-F5344CB8AC3E}">
        <p14:creationId xmlns:p14="http://schemas.microsoft.com/office/powerpoint/2010/main" val="70614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694703" y="426915"/>
            <a:ext cx="10802595" cy="665285"/>
          </a:xfrm>
        </p:spPr>
        <p:txBody>
          <a:bodyPr>
            <a:normAutofit fontScale="90000"/>
          </a:bodyPr>
          <a:lstStyle/>
          <a:p>
            <a:r>
              <a:rPr lang="en-US" dirty="0">
                <a:solidFill>
                  <a:schemeClr val="tx2">
                    <a:lumMod val="95000"/>
                    <a:lumOff val="5000"/>
                  </a:schemeClr>
                </a:solidFill>
                <a:latin typeface="Segoe UI" panose="020B0502040204020203" pitchFamily="34" charset="0"/>
                <a:cs typeface="Segoe UI" panose="020B0502040204020203" pitchFamily="34" charset="0"/>
              </a:rPr>
              <a:t>VENTAJAS INTEGRACIÓN </a:t>
            </a:r>
            <a:r>
              <a:rPr lang="en-US" dirty="0">
                <a:solidFill>
                  <a:schemeClr val="accent2"/>
                </a:solidFill>
                <a:latin typeface="Segoe UI" panose="020B0502040204020203" pitchFamily="34" charset="0"/>
                <a:cs typeface="Segoe UI" panose="020B0502040204020203" pitchFamily="34" charset="0"/>
              </a:rPr>
              <a:t>CONTINUA</a:t>
            </a:r>
          </a:p>
        </p:txBody>
      </p:sp>
      <p:sp>
        <p:nvSpPr>
          <p:cNvPr id="4" name="Text Placeholder 8"/>
          <p:cNvSpPr>
            <a:spLocks noGrp="1"/>
          </p:cNvSpPr>
          <p:nvPr>
            <p:ph type="body" sz="quarter" idx="4294967295"/>
          </p:nvPr>
        </p:nvSpPr>
        <p:spPr>
          <a:xfrm>
            <a:off x="694704" y="889000"/>
            <a:ext cx="10786097" cy="406400"/>
          </a:xfrm>
          <a:prstGeom prst="rect">
            <a:avLst/>
          </a:prstGeom>
        </p:spPr>
        <p:txBody>
          <a:bodyPr/>
          <a:lstStyle/>
          <a:p>
            <a:r>
              <a:rPr lang="en-US" sz="1867" dirty="0" err="1">
                <a:solidFill>
                  <a:schemeClr val="accent2"/>
                </a:solidFill>
              </a:rPr>
              <a:t>Poder</a:t>
            </a:r>
            <a:r>
              <a:rPr lang="en-US" sz="1867" dirty="0">
                <a:solidFill>
                  <a:schemeClr val="accent2"/>
                </a:solidFill>
              </a:rPr>
              <a:t> </a:t>
            </a:r>
            <a:r>
              <a:rPr lang="en-US" sz="1867" dirty="0" err="1">
                <a:solidFill>
                  <a:schemeClr val="accent2"/>
                </a:solidFill>
              </a:rPr>
              <a:t>desplegar</a:t>
            </a:r>
            <a:r>
              <a:rPr lang="en-US" sz="1867" dirty="0">
                <a:solidFill>
                  <a:schemeClr val="accent2"/>
                </a:solidFill>
              </a:rPr>
              <a:t> </a:t>
            </a:r>
            <a:r>
              <a:rPr lang="en-US" sz="1867" dirty="0" err="1">
                <a:solidFill>
                  <a:schemeClr val="accent2"/>
                </a:solidFill>
              </a:rPr>
              <a:t>en</a:t>
            </a:r>
            <a:r>
              <a:rPr lang="en-US" sz="1867" dirty="0">
                <a:solidFill>
                  <a:schemeClr val="accent2"/>
                </a:solidFill>
              </a:rPr>
              <a:t> </a:t>
            </a:r>
            <a:r>
              <a:rPr lang="en-US" sz="1867" dirty="0" err="1">
                <a:solidFill>
                  <a:schemeClr val="accent2"/>
                </a:solidFill>
              </a:rPr>
              <a:t>cualquier</a:t>
            </a:r>
            <a:r>
              <a:rPr lang="en-US" sz="1867" dirty="0">
                <a:solidFill>
                  <a:schemeClr val="accent2"/>
                </a:solidFill>
              </a:rPr>
              <a:t> </a:t>
            </a:r>
            <a:r>
              <a:rPr lang="en-US" sz="1867" dirty="0" err="1">
                <a:solidFill>
                  <a:schemeClr val="accent2"/>
                </a:solidFill>
              </a:rPr>
              <a:t>momento</a:t>
            </a:r>
            <a:endParaRPr lang="en-US" sz="1867" dirty="0">
              <a:solidFill>
                <a:schemeClr val="accent2"/>
              </a:solidFill>
            </a:endParaRPr>
          </a:p>
        </p:txBody>
      </p:sp>
      <p:pic>
        <p:nvPicPr>
          <p:cNvPr id="5"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3103" y="1710656"/>
            <a:ext cx="3978897" cy="5147344"/>
          </a:xfrm>
          <a:prstGeom prst="rect">
            <a:avLst/>
          </a:prstGeom>
        </p:spPr>
      </p:pic>
      <p:sp>
        <p:nvSpPr>
          <p:cNvPr id="6" name="Rectangle 2"/>
          <p:cNvSpPr/>
          <p:nvPr/>
        </p:nvSpPr>
        <p:spPr>
          <a:xfrm>
            <a:off x="464181" y="1640921"/>
            <a:ext cx="8273419" cy="2062103"/>
          </a:xfrm>
          <a:prstGeom prst="rect">
            <a:avLst/>
          </a:prstGeom>
        </p:spPr>
        <p:txBody>
          <a:bodyPr wrap="square">
            <a:spAutoFit/>
          </a:bodyPr>
          <a:lstStyle/>
          <a:p>
            <a:pPr marL="609585" indent="-609585">
              <a:buFont typeface="Arial" panose="020B0604020202020204" pitchFamily="34" charset="0"/>
              <a:buChar char="•"/>
            </a:pPr>
            <a:r>
              <a:rPr lang="en-US" sz="3200" dirty="0" err="1">
                <a:solidFill>
                  <a:srgbClr val="595959"/>
                </a:solidFill>
                <a:latin typeface="Helvetica Light"/>
                <a:cs typeface="Helvetica Light"/>
              </a:rPr>
              <a:t>Necesitamos</a:t>
            </a:r>
            <a:r>
              <a:rPr lang="en-US" sz="3200" dirty="0">
                <a:solidFill>
                  <a:srgbClr val="595959"/>
                </a:solidFill>
                <a:latin typeface="Helvetica Light"/>
                <a:cs typeface="Helvetica Light"/>
              </a:rPr>
              <a:t> </a:t>
            </a:r>
            <a:r>
              <a:rPr lang="en-US" sz="3200" dirty="0" err="1">
                <a:solidFill>
                  <a:srgbClr val="595959"/>
                </a:solidFill>
                <a:latin typeface="Helvetica Light"/>
                <a:cs typeface="Helvetica Light"/>
              </a:rPr>
              <a:t>entregar</a:t>
            </a:r>
            <a:r>
              <a:rPr lang="en-US" sz="3200" dirty="0">
                <a:solidFill>
                  <a:srgbClr val="595959"/>
                </a:solidFill>
                <a:latin typeface="Helvetica Light"/>
                <a:cs typeface="Helvetica Light"/>
              </a:rPr>
              <a:t> </a:t>
            </a:r>
            <a:r>
              <a:rPr lang="en-US" sz="3200" dirty="0" err="1">
                <a:solidFill>
                  <a:srgbClr val="595959"/>
                </a:solidFill>
                <a:latin typeface="Helvetica Light"/>
                <a:cs typeface="Helvetica Light"/>
              </a:rPr>
              <a:t>una</a:t>
            </a:r>
            <a:r>
              <a:rPr lang="en-US" sz="3200" dirty="0">
                <a:solidFill>
                  <a:srgbClr val="595959"/>
                </a:solidFill>
                <a:latin typeface="Helvetica Light"/>
                <a:cs typeface="Helvetica Light"/>
              </a:rPr>
              <a:t> version al </a:t>
            </a:r>
            <a:r>
              <a:rPr lang="en-US" sz="3200" dirty="0" err="1">
                <a:solidFill>
                  <a:srgbClr val="595959"/>
                </a:solidFill>
                <a:latin typeface="Helvetica Light"/>
                <a:cs typeface="Helvetica Light"/>
              </a:rPr>
              <a:t>cliente</a:t>
            </a:r>
            <a:r>
              <a:rPr lang="en-US" sz="3200" dirty="0">
                <a:solidFill>
                  <a:srgbClr val="595959"/>
                </a:solidFill>
                <a:latin typeface="Helvetica Light"/>
                <a:cs typeface="Helvetica Light"/>
              </a:rPr>
              <a:t>…</a:t>
            </a:r>
          </a:p>
          <a:p>
            <a:pPr marL="609585" indent="-609585">
              <a:buFont typeface="Arial" panose="020B0604020202020204" pitchFamily="34" charset="0"/>
              <a:buChar char="•"/>
            </a:pPr>
            <a:r>
              <a:rPr lang="en-US" sz="3200" dirty="0">
                <a:solidFill>
                  <a:srgbClr val="595959"/>
                </a:solidFill>
                <a:latin typeface="Helvetica Light"/>
                <a:cs typeface="Helvetica Light"/>
              </a:rPr>
              <a:t>¿Para </a:t>
            </a:r>
            <a:r>
              <a:rPr lang="en-US" sz="3200" dirty="0" err="1">
                <a:solidFill>
                  <a:srgbClr val="595959"/>
                </a:solidFill>
                <a:latin typeface="Helvetica Light"/>
                <a:cs typeface="Helvetica Light"/>
              </a:rPr>
              <a:t>cuando</a:t>
            </a:r>
            <a:r>
              <a:rPr lang="en-US" sz="3200" dirty="0">
                <a:solidFill>
                  <a:srgbClr val="595959"/>
                </a:solidFill>
                <a:latin typeface="Helvetica Light"/>
                <a:cs typeface="Helvetica Light"/>
              </a:rPr>
              <a:t>?</a:t>
            </a:r>
          </a:p>
          <a:p>
            <a:pPr marL="609585" indent="-609585">
              <a:buFont typeface="Arial" panose="020B0604020202020204" pitchFamily="34" charset="0"/>
              <a:buChar char="•"/>
            </a:pPr>
            <a:r>
              <a:rPr lang="en-US" sz="3200" b="1" dirty="0">
                <a:solidFill>
                  <a:srgbClr val="595959"/>
                </a:solidFill>
                <a:latin typeface="Helvetica Light"/>
                <a:cs typeface="Helvetica Light"/>
              </a:rPr>
              <a:t>AHORA</a:t>
            </a:r>
          </a:p>
        </p:txBody>
      </p:sp>
    </p:spTree>
    <p:extLst>
      <p:ext uri="{BB962C8B-B14F-4D97-AF65-F5344CB8AC3E}">
        <p14:creationId xmlns:p14="http://schemas.microsoft.com/office/powerpoint/2010/main" val="178911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000" dirty="0" err="1"/>
              <a:t>Integración</a:t>
            </a:r>
            <a:r>
              <a:rPr lang="en-US" sz="6000" dirty="0"/>
              <a:t> Continua con VSTS con Apps Xamarin</a:t>
            </a:r>
          </a:p>
        </p:txBody>
      </p:sp>
    </p:spTree>
    <p:extLst>
      <p:ext uri="{BB962C8B-B14F-4D97-AF65-F5344CB8AC3E}">
        <p14:creationId xmlns:p14="http://schemas.microsoft.com/office/powerpoint/2010/main" val="287764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Team Services (VSTS) / TFS</a:t>
            </a:r>
            <a:endParaRPr lang="en-US" sz="3921" dirty="0">
              <a:gradFill>
                <a:gsLst>
                  <a:gs pos="10101">
                    <a:schemeClr val="tx1"/>
                  </a:gs>
                  <a:gs pos="54000">
                    <a:schemeClr val="tx1"/>
                  </a:gs>
                </a:gsLst>
                <a:lin ang="5400000" scaled="0"/>
              </a:gradFill>
            </a:endParaRPr>
          </a:p>
        </p:txBody>
      </p:sp>
      <p:sp>
        <p:nvSpPr>
          <p:cNvPr id="4" name="Text Placeholder 2"/>
          <p:cNvSpPr>
            <a:spLocks noGrp="1"/>
          </p:cNvSpPr>
          <p:nvPr>
            <p:ph type="body" sz="quarter" idx="10"/>
          </p:nvPr>
        </p:nvSpPr>
        <p:spPr>
          <a:xfrm>
            <a:off x="343941" y="1595978"/>
            <a:ext cx="5752059" cy="5914504"/>
          </a:xfrm>
        </p:spPr>
        <p:txBody>
          <a:bodyPr/>
          <a:lstStyle/>
          <a:p>
            <a:r>
              <a:rPr lang="en-US" sz="2000" dirty="0"/>
              <a:t>Control de </a:t>
            </a:r>
            <a:r>
              <a:rPr lang="en-US" sz="2000" dirty="0" err="1"/>
              <a:t>código</a:t>
            </a:r>
            <a:endParaRPr lang="en-US" sz="2000" dirty="0"/>
          </a:p>
          <a:p>
            <a:r>
              <a:rPr lang="en-US" sz="1400" dirty="0" err="1">
                <a:solidFill>
                  <a:schemeClr val="bg1">
                    <a:lumMod val="50000"/>
                  </a:schemeClr>
                </a:solidFill>
              </a:rPr>
              <a:t>Git</a:t>
            </a:r>
            <a:r>
              <a:rPr lang="en-US" sz="1400" dirty="0">
                <a:solidFill>
                  <a:schemeClr val="bg1">
                    <a:lumMod val="50000"/>
                  </a:schemeClr>
                </a:solidFill>
              </a:rPr>
              <a:t> y Team Foundation Version Control (TFVC)</a:t>
            </a:r>
          </a:p>
          <a:p>
            <a:r>
              <a:rPr lang="en-US" sz="1400" dirty="0">
                <a:solidFill>
                  <a:schemeClr val="bg1">
                    <a:lumMod val="50000"/>
                  </a:schemeClr>
                </a:solidFill>
              </a:rPr>
              <a:t>Repos </a:t>
            </a:r>
            <a:r>
              <a:rPr lang="en-US" sz="1400" dirty="0" err="1">
                <a:solidFill>
                  <a:schemeClr val="bg1">
                    <a:lumMod val="50000"/>
                  </a:schemeClr>
                </a:solidFill>
              </a:rPr>
              <a:t>privados</a:t>
            </a:r>
            <a:r>
              <a:rPr lang="en-US" sz="1400" dirty="0">
                <a:solidFill>
                  <a:schemeClr val="bg1">
                    <a:lumMod val="50000"/>
                  </a:schemeClr>
                </a:solidFill>
              </a:rPr>
              <a:t> </a:t>
            </a:r>
            <a:r>
              <a:rPr lang="en-US" sz="1400" dirty="0" err="1">
                <a:solidFill>
                  <a:schemeClr val="bg1">
                    <a:lumMod val="50000"/>
                  </a:schemeClr>
                </a:solidFill>
              </a:rPr>
              <a:t>ilimitados</a:t>
            </a:r>
            <a:endParaRPr lang="en-US" sz="1400" i="1" dirty="0">
              <a:solidFill>
                <a:schemeClr val="bg1">
                  <a:lumMod val="50000"/>
                </a:schemeClr>
              </a:solidFill>
            </a:endParaRPr>
          </a:p>
          <a:p>
            <a:r>
              <a:rPr lang="en-US" sz="2000" dirty="0"/>
              <a:t>Agile Planning</a:t>
            </a:r>
            <a:endParaRPr lang="en-US" sz="2000" dirty="0">
              <a:solidFill>
                <a:schemeClr val="tx1"/>
              </a:solidFill>
            </a:endParaRPr>
          </a:p>
          <a:p>
            <a:r>
              <a:rPr lang="en-US" sz="1400" dirty="0">
                <a:solidFill>
                  <a:schemeClr val="bg1">
                    <a:lumMod val="50000"/>
                  </a:schemeClr>
                </a:solidFill>
              </a:rPr>
              <a:t>Work item tracking</a:t>
            </a:r>
          </a:p>
          <a:p>
            <a:r>
              <a:rPr lang="en-US" sz="1400" dirty="0">
                <a:solidFill>
                  <a:schemeClr val="bg1">
                    <a:lumMod val="50000"/>
                  </a:schemeClr>
                </a:solidFill>
              </a:rPr>
              <a:t>Kanban, backlogs, task boards</a:t>
            </a:r>
            <a:endParaRPr lang="en-US" sz="1400" i="1" dirty="0">
              <a:solidFill>
                <a:schemeClr val="bg1">
                  <a:lumMod val="50000"/>
                </a:schemeClr>
              </a:solidFill>
            </a:endParaRPr>
          </a:p>
          <a:p>
            <a:r>
              <a:rPr lang="en-US" sz="2000" dirty="0" err="1"/>
              <a:t>Integración</a:t>
            </a:r>
            <a:r>
              <a:rPr lang="en-US" sz="2000" dirty="0"/>
              <a:t> Continua</a:t>
            </a:r>
            <a:endParaRPr lang="en-US" sz="2000" dirty="0">
              <a:solidFill>
                <a:schemeClr val="tx1"/>
              </a:solidFill>
            </a:endParaRPr>
          </a:p>
          <a:p>
            <a:r>
              <a:rPr lang="en-US" sz="1400" dirty="0" err="1">
                <a:solidFill>
                  <a:schemeClr val="bg1">
                    <a:lumMod val="50000"/>
                  </a:schemeClr>
                </a:solidFill>
              </a:rPr>
              <a:t>Agentes</a:t>
            </a:r>
            <a:r>
              <a:rPr lang="en-US" sz="1400" dirty="0">
                <a:solidFill>
                  <a:schemeClr val="bg1">
                    <a:lumMod val="50000"/>
                  </a:schemeClr>
                </a:solidFill>
              </a:rPr>
              <a:t> de build Cloud-hosted</a:t>
            </a:r>
          </a:p>
          <a:p>
            <a:r>
              <a:rPr lang="en-US" sz="1400" dirty="0">
                <a:solidFill>
                  <a:schemeClr val="bg1">
                    <a:lumMod val="50000"/>
                  </a:schemeClr>
                </a:solidFill>
              </a:rPr>
              <a:t>Soporte de build para </a:t>
            </a:r>
            <a:r>
              <a:rPr lang="en-US" sz="1400" dirty="0" err="1">
                <a:solidFill>
                  <a:schemeClr val="bg1">
                    <a:lumMod val="50000"/>
                  </a:schemeClr>
                </a:solidFill>
              </a:rPr>
              <a:t>todas</a:t>
            </a:r>
            <a:r>
              <a:rPr lang="en-US" sz="1400" dirty="0">
                <a:solidFill>
                  <a:schemeClr val="bg1">
                    <a:lumMod val="50000"/>
                  </a:schemeClr>
                </a:solidFill>
              </a:rPr>
              <a:t> las </a:t>
            </a:r>
            <a:r>
              <a:rPr lang="en-US" sz="1400" dirty="0" err="1">
                <a:solidFill>
                  <a:schemeClr val="bg1">
                    <a:lumMod val="50000"/>
                  </a:schemeClr>
                </a:solidFill>
              </a:rPr>
              <a:t>plataformas</a:t>
            </a:r>
            <a:r>
              <a:rPr lang="en-US" sz="1400" dirty="0">
                <a:solidFill>
                  <a:schemeClr val="bg1">
                    <a:lumMod val="50000"/>
                  </a:schemeClr>
                </a:solidFill>
              </a:rPr>
              <a:t> </a:t>
            </a:r>
            <a:r>
              <a:rPr lang="en-US" sz="1400" dirty="0" err="1">
                <a:solidFill>
                  <a:schemeClr val="bg1">
                    <a:lumMod val="50000"/>
                  </a:schemeClr>
                </a:solidFill>
              </a:rPr>
              <a:t>móviles</a:t>
            </a:r>
            <a:endParaRPr lang="en-US" sz="1400" dirty="0">
              <a:solidFill>
                <a:schemeClr val="bg1">
                  <a:lumMod val="50000"/>
                </a:schemeClr>
              </a:solidFill>
            </a:endParaRPr>
          </a:p>
          <a:p>
            <a:r>
              <a:rPr lang="en-US" sz="1400" dirty="0" err="1">
                <a:solidFill>
                  <a:schemeClr val="bg1">
                    <a:lumMod val="50000"/>
                  </a:schemeClr>
                </a:solidFill>
              </a:rPr>
              <a:t>Integración</a:t>
            </a:r>
            <a:r>
              <a:rPr lang="en-US" sz="1400" dirty="0">
                <a:solidFill>
                  <a:schemeClr val="bg1">
                    <a:lumMod val="50000"/>
                  </a:schemeClr>
                </a:solidFill>
              </a:rPr>
              <a:t> con test clouds</a:t>
            </a:r>
          </a:p>
          <a:p>
            <a:endParaRPr lang="en-US" sz="1961" i="1" dirty="0">
              <a:solidFill>
                <a:schemeClr val="tx1"/>
              </a:solidFill>
            </a:endParaRPr>
          </a:p>
        </p:txBody>
      </p:sp>
      <p:pic>
        <p:nvPicPr>
          <p:cNvPr id="6" name="Picture 5"/>
          <p:cNvPicPr>
            <a:picLocks noChangeAspect="1"/>
          </p:cNvPicPr>
          <p:nvPr/>
        </p:nvPicPr>
        <p:blipFill>
          <a:blip r:embed="rId3"/>
          <a:stretch>
            <a:fillRect/>
          </a:stretch>
        </p:blipFill>
        <p:spPr>
          <a:xfrm>
            <a:off x="6320106" y="4370528"/>
            <a:ext cx="5378549" cy="2046555"/>
          </a:xfrm>
          <a:prstGeom prst="rect">
            <a:avLst/>
          </a:prstGeom>
        </p:spPr>
      </p:pic>
      <p:pic>
        <p:nvPicPr>
          <p:cNvPr id="7" name="Picture 6"/>
          <p:cNvPicPr>
            <a:picLocks noChangeAspect="1"/>
          </p:cNvPicPr>
          <p:nvPr/>
        </p:nvPicPr>
        <p:blipFill>
          <a:blip r:embed="rId4"/>
          <a:stretch>
            <a:fillRect/>
          </a:stretch>
        </p:blipFill>
        <p:spPr>
          <a:xfrm>
            <a:off x="6320106" y="1785555"/>
            <a:ext cx="5378549" cy="2308716"/>
          </a:xfrm>
          <a:prstGeom prst="rect">
            <a:avLst/>
          </a:prstGeom>
        </p:spPr>
      </p:pic>
    </p:spTree>
    <p:extLst>
      <p:ext uri="{BB962C8B-B14F-4D97-AF65-F5344CB8AC3E}">
        <p14:creationId xmlns:p14="http://schemas.microsoft.com/office/powerpoint/2010/main" val="414109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000" dirty="0"/>
              <a:t>VSTS, Pull Request y CI</a:t>
            </a:r>
          </a:p>
        </p:txBody>
      </p:sp>
    </p:spTree>
    <p:extLst>
      <p:ext uri="{BB962C8B-B14F-4D97-AF65-F5344CB8AC3E}">
        <p14:creationId xmlns:p14="http://schemas.microsoft.com/office/powerpoint/2010/main" val="19541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2"/>
                </a:solidFill>
              </a:rPr>
              <a:t>Entrega</a:t>
            </a:r>
            <a:r>
              <a:rPr lang="en-US" dirty="0"/>
              <a:t> Continua </a:t>
            </a:r>
            <a:endParaRPr lang="en-US" sz="3921" dirty="0">
              <a:gradFill>
                <a:gsLst>
                  <a:gs pos="10101">
                    <a:schemeClr val="tx1"/>
                  </a:gs>
                  <a:gs pos="54000">
                    <a:schemeClr val="tx1"/>
                  </a:gs>
                </a:gsLst>
                <a:lin ang="5400000" scaled="0"/>
              </a:gradFill>
            </a:endParaRPr>
          </a:p>
        </p:txBody>
      </p:sp>
      <p:sp>
        <p:nvSpPr>
          <p:cNvPr id="4" name="TextBox 3"/>
          <p:cNvSpPr txBox="1"/>
          <p:nvPr/>
        </p:nvSpPr>
        <p:spPr>
          <a:xfrm>
            <a:off x="258623" y="1306919"/>
            <a:ext cx="5966533" cy="5458188"/>
          </a:xfrm>
          <a:prstGeom prst="rect">
            <a:avLst/>
          </a:prstGeom>
          <a:noFill/>
        </p:spPr>
        <p:txBody>
          <a:bodyPr wrap="square" lIns="179285" tIns="143428" rIns="179285" bIns="143428" rtlCol="0">
            <a:spAutoFit/>
          </a:bodyPr>
          <a:lstStyle/>
          <a:p>
            <a:pPr defTabSz="914367">
              <a:spcAft>
                <a:spcPts val="588"/>
              </a:spcAft>
              <a:defRPr/>
            </a:pPr>
            <a:r>
              <a:rPr lang="en-US" sz="3137" dirty="0">
                <a:solidFill>
                  <a:schemeClr val="bg1">
                    <a:lumMod val="50000"/>
                  </a:schemeClr>
                </a:solidFill>
                <a:latin typeface="Segoe UI Light"/>
              </a:rPr>
              <a:t>¿</a:t>
            </a:r>
            <a:r>
              <a:rPr lang="en-US" sz="3137" dirty="0" err="1">
                <a:solidFill>
                  <a:schemeClr val="bg1">
                    <a:lumMod val="50000"/>
                  </a:schemeClr>
                </a:solidFill>
                <a:latin typeface="Segoe UI Light"/>
              </a:rPr>
              <a:t>Cómo</a:t>
            </a:r>
            <a:r>
              <a:rPr lang="en-US" sz="3137" dirty="0">
                <a:solidFill>
                  <a:schemeClr val="bg1">
                    <a:lumMod val="50000"/>
                  </a:schemeClr>
                </a:solidFill>
                <a:latin typeface="Segoe UI Light"/>
              </a:rPr>
              <a:t> </a:t>
            </a:r>
            <a:r>
              <a:rPr lang="en-US" sz="3137" dirty="0" err="1">
                <a:solidFill>
                  <a:schemeClr val="bg1">
                    <a:lumMod val="50000"/>
                  </a:schemeClr>
                </a:solidFill>
                <a:latin typeface="Segoe UI Light"/>
              </a:rPr>
              <a:t>obtener</a:t>
            </a:r>
            <a:r>
              <a:rPr lang="en-US" sz="3137" dirty="0">
                <a:solidFill>
                  <a:schemeClr val="bg1">
                    <a:lumMod val="50000"/>
                  </a:schemeClr>
                </a:solidFill>
                <a:latin typeface="Segoe UI Light"/>
              </a:rPr>
              <a:t> feedback de </a:t>
            </a:r>
            <a:r>
              <a:rPr lang="en-US" sz="3137" dirty="0" err="1">
                <a:solidFill>
                  <a:schemeClr val="bg1">
                    <a:lumMod val="50000"/>
                  </a:schemeClr>
                </a:solidFill>
                <a:latin typeface="Segoe UI Light"/>
              </a:rPr>
              <a:t>los</a:t>
            </a:r>
            <a:r>
              <a:rPr lang="en-US" sz="3137" dirty="0">
                <a:solidFill>
                  <a:schemeClr val="bg1">
                    <a:lumMod val="50000"/>
                  </a:schemeClr>
                </a:solidFill>
                <a:latin typeface="Segoe UI Light"/>
              </a:rPr>
              <a:t> testers de forma </a:t>
            </a:r>
            <a:r>
              <a:rPr lang="en-US" sz="3137" dirty="0" err="1">
                <a:solidFill>
                  <a:schemeClr val="bg1">
                    <a:lumMod val="50000"/>
                  </a:schemeClr>
                </a:solidFill>
                <a:latin typeface="Segoe UI Light"/>
              </a:rPr>
              <a:t>rápida</a:t>
            </a:r>
            <a:r>
              <a:rPr lang="en-US" sz="3137" dirty="0">
                <a:solidFill>
                  <a:schemeClr val="bg1">
                    <a:lumMod val="50000"/>
                  </a:schemeClr>
                </a:solidFill>
                <a:latin typeface="Segoe UI Light"/>
              </a:rPr>
              <a:t> t </a:t>
            </a:r>
            <a:r>
              <a:rPr lang="en-US" sz="3137" dirty="0" err="1">
                <a:solidFill>
                  <a:schemeClr val="bg1">
                    <a:lumMod val="50000"/>
                  </a:schemeClr>
                </a:solidFill>
                <a:latin typeface="Segoe UI Light"/>
              </a:rPr>
              <a:t>efectiva</a:t>
            </a:r>
            <a:r>
              <a:rPr lang="en-US" sz="3137" dirty="0">
                <a:solidFill>
                  <a:schemeClr val="bg1">
                    <a:lumMod val="50000"/>
                  </a:schemeClr>
                </a:solidFill>
                <a:latin typeface="Segoe UI Light"/>
              </a:rPr>
              <a:t> </a:t>
            </a:r>
            <a:r>
              <a:rPr lang="en-US" sz="3137" dirty="0" err="1">
                <a:solidFill>
                  <a:schemeClr val="bg1">
                    <a:lumMod val="50000"/>
                  </a:schemeClr>
                </a:solidFill>
                <a:latin typeface="Segoe UI Light"/>
              </a:rPr>
              <a:t>en</a:t>
            </a:r>
            <a:r>
              <a:rPr lang="en-US" sz="3137" dirty="0">
                <a:solidFill>
                  <a:schemeClr val="bg1">
                    <a:lumMod val="50000"/>
                  </a:schemeClr>
                </a:solidFill>
                <a:latin typeface="Segoe UI Light"/>
              </a:rPr>
              <a:t> </a:t>
            </a:r>
            <a:r>
              <a:rPr lang="en-US" sz="3137" dirty="0" err="1">
                <a:solidFill>
                  <a:schemeClr val="bg1">
                    <a:lumMod val="50000"/>
                  </a:schemeClr>
                </a:solidFill>
                <a:latin typeface="Segoe UI Light"/>
              </a:rPr>
              <a:t>cada</a:t>
            </a:r>
            <a:r>
              <a:rPr lang="en-US" sz="3137" dirty="0">
                <a:solidFill>
                  <a:schemeClr val="bg1">
                    <a:lumMod val="50000"/>
                  </a:schemeClr>
                </a:solidFill>
                <a:latin typeface="Segoe UI Light"/>
              </a:rPr>
              <a:t> build?</a:t>
            </a:r>
          </a:p>
          <a:p>
            <a:pPr defTabSz="914367">
              <a:lnSpc>
                <a:spcPct val="90000"/>
              </a:lnSpc>
              <a:spcAft>
                <a:spcPts val="588"/>
              </a:spcAft>
              <a:defRPr/>
            </a:pPr>
            <a:endParaRPr lang="en-US" sz="2353" dirty="0">
              <a:solidFill>
                <a:schemeClr val="bg1">
                  <a:lumMod val="50000"/>
                </a:schemeClr>
              </a:solidFill>
              <a:latin typeface="Segoe UI Light"/>
            </a:endParaRPr>
          </a:p>
          <a:p>
            <a:pPr defTabSz="914367">
              <a:lnSpc>
                <a:spcPct val="90000"/>
              </a:lnSpc>
              <a:spcAft>
                <a:spcPts val="588"/>
              </a:spcAft>
              <a:defRPr/>
            </a:pPr>
            <a:endParaRPr lang="en-US" sz="2353" dirty="0">
              <a:solidFill>
                <a:schemeClr val="bg1">
                  <a:lumMod val="50000"/>
                </a:schemeClr>
              </a:solidFill>
              <a:latin typeface="Segoe UI Light"/>
            </a:endParaRPr>
          </a:p>
          <a:p>
            <a:pPr defTabSz="914367">
              <a:lnSpc>
                <a:spcPct val="90000"/>
              </a:lnSpc>
              <a:spcAft>
                <a:spcPts val="588"/>
              </a:spcAft>
              <a:defRPr/>
            </a:pPr>
            <a:r>
              <a:rPr lang="en-US" sz="2353" u="sng" dirty="0" err="1">
                <a:solidFill>
                  <a:schemeClr val="bg1">
                    <a:lumMod val="50000"/>
                  </a:schemeClr>
                </a:solidFill>
                <a:latin typeface="Segoe UI Light"/>
              </a:rPr>
              <a:t>Recomendaciones</a:t>
            </a:r>
            <a:r>
              <a:rPr lang="en-US" sz="2353" u="sng" dirty="0">
                <a:solidFill>
                  <a:schemeClr val="bg1">
                    <a:lumMod val="50000"/>
                  </a:schemeClr>
                </a:solidFill>
                <a:latin typeface="Segoe UI Light"/>
              </a:rPr>
              <a:t>:</a:t>
            </a:r>
          </a:p>
          <a:p>
            <a:pPr marL="448193" indent="-448193" defTabSz="914367">
              <a:lnSpc>
                <a:spcPct val="90000"/>
              </a:lnSpc>
              <a:spcAft>
                <a:spcPts val="588"/>
              </a:spcAft>
              <a:buFont typeface="+mj-lt"/>
              <a:buAutoNum type="arabicPeriod"/>
              <a:defRPr/>
            </a:pPr>
            <a:r>
              <a:rPr lang="en-US" sz="2353" dirty="0" err="1">
                <a:solidFill>
                  <a:schemeClr val="bg1">
                    <a:lumMod val="50000"/>
                  </a:schemeClr>
                </a:solidFill>
                <a:latin typeface="Segoe UI Light"/>
              </a:rPr>
              <a:t>Preparar</a:t>
            </a:r>
            <a:r>
              <a:rPr lang="en-US" sz="2353" dirty="0">
                <a:solidFill>
                  <a:schemeClr val="bg1">
                    <a:lumMod val="50000"/>
                  </a:schemeClr>
                </a:solidFill>
                <a:latin typeface="Segoe UI Light"/>
              </a:rPr>
              <a:t> </a:t>
            </a:r>
            <a:r>
              <a:rPr lang="en-US" sz="2353" dirty="0" err="1">
                <a:solidFill>
                  <a:schemeClr val="bg1">
                    <a:lumMod val="50000"/>
                  </a:schemeClr>
                </a:solidFill>
                <a:latin typeface="Segoe UI Light"/>
              </a:rPr>
              <a:t>programa</a:t>
            </a:r>
            <a:r>
              <a:rPr lang="en-US" sz="2353" dirty="0">
                <a:solidFill>
                  <a:schemeClr val="bg1">
                    <a:lumMod val="50000"/>
                  </a:schemeClr>
                </a:solidFill>
                <a:latin typeface="Segoe UI Light"/>
              </a:rPr>
              <a:t> de betas para </a:t>
            </a:r>
            <a:r>
              <a:rPr lang="en-US" sz="2353" dirty="0" err="1">
                <a:solidFill>
                  <a:schemeClr val="bg1">
                    <a:lumMod val="50000"/>
                  </a:schemeClr>
                </a:solidFill>
                <a:latin typeface="Segoe UI Light"/>
              </a:rPr>
              <a:t>recopilar</a:t>
            </a:r>
            <a:r>
              <a:rPr lang="en-US" sz="2353" dirty="0">
                <a:solidFill>
                  <a:schemeClr val="bg1">
                    <a:lumMod val="50000"/>
                  </a:schemeClr>
                </a:solidFill>
                <a:latin typeface="Segoe UI Light"/>
              </a:rPr>
              <a:t> feedback</a:t>
            </a:r>
          </a:p>
          <a:p>
            <a:pPr marL="448193" indent="-448193" defTabSz="914367">
              <a:lnSpc>
                <a:spcPct val="90000"/>
              </a:lnSpc>
              <a:spcAft>
                <a:spcPts val="588"/>
              </a:spcAft>
              <a:buFont typeface="+mj-lt"/>
              <a:buAutoNum type="arabicPeriod"/>
              <a:defRPr/>
            </a:pPr>
            <a:r>
              <a:rPr lang="en-US" sz="2353" dirty="0" err="1">
                <a:solidFill>
                  <a:schemeClr val="bg1">
                    <a:lumMod val="50000"/>
                  </a:schemeClr>
                </a:solidFill>
                <a:latin typeface="Segoe UI Light"/>
              </a:rPr>
              <a:t>Automatizar</a:t>
            </a:r>
            <a:r>
              <a:rPr lang="en-US" sz="2353" dirty="0">
                <a:solidFill>
                  <a:schemeClr val="bg1">
                    <a:lumMod val="50000"/>
                  </a:schemeClr>
                </a:solidFill>
                <a:latin typeface="Segoe UI Light"/>
              </a:rPr>
              <a:t> el </a:t>
            </a:r>
            <a:r>
              <a:rPr lang="en-US" sz="2353" dirty="0" err="1">
                <a:solidFill>
                  <a:schemeClr val="bg1">
                    <a:lumMod val="50000"/>
                  </a:schemeClr>
                </a:solidFill>
                <a:latin typeface="Segoe UI Light"/>
              </a:rPr>
              <a:t>despliegue</a:t>
            </a:r>
            <a:r>
              <a:rPr lang="en-US" sz="2353" dirty="0">
                <a:solidFill>
                  <a:schemeClr val="bg1">
                    <a:lumMod val="50000"/>
                  </a:schemeClr>
                </a:solidFill>
                <a:latin typeface="Segoe UI Light"/>
              </a:rPr>
              <a:t>  de </a:t>
            </a:r>
            <a:r>
              <a:rPr lang="en-US" sz="2353" dirty="0" err="1">
                <a:solidFill>
                  <a:schemeClr val="bg1">
                    <a:lumMod val="50000"/>
                  </a:schemeClr>
                </a:solidFill>
                <a:latin typeface="Segoe UI Light"/>
              </a:rPr>
              <a:t>nuevas</a:t>
            </a:r>
            <a:r>
              <a:rPr lang="en-US" sz="2353" dirty="0">
                <a:solidFill>
                  <a:schemeClr val="bg1">
                    <a:lumMod val="50000"/>
                  </a:schemeClr>
                </a:solidFill>
                <a:latin typeface="Segoe UI Light"/>
              </a:rPr>
              <a:t>  builds </a:t>
            </a:r>
            <a:r>
              <a:rPr lang="en-US" sz="2353" dirty="0" err="1">
                <a:solidFill>
                  <a:schemeClr val="bg1">
                    <a:lumMod val="50000"/>
                  </a:schemeClr>
                </a:solidFill>
                <a:latin typeface="Segoe UI Light"/>
              </a:rPr>
              <a:t>desde</a:t>
            </a:r>
            <a:r>
              <a:rPr lang="en-US" sz="2353" dirty="0">
                <a:solidFill>
                  <a:schemeClr val="bg1">
                    <a:lumMod val="50000"/>
                  </a:schemeClr>
                </a:solidFill>
                <a:latin typeface="Segoe UI Light"/>
              </a:rPr>
              <a:t> el server de </a:t>
            </a:r>
            <a:r>
              <a:rPr lang="en-US" sz="2353" dirty="0" err="1">
                <a:solidFill>
                  <a:schemeClr val="bg1">
                    <a:lumMod val="50000"/>
                  </a:schemeClr>
                </a:solidFill>
                <a:latin typeface="Segoe UI Light"/>
              </a:rPr>
              <a:t>integración</a:t>
            </a:r>
            <a:r>
              <a:rPr lang="en-US" sz="2353" dirty="0">
                <a:solidFill>
                  <a:schemeClr val="bg1">
                    <a:lumMod val="50000"/>
                  </a:schemeClr>
                </a:solidFill>
                <a:latin typeface="Segoe UI Light"/>
              </a:rPr>
              <a:t> continua</a:t>
            </a:r>
          </a:p>
          <a:p>
            <a:pPr marL="448193" indent="-448193" defTabSz="914367">
              <a:lnSpc>
                <a:spcPct val="90000"/>
              </a:lnSpc>
              <a:spcAft>
                <a:spcPts val="588"/>
              </a:spcAft>
              <a:buFont typeface="+mj-lt"/>
              <a:buAutoNum type="arabicPeriod"/>
              <a:defRPr/>
            </a:pPr>
            <a:r>
              <a:rPr lang="en-US" sz="2353" dirty="0" err="1">
                <a:solidFill>
                  <a:schemeClr val="bg1">
                    <a:lumMod val="50000"/>
                  </a:schemeClr>
                </a:solidFill>
                <a:latin typeface="Segoe UI Light"/>
              </a:rPr>
              <a:t>Monitorear</a:t>
            </a:r>
            <a:r>
              <a:rPr lang="en-US" sz="2353" dirty="0">
                <a:solidFill>
                  <a:schemeClr val="bg1">
                    <a:lumMod val="50000"/>
                  </a:schemeClr>
                </a:solidFill>
                <a:latin typeface="Segoe UI Light"/>
              </a:rPr>
              <a:t> </a:t>
            </a:r>
            <a:r>
              <a:rPr lang="en-US" sz="2353" dirty="0" err="1">
                <a:solidFill>
                  <a:schemeClr val="bg1">
                    <a:lumMod val="50000"/>
                  </a:schemeClr>
                </a:solidFill>
                <a:latin typeface="Segoe UI Light"/>
              </a:rPr>
              <a:t>los</a:t>
            </a:r>
            <a:r>
              <a:rPr lang="en-US" sz="2353" dirty="0">
                <a:solidFill>
                  <a:schemeClr val="bg1">
                    <a:lumMod val="50000"/>
                  </a:schemeClr>
                </a:solidFill>
                <a:latin typeface="Segoe UI Light"/>
              </a:rPr>
              <a:t> </a:t>
            </a:r>
            <a:r>
              <a:rPr lang="en-US" sz="2353" dirty="0" err="1">
                <a:solidFill>
                  <a:schemeClr val="bg1">
                    <a:lumMod val="50000"/>
                  </a:schemeClr>
                </a:solidFill>
                <a:latin typeface="Segoe UI Light"/>
              </a:rPr>
              <a:t>reportes</a:t>
            </a:r>
            <a:r>
              <a:rPr lang="en-US" sz="2353" dirty="0">
                <a:solidFill>
                  <a:schemeClr val="bg1">
                    <a:lumMod val="50000"/>
                  </a:schemeClr>
                </a:solidFill>
                <a:latin typeface="Segoe UI Light"/>
              </a:rPr>
              <a:t> de </a:t>
            </a:r>
            <a:r>
              <a:rPr lang="en-US" sz="2353" dirty="0" err="1">
                <a:solidFill>
                  <a:schemeClr val="bg1">
                    <a:lumMod val="50000"/>
                  </a:schemeClr>
                </a:solidFill>
                <a:latin typeface="Segoe UI Light"/>
              </a:rPr>
              <a:t>errores</a:t>
            </a:r>
            <a:r>
              <a:rPr lang="en-US" sz="2353" dirty="0">
                <a:solidFill>
                  <a:schemeClr val="bg1">
                    <a:lumMod val="50000"/>
                  </a:schemeClr>
                </a:solidFill>
                <a:latin typeface="Segoe UI Light"/>
              </a:rPr>
              <a:t> para capturer </a:t>
            </a:r>
            <a:r>
              <a:rPr lang="en-US" sz="2353" dirty="0" err="1">
                <a:solidFill>
                  <a:schemeClr val="bg1">
                    <a:lumMod val="50000"/>
                  </a:schemeClr>
                </a:solidFill>
                <a:latin typeface="Segoe UI Light"/>
              </a:rPr>
              <a:t>problemas</a:t>
            </a:r>
            <a:r>
              <a:rPr lang="en-US" sz="2353" dirty="0">
                <a:solidFill>
                  <a:schemeClr val="bg1">
                    <a:lumMod val="50000"/>
                  </a:schemeClr>
                </a:solidFill>
                <a:latin typeface="Segoe UI Light"/>
              </a:rPr>
              <a:t> </a:t>
            </a:r>
            <a:r>
              <a:rPr lang="en-US" sz="2353" dirty="0" err="1">
                <a:solidFill>
                  <a:schemeClr val="bg1">
                    <a:lumMod val="50000"/>
                  </a:schemeClr>
                </a:solidFill>
                <a:latin typeface="Segoe UI Light"/>
              </a:rPr>
              <a:t>cuanto</a:t>
            </a:r>
            <a:r>
              <a:rPr lang="en-US" sz="2353" dirty="0">
                <a:solidFill>
                  <a:schemeClr val="bg1">
                    <a:lumMod val="50000"/>
                  </a:schemeClr>
                </a:solidFill>
                <a:latin typeface="Segoe UI Light"/>
              </a:rPr>
              <a:t> antes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858" y="1785554"/>
            <a:ext cx="5622903" cy="4217177"/>
          </a:xfrm>
          <a:prstGeom prst="rect">
            <a:avLst/>
          </a:prstGeom>
          <a:ln>
            <a:noFill/>
          </a:ln>
          <a:effectLst>
            <a:outerShdw blurRad="292100" dist="139700" dir="2700000" algn="tl" rotWithShape="0">
              <a:srgbClr val="333333">
                <a:alpha val="65000"/>
              </a:srgbClr>
            </a:outerShdw>
          </a:effectLst>
        </p:spPr>
      </p:pic>
      <p:sp>
        <p:nvSpPr>
          <p:cNvPr id="6" name="Oval 5"/>
          <p:cNvSpPr/>
          <p:nvPr/>
        </p:nvSpPr>
        <p:spPr bwMode="auto">
          <a:xfrm>
            <a:off x="9905805" y="4848339"/>
            <a:ext cx="821723" cy="821723"/>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Oval 6"/>
          <p:cNvSpPr/>
          <p:nvPr/>
        </p:nvSpPr>
        <p:spPr bwMode="auto">
          <a:xfrm>
            <a:off x="8720696" y="4840557"/>
            <a:ext cx="821723" cy="821723"/>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Oval 7"/>
          <p:cNvSpPr/>
          <p:nvPr/>
        </p:nvSpPr>
        <p:spPr bwMode="auto">
          <a:xfrm>
            <a:off x="7505215" y="4857157"/>
            <a:ext cx="821723" cy="821723"/>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6911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HockeyApp</a:t>
            </a:r>
            <a:endParaRPr lang="en-US" dirty="0"/>
          </a:p>
        </p:txBody>
      </p:sp>
    </p:spTree>
    <p:extLst>
      <p:ext uri="{BB962C8B-B14F-4D97-AF65-F5344CB8AC3E}">
        <p14:creationId xmlns:p14="http://schemas.microsoft.com/office/powerpoint/2010/main" val="37855825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HockeyApp</a:t>
            </a:r>
            <a:r>
              <a:rPr lang="en-US" dirty="0"/>
              <a:t> </a:t>
            </a:r>
            <a:r>
              <a:rPr lang="en-US" dirty="0">
                <a:solidFill>
                  <a:schemeClr val="tx2"/>
                </a:solidFill>
              </a:rPr>
              <a:t>–</a:t>
            </a:r>
            <a:r>
              <a:rPr lang="en-US" dirty="0"/>
              <a:t> </a:t>
            </a:r>
            <a:r>
              <a:rPr lang="en-US" dirty="0">
                <a:solidFill>
                  <a:schemeClr val="tx2"/>
                </a:solidFill>
              </a:rPr>
              <a:t>Las claves</a:t>
            </a:r>
            <a:endParaRPr lang="en-US" sz="3921" dirty="0">
              <a:solidFill>
                <a:schemeClr val="tx2"/>
              </a:solidFill>
            </a:endParaRPr>
          </a:p>
        </p:txBody>
      </p:sp>
      <p:grpSp>
        <p:nvGrpSpPr>
          <p:cNvPr id="7" name="Group 6"/>
          <p:cNvGrpSpPr/>
          <p:nvPr/>
        </p:nvGrpSpPr>
        <p:grpSpPr>
          <a:xfrm>
            <a:off x="1837983" y="1618951"/>
            <a:ext cx="2417651" cy="4340304"/>
            <a:chOff x="1646237" y="2145203"/>
            <a:chExt cx="2466130" cy="4427336"/>
          </a:xfrm>
        </p:grpSpPr>
        <p:sp>
          <p:nvSpPr>
            <p:cNvPr id="8" name="Rectangle 7"/>
            <p:cNvSpPr/>
            <p:nvPr/>
          </p:nvSpPr>
          <p:spPr bwMode="gray">
            <a:xfrm>
              <a:off x="1646237" y="2145203"/>
              <a:ext cx="2466130" cy="44273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627497" rIns="179285" bIns="143428" numCol="1" spcCol="0" rtlCol="0" fromWordArt="0" anchor="b" anchorCtr="0" forceAA="0" compatLnSpc="1">
              <a:prstTxWarp prst="textNoShape">
                <a:avLst/>
              </a:prstTxWarp>
              <a:noAutofit/>
            </a:bodyPr>
            <a:lstStyle/>
            <a:p>
              <a:r>
                <a:rPr lang="en-US" sz="1961" spc="29" dirty="0" err="1">
                  <a:solidFill>
                    <a:prstClr val="white"/>
                  </a:solidFill>
                  <a:latin typeface="+mj-lt"/>
                  <a:cs typeface="Segoe UI" pitchFamily="34" charset="0"/>
                </a:rPr>
                <a:t>Sube</a:t>
              </a:r>
              <a:r>
                <a:rPr lang="en-US" sz="1961" spc="29" dirty="0">
                  <a:solidFill>
                    <a:prstClr val="white"/>
                  </a:solidFill>
                  <a:latin typeface="+mj-lt"/>
                  <a:cs typeface="Segoe UI" pitchFamily="34" charset="0"/>
                </a:rPr>
                <a:t> las builds, </a:t>
              </a:r>
              <a:r>
                <a:rPr lang="en-US" sz="1961" spc="29" dirty="0" err="1">
                  <a:solidFill>
                    <a:prstClr val="white"/>
                  </a:solidFill>
                  <a:latin typeface="+mj-lt"/>
                  <a:cs typeface="Segoe UI" pitchFamily="34" charset="0"/>
                </a:rPr>
                <a:t>notica</a:t>
              </a:r>
              <a:r>
                <a:rPr lang="en-US" sz="1961" spc="29" dirty="0">
                  <a:solidFill>
                    <a:prstClr val="white"/>
                  </a:solidFill>
                  <a:latin typeface="+mj-lt"/>
                  <a:cs typeface="Segoe UI" pitchFamily="34" charset="0"/>
                </a:rPr>
                <a:t> a </a:t>
              </a:r>
              <a:r>
                <a:rPr lang="en-US" sz="1961" spc="29" dirty="0" err="1">
                  <a:solidFill>
                    <a:prstClr val="white"/>
                  </a:solidFill>
                  <a:latin typeface="+mj-lt"/>
                  <a:cs typeface="Segoe UI" pitchFamily="34" charset="0"/>
                </a:rPr>
                <a:t>usuarios</a:t>
              </a:r>
              <a:r>
                <a:rPr lang="en-US" sz="1961" spc="29" dirty="0">
                  <a:solidFill>
                    <a:prstClr val="white"/>
                  </a:solidFill>
                  <a:latin typeface="+mj-lt"/>
                  <a:cs typeface="Segoe UI" pitchFamily="34" charset="0"/>
                </a:rPr>
                <a:t>, </a:t>
              </a:r>
              <a:r>
                <a:rPr lang="en-US" sz="1961" spc="29" dirty="0" err="1">
                  <a:solidFill>
                    <a:prstClr val="white"/>
                  </a:solidFill>
                  <a:latin typeface="+mj-lt"/>
                  <a:cs typeface="Segoe UI" pitchFamily="34" charset="0"/>
                </a:rPr>
                <a:t>instala</a:t>
              </a:r>
              <a:r>
                <a:rPr lang="en-US" sz="1961" spc="29" dirty="0">
                  <a:solidFill>
                    <a:prstClr val="white"/>
                  </a:solidFill>
                  <a:latin typeface="+mj-lt"/>
                  <a:cs typeface="Segoe UI" pitchFamily="34" charset="0"/>
                </a:rPr>
                <a:t> la app </a:t>
              </a:r>
              <a:r>
                <a:rPr lang="en-US" sz="1961" spc="29" dirty="0" err="1">
                  <a:solidFill>
                    <a:prstClr val="white"/>
                  </a:solidFill>
                  <a:latin typeface="+mj-lt"/>
                  <a:cs typeface="Segoe UI" pitchFamily="34" charset="0"/>
                </a:rPr>
                <a:t>en</a:t>
              </a:r>
              <a:r>
                <a:rPr lang="en-US" sz="1961" spc="29" dirty="0">
                  <a:solidFill>
                    <a:prstClr val="white"/>
                  </a:solidFill>
                  <a:latin typeface="+mj-lt"/>
                  <a:cs typeface="Segoe UI" pitchFamily="34" charset="0"/>
                </a:rPr>
                <a:t> </a:t>
              </a:r>
              <a:r>
                <a:rPr lang="en-US" sz="1961" spc="29" dirty="0" err="1">
                  <a:solidFill>
                    <a:prstClr val="white"/>
                  </a:solidFill>
                  <a:latin typeface="+mj-lt"/>
                  <a:cs typeface="Segoe UI" pitchFamily="34" charset="0"/>
                </a:rPr>
                <a:t>dispositivos</a:t>
              </a:r>
              <a:endParaRPr lang="en-US" sz="1961" dirty="0">
                <a:solidFill>
                  <a:prstClr val="white"/>
                </a:solidFill>
                <a:latin typeface="+mj-lt"/>
                <a:cs typeface="Segoe UI" pitchFamily="34" charset="0"/>
              </a:endParaRPr>
            </a:p>
          </p:txBody>
        </p:sp>
        <p:sp>
          <p:nvSpPr>
            <p:cNvPr id="9" name="Rectangle 4"/>
            <p:cNvSpPr/>
            <p:nvPr/>
          </p:nvSpPr>
          <p:spPr bwMode="gray">
            <a:xfrm>
              <a:off x="1646237" y="2145203"/>
              <a:ext cx="2466130" cy="931467"/>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3209" h="763376">
                  <a:moveTo>
                    <a:pt x="0" y="0"/>
                  </a:moveTo>
                  <a:lnTo>
                    <a:pt x="2428875" y="0"/>
                  </a:lnTo>
                  <a:cubicBezTo>
                    <a:pt x="2430320" y="254459"/>
                    <a:pt x="2431764" y="508917"/>
                    <a:pt x="2433209" y="763376"/>
                  </a:cubicBezTo>
                  <a:lnTo>
                    <a:pt x="4333" y="429685"/>
                  </a:lnTo>
                  <a:cubicBezTo>
                    <a:pt x="2889" y="286457"/>
                    <a:pt x="1444" y="143228"/>
                    <a:pt x="0" y="0"/>
                  </a:cubicBezTo>
                  <a:close/>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Semibold" panose="020B0702040204020203" pitchFamily="34" charset="0"/>
                </a:rPr>
                <a:t>Distribución</a:t>
              </a:r>
              <a:r>
                <a:rPr lang="en-US" sz="2353" dirty="0">
                  <a:gradFill>
                    <a:gsLst>
                      <a:gs pos="0">
                        <a:srgbClr val="FFFFFF"/>
                      </a:gs>
                      <a:gs pos="100000">
                        <a:srgbClr val="FFFFFF"/>
                      </a:gs>
                    </a:gsLst>
                    <a:lin ang="5400000" scaled="0"/>
                  </a:gradFill>
                  <a:ea typeface="Segoe UI" pitchFamily="34" charset="0"/>
                  <a:cs typeface="Segoe UI Semibold" panose="020B0702040204020203" pitchFamily="34" charset="0"/>
                </a:rPr>
                <a:t> de betas</a:t>
              </a:r>
              <a:endParaRPr lang="en-US" sz="2745"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302" y="3008309"/>
              <a:ext cx="1620000" cy="1620000"/>
            </a:xfrm>
            <a:prstGeom prst="rect">
              <a:avLst/>
            </a:prstGeom>
          </p:spPr>
        </p:pic>
      </p:grpSp>
      <p:grpSp>
        <p:nvGrpSpPr>
          <p:cNvPr id="11" name="Group 10"/>
          <p:cNvGrpSpPr/>
          <p:nvPr/>
        </p:nvGrpSpPr>
        <p:grpSpPr>
          <a:xfrm>
            <a:off x="4888336" y="1618083"/>
            <a:ext cx="2417650" cy="4341172"/>
            <a:chOff x="4829654" y="1673287"/>
            <a:chExt cx="2466129" cy="4428222"/>
          </a:xfrm>
        </p:grpSpPr>
        <p:sp>
          <p:nvSpPr>
            <p:cNvPr id="12" name="Rectangle 11"/>
            <p:cNvSpPr/>
            <p:nvPr/>
          </p:nvSpPr>
          <p:spPr bwMode="gray">
            <a:xfrm>
              <a:off x="4829654" y="1674173"/>
              <a:ext cx="2466129" cy="4427336"/>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627497" rIns="179285" bIns="143428" numCol="1" spcCol="0" rtlCol="0" fromWordArt="0" anchor="b" anchorCtr="0" forceAA="0" compatLnSpc="1">
              <a:prstTxWarp prst="textNoShape">
                <a:avLst/>
              </a:prstTxWarp>
              <a:noAutofit/>
            </a:bodyPr>
            <a:lstStyle/>
            <a:p>
              <a:r>
                <a:rPr lang="en-US" sz="1961" spc="29" dirty="0">
                  <a:solidFill>
                    <a:schemeClr val="bg1"/>
                  </a:solidFill>
                  <a:latin typeface="+mj-lt"/>
                  <a:cs typeface="Segoe UI" pitchFamily="34" charset="0"/>
                </a:rPr>
                <a:t>Tracking</a:t>
              </a:r>
              <a:r>
                <a:rPr lang="en-US" sz="1961" dirty="0">
                  <a:solidFill>
                    <a:schemeClr val="bg1"/>
                  </a:solidFill>
                </a:rPr>
                <a:t> de la </a:t>
              </a:r>
              <a:r>
                <a:rPr lang="en-US" sz="1961" dirty="0" err="1">
                  <a:solidFill>
                    <a:schemeClr val="bg1"/>
                  </a:solidFill>
                </a:rPr>
                <a:t>calidad</a:t>
              </a:r>
              <a:r>
                <a:rPr lang="en-US" sz="1961" dirty="0">
                  <a:solidFill>
                    <a:schemeClr val="bg1"/>
                  </a:solidFill>
                </a:rPr>
                <a:t> de la app y </a:t>
              </a:r>
              <a:r>
                <a:rPr lang="en-US" sz="1961" dirty="0" err="1">
                  <a:solidFill>
                    <a:schemeClr val="bg1"/>
                  </a:solidFill>
                </a:rPr>
                <a:t>obten</a:t>
              </a:r>
              <a:r>
                <a:rPr lang="en-US" sz="1961" dirty="0">
                  <a:solidFill>
                    <a:schemeClr val="bg1"/>
                  </a:solidFill>
                </a:rPr>
                <a:t> reports de </a:t>
              </a:r>
              <a:r>
                <a:rPr lang="en-US" sz="1961" dirty="0" err="1">
                  <a:solidFill>
                    <a:schemeClr val="bg1"/>
                  </a:solidFill>
                </a:rPr>
                <a:t>errores</a:t>
              </a:r>
              <a:endParaRPr lang="en-US" sz="1961" dirty="0">
                <a:solidFill>
                  <a:schemeClr val="bg1"/>
                </a:solidFill>
              </a:endParaRPr>
            </a:p>
          </p:txBody>
        </p:sp>
        <p:sp>
          <p:nvSpPr>
            <p:cNvPr id="13" name="Rectangle 4"/>
            <p:cNvSpPr/>
            <p:nvPr/>
          </p:nvSpPr>
          <p:spPr bwMode="gray">
            <a:xfrm>
              <a:off x="4829654" y="1673287"/>
              <a:ext cx="2466129" cy="932353"/>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3209" h="763376">
                  <a:moveTo>
                    <a:pt x="0" y="0"/>
                  </a:moveTo>
                  <a:lnTo>
                    <a:pt x="2428875" y="0"/>
                  </a:lnTo>
                  <a:cubicBezTo>
                    <a:pt x="2430320" y="254459"/>
                    <a:pt x="2431764" y="508917"/>
                    <a:pt x="2433209" y="763376"/>
                  </a:cubicBezTo>
                  <a:lnTo>
                    <a:pt x="4333" y="429685"/>
                  </a:lnTo>
                  <a:cubicBezTo>
                    <a:pt x="2889" y="286457"/>
                    <a:pt x="1444" y="143228"/>
                    <a:pt x="0" y="0"/>
                  </a:cubicBezTo>
                  <a:close/>
                </a:path>
              </a:pathLst>
            </a:cu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2353" kern="0" dirty="0" err="1">
                  <a:gradFill>
                    <a:gsLst>
                      <a:gs pos="0">
                        <a:srgbClr val="FFFFFF"/>
                      </a:gs>
                      <a:gs pos="100000">
                        <a:srgbClr val="FFFFFF"/>
                      </a:gs>
                    </a:gsLst>
                    <a:lin ang="5400000" scaled="0"/>
                  </a:gradFill>
                  <a:ea typeface="Segoe UI" pitchFamily="34" charset="0"/>
                  <a:cs typeface="Segoe UI Semibold" panose="020B0702040204020203" pitchFamily="34" charset="0"/>
                </a:rPr>
                <a:t>Reporte</a:t>
              </a:r>
              <a:r>
                <a:rPr lang="en-US" sz="2353" kern="0" dirty="0">
                  <a:gradFill>
                    <a:gsLst>
                      <a:gs pos="0">
                        <a:srgbClr val="FFFFFF"/>
                      </a:gs>
                      <a:gs pos="100000">
                        <a:srgbClr val="FFFFFF"/>
                      </a:gs>
                    </a:gsLst>
                    <a:lin ang="5400000" scaled="0"/>
                  </a:gradFill>
                  <a:ea typeface="Segoe UI" pitchFamily="34" charset="0"/>
                  <a:cs typeface="Segoe UI Semibold" panose="020B0702040204020203" pitchFamily="34" charset="0"/>
                </a:rPr>
                <a:t> de </a:t>
              </a:r>
              <a:r>
                <a:rPr lang="en-US" sz="2353" kern="0" dirty="0" err="1">
                  <a:gradFill>
                    <a:gsLst>
                      <a:gs pos="0">
                        <a:srgbClr val="FFFFFF"/>
                      </a:gs>
                      <a:gs pos="100000">
                        <a:srgbClr val="FFFFFF"/>
                      </a:gs>
                    </a:gsLst>
                    <a:lin ang="5400000" scaled="0"/>
                  </a:gradFill>
                  <a:ea typeface="Segoe UI" pitchFamily="34" charset="0"/>
                  <a:cs typeface="Segoe UI Semibold" panose="020B0702040204020203" pitchFamily="34" charset="0"/>
                </a:rPr>
                <a:t>errores</a:t>
              </a:r>
              <a:endParaRPr lang="en-US" sz="2745"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519" y="2509812"/>
              <a:ext cx="1620000" cy="1620000"/>
            </a:xfrm>
            <a:prstGeom prst="rect">
              <a:avLst/>
            </a:prstGeom>
          </p:spPr>
        </p:pic>
      </p:grpSp>
      <p:grpSp>
        <p:nvGrpSpPr>
          <p:cNvPr id="15" name="Group 14"/>
          <p:cNvGrpSpPr/>
          <p:nvPr/>
        </p:nvGrpSpPr>
        <p:grpSpPr>
          <a:xfrm>
            <a:off x="7938687" y="1618082"/>
            <a:ext cx="2417650" cy="4341173"/>
            <a:chOff x="8047688" y="1673286"/>
            <a:chExt cx="2466129" cy="4428223"/>
          </a:xfrm>
        </p:grpSpPr>
        <p:sp>
          <p:nvSpPr>
            <p:cNvPr id="16" name="Rectangle 15"/>
            <p:cNvSpPr/>
            <p:nvPr/>
          </p:nvSpPr>
          <p:spPr bwMode="gray">
            <a:xfrm>
              <a:off x="8047688" y="1673287"/>
              <a:ext cx="2466129" cy="4428222"/>
            </a:xfrm>
            <a:prstGeom prst="rect">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179285" tIns="627497" rIns="179285" bIns="143428" numCol="1" spcCol="0" rtlCol="0" fromWordArt="0" anchor="b" anchorCtr="0" forceAA="0" compatLnSpc="1">
              <a:prstTxWarp prst="textNoShape">
                <a:avLst/>
              </a:prstTxWarp>
              <a:noAutofit/>
            </a:bodyPr>
            <a:lstStyle/>
            <a:p>
              <a:pPr lvl="0"/>
              <a:r>
                <a:rPr lang="en-US" sz="1961" dirty="0" err="1">
                  <a:solidFill>
                    <a:prstClr val="white"/>
                  </a:solidFill>
                  <a:cs typeface="Segoe UI" pitchFamily="34" charset="0"/>
                </a:rPr>
                <a:t>Entender</a:t>
              </a:r>
              <a:r>
                <a:rPr lang="en-US" sz="1961" dirty="0">
                  <a:solidFill>
                    <a:prstClr val="white"/>
                  </a:solidFill>
                  <a:cs typeface="Segoe UI" pitchFamily="34" charset="0"/>
                </a:rPr>
                <a:t> </a:t>
              </a:r>
              <a:r>
                <a:rPr lang="en-US" sz="1961" dirty="0" err="1">
                  <a:solidFill>
                    <a:prstClr val="white"/>
                  </a:solidFill>
                  <a:cs typeface="Segoe UI" pitchFamily="34" charset="0"/>
                </a:rPr>
                <a:t>como</a:t>
              </a:r>
              <a:r>
                <a:rPr lang="en-US" sz="1961" dirty="0">
                  <a:solidFill>
                    <a:prstClr val="white"/>
                  </a:solidFill>
                  <a:cs typeface="Segoe UI" pitchFamily="34" charset="0"/>
                </a:rPr>
                <a:t> </a:t>
              </a:r>
              <a:r>
                <a:rPr lang="en-US" sz="1961" dirty="0" err="1">
                  <a:solidFill>
                    <a:prstClr val="white"/>
                  </a:solidFill>
                  <a:cs typeface="Segoe UI" pitchFamily="34" charset="0"/>
                </a:rPr>
                <a:t>usan</a:t>
              </a:r>
              <a:r>
                <a:rPr lang="en-US" sz="1961" dirty="0">
                  <a:solidFill>
                    <a:prstClr val="white"/>
                  </a:solidFill>
                  <a:cs typeface="Segoe UI" pitchFamily="34" charset="0"/>
                </a:rPr>
                <a:t> la app </a:t>
              </a:r>
              <a:r>
                <a:rPr lang="en-US" sz="1961" dirty="0" err="1">
                  <a:solidFill>
                    <a:prstClr val="white"/>
                  </a:solidFill>
                  <a:cs typeface="Segoe UI" pitchFamily="34" charset="0"/>
                </a:rPr>
                <a:t>los</a:t>
              </a:r>
              <a:r>
                <a:rPr lang="en-US" sz="1961" dirty="0">
                  <a:solidFill>
                    <a:prstClr val="white"/>
                  </a:solidFill>
                  <a:cs typeface="Segoe UI" pitchFamily="34" charset="0"/>
                </a:rPr>
                <a:t> </a:t>
              </a:r>
              <a:r>
                <a:rPr lang="en-US" sz="1961" dirty="0" err="1">
                  <a:solidFill>
                    <a:prstClr val="white"/>
                  </a:solidFill>
                  <a:cs typeface="Segoe UI" pitchFamily="34" charset="0"/>
                </a:rPr>
                <a:t>usuarios</a:t>
              </a:r>
              <a:endParaRPr lang="en-US" sz="1961" dirty="0">
                <a:solidFill>
                  <a:prstClr val="white"/>
                </a:solidFill>
                <a:cs typeface="Segoe UI" pitchFamily="34" charset="0"/>
              </a:endParaRPr>
            </a:p>
          </p:txBody>
        </p:sp>
        <p:sp>
          <p:nvSpPr>
            <p:cNvPr id="17" name="Rectangle 4"/>
            <p:cNvSpPr/>
            <p:nvPr/>
          </p:nvSpPr>
          <p:spPr bwMode="gray">
            <a:xfrm>
              <a:off x="8047688" y="1673286"/>
              <a:ext cx="2466129" cy="932353"/>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3209" h="763376">
                  <a:moveTo>
                    <a:pt x="0" y="0"/>
                  </a:moveTo>
                  <a:lnTo>
                    <a:pt x="2428875" y="0"/>
                  </a:lnTo>
                  <a:cubicBezTo>
                    <a:pt x="2430320" y="254459"/>
                    <a:pt x="2431764" y="508917"/>
                    <a:pt x="2433209" y="763376"/>
                  </a:cubicBezTo>
                  <a:lnTo>
                    <a:pt x="4333" y="429685"/>
                  </a:lnTo>
                  <a:cubicBezTo>
                    <a:pt x="2889" y="286457"/>
                    <a:pt x="1444" y="143228"/>
                    <a:pt x="0" y="0"/>
                  </a:cubicBezTo>
                  <a:close/>
                </a:path>
              </a:pathLst>
            </a:cu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2353" kern="0" dirty="0" err="1">
                  <a:gradFill>
                    <a:gsLst>
                      <a:gs pos="0">
                        <a:srgbClr val="FFFFFF"/>
                      </a:gs>
                      <a:gs pos="100000">
                        <a:srgbClr val="FFFFFF"/>
                      </a:gs>
                    </a:gsLst>
                    <a:lin ang="5400000" scaled="0"/>
                  </a:gradFill>
                  <a:ea typeface="Segoe UI" pitchFamily="34" charset="0"/>
                  <a:cs typeface="Segoe UI Semibold" panose="020B0702040204020203" pitchFamily="34" charset="0"/>
                </a:rPr>
                <a:t>Métricas</a:t>
              </a:r>
              <a:endParaRPr lang="en-US" sz="2745"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3416" y="2509812"/>
              <a:ext cx="1620000" cy="1620000"/>
            </a:xfrm>
            <a:prstGeom prst="rect">
              <a:avLst/>
            </a:prstGeom>
          </p:spPr>
        </p:pic>
      </p:gr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0714" y="2741741"/>
            <a:ext cx="1125688" cy="986067"/>
          </a:xfrm>
          <a:prstGeom prst="rect">
            <a:avLst/>
          </a:prstGeom>
        </p:spPr>
      </p:pic>
    </p:spTree>
    <p:extLst>
      <p:ext uri="{BB962C8B-B14F-4D97-AF65-F5344CB8AC3E}">
        <p14:creationId xmlns:p14="http://schemas.microsoft.com/office/powerpoint/2010/main" val="244014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40" y="1905095"/>
            <a:ext cx="5015208" cy="3293618"/>
          </a:xfrm>
        </p:spPr>
        <p:txBody>
          <a:bodyPr vert="horz" wrap="square" lIns="143428" tIns="89642" rIns="143428" bIns="89642" rtlCol="0" anchor="t">
            <a:spAutoFit/>
          </a:bodyPr>
          <a:lstStyle/>
          <a:p>
            <a:pPr lvl="0"/>
            <a:r>
              <a:rPr lang="en-US" dirty="0" err="1"/>
              <a:t>Distribución</a:t>
            </a:r>
            <a:r>
              <a:rPr lang="en-US" dirty="0"/>
              <a:t> </a:t>
            </a:r>
            <a:r>
              <a:rPr lang="en-US" dirty="0" err="1"/>
              <a:t>sencilla</a:t>
            </a:r>
            <a:r>
              <a:rPr lang="en-US" dirty="0"/>
              <a:t> de builds s </a:t>
            </a:r>
            <a:r>
              <a:rPr lang="en-US" dirty="0" err="1"/>
              <a:t>los</a:t>
            </a:r>
            <a:r>
              <a:rPr lang="en-US" dirty="0"/>
              <a:t> beta testers o </a:t>
            </a:r>
            <a:r>
              <a:rPr lang="en-US" dirty="0" err="1"/>
              <a:t>usuarios</a:t>
            </a:r>
            <a:endParaRPr lang="en-US" dirty="0"/>
          </a:p>
          <a:p>
            <a:pPr lvl="1"/>
            <a:r>
              <a:rPr lang="en-US" dirty="0" err="1"/>
              <a:t>Distribuye</a:t>
            </a:r>
            <a:r>
              <a:rPr lang="en-US" dirty="0"/>
              <a:t> y actualize las apps </a:t>
            </a:r>
            <a:r>
              <a:rPr lang="en-US" dirty="0" err="1"/>
              <a:t>vía</a:t>
            </a:r>
            <a:r>
              <a:rPr lang="en-US" dirty="0"/>
              <a:t> web</a:t>
            </a:r>
          </a:p>
          <a:p>
            <a:pPr lvl="1"/>
            <a:r>
              <a:rPr lang="en-US" dirty="0" err="1"/>
              <a:t>Gestión</a:t>
            </a:r>
            <a:r>
              <a:rPr lang="en-US" dirty="0"/>
              <a:t> de </a:t>
            </a:r>
            <a:r>
              <a:rPr lang="en-US" dirty="0" err="1"/>
              <a:t>usuarios</a:t>
            </a:r>
            <a:r>
              <a:rPr lang="en-US" dirty="0"/>
              <a:t> y </a:t>
            </a:r>
            <a:r>
              <a:rPr lang="en-US" dirty="0" err="1"/>
              <a:t>equipos</a:t>
            </a:r>
            <a:r>
              <a:rPr lang="en-US" dirty="0"/>
              <a:t> para </a:t>
            </a:r>
            <a:r>
              <a:rPr lang="en-US" dirty="0" err="1"/>
              <a:t>limitar</a:t>
            </a:r>
            <a:r>
              <a:rPr lang="en-US" dirty="0"/>
              <a:t> el </a:t>
            </a:r>
            <a:r>
              <a:rPr lang="en-US" dirty="0" err="1"/>
              <a:t>nivel</a:t>
            </a:r>
            <a:r>
              <a:rPr lang="en-US" dirty="0"/>
              <a:t> de </a:t>
            </a:r>
            <a:r>
              <a:rPr lang="en-US" dirty="0" err="1"/>
              <a:t>acceso</a:t>
            </a:r>
            <a:r>
              <a:rPr lang="en-US" dirty="0"/>
              <a:t> </a:t>
            </a:r>
          </a:p>
        </p:txBody>
      </p:sp>
      <p:sp>
        <p:nvSpPr>
          <p:cNvPr id="2" name="Title 1"/>
          <p:cNvSpPr>
            <a:spLocks noGrp="1"/>
          </p:cNvSpPr>
          <p:nvPr>
            <p:ph type="title"/>
          </p:nvPr>
        </p:nvSpPr>
        <p:spPr/>
        <p:txBody>
          <a:bodyPr/>
          <a:lstStyle/>
          <a:p>
            <a:r>
              <a:rPr lang="en-US" dirty="0" err="1">
                <a:solidFill>
                  <a:schemeClr val="tx2"/>
                </a:solidFill>
              </a:rPr>
              <a:t>Distribución</a:t>
            </a:r>
            <a:r>
              <a:rPr lang="en-US" dirty="0"/>
              <a:t> de betas</a:t>
            </a:r>
            <a:endParaRPr lang="en-US" sz="3921" dirty="0">
              <a:gradFill>
                <a:gsLst>
                  <a:gs pos="0">
                    <a:schemeClr val="tx2"/>
                  </a:gs>
                  <a:gs pos="100000">
                    <a:schemeClr val="tx2"/>
                  </a:gs>
                </a:gsLst>
                <a:lin ang="5400000" scaled="0"/>
              </a:gradFill>
            </a:endParaRPr>
          </a:p>
        </p:txBody>
      </p:sp>
      <p:pic>
        <p:nvPicPr>
          <p:cNvPr id="4" name="Picture 4"/>
          <p:cNvPicPr>
            <a:picLocks noChangeAspect="1"/>
          </p:cNvPicPr>
          <p:nvPr/>
        </p:nvPicPr>
        <p:blipFill>
          <a:blip r:embed="rId3"/>
          <a:stretch>
            <a:fillRect/>
          </a:stretch>
        </p:blipFill>
        <p:spPr>
          <a:xfrm>
            <a:off x="4087003" y="1486449"/>
            <a:ext cx="8077200" cy="4445000"/>
          </a:xfrm>
          <a:prstGeom prst="rect">
            <a:avLst/>
          </a:prstGeom>
        </p:spPr>
      </p:pic>
    </p:spTree>
    <p:extLst>
      <p:ext uri="{BB962C8B-B14F-4D97-AF65-F5344CB8AC3E}">
        <p14:creationId xmlns:p14="http://schemas.microsoft.com/office/powerpoint/2010/main" val="302562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000" dirty="0" err="1"/>
              <a:t>Distribución</a:t>
            </a:r>
            <a:r>
              <a:rPr lang="en-US" sz="6000" dirty="0"/>
              <a:t> continua</a:t>
            </a:r>
          </a:p>
        </p:txBody>
      </p:sp>
    </p:spTree>
    <p:extLst>
      <p:ext uri="{BB962C8B-B14F-4D97-AF65-F5344CB8AC3E}">
        <p14:creationId xmlns:p14="http://schemas.microsoft.com/office/powerpoint/2010/main" val="332884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030" y="1095557"/>
            <a:ext cx="10969688" cy="647864"/>
          </a:xfrm>
        </p:spPr>
        <p:txBody>
          <a:bodyPr/>
          <a:lstStyle/>
          <a:p>
            <a:r>
              <a:rPr lang="en-US" sz="4312" dirty="0">
                <a:latin typeface="+mn-lt"/>
              </a:rPr>
              <a:t>Javier Suárez Ruiz</a:t>
            </a:r>
          </a:p>
        </p:txBody>
      </p:sp>
      <p:sp>
        <p:nvSpPr>
          <p:cNvPr id="4" name="Text Placeholder 4"/>
          <p:cNvSpPr>
            <a:spLocks noGrp="1"/>
          </p:cNvSpPr>
          <p:nvPr/>
        </p:nvSpPr>
        <p:spPr>
          <a:xfrm>
            <a:off x="494030" y="1918955"/>
            <a:ext cx="5839578" cy="3732444"/>
          </a:xfrm>
          <a:prstGeom prst="rect">
            <a:avLst/>
          </a:prstGeom>
        </p:spPr>
        <p:txBody>
          <a:bodyPr vert="horz" lIns="121903" tIns="0" rIns="121903" bIns="60952"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61" dirty="0">
                <a:solidFill>
                  <a:schemeClr val="bg2">
                    <a:lumMod val="25000"/>
                  </a:schemeClr>
                </a:solidFill>
              </a:rPr>
              <a:t>Xamarin Team Lead at Plain Concepts</a:t>
            </a:r>
            <a:endParaRPr lang="en-US" sz="1568" i="1" dirty="0">
              <a:solidFill>
                <a:schemeClr val="bg2">
                  <a:lumMod val="25000"/>
                </a:schemeClr>
              </a:solidFill>
            </a:endParaRPr>
          </a:p>
          <a:p>
            <a:r>
              <a:rPr lang="en-US" sz="2745" dirty="0">
                <a:solidFill>
                  <a:schemeClr val="bg2">
                    <a:lumMod val="25000"/>
                  </a:schemeClr>
                </a:solidFill>
              </a:rPr>
              <a:t>Microsoft MVP</a:t>
            </a:r>
          </a:p>
          <a:p>
            <a:r>
              <a:rPr lang="en-US" sz="2745" dirty="0">
                <a:solidFill>
                  <a:schemeClr val="bg2">
                    <a:lumMod val="25000"/>
                  </a:schemeClr>
                </a:solidFill>
              </a:rPr>
              <a:t>Xamarin MVP</a:t>
            </a:r>
          </a:p>
          <a:p>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Blog: </a:t>
            </a:r>
            <a:r>
              <a:rPr lang="en-US" sz="2000" dirty="0">
                <a:solidFill>
                  <a:schemeClr val="bg2">
                    <a:lumMod val="25000"/>
                  </a:schemeClr>
                </a:solidFill>
                <a:hlinkClick r:id="rId3"/>
              </a:rPr>
              <a:t>http://geeks.ms/blogs/jsuarez</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Email: </a:t>
            </a:r>
            <a:r>
              <a:rPr lang="en-US" sz="2000" dirty="0">
                <a:solidFill>
                  <a:schemeClr val="bg2">
                    <a:lumMod val="25000"/>
                  </a:schemeClr>
                </a:solidFill>
                <a:hlinkClick r:id="rId4"/>
              </a:rPr>
              <a:t>javiersuarezruiz@hotmail.com</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Twitter: @</a:t>
            </a:r>
            <a:r>
              <a:rPr lang="en-US" sz="2000" dirty="0" err="1">
                <a:solidFill>
                  <a:schemeClr val="bg2">
                    <a:lumMod val="25000"/>
                  </a:schemeClr>
                </a:solidFill>
              </a:rPr>
              <a:t>jsuarezruiz</a:t>
            </a:r>
            <a:endParaRPr lang="en-US" sz="2000" dirty="0">
              <a:solidFill>
                <a:schemeClr val="bg2">
                  <a:lumMod val="25000"/>
                </a:schemeClr>
              </a:solidFill>
            </a:endParaRPr>
          </a:p>
          <a:p>
            <a:endParaRPr lang="en-US" sz="2000" dirty="0">
              <a:solidFill>
                <a:schemeClr val="accent1"/>
              </a:solidFill>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438" y="1084289"/>
            <a:ext cx="3724339" cy="4012129"/>
          </a:xfrm>
          <a:prstGeom prst="rect">
            <a:avLst/>
          </a:prstGeom>
        </p:spPr>
      </p:pic>
      <p:pic>
        <p:nvPicPr>
          <p:cNvPr id="7" name="Imagen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1215" y="3930381"/>
            <a:ext cx="743064" cy="1166038"/>
          </a:xfrm>
          <a:prstGeom prst="rect">
            <a:avLst/>
          </a:prstGeom>
        </p:spPr>
      </p:pic>
    </p:spTree>
    <p:extLst>
      <p:ext uri="{BB962C8B-B14F-4D97-AF65-F5344CB8AC3E}">
        <p14:creationId xmlns:p14="http://schemas.microsoft.com/office/powerpoint/2010/main" val="23954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Monitorización</a:t>
            </a:r>
            <a:r>
              <a:rPr lang="en-US" dirty="0"/>
              <a:t> continua</a:t>
            </a:r>
            <a:endParaRPr lang="en-US" sz="3921" dirty="0">
              <a:gradFill>
                <a:gsLst>
                  <a:gs pos="10101">
                    <a:schemeClr val="tx1"/>
                  </a:gs>
                  <a:gs pos="54000">
                    <a:schemeClr val="tx1"/>
                  </a:gs>
                </a:gsLst>
                <a:lin ang="5400000" scaled="0"/>
              </a:gradFill>
            </a:endParaRPr>
          </a:p>
        </p:txBody>
      </p:sp>
      <p:sp>
        <p:nvSpPr>
          <p:cNvPr id="4" name="TextBox 3"/>
          <p:cNvSpPr txBox="1"/>
          <p:nvPr/>
        </p:nvSpPr>
        <p:spPr>
          <a:xfrm>
            <a:off x="258623" y="1551300"/>
            <a:ext cx="5986781" cy="3860635"/>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745" dirty="0">
                <a:solidFill>
                  <a:schemeClr val="bg1">
                    <a:lumMod val="50000"/>
                  </a:schemeClr>
                </a:solidFill>
                <a:latin typeface="Segoe UI Light"/>
              </a:rPr>
              <a:t>¿</a:t>
            </a:r>
            <a:r>
              <a:rPr lang="en-US" sz="2745" dirty="0" err="1">
                <a:solidFill>
                  <a:schemeClr val="bg1">
                    <a:lumMod val="50000"/>
                  </a:schemeClr>
                </a:solidFill>
                <a:latin typeface="Segoe UI Light"/>
              </a:rPr>
              <a:t>Cómo</a:t>
            </a:r>
            <a:r>
              <a:rPr lang="en-US" sz="2745" dirty="0">
                <a:solidFill>
                  <a:schemeClr val="bg1">
                    <a:lumMod val="50000"/>
                  </a:schemeClr>
                </a:solidFill>
                <a:latin typeface="Segoe UI Light"/>
              </a:rPr>
              <a:t> </a:t>
            </a:r>
            <a:r>
              <a:rPr lang="en-US" sz="2745" dirty="0" err="1">
                <a:solidFill>
                  <a:schemeClr val="bg1">
                    <a:lumMod val="50000"/>
                  </a:schemeClr>
                </a:solidFill>
                <a:latin typeface="Segoe UI Light"/>
              </a:rPr>
              <a:t>mejorar</a:t>
            </a:r>
            <a:r>
              <a:rPr lang="en-US" sz="2745" dirty="0">
                <a:solidFill>
                  <a:schemeClr val="bg1">
                    <a:lumMod val="50000"/>
                  </a:schemeClr>
                </a:solidFill>
                <a:latin typeface="Segoe UI Light"/>
              </a:rPr>
              <a:t> la app y </a:t>
            </a:r>
            <a:r>
              <a:rPr lang="en-US" sz="2745" dirty="0" err="1">
                <a:solidFill>
                  <a:schemeClr val="bg1">
                    <a:lumMod val="50000"/>
                  </a:schemeClr>
                </a:solidFill>
                <a:latin typeface="Segoe UI Light"/>
              </a:rPr>
              <a:t>entender</a:t>
            </a:r>
            <a:r>
              <a:rPr lang="en-US" sz="2745" dirty="0">
                <a:solidFill>
                  <a:schemeClr val="bg1">
                    <a:lumMod val="50000"/>
                  </a:schemeClr>
                </a:solidFill>
                <a:latin typeface="Segoe UI Light"/>
              </a:rPr>
              <a:t> </a:t>
            </a:r>
            <a:r>
              <a:rPr lang="en-US" sz="2745" dirty="0" err="1">
                <a:solidFill>
                  <a:schemeClr val="bg1">
                    <a:lumMod val="50000"/>
                  </a:schemeClr>
                </a:solidFill>
                <a:latin typeface="Segoe UI Light"/>
              </a:rPr>
              <a:t>como</a:t>
            </a:r>
            <a:r>
              <a:rPr lang="en-US" sz="2745" dirty="0">
                <a:solidFill>
                  <a:schemeClr val="bg1">
                    <a:lumMod val="50000"/>
                  </a:schemeClr>
                </a:solidFill>
                <a:latin typeface="Segoe UI Light"/>
              </a:rPr>
              <a:t> </a:t>
            </a:r>
            <a:r>
              <a:rPr lang="en-US" sz="2745" dirty="0" err="1">
                <a:solidFill>
                  <a:schemeClr val="bg1">
                    <a:lumMod val="50000"/>
                  </a:schemeClr>
                </a:solidFill>
                <a:latin typeface="Segoe UI Light"/>
              </a:rPr>
              <a:t>los</a:t>
            </a:r>
            <a:r>
              <a:rPr lang="en-US" sz="2745" dirty="0">
                <a:solidFill>
                  <a:schemeClr val="bg1">
                    <a:lumMod val="50000"/>
                  </a:schemeClr>
                </a:solidFill>
                <a:latin typeface="Segoe UI Light"/>
              </a:rPr>
              <a:t> </a:t>
            </a:r>
            <a:r>
              <a:rPr lang="en-US" sz="2745" dirty="0" err="1">
                <a:solidFill>
                  <a:schemeClr val="bg1">
                    <a:lumMod val="50000"/>
                  </a:schemeClr>
                </a:solidFill>
                <a:latin typeface="Segoe UI Light"/>
              </a:rPr>
              <a:t>usuarios</a:t>
            </a:r>
            <a:r>
              <a:rPr lang="en-US" sz="2745" dirty="0">
                <a:solidFill>
                  <a:schemeClr val="bg1">
                    <a:lumMod val="50000"/>
                  </a:schemeClr>
                </a:solidFill>
                <a:latin typeface="Segoe UI Light"/>
              </a:rPr>
              <a:t> la </a:t>
            </a:r>
            <a:r>
              <a:rPr lang="en-US" sz="2745" dirty="0" err="1">
                <a:solidFill>
                  <a:schemeClr val="bg1">
                    <a:lumMod val="50000"/>
                  </a:schemeClr>
                </a:solidFill>
                <a:latin typeface="Segoe UI Light"/>
              </a:rPr>
              <a:t>utilizán</a:t>
            </a:r>
            <a:r>
              <a:rPr lang="en-US" sz="2745" dirty="0">
                <a:solidFill>
                  <a:schemeClr val="bg1">
                    <a:lumMod val="50000"/>
                  </a:schemeClr>
                </a:solidFill>
                <a:latin typeface="Segoe UI Light"/>
              </a:rPr>
              <a:t>?</a:t>
            </a:r>
          </a:p>
          <a:p>
            <a:pPr defTabSz="914367">
              <a:lnSpc>
                <a:spcPct val="90000"/>
              </a:lnSpc>
              <a:spcAft>
                <a:spcPts val="588"/>
              </a:spcAft>
              <a:defRPr/>
            </a:pPr>
            <a:endParaRPr lang="en-US" sz="2353" dirty="0">
              <a:solidFill>
                <a:schemeClr val="bg1">
                  <a:lumMod val="50000"/>
                </a:schemeClr>
              </a:solidFill>
              <a:latin typeface="Segoe UI Light"/>
            </a:endParaRPr>
          </a:p>
          <a:p>
            <a:pPr defTabSz="914367">
              <a:lnSpc>
                <a:spcPct val="90000"/>
              </a:lnSpc>
              <a:spcAft>
                <a:spcPts val="588"/>
              </a:spcAft>
              <a:defRPr/>
            </a:pPr>
            <a:endParaRPr lang="en-US" sz="2353" dirty="0">
              <a:solidFill>
                <a:schemeClr val="bg1">
                  <a:lumMod val="50000"/>
                </a:schemeClr>
              </a:solidFill>
              <a:latin typeface="Segoe UI Light"/>
            </a:endParaRPr>
          </a:p>
          <a:p>
            <a:pPr defTabSz="914367">
              <a:lnSpc>
                <a:spcPct val="90000"/>
              </a:lnSpc>
              <a:spcAft>
                <a:spcPts val="588"/>
              </a:spcAft>
              <a:defRPr/>
            </a:pPr>
            <a:r>
              <a:rPr lang="en-US" sz="2353" u="sng" dirty="0" err="1">
                <a:solidFill>
                  <a:schemeClr val="bg1">
                    <a:lumMod val="50000"/>
                  </a:schemeClr>
                </a:solidFill>
                <a:latin typeface="Segoe UI Light"/>
              </a:rPr>
              <a:t>Recomendaciones</a:t>
            </a:r>
            <a:r>
              <a:rPr lang="en-US" sz="2353" u="sng" dirty="0">
                <a:solidFill>
                  <a:schemeClr val="bg1">
                    <a:lumMod val="50000"/>
                  </a:schemeClr>
                </a:solidFill>
                <a:latin typeface="Segoe UI Light"/>
              </a:rPr>
              <a:t>:</a:t>
            </a:r>
          </a:p>
          <a:p>
            <a:pPr marL="336145" indent="-336145" defTabSz="914367">
              <a:spcAft>
                <a:spcPts val="588"/>
              </a:spcAft>
              <a:buFont typeface="Arial" panose="020B0604020202020204" pitchFamily="34" charset="0"/>
              <a:buChar char="•"/>
              <a:defRPr/>
            </a:pPr>
            <a:r>
              <a:rPr lang="en-US" sz="2353" dirty="0">
                <a:solidFill>
                  <a:schemeClr val="bg1">
                    <a:lumMod val="50000"/>
                  </a:schemeClr>
                </a:solidFill>
                <a:latin typeface="Segoe UI Light"/>
              </a:rPr>
              <a:t>Tracking de </a:t>
            </a:r>
            <a:r>
              <a:rPr lang="en-US" sz="2353" dirty="0" err="1">
                <a:solidFill>
                  <a:schemeClr val="bg1">
                    <a:lumMod val="50000"/>
                  </a:schemeClr>
                </a:solidFill>
                <a:latin typeface="Segoe UI Light"/>
              </a:rPr>
              <a:t>descargas</a:t>
            </a:r>
            <a:r>
              <a:rPr lang="en-US" sz="2353" dirty="0">
                <a:solidFill>
                  <a:schemeClr val="bg1">
                    <a:lumMod val="50000"/>
                  </a:schemeClr>
                </a:solidFill>
                <a:latin typeface="Segoe UI Light"/>
              </a:rPr>
              <a:t>, errors </a:t>
            </a:r>
            <a:r>
              <a:rPr lang="en-US" sz="2353" dirty="0" err="1">
                <a:solidFill>
                  <a:schemeClr val="bg1">
                    <a:lumMod val="50000"/>
                  </a:schemeClr>
                </a:solidFill>
                <a:latin typeface="Segoe UI Light"/>
              </a:rPr>
              <a:t>etc</a:t>
            </a:r>
            <a:endParaRPr lang="en-US" sz="2353" dirty="0">
              <a:solidFill>
                <a:schemeClr val="bg1">
                  <a:lumMod val="50000"/>
                </a:schemeClr>
              </a:solidFill>
              <a:latin typeface="Segoe UI Light"/>
            </a:endParaRPr>
          </a:p>
          <a:p>
            <a:pPr marL="336145" indent="-336145" defTabSz="914367">
              <a:spcAft>
                <a:spcPts val="588"/>
              </a:spcAft>
              <a:buFont typeface="Arial" panose="020B0604020202020204" pitchFamily="34" charset="0"/>
              <a:buChar char="•"/>
              <a:defRPr/>
            </a:pPr>
            <a:r>
              <a:rPr lang="en-US" sz="2353" dirty="0" err="1">
                <a:solidFill>
                  <a:schemeClr val="bg1">
                    <a:lumMod val="50000"/>
                  </a:schemeClr>
                </a:solidFill>
                <a:latin typeface="Segoe UI Light"/>
              </a:rPr>
              <a:t>Instrumentazión</a:t>
            </a:r>
            <a:r>
              <a:rPr lang="en-US" sz="2353" dirty="0">
                <a:solidFill>
                  <a:schemeClr val="bg1">
                    <a:lumMod val="50000"/>
                  </a:schemeClr>
                </a:solidFill>
                <a:latin typeface="Segoe UI Light"/>
              </a:rPr>
              <a:t> de la app con </a:t>
            </a:r>
            <a:r>
              <a:rPr lang="en-US" sz="2353" dirty="0" err="1">
                <a:solidFill>
                  <a:schemeClr val="bg1">
                    <a:lumMod val="50000"/>
                  </a:schemeClr>
                </a:solidFill>
                <a:latin typeface="Segoe UI Light"/>
              </a:rPr>
              <a:t>eventos</a:t>
            </a:r>
            <a:r>
              <a:rPr lang="en-US" sz="2353" dirty="0">
                <a:solidFill>
                  <a:schemeClr val="bg1">
                    <a:lumMod val="50000"/>
                  </a:schemeClr>
                </a:solidFill>
                <a:latin typeface="Segoe UI Light"/>
              </a:rPr>
              <a:t> </a:t>
            </a:r>
            <a:r>
              <a:rPr lang="en-US" sz="2353" dirty="0" err="1">
                <a:solidFill>
                  <a:schemeClr val="bg1">
                    <a:lumMod val="50000"/>
                  </a:schemeClr>
                </a:solidFill>
                <a:latin typeface="Segoe UI Light"/>
              </a:rPr>
              <a:t>personalizados</a:t>
            </a:r>
            <a:r>
              <a:rPr lang="en-US" sz="2353" dirty="0">
                <a:solidFill>
                  <a:schemeClr val="bg1">
                    <a:lumMod val="50000"/>
                  </a:schemeClr>
                </a:solidFill>
                <a:latin typeface="Segoe UI Light"/>
              </a:rPr>
              <a:t> para </a:t>
            </a:r>
            <a:r>
              <a:rPr lang="en-US" sz="2353" dirty="0" err="1">
                <a:solidFill>
                  <a:schemeClr val="bg1">
                    <a:lumMod val="50000"/>
                  </a:schemeClr>
                </a:solidFill>
                <a:latin typeface="Segoe UI Light"/>
              </a:rPr>
              <a:t>entender</a:t>
            </a:r>
            <a:r>
              <a:rPr lang="en-US" sz="2353" dirty="0">
                <a:solidFill>
                  <a:schemeClr val="bg1">
                    <a:lumMod val="50000"/>
                  </a:schemeClr>
                </a:solidFill>
                <a:latin typeface="Segoe UI Light"/>
              </a:rPr>
              <a:t> major </a:t>
            </a:r>
            <a:r>
              <a:rPr lang="en-US" sz="2353" dirty="0" err="1">
                <a:solidFill>
                  <a:schemeClr val="bg1">
                    <a:lumMod val="50000"/>
                  </a:schemeClr>
                </a:solidFill>
                <a:latin typeface="Segoe UI Light"/>
              </a:rPr>
              <a:t>como</a:t>
            </a:r>
            <a:r>
              <a:rPr lang="en-US" sz="2353" dirty="0">
                <a:solidFill>
                  <a:schemeClr val="bg1">
                    <a:lumMod val="50000"/>
                  </a:schemeClr>
                </a:solidFill>
                <a:latin typeface="Segoe UI Light"/>
              </a:rPr>
              <a:t> se </a:t>
            </a:r>
            <a:r>
              <a:rPr lang="en-US" sz="2353" dirty="0" err="1">
                <a:solidFill>
                  <a:schemeClr val="bg1">
                    <a:lumMod val="50000"/>
                  </a:schemeClr>
                </a:solidFill>
                <a:latin typeface="Segoe UI Light"/>
              </a:rPr>
              <a:t>usa</a:t>
            </a:r>
            <a:r>
              <a:rPr lang="en-US" sz="2353" dirty="0">
                <a:solidFill>
                  <a:schemeClr val="bg1">
                    <a:lumMod val="50000"/>
                  </a:schemeClr>
                </a:solidFill>
                <a:latin typeface="Segoe UI Light"/>
              </a:rPr>
              <a:t> la app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156" y="1785554"/>
            <a:ext cx="5622903" cy="421717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6387726" y="3279596"/>
            <a:ext cx="828805" cy="1375872"/>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7842" dirty="0">
                <a:solidFill>
                  <a:srgbClr val="FF0000"/>
                </a:solidFill>
                <a:latin typeface="Segoe UI"/>
              </a:rPr>
              <a:t>?</a:t>
            </a:r>
            <a:endParaRPr lang="en-US" sz="3921" dirty="0">
              <a:solidFill>
                <a:srgbClr val="FF0000"/>
              </a:solidFill>
              <a:latin typeface="Segoe UI"/>
            </a:endParaRPr>
          </a:p>
        </p:txBody>
      </p:sp>
    </p:spTree>
    <p:extLst>
      <p:ext uri="{BB962C8B-B14F-4D97-AF65-F5344CB8AC3E}">
        <p14:creationId xmlns:p14="http://schemas.microsoft.com/office/powerpoint/2010/main" val="202629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905095"/>
            <a:ext cx="11653523" cy="2158476"/>
          </a:xfrm>
        </p:spPr>
        <p:txBody>
          <a:bodyPr/>
          <a:lstStyle/>
          <a:p>
            <a:r>
              <a:rPr lang="en-US" dirty="0"/>
              <a:t>Con </a:t>
            </a:r>
            <a:r>
              <a:rPr lang="en-US" dirty="0" err="1"/>
              <a:t>HockeyApp</a:t>
            </a:r>
            <a:r>
              <a:rPr lang="en-US" dirty="0"/>
              <a:t>, </a:t>
            </a:r>
            <a:r>
              <a:rPr lang="en-US" dirty="0" err="1"/>
              <a:t>podemos</a:t>
            </a:r>
            <a:r>
              <a:rPr lang="en-US" dirty="0"/>
              <a:t> </a:t>
            </a:r>
            <a:r>
              <a:rPr lang="en-US" dirty="0" err="1"/>
              <a:t>entender</a:t>
            </a:r>
            <a:r>
              <a:rPr lang="en-US" dirty="0"/>
              <a:t> </a:t>
            </a:r>
            <a:r>
              <a:rPr lang="en-US" dirty="0" err="1"/>
              <a:t>dónde</a:t>
            </a:r>
            <a:r>
              <a:rPr lang="en-US" dirty="0"/>
              <a:t>, </a:t>
            </a:r>
            <a:r>
              <a:rPr lang="en-US" dirty="0" err="1"/>
              <a:t>cómo</a:t>
            </a:r>
            <a:r>
              <a:rPr lang="en-US" dirty="0"/>
              <a:t>  y con que </a:t>
            </a:r>
            <a:r>
              <a:rPr lang="en-US" dirty="0" err="1"/>
              <a:t>frecuencia</a:t>
            </a:r>
            <a:r>
              <a:rPr lang="en-US" dirty="0"/>
              <a:t> </a:t>
            </a:r>
            <a:r>
              <a:rPr lang="en-US" dirty="0" err="1"/>
              <a:t>ocurren</a:t>
            </a:r>
            <a:r>
              <a:rPr lang="en-US" dirty="0"/>
              <a:t> </a:t>
            </a:r>
            <a:r>
              <a:rPr lang="en-US" dirty="0" err="1"/>
              <a:t>los</a:t>
            </a:r>
            <a:r>
              <a:rPr lang="en-US" dirty="0"/>
              <a:t> </a:t>
            </a:r>
            <a:r>
              <a:rPr lang="en-US" dirty="0" err="1"/>
              <a:t>errores</a:t>
            </a:r>
            <a:endParaRPr lang="en-US" dirty="0"/>
          </a:p>
          <a:p>
            <a:r>
              <a:rPr lang="en-US" dirty="0" err="1"/>
              <a:t>Obtener</a:t>
            </a:r>
            <a:r>
              <a:rPr lang="en-US" dirty="0"/>
              <a:t> </a:t>
            </a:r>
            <a:r>
              <a:rPr lang="en-US" dirty="0" err="1"/>
              <a:t>reportes</a:t>
            </a:r>
            <a:r>
              <a:rPr lang="en-US" dirty="0"/>
              <a:t> de </a:t>
            </a:r>
            <a:r>
              <a:rPr lang="en-US" dirty="0" err="1"/>
              <a:t>errores</a:t>
            </a:r>
            <a:r>
              <a:rPr lang="en-US" dirty="0"/>
              <a:t> de builds no </a:t>
            </a:r>
            <a:r>
              <a:rPr lang="en-US" dirty="0" err="1"/>
              <a:t>.Net</a:t>
            </a:r>
            <a:r>
              <a:rPr lang="en-US" dirty="0"/>
              <a:t> </a:t>
            </a:r>
          </a:p>
        </p:txBody>
      </p:sp>
      <p:sp>
        <p:nvSpPr>
          <p:cNvPr id="2" name="Title 1"/>
          <p:cNvSpPr>
            <a:spLocks noGrp="1"/>
          </p:cNvSpPr>
          <p:nvPr>
            <p:ph type="title"/>
          </p:nvPr>
        </p:nvSpPr>
        <p:spPr/>
        <p:txBody>
          <a:bodyPr/>
          <a:lstStyle/>
          <a:p>
            <a:r>
              <a:rPr lang="en-US" dirty="0" err="1">
                <a:solidFill>
                  <a:schemeClr val="tx2"/>
                </a:solidFill>
              </a:rPr>
              <a:t>Reportes</a:t>
            </a:r>
            <a:r>
              <a:rPr lang="en-US" dirty="0"/>
              <a:t> </a:t>
            </a:r>
            <a:r>
              <a:rPr lang="en-US" dirty="0">
                <a:solidFill>
                  <a:schemeClr val="tx2"/>
                </a:solidFill>
              </a:rPr>
              <a:t>de</a:t>
            </a:r>
            <a:r>
              <a:rPr lang="en-US" dirty="0"/>
              <a:t> </a:t>
            </a:r>
            <a:r>
              <a:rPr lang="en-US" dirty="0" err="1"/>
              <a:t>errores</a:t>
            </a:r>
            <a:endParaRPr lang="en-US" sz="3921"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323405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000" dirty="0" err="1"/>
              <a:t>Monitorización</a:t>
            </a:r>
            <a:r>
              <a:rPr lang="en-US" sz="6000" dirty="0"/>
              <a:t> continua</a:t>
            </a:r>
          </a:p>
        </p:txBody>
      </p:sp>
    </p:spTree>
    <p:extLst>
      <p:ext uri="{BB962C8B-B14F-4D97-AF65-F5344CB8AC3E}">
        <p14:creationId xmlns:p14="http://schemas.microsoft.com/office/powerpoint/2010/main" val="163793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5" name="Group 24"/>
          <p:cNvGrpSpPr/>
          <p:nvPr/>
        </p:nvGrpSpPr>
        <p:grpSpPr>
          <a:xfrm>
            <a:off x="8875911" y="3207364"/>
            <a:ext cx="2611696" cy="673280"/>
            <a:chOff x="9732872" y="4028071"/>
            <a:chExt cx="1552169" cy="400140"/>
          </a:xfrm>
        </p:grpSpPr>
        <p:sp>
          <p:nvSpPr>
            <p:cNvPr id="74" name="TextBox 73"/>
            <p:cNvSpPr txBox="1"/>
            <p:nvPr/>
          </p:nvSpPr>
          <p:spPr>
            <a:xfrm>
              <a:off x="10274848" y="4074696"/>
              <a:ext cx="1010193" cy="280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A/B Testing</a:t>
              </a:r>
            </a:p>
          </p:txBody>
        </p:sp>
        <p:pic>
          <p:nvPicPr>
            <p:cNvPr id="16" name="Picture 15"/>
            <p:cNvPicPr>
              <a:picLocks noChangeAspect="1"/>
            </p:cNvPicPr>
            <p:nvPr/>
          </p:nvPicPr>
          <p:blipFill>
            <a:blip r:embed="rId3"/>
            <a:stretch>
              <a:fillRect/>
            </a:stretch>
          </p:blipFill>
          <p:spPr>
            <a:xfrm>
              <a:off x="9732872" y="4028071"/>
              <a:ext cx="581400" cy="400140"/>
            </a:xfrm>
            <a:prstGeom prst="rect">
              <a:avLst/>
            </a:prstGeom>
          </p:spPr>
        </p:pic>
      </p:grpSp>
      <p:grpSp>
        <p:nvGrpSpPr>
          <p:cNvPr id="18" name="Group 17"/>
          <p:cNvGrpSpPr/>
          <p:nvPr/>
        </p:nvGrpSpPr>
        <p:grpSpPr>
          <a:xfrm>
            <a:off x="9000724" y="1898218"/>
            <a:ext cx="2412417" cy="690544"/>
            <a:chOff x="1037953" y="299060"/>
            <a:chExt cx="1433735" cy="410400"/>
          </a:xfrm>
        </p:grpSpPr>
        <p:pic>
          <p:nvPicPr>
            <p:cNvPr id="17" name="Picture 16"/>
            <p:cNvPicPr>
              <a:picLocks noChangeAspect="1"/>
            </p:cNvPicPr>
            <p:nvPr/>
          </p:nvPicPr>
          <p:blipFill>
            <a:blip r:embed="rId4"/>
            <a:stretch>
              <a:fillRect/>
            </a:stretch>
          </p:blipFill>
          <p:spPr>
            <a:xfrm>
              <a:off x="1037953" y="299060"/>
              <a:ext cx="335160" cy="410400"/>
            </a:xfrm>
            <a:prstGeom prst="rect">
              <a:avLst/>
            </a:prstGeom>
          </p:spPr>
        </p:pic>
        <p:sp>
          <p:nvSpPr>
            <p:cNvPr id="53" name="TextBox 52"/>
            <p:cNvSpPr txBox="1"/>
            <p:nvPr/>
          </p:nvSpPr>
          <p:spPr>
            <a:xfrm>
              <a:off x="1428152" y="418198"/>
              <a:ext cx="1043536" cy="280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Live Update</a:t>
              </a:r>
            </a:p>
          </p:txBody>
        </p:sp>
      </p:grpSp>
      <p:grpSp>
        <p:nvGrpSpPr>
          <p:cNvPr id="19" name="Group 18"/>
          <p:cNvGrpSpPr/>
          <p:nvPr/>
        </p:nvGrpSpPr>
        <p:grpSpPr>
          <a:xfrm>
            <a:off x="1978913" y="3566686"/>
            <a:ext cx="2047822" cy="782616"/>
            <a:chOff x="788293" y="5082871"/>
            <a:chExt cx="1217050" cy="465120"/>
          </a:xfrm>
        </p:grpSpPr>
        <p:pic>
          <p:nvPicPr>
            <p:cNvPr id="11" name="Picture 10"/>
            <p:cNvPicPr>
              <a:picLocks noChangeAspect="1"/>
            </p:cNvPicPr>
            <p:nvPr/>
          </p:nvPicPr>
          <p:blipFill>
            <a:blip r:embed="rId5"/>
            <a:stretch>
              <a:fillRect/>
            </a:stretch>
          </p:blipFill>
          <p:spPr>
            <a:xfrm>
              <a:off x="788293" y="5082871"/>
              <a:ext cx="499320" cy="465120"/>
            </a:xfrm>
            <a:prstGeom prst="rect">
              <a:avLst/>
            </a:prstGeom>
          </p:spPr>
        </p:pic>
        <p:sp>
          <p:nvSpPr>
            <p:cNvPr id="56" name="TextBox 55"/>
            <p:cNvSpPr txBox="1"/>
            <p:nvPr/>
          </p:nvSpPr>
          <p:spPr>
            <a:xfrm>
              <a:off x="1304775" y="5175630"/>
              <a:ext cx="700568" cy="280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Storage</a:t>
              </a:r>
            </a:p>
          </p:txBody>
        </p:sp>
      </p:grpSp>
      <p:grpSp>
        <p:nvGrpSpPr>
          <p:cNvPr id="21" name="Group 20"/>
          <p:cNvGrpSpPr/>
          <p:nvPr/>
        </p:nvGrpSpPr>
        <p:grpSpPr>
          <a:xfrm>
            <a:off x="550985" y="4486771"/>
            <a:ext cx="3465076" cy="840161"/>
            <a:chOff x="945613" y="3735903"/>
            <a:chExt cx="2059346" cy="499320"/>
          </a:xfrm>
        </p:grpSpPr>
        <p:pic>
          <p:nvPicPr>
            <p:cNvPr id="12" name="Picture 11"/>
            <p:cNvPicPr>
              <a:picLocks noChangeAspect="1"/>
            </p:cNvPicPr>
            <p:nvPr/>
          </p:nvPicPr>
          <p:blipFill>
            <a:blip r:embed="rId6"/>
            <a:stretch>
              <a:fillRect/>
            </a:stretch>
          </p:blipFill>
          <p:spPr>
            <a:xfrm>
              <a:off x="945613" y="3735903"/>
              <a:ext cx="519840" cy="499320"/>
            </a:xfrm>
            <a:prstGeom prst="rect">
              <a:avLst/>
            </a:prstGeom>
          </p:spPr>
        </p:pic>
        <p:sp>
          <p:nvSpPr>
            <p:cNvPr id="77" name="TextBox 76"/>
            <p:cNvSpPr txBox="1"/>
            <p:nvPr/>
          </p:nvSpPr>
          <p:spPr>
            <a:xfrm>
              <a:off x="1431118" y="3860710"/>
              <a:ext cx="1573841" cy="280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Push Notifications</a:t>
              </a:r>
            </a:p>
          </p:txBody>
        </p:sp>
      </p:grpSp>
      <p:grpSp>
        <p:nvGrpSpPr>
          <p:cNvPr id="22" name="Group 21"/>
          <p:cNvGrpSpPr/>
          <p:nvPr/>
        </p:nvGrpSpPr>
        <p:grpSpPr>
          <a:xfrm>
            <a:off x="442946" y="2618572"/>
            <a:ext cx="2755793" cy="644507"/>
            <a:chOff x="398413" y="3007109"/>
            <a:chExt cx="1637807" cy="383040"/>
          </a:xfrm>
        </p:grpSpPr>
        <p:sp>
          <p:nvSpPr>
            <p:cNvPr id="63" name="TextBox 62"/>
            <p:cNvSpPr txBox="1"/>
            <p:nvPr/>
          </p:nvSpPr>
          <p:spPr>
            <a:xfrm>
              <a:off x="857364" y="3059427"/>
              <a:ext cx="1178856" cy="24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Crash Reporting</a:t>
              </a:r>
            </a:p>
          </p:txBody>
        </p:sp>
        <p:pic>
          <p:nvPicPr>
            <p:cNvPr id="78" name="Picture 77"/>
            <p:cNvPicPr>
              <a:picLocks noChangeAspect="1"/>
            </p:cNvPicPr>
            <p:nvPr/>
          </p:nvPicPr>
          <p:blipFill>
            <a:blip r:embed="rId7"/>
            <a:stretch>
              <a:fillRect/>
            </a:stretch>
          </p:blipFill>
          <p:spPr>
            <a:xfrm>
              <a:off x="398413" y="3007109"/>
              <a:ext cx="389880" cy="383040"/>
            </a:xfrm>
            <a:prstGeom prst="rect">
              <a:avLst/>
            </a:prstGeom>
          </p:spPr>
        </p:pic>
      </p:grpSp>
      <p:grpSp>
        <p:nvGrpSpPr>
          <p:cNvPr id="23" name="Group 22"/>
          <p:cNvGrpSpPr/>
          <p:nvPr/>
        </p:nvGrpSpPr>
        <p:grpSpPr>
          <a:xfrm>
            <a:off x="8092499" y="5111465"/>
            <a:ext cx="3162758" cy="845916"/>
            <a:chOff x="9000731" y="4515809"/>
            <a:chExt cx="1879673" cy="502740"/>
          </a:xfrm>
        </p:grpSpPr>
        <p:sp>
          <p:nvSpPr>
            <p:cNvPr id="60" name="TextBox 59"/>
            <p:cNvSpPr txBox="1"/>
            <p:nvPr/>
          </p:nvSpPr>
          <p:spPr>
            <a:xfrm>
              <a:off x="9534446" y="4612157"/>
              <a:ext cx="1345958" cy="280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Remote Config.</a:t>
              </a:r>
            </a:p>
          </p:txBody>
        </p:sp>
        <p:pic>
          <p:nvPicPr>
            <p:cNvPr id="79" name="Picture 78"/>
            <p:cNvPicPr>
              <a:picLocks noChangeAspect="1"/>
            </p:cNvPicPr>
            <p:nvPr/>
          </p:nvPicPr>
          <p:blipFill>
            <a:blip r:embed="rId8"/>
            <a:stretch>
              <a:fillRect/>
            </a:stretch>
          </p:blipFill>
          <p:spPr>
            <a:xfrm>
              <a:off x="9000731" y="4515809"/>
              <a:ext cx="554040" cy="502740"/>
            </a:xfrm>
            <a:prstGeom prst="rect">
              <a:avLst/>
            </a:prstGeom>
          </p:spPr>
        </p:pic>
      </p:grpSp>
      <p:grpSp>
        <p:nvGrpSpPr>
          <p:cNvPr id="24" name="Group 23"/>
          <p:cNvGrpSpPr/>
          <p:nvPr/>
        </p:nvGrpSpPr>
        <p:grpSpPr>
          <a:xfrm>
            <a:off x="9344444" y="4070346"/>
            <a:ext cx="2085920" cy="920724"/>
            <a:chOff x="10310502" y="2808057"/>
            <a:chExt cx="1239694" cy="547200"/>
          </a:xfrm>
        </p:grpSpPr>
        <p:sp>
          <p:nvSpPr>
            <p:cNvPr id="50" name="TextBox 49"/>
            <p:cNvSpPr txBox="1"/>
            <p:nvPr/>
          </p:nvSpPr>
          <p:spPr>
            <a:xfrm>
              <a:off x="10849017" y="2943190"/>
              <a:ext cx="701179" cy="280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Identity</a:t>
              </a:r>
            </a:p>
          </p:txBody>
        </p:sp>
        <p:pic>
          <p:nvPicPr>
            <p:cNvPr id="80" name="Picture 79"/>
            <p:cNvPicPr>
              <a:picLocks noChangeAspect="1"/>
            </p:cNvPicPr>
            <p:nvPr/>
          </p:nvPicPr>
          <p:blipFill>
            <a:blip r:embed="rId9"/>
            <a:stretch>
              <a:fillRect/>
            </a:stretch>
          </p:blipFill>
          <p:spPr>
            <a:xfrm>
              <a:off x="10310502" y="2808057"/>
              <a:ext cx="547200" cy="547200"/>
            </a:xfrm>
            <a:prstGeom prst="rect">
              <a:avLst/>
            </a:prstGeom>
          </p:spPr>
        </p:pic>
      </p:grpSp>
      <p:grpSp>
        <p:nvGrpSpPr>
          <p:cNvPr id="94" name="Group 93"/>
          <p:cNvGrpSpPr/>
          <p:nvPr/>
        </p:nvGrpSpPr>
        <p:grpSpPr>
          <a:xfrm>
            <a:off x="2829791" y="5499357"/>
            <a:ext cx="1802262" cy="737923"/>
            <a:chOff x="2716950" y="3143371"/>
            <a:chExt cx="1085639" cy="444507"/>
          </a:xfrm>
        </p:grpSpPr>
        <p:sp>
          <p:nvSpPr>
            <p:cNvPr id="95" name="TextBox 94"/>
            <p:cNvSpPr txBox="1"/>
            <p:nvPr/>
          </p:nvSpPr>
          <p:spPr>
            <a:xfrm>
              <a:off x="3220866" y="3183033"/>
              <a:ext cx="581723" cy="284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Tables</a:t>
              </a:r>
            </a:p>
          </p:txBody>
        </p:sp>
        <p:pic>
          <p:nvPicPr>
            <p:cNvPr id="96" name="Picture 95"/>
            <p:cNvPicPr>
              <a:picLocks noChangeAspect="1"/>
            </p:cNvPicPr>
            <p:nvPr/>
          </p:nvPicPr>
          <p:blipFill>
            <a:blip r:embed="rId10"/>
            <a:stretch>
              <a:fillRect/>
            </a:stretch>
          </p:blipFill>
          <p:spPr>
            <a:xfrm>
              <a:off x="2716950" y="3143371"/>
              <a:ext cx="510710" cy="444507"/>
            </a:xfrm>
            <a:prstGeom prst="rect">
              <a:avLst/>
            </a:prstGeom>
          </p:spPr>
        </p:pic>
      </p:grpSp>
      <p:pic>
        <p:nvPicPr>
          <p:cNvPr id="7" name="Picture 6"/>
          <p:cNvPicPr>
            <a:picLocks noChangeAspect="1"/>
          </p:cNvPicPr>
          <p:nvPr/>
        </p:nvPicPr>
        <p:blipFill>
          <a:blip r:embed="rId11"/>
          <a:stretch>
            <a:fillRect/>
          </a:stretch>
        </p:blipFill>
        <p:spPr>
          <a:xfrm>
            <a:off x="1580745" y="1598566"/>
            <a:ext cx="1499535" cy="531414"/>
          </a:xfrm>
          <a:prstGeom prst="rect">
            <a:avLst/>
          </a:prstGeom>
        </p:spPr>
      </p:pic>
      <p:pic>
        <p:nvPicPr>
          <p:cNvPr id="9" name="Picture 8"/>
          <p:cNvPicPr>
            <a:picLocks noChangeAspect="1"/>
          </p:cNvPicPr>
          <p:nvPr/>
        </p:nvPicPr>
        <p:blipFill>
          <a:blip r:embed="rId12"/>
          <a:stretch>
            <a:fillRect/>
          </a:stretch>
        </p:blipFill>
        <p:spPr>
          <a:xfrm>
            <a:off x="3583782" y="807888"/>
            <a:ext cx="1362737" cy="536675"/>
          </a:xfrm>
          <a:prstGeom prst="rect">
            <a:avLst/>
          </a:prstGeom>
        </p:spPr>
      </p:pic>
      <p:pic>
        <p:nvPicPr>
          <p:cNvPr id="10" name="Picture 9"/>
          <p:cNvPicPr>
            <a:picLocks noChangeAspect="1"/>
          </p:cNvPicPr>
          <p:nvPr/>
        </p:nvPicPr>
        <p:blipFill>
          <a:blip r:embed="rId13"/>
          <a:stretch>
            <a:fillRect/>
          </a:stretch>
        </p:blipFill>
        <p:spPr>
          <a:xfrm>
            <a:off x="5367128" y="1659367"/>
            <a:ext cx="2278245" cy="489322"/>
          </a:xfrm>
          <a:prstGeom prst="rect">
            <a:avLst/>
          </a:prstGeom>
        </p:spPr>
      </p:pic>
      <p:pic>
        <p:nvPicPr>
          <p:cNvPr id="14" name="Picture 13"/>
          <p:cNvPicPr>
            <a:picLocks noChangeAspect="1"/>
          </p:cNvPicPr>
          <p:nvPr/>
        </p:nvPicPr>
        <p:blipFill>
          <a:blip r:embed="rId14"/>
          <a:stretch>
            <a:fillRect/>
          </a:stretch>
        </p:blipFill>
        <p:spPr>
          <a:xfrm>
            <a:off x="7797297" y="701333"/>
            <a:ext cx="2157228" cy="489322"/>
          </a:xfrm>
          <a:prstGeom prst="rect">
            <a:avLst/>
          </a:prstGeom>
        </p:spPr>
      </p:pic>
      <p:pic>
        <p:nvPicPr>
          <p:cNvPr id="5" name="Picture 4"/>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7392978" y="2646408"/>
            <a:ext cx="1101240" cy="1497960"/>
          </a:xfrm>
          <a:prstGeom prst="rect">
            <a:avLst/>
          </a:prstGeom>
        </p:spPr>
      </p:pic>
      <p:pic>
        <p:nvPicPr>
          <p:cNvPr id="98" name="Picture 97"/>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553235" y="2625055"/>
            <a:ext cx="3053436" cy="1966969"/>
          </a:xfrm>
          <a:prstGeom prst="rect">
            <a:avLst/>
          </a:prstGeom>
        </p:spPr>
      </p:pic>
    </p:spTree>
    <p:extLst>
      <p:ext uri="{BB962C8B-B14F-4D97-AF65-F5344CB8AC3E}">
        <p14:creationId xmlns:p14="http://schemas.microsoft.com/office/powerpoint/2010/main" val="204096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childTnLst>
                                </p:cTn>
                              </p:par>
                              <p:par>
                                <p:cTn id="13" presetID="10" presetClass="entr" presetSubtype="0" fill="hold" nodeType="withEffect">
                                  <p:stCondLst>
                                    <p:cond delay="10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50"/>
                                        <p:tgtEl>
                                          <p:spTgt spid="25"/>
                                        </p:tgtEl>
                                      </p:cBhvr>
                                    </p:animEffect>
                                  </p:childTnLst>
                                </p:cTn>
                              </p:par>
                              <p:par>
                                <p:cTn id="16" presetID="10" presetClass="entr" presetSubtype="0" fill="hold" nodeType="withEffect">
                                  <p:stCondLst>
                                    <p:cond delay="20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750"/>
                                        <p:tgtEl>
                                          <p:spTgt spid="19"/>
                                        </p:tgtEl>
                                      </p:cBhvr>
                                    </p:animEffect>
                                  </p:childTnLst>
                                </p:cTn>
                              </p:par>
                              <p:par>
                                <p:cTn id="19" presetID="10" presetClass="entr" presetSubtype="0" fill="hold" nodeType="withEffect">
                                  <p:stCondLst>
                                    <p:cond delay="3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750"/>
                                        <p:tgtEl>
                                          <p:spTgt spid="14"/>
                                        </p:tgtEl>
                                      </p:cBhvr>
                                    </p:animEffect>
                                  </p:childTnLst>
                                </p:cTn>
                              </p:par>
                              <p:par>
                                <p:cTn id="22" presetID="10" presetClass="entr" presetSubtype="0" fill="hold" nodeType="withEffect">
                                  <p:stCondLst>
                                    <p:cond delay="40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750"/>
                                        <p:tgtEl>
                                          <p:spTgt spid="94"/>
                                        </p:tgtEl>
                                      </p:cBhvr>
                                    </p:animEffect>
                                  </p:childTnLst>
                                </p:cTn>
                              </p:par>
                              <p:par>
                                <p:cTn id="25" presetID="10" presetClass="entr" presetSubtype="0" fill="hold" nodeType="withEffect">
                                  <p:stCondLst>
                                    <p:cond delay="5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750"/>
                                        <p:tgtEl>
                                          <p:spTgt spid="18"/>
                                        </p:tgtEl>
                                      </p:cBhvr>
                                    </p:animEffect>
                                  </p:childTnLst>
                                </p:cTn>
                              </p:par>
                              <p:par>
                                <p:cTn id="28" presetID="10" presetClass="entr" presetSubtype="0" fill="hold" nodeType="withEffect">
                                  <p:stCondLst>
                                    <p:cond delay="60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childTnLst>
                                </p:cTn>
                              </p:par>
                              <p:par>
                                <p:cTn id="31" presetID="10" presetClass="entr" presetSubtype="0" fill="hold" nodeType="withEffect">
                                  <p:stCondLst>
                                    <p:cond delay="70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750"/>
                                        <p:tgtEl>
                                          <p:spTgt spid="23"/>
                                        </p:tgtEl>
                                      </p:cBhvr>
                                    </p:animEffect>
                                  </p:childTnLst>
                                </p:cTn>
                              </p:par>
                              <p:par>
                                <p:cTn id="34" presetID="10" presetClass="entr" presetSubtype="0" fill="hold" nodeType="withEffect">
                                  <p:stCondLst>
                                    <p:cond delay="80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750"/>
                                        <p:tgtEl>
                                          <p:spTgt spid="22"/>
                                        </p:tgtEl>
                                      </p:cBhvr>
                                    </p:animEffect>
                                  </p:childTnLst>
                                </p:cTn>
                              </p:par>
                              <p:par>
                                <p:cTn id="37" presetID="10" presetClass="entr" presetSubtype="0" fill="hold" nodeType="withEffect">
                                  <p:stCondLst>
                                    <p:cond delay="90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750"/>
                                        <p:tgtEl>
                                          <p:spTgt spid="24"/>
                                        </p:tgtEl>
                                      </p:cBhvr>
                                    </p:animEffect>
                                  </p:childTnLst>
                                </p:cTn>
                              </p:par>
                              <p:par>
                                <p:cTn id="40" presetID="10" presetClass="entr" presetSubtype="0" fill="hold" nodeType="withEffect">
                                  <p:stCondLst>
                                    <p:cond delay="10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750"/>
                                        <p:tgtEl>
                                          <p:spTgt spid="10"/>
                                        </p:tgtEl>
                                      </p:cBhvr>
                                    </p:animEffect>
                                  </p:childTnLst>
                                </p:cTn>
                              </p:par>
                              <p:par>
                                <p:cTn id="43" presetID="10" presetClass="entr" presetSubtype="0" fill="hold" nodeType="withEffect">
                                  <p:stCondLst>
                                    <p:cond delay="11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7" name="Rectangle: Rounded Corners 66"/>
          <p:cNvSpPr/>
          <p:nvPr/>
        </p:nvSpPr>
        <p:spPr>
          <a:xfrm>
            <a:off x="2521249" y="783234"/>
            <a:ext cx="7199621" cy="2655727"/>
          </a:xfrm>
          <a:prstGeom prst="roundRect">
            <a:avLst>
              <a:gd name="adj" fmla="val 13598"/>
            </a:avLst>
          </a:prstGeom>
          <a:solidFill>
            <a:schemeClr val="tx2"/>
          </a:solidFill>
          <a:ln w="38100" cap="rnd">
            <a:noFill/>
            <a:prstDash val="sysDot"/>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Light"/>
              <a:ea typeface="+mn-ea"/>
              <a:cs typeface="+mn-cs"/>
              <a:sym typeface="Helvetica Ligh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867074" y="1089930"/>
            <a:ext cx="876713" cy="31069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416494" y="1086854"/>
            <a:ext cx="796733" cy="31377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397813" y="1634819"/>
            <a:ext cx="1331991" cy="286085"/>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953204" y="1087654"/>
            <a:ext cx="1261237" cy="286085"/>
          </a:xfrm>
          <a:prstGeom prst="rect">
            <a:avLst/>
          </a:prstGeom>
        </p:spPr>
      </p:pic>
      <p:grpSp>
        <p:nvGrpSpPr>
          <p:cNvPr id="25" name="Group 24"/>
          <p:cNvGrpSpPr/>
          <p:nvPr/>
        </p:nvGrpSpPr>
        <p:grpSpPr>
          <a:xfrm>
            <a:off x="7767233" y="1604703"/>
            <a:ext cx="1699450" cy="393638"/>
            <a:chOff x="9732872" y="4028071"/>
            <a:chExt cx="1727524" cy="400140"/>
          </a:xfrm>
        </p:grpSpPr>
        <p:sp>
          <p:nvSpPr>
            <p:cNvPr id="74" name="TextBox 73"/>
            <p:cNvSpPr txBox="1"/>
            <p:nvPr/>
          </p:nvSpPr>
          <p:spPr>
            <a:xfrm>
              <a:off x="10274849" y="4037643"/>
              <a:ext cx="1185547" cy="35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A/B Testing</a:t>
              </a:r>
            </a:p>
          </p:txBody>
        </p:sp>
        <p:pic>
          <p:nvPicPr>
            <p:cNvPr id="16" name="Picture 15"/>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732872" y="4028071"/>
              <a:ext cx="581400" cy="400140"/>
            </a:xfrm>
            <a:prstGeom prst="rect">
              <a:avLst/>
            </a:prstGeom>
          </p:spPr>
        </p:pic>
      </p:grpSp>
      <p:grpSp>
        <p:nvGrpSpPr>
          <p:cNvPr id="18" name="Group 17"/>
          <p:cNvGrpSpPr/>
          <p:nvPr/>
        </p:nvGrpSpPr>
        <p:grpSpPr>
          <a:xfrm>
            <a:off x="5410624" y="2668392"/>
            <a:ext cx="1557413" cy="429565"/>
            <a:chOff x="1069143" y="299060"/>
            <a:chExt cx="1583142" cy="436662"/>
          </a:xfrm>
        </p:grpSpPr>
        <p:pic>
          <p:nvPicPr>
            <p:cNvPr id="17" name="Picture 16"/>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69143" y="299060"/>
              <a:ext cx="335160" cy="410400"/>
            </a:xfrm>
            <a:prstGeom prst="rect">
              <a:avLst/>
            </a:prstGeom>
          </p:spPr>
        </p:pic>
        <p:sp>
          <p:nvSpPr>
            <p:cNvPr id="53" name="TextBox 52"/>
            <p:cNvSpPr txBox="1"/>
            <p:nvPr/>
          </p:nvSpPr>
          <p:spPr>
            <a:xfrm>
              <a:off x="1428152" y="381146"/>
              <a:ext cx="1224133" cy="354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Live Update</a:t>
              </a:r>
            </a:p>
          </p:txBody>
        </p:sp>
      </p:grpSp>
      <p:grpSp>
        <p:nvGrpSpPr>
          <p:cNvPr id="19" name="Group 18"/>
          <p:cNvGrpSpPr/>
          <p:nvPr/>
        </p:nvGrpSpPr>
        <p:grpSpPr>
          <a:xfrm>
            <a:off x="2720939" y="2690660"/>
            <a:ext cx="1326518" cy="457561"/>
            <a:chOff x="788293" y="5082871"/>
            <a:chExt cx="1348430" cy="465120"/>
          </a:xfrm>
        </p:grpSpPr>
        <p:pic>
          <p:nvPicPr>
            <p:cNvPr id="11" name="Picture 1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88293" y="5082871"/>
              <a:ext cx="499320" cy="465120"/>
            </a:xfrm>
            <a:prstGeom prst="rect">
              <a:avLst/>
            </a:prstGeom>
          </p:spPr>
        </p:pic>
        <p:sp>
          <p:nvSpPr>
            <p:cNvPr id="56" name="TextBox 55"/>
            <p:cNvSpPr txBox="1"/>
            <p:nvPr/>
          </p:nvSpPr>
          <p:spPr>
            <a:xfrm>
              <a:off x="1304775" y="5138577"/>
              <a:ext cx="831948" cy="35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Storage</a:t>
              </a:r>
            </a:p>
          </p:txBody>
        </p:sp>
      </p:grpSp>
      <p:grpSp>
        <p:nvGrpSpPr>
          <p:cNvPr id="21" name="Group 20"/>
          <p:cNvGrpSpPr/>
          <p:nvPr/>
        </p:nvGrpSpPr>
        <p:grpSpPr>
          <a:xfrm>
            <a:off x="2750045" y="1541671"/>
            <a:ext cx="2274582" cy="491206"/>
            <a:chOff x="945613" y="3735903"/>
            <a:chExt cx="2312157" cy="499320"/>
          </a:xfrm>
        </p:grpSpPr>
        <p:pic>
          <p:nvPicPr>
            <p:cNvPr id="12" name="Picture 11"/>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945613" y="3735903"/>
              <a:ext cx="519840" cy="499320"/>
            </a:xfrm>
            <a:prstGeom prst="rect">
              <a:avLst/>
            </a:prstGeom>
          </p:spPr>
        </p:pic>
        <p:sp>
          <p:nvSpPr>
            <p:cNvPr id="77" name="TextBox 76"/>
            <p:cNvSpPr txBox="1"/>
            <p:nvPr/>
          </p:nvSpPr>
          <p:spPr>
            <a:xfrm>
              <a:off x="1431118" y="3823658"/>
              <a:ext cx="1826652" cy="35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Push Notifications</a:t>
              </a:r>
            </a:p>
          </p:txBody>
        </p:sp>
      </p:grpSp>
      <p:grpSp>
        <p:nvGrpSpPr>
          <p:cNvPr id="22" name="Group 21"/>
          <p:cNvGrpSpPr/>
          <p:nvPr/>
        </p:nvGrpSpPr>
        <p:grpSpPr>
          <a:xfrm>
            <a:off x="2769373" y="2182238"/>
            <a:ext cx="2058215" cy="379792"/>
            <a:chOff x="398413" y="3004083"/>
            <a:chExt cx="2092215" cy="386066"/>
          </a:xfrm>
        </p:grpSpPr>
        <p:sp>
          <p:nvSpPr>
            <p:cNvPr id="63" name="TextBox 62"/>
            <p:cNvSpPr txBox="1"/>
            <p:nvPr/>
          </p:nvSpPr>
          <p:spPr>
            <a:xfrm>
              <a:off x="857364" y="3004083"/>
              <a:ext cx="1633264" cy="35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Crash Reporting</a:t>
              </a:r>
            </a:p>
          </p:txBody>
        </p:sp>
        <p:pic>
          <p:nvPicPr>
            <p:cNvPr id="78" name="Picture 77"/>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398413" y="3007109"/>
              <a:ext cx="389880" cy="383040"/>
            </a:xfrm>
            <a:prstGeom prst="rect">
              <a:avLst/>
            </a:prstGeom>
          </p:spPr>
        </p:pic>
      </p:grpSp>
      <p:grpSp>
        <p:nvGrpSpPr>
          <p:cNvPr id="23" name="Group 22"/>
          <p:cNvGrpSpPr/>
          <p:nvPr/>
        </p:nvGrpSpPr>
        <p:grpSpPr>
          <a:xfrm>
            <a:off x="5273346" y="2117521"/>
            <a:ext cx="2030116" cy="494570"/>
            <a:chOff x="9038160" y="4515809"/>
            <a:chExt cx="2063653" cy="502740"/>
          </a:xfrm>
        </p:grpSpPr>
        <p:sp>
          <p:nvSpPr>
            <p:cNvPr id="60" name="TextBox 59"/>
            <p:cNvSpPr txBox="1"/>
            <p:nvPr/>
          </p:nvSpPr>
          <p:spPr>
            <a:xfrm>
              <a:off x="9534446" y="4575106"/>
              <a:ext cx="1567367" cy="35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Remote Config.</a:t>
              </a:r>
            </a:p>
          </p:txBody>
        </p:sp>
        <p:pic>
          <p:nvPicPr>
            <p:cNvPr id="79" name="Picture 78"/>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038160" y="4515809"/>
              <a:ext cx="554040" cy="502740"/>
            </a:xfrm>
            <a:prstGeom prst="rect">
              <a:avLst/>
            </a:prstGeom>
          </p:spPr>
        </p:pic>
      </p:grpSp>
      <p:grpSp>
        <p:nvGrpSpPr>
          <p:cNvPr id="24" name="Group 23"/>
          <p:cNvGrpSpPr/>
          <p:nvPr/>
        </p:nvGrpSpPr>
        <p:grpSpPr>
          <a:xfrm>
            <a:off x="7773370" y="2087248"/>
            <a:ext cx="1348898" cy="538308"/>
            <a:chOff x="10310502" y="2808057"/>
            <a:chExt cx="1371182" cy="547200"/>
          </a:xfrm>
        </p:grpSpPr>
        <p:sp>
          <p:nvSpPr>
            <p:cNvPr id="50" name="TextBox 49"/>
            <p:cNvSpPr txBox="1"/>
            <p:nvPr/>
          </p:nvSpPr>
          <p:spPr>
            <a:xfrm>
              <a:off x="10849017" y="2906137"/>
              <a:ext cx="832667" cy="35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Identity</a:t>
              </a:r>
            </a:p>
          </p:txBody>
        </p:sp>
        <p:pic>
          <p:nvPicPr>
            <p:cNvPr id="80" name="Picture 79"/>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310502" y="2808057"/>
              <a:ext cx="547200" cy="547200"/>
            </a:xfrm>
            <a:prstGeom prst="rect">
              <a:avLst/>
            </a:prstGeom>
          </p:spPr>
        </p:pic>
      </p:grpSp>
      <p:grpSp>
        <p:nvGrpSpPr>
          <p:cNvPr id="3" name="Group 2"/>
          <p:cNvGrpSpPr/>
          <p:nvPr/>
        </p:nvGrpSpPr>
        <p:grpSpPr>
          <a:xfrm>
            <a:off x="7833781" y="2759109"/>
            <a:ext cx="1181409" cy="444507"/>
            <a:chOff x="2716950" y="3143371"/>
            <a:chExt cx="1181409" cy="444507"/>
          </a:xfrm>
        </p:grpSpPr>
        <p:sp>
          <p:nvSpPr>
            <p:cNvPr id="52" name="TextBox 51"/>
            <p:cNvSpPr txBox="1"/>
            <p:nvPr/>
          </p:nvSpPr>
          <p:spPr>
            <a:xfrm>
              <a:off x="3220866" y="3143371"/>
              <a:ext cx="67749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rPr>
                <a:t>Tables</a:t>
              </a:r>
            </a:p>
          </p:txBody>
        </p:sp>
        <p:pic>
          <p:nvPicPr>
            <p:cNvPr id="58" name="Picture 57"/>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2716950" y="3143371"/>
              <a:ext cx="510710" cy="444507"/>
            </a:xfrm>
            <a:prstGeom prst="rect">
              <a:avLst/>
            </a:prstGeom>
          </p:spPr>
        </p:pic>
      </p:grpSp>
      <p:sp>
        <p:nvSpPr>
          <p:cNvPr id="15" name="Rectangle: Rounded Corners 14"/>
          <p:cNvSpPr/>
          <p:nvPr/>
        </p:nvSpPr>
        <p:spPr>
          <a:xfrm>
            <a:off x="2387260" y="662787"/>
            <a:ext cx="7450212" cy="2896622"/>
          </a:xfrm>
          <a:prstGeom prst="roundRect">
            <a:avLst/>
          </a:prstGeom>
          <a:noFill/>
          <a:ln w="38100" cap="rnd">
            <a:solidFill>
              <a:srgbClr val="4EB1FF"/>
            </a:solidFill>
            <a:prstDash val="sysDot"/>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Light"/>
              <a:ea typeface="+mn-ea"/>
              <a:cs typeface="+mn-cs"/>
              <a:sym typeface="Helvetica Light"/>
            </a:endParaRPr>
          </a:p>
        </p:txBody>
      </p:sp>
      <p:sp>
        <p:nvSpPr>
          <p:cNvPr id="68" name="TextBox 67"/>
          <p:cNvSpPr txBox="1"/>
          <p:nvPr/>
        </p:nvSpPr>
        <p:spPr>
          <a:xfrm>
            <a:off x="3310330" y="1259521"/>
            <a:ext cx="558563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FFFFFF"/>
                </a:solidFill>
                <a:effectLst/>
                <a:uLnTx/>
                <a:uFillTx/>
                <a:latin typeface="Segoe UI Semilight" panose="020B0402040204020203" pitchFamily="34" charset="0"/>
                <a:cs typeface="Segoe UI Semilight" panose="020B0402040204020203" pitchFamily="34" charset="0"/>
                <a:sym typeface="Helvetica Light"/>
              </a:rPr>
              <a:t>Visual Studio Mobile Center</a:t>
            </a:r>
          </a:p>
        </p:txBody>
      </p:sp>
      <p:sp>
        <p:nvSpPr>
          <p:cNvPr id="69" name="TextBox 68"/>
          <p:cNvSpPr txBox="1"/>
          <p:nvPr/>
        </p:nvSpPr>
        <p:spPr>
          <a:xfrm>
            <a:off x="4302949" y="1911434"/>
            <a:ext cx="3600409"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365C0">
                    <a:lumMod val="20000"/>
                    <a:lumOff val="80000"/>
                  </a:srgbClr>
                </a:solidFill>
                <a:effectLst/>
                <a:uLnTx/>
                <a:uFillTx/>
                <a:latin typeface="Segoe UI Semibold" panose="020B0702040204020203" pitchFamily="34" charset="0"/>
                <a:cs typeface="Segoe UI Semibold" panose="020B0702040204020203" pitchFamily="34" charset="0"/>
                <a:sym typeface="Helvetica Light"/>
              </a:rPr>
              <a:t>Mission control para mobile apps</a:t>
            </a:r>
          </a:p>
        </p:txBody>
      </p:sp>
      <p:pic>
        <p:nvPicPr>
          <p:cNvPr id="5" name="Picture 4"/>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7392978" y="4499575"/>
            <a:ext cx="1101240" cy="1497960"/>
          </a:xfrm>
          <a:prstGeom prst="rect">
            <a:avLst/>
          </a:prstGeom>
        </p:spPr>
      </p:pic>
      <p:pic>
        <p:nvPicPr>
          <p:cNvPr id="73" name="Picture 72"/>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553235" y="4469783"/>
            <a:ext cx="3053436" cy="1966969"/>
          </a:xfrm>
          <a:prstGeom prst="rect">
            <a:avLst/>
          </a:prstGeom>
        </p:spPr>
      </p:pic>
      <p:cxnSp>
        <p:nvCxnSpPr>
          <p:cNvPr id="75" name="Straight Connector 74"/>
          <p:cNvCxnSpPr>
            <a:cxnSpLocks/>
            <a:endCxn id="73" idx="0"/>
          </p:cNvCxnSpPr>
          <p:nvPr/>
        </p:nvCxnSpPr>
        <p:spPr>
          <a:xfrm>
            <a:off x="6079953" y="3290131"/>
            <a:ext cx="0" cy="1179652"/>
          </a:xfrm>
          <a:prstGeom prst="line">
            <a:avLst/>
          </a:prstGeom>
          <a:noFill/>
          <a:ln w="57150" cap="flat">
            <a:solidFill>
              <a:srgbClr val="4EB1FF"/>
            </a:solidFill>
            <a:prstDash val="solid"/>
            <a:miter lim="400000"/>
            <a:headEnd type="oval" w="med" len="med"/>
            <a:tailEnd type="oval" w="med" len="med"/>
          </a:ln>
          <a:effectLst/>
          <a:sp3d/>
        </p:spPr>
        <p:style>
          <a:lnRef idx="0">
            <a:scrgbClr r="0" g="0" b="0"/>
          </a:lnRef>
          <a:fillRef idx="0">
            <a:scrgbClr r="0" g="0" b="0"/>
          </a:fillRef>
          <a:effectRef idx="0">
            <a:scrgbClr r="0" g="0" b="0"/>
          </a:effectRef>
          <a:fontRef idx="none"/>
        </p:style>
      </p:cxnSp>
      <p:sp>
        <p:nvSpPr>
          <p:cNvPr id="2" name="TextBox 1"/>
          <p:cNvSpPr txBox="1"/>
          <p:nvPr/>
        </p:nvSpPr>
        <p:spPr>
          <a:xfrm>
            <a:off x="5142761" y="5095994"/>
            <a:ext cx="452047"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Wingdings" panose="05000000000000000000" pitchFamily="2" charset="2"/>
              </a:rPr>
              <a:t>:-)</a:t>
            </a:r>
            <a:endParaRPr kumimoji="0" lang="en-US" sz="2800" b="0" i="0" u="none" strike="noStrike" kern="120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sym typeface="Helvetica Light"/>
            </a:endParaRPr>
          </a:p>
        </p:txBody>
      </p:sp>
      <p:sp>
        <p:nvSpPr>
          <p:cNvPr id="46" name="TextBox 45"/>
          <p:cNvSpPr txBox="1"/>
          <p:nvPr/>
        </p:nvSpPr>
        <p:spPr>
          <a:xfrm>
            <a:off x="3798271" y="2251129"/>
            <a:ext cx="462197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365C0">
                    <a:lumMod val="20000"/>
                    <a:lumOff val="80000"/>
                  </a:srgbClr>
                </a:solidFill>
                <a:effectLst/>
                <a:uLnTx/>
                <a:uFillTx/>
                <a:latin typeface="Segoe UI Semibold" panose="020B0702040204020203" pitchFamily="34" charset="0"/>
                <a:cs typeface="Segoe UI Semibold" panose="020B0702040204020203" pitchFamily="34" charset="0"/>
                <a:sym typeface="Helvetica Light"/>
              </a:rPr>
              <a:t>Continuous build, testing, y </a:t>
            </a:r>
            <a:r>
              <a:rPr kumimoji="0" lang="en-US" sz="1800" b="0" i="0" u="none" strike="noStrike" kern="1200" cap="none" spc="0" normalizeH="0" baseline="0" noProof="0" dirty="0" err="1">
                <a:ln>
                  <a:noFill/>
                </a:ln>
                <a:solidFill>
                  <a:srgbClr val="0365C0">
                    <a:lumMod val="20000"/>
                    <a:lumOff val="80000"/>
                  </a:srgbClr>
                </a:solidFill>
                <a:effectLst/>
                <a:uLnTx/>
                <a:uFillTx/>
                <a:latin typeface="Segoe UI Semibold" panose="020B0702040204020203" pitchFamily="34" charset="0"/>
                <a:cs typeface="Segoe UI Semibold" panose="020B0702040204020203" pitchFamily="34" charset="0"/>
                <a:sym typeface="Helvetica Light"/>
              </a:rPr>
              <a:t>monitorización</a:t>
            </a:r>
            <a:endParaRPr kumimoji="0" lang="en-US" sz="1800" b="0" i="0" u="none" strike="noStrike" kern="1200" cap="none" spc="0" normalizeH="0" baseline="0" noProof="0" dirty="0">
              <a:ln>
                <a:noFill/>
              </a:ln>
              <a:solidFill>
                <a:srgbClr val="0365C0">
                  <a:lumMod val="20000"/>
                  <a:lumOff val="80000"/>
                </a:srgbClr>
              </a:solidFill>
              <a:effectLst/>
              <a:uLnTx/>
              <a:uFillTx/>
              <a:latin typeface="Segoe UI Semibold" panose="020B0702040204020203" pitchFamily="34" charset="0"/>
              <a:cs typeface="Segoe UI Semibold" panose="020B0702040204020203" pitchFamily="34" charset="0"/>
              <a:sym typeface="Helvetica Light"/>
            </a:endParaRPr>
          </a:p>
          <a:p>
            <a:pPr marL="0" marR="0" lvl="0" indent="0" algn="ctr" defTabSz="825500" rtl="0" eaLnBrk="1" fontAlgn="auto" latinLnBrk="0" hangingPunct="0">
              <a:lnSpc>
                <a:spcPct val="100000"/>
              </a:lnSpc>
              <a:spcBef>
                <a:spcPts val="0"/>
              </a:spcBef>
              <a:spcAft>
                <a:spcPts val="0"/>
              </a:spcAft>
              <a:buClrTx/>
              <a:buSzTx/>
              <a:buFontTx/>
              <a:buNone/>
              <a:tabLst/>
              <a:defRPr/>
            </a:pPr>
            <a:r>
              <a:rPr lang="en-US" dirty="0">
                <a:solidFill>
                  <a:srgbClr val="0365C0">
                    <a:lumMod val="20000"/>
                    <a:lumOff val="80000"/>
                  </a:srgbClr>
                </a:solidFill>
                <a:latin typeface="Segoe UI Semibold" panose="020B0702040204020203" pitchFamily="34" charset="0"/>
                <a:cs typeface="Segoe UI Semibold" panose="020B0702040204020203" pitchFamily="34" charset="0"/>
                <a:sym typeface="Helvetica Light"/>
              </a:rPr>
              <a:t>para Apps </a:t>
            </a:r>
            <a:r>
              <a:rPr lang="en-US" dirty="0" err="1">
                <a:solidFill>
                  <a:srgbClr val="0365C0">
                    <a:lumMod val="20000"/>
                    <a:lumOff val="80000"/>
                  </a:srgbClr>
                </a:solidFill>
                <a:latin typeface="Segoe UI Semibold" panose="020B0702040204020203" pitchFamily="34" charset="0"/>
                <a:cs typeface="Segoe UI Semibold" panose="020B0702040204020203" pitchFamily="34" charset="0"/>
                <a:sym typeface="Helvetica Light"/>
              </a:rPr>
              <a:t>móviles</a:t>
            </a:r>
            <a:endParaRPr kumimoji="0" lang="en-US" sz="1800" b="0" i="0" u="none" strike="noStrike" kern="1200" cap="none" spc="0" normalizeH="0" baseline="0" noProof="0" dirty="0">
              <a:ln>
                <a:noFill/>
              </a:ln>
              <a:solidFill>
                <a:srgbClr val="0365C0">
                  <a:lumMod val="20000"/>
                  <a:lumOff val="80000"/>
                </a:srgbClr>
              </a:solidFill>
              <a:effectLst/>
              <a:uLnTx/>
              <a:uFillTx/>
              <a:latin typeface="Segoe UI Semibold" panose="020B0702040204020203" pitchFamily="34" charset="0"/>
              <a:cs typeface="Segoe UI Semibold" panose="020B0702040204020203" pitchFamily="34" charset="0"/>
              <a:sym typeface="Helvetica Light"/>
            </a:endParaRPr>
          </a:p>
        </p:txBody>
      </p:sp>
    </p:spTree>
    <p:extLst>
      <p:ext uri="{BB962C8B-B14F-4D97-AF65-F5344CB8AC3E}">
        <p14:creationId xmlns:p14="http://schemas.microsoft.com/office/powerpoint/2010/main" val="41307748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24"/>
                                        </p:tgtEl>
                                      </p:cBhvr>
                                    </p:animEffect>
                                    <p:set>
                                      <p:cBhvr>
                                        <p:cTn id="46" dur="1" fill="hold">
                                          <p:stCondLst>
                                            <p:cond delay="499"/>
                                          </p:stCondLst>
                                        </p:cTn>
                                        <p:tgtEl>
                                          <p:spTgt spid="2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fade">
                                      <p:cBhvr>
                                        <p:cTn id="53" dur="500"/>
                                        <p:tgtEl>
                                          <p:spTgt spid="68"/>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xit" presetSubtype="0" fill="hold" nodeType="withEffect">
                                  <p:stCondLst>
                                    <p:cond delay="25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par>
                          <p:cTn id="61" fill="hold">
                            <p:stCondLst>
                              <p:cond delay="1750"/>
                            </p:stCondLst>
                            <p:childTnLst>
                              <p:par>
                                <p:cTn id="62" presetID="22" presetClass="entr" presetSubtype="4" fill="hold"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wipe(down)">
                                      <p:cBhvr>
                                        <p:cTn id="64" dur="500"/>
                                        <p:tgtEl>
                                          <p:spTgt spid="75"/>
                                        </p:tgtEl>
                                      </p:cBhvr>
                                    </p:animEffect>
                                  </p:childTnLst>
                                </p:cTn>
                              </p:par>
                            </p:childTnLst>
                          </p:cTn>
                        </p:par>
                        <p:par>
                          <p:cTn id="65" fill="hold">
                            <p:stCondLst>
                              <p:cond delay="2250"/>
                            </p:stCondLst>
                            <p:childTnLst>
                              <p:par>
                                <p:cTn id="66" presetID="10" presetClass="entr" presetSubtype="0" fill="hold" grpId="0" nodeType="after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childTnLst>
                          </p:cTn>
                        </p:par>
                        <p:par>
                          <p:cTn id="69" fill="hold">
                            <p:stCondLst>
                              <p:cond delay="2750"/>
                            </p:stCondLst>
                            <p:childTnLst>
                              <p:par>
                                <p:cTn id="70" presetID="10" presetClass="entr" presetSubtype="0" fill="hold" grpId="0" nodeType="after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15" grpId="0" animBg="1"/>
      <p:bldP spid="68" grpId="0"/>
      <p:bldP spid="69" grpId="0"/>
      <p:bldP spid="2"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000" dirty="0"/>
              <a:t>Mobile Center</a:t>
            </a:r>
          </a:p>
        </p:txBody>
      </p:sp>
    </p:spTree>
    <p:extLst>
      <p:ext uri="{BB962C8B-B14F-4D97-AF65-F5344CB8AC3E}">
        <p14:creationId xmlns:p14="http://schemas.microsoft.com/office/powerpoint/2010/main" val="46125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4537" y="1631704"/>
            <a:ext cx="5826761" cy="3498330"/>
          </a:xfrm>
        </p:spPr>
        <p:txBody>
          <a:bodyPr/>
          <a:lstStyle/>
          <a:p>
            <a:r>
              <a:rPr lang="en-US" sz="2745" dirty="0" err="1"/>
              <a:t>Automatización</a:t>
            </a:r>
            <a:r>
              <a:rPr lang="en-US" sz="2745" dirty="0"/>
              <a:t> de </a:t>
            </a:r>
            <a:r>
              <a:rPr lang="en-US" sz="2745" dirty="0" err="1"/>
              <a:t>nuestras</a:t>
            </a:r>
            <a:r>
              <a:rPr lang="en-US" sz="2745" dirty="0"/>
              <a:t> build y </a:t>
            </a:r>
            <a:r>
              <a:rPr lang="en-US" sz="2745" dirty="0" err="1"/>
              <a:t>proceso</a:t>
            </a:r>
            <a:r>
              <a:rPr lang="en-US" sz="2745" dirty="0"/>
              <a:t> de release </a:t>
            </a:r>
            <a:r>
              <a:rPr lang="en-US" sz="2745" dirty="0" err="1"/>
              <a:t>utilizando</a:t>
            </a:r>
            <a:r>
              <a:rPr lang="en-US" sz="2745" dirty="0"/>
              <a:t> VSTS</a:t>
            </a:r>
          </a:p>
          <a:p>
            <a:r>
              <a:rPr lang="en-US" sz="2745" dirty="0" err="1"/>
              <a:t>Mantener</a:t>
            </a:r>
            <a:r>
              <a:rPr lang="en-US" sz="2745" dirty="0"/>
              <a:t> la </a:t>
            </a:r>
            <a:r>
              <a:rPr lang="en-US" sz="2745" dirty="0" err="1"/>
              <a:t>calidad</a:t>
            </a:r>
            <a:r>
              <a:rPr lang="en-US" sz="2745" dirty="0"/>
              <a:t> de la app con el </a:t>
            </a:r>
            <a:r>
              <a:rPr lang="en-US" sz="2745" dirty="0" err="1"/>
              <a:t>uso</a:t>
            </a:r>
            <a:r>
              <a:rPr lang="en-US" sz="2745" dirty="0"/>
              <a:t> de tests (Perfecto Mobile, Xamarin Test Cloud)</a:t>
            </a:r>
          </a:p>
          <a:p>
            <a:r>
              <a:rPr lang="en-US" sz="2745" dirty="0" err="1"/>
              <a:t>Capturar</a:t>
            </a:r>
            <a:r>
              <a:rPr lang="en-US" sz="2745" dirty="0"/>
              <a:t> reports de </a:t>
            </a:r>
            <a:r>
              <a:rPr lang="en-US" sz="2745" dirty="0" err="1"/>
              <a:t>errores</a:t>
            </a:r>
            <a:r>
              <a:rPr lang="en-US" sz="2745" dirty="0"/>
              <a:t> y </a:t>
            </a:r>
            <a:r>
              <a:rPr lang="en-US" sz="2745" dirty="0" err="1"/>
              <a:t>uso</a:t>
            </a:r>
            <a:r>
              <a:rPr lang="en-US" sz="2745" dirty="0"/>
              <a:t> </a:t>
            </a:r>
            <a:r>
              <a:rPr lang="en-US" sz="2745" dirty="0" err="1"/>
              <a:t>desde</a:t>
            </a:r>
            <a:r>
              <a:rPr lang="en-US" sz="2745" dirty="0"/>
              <a:t> </a:t>
            </a:r>
            <a:r>
              <a:rPr lang="en-US" sz="2745" dirty="0" err="1"/>
              <a:t>HockeyApp</a:t>
            </a:r>
            <a:endParaRPr lang="en-US" sz="2745" dirty="0"/>
          </a:p>
        </p:txBody>
      </p:sp>
      <p:sp>
        <p:nvSpPr>
          <p:cNvPr id="2" name="Title 1"/>
          <p:cNvSpPr>
            <a:spLocks noGrp="1"/>
          </p:cNvSpPr>
          <p:nvPr>
            <p:ph type="title"/>
          </p:nvPr>
        </p:nvSpPr>
        <p:spPr>
          <a:xfrm>
            <a:off x="266921" y="289957"/>
            <a:ext cx="11655840" cy="899537"/>
          </a:xfrm>
        </p:spPr>
        <p:txBody>
          <a:bodyPr/>
          <a:lstStyle/>
          <a:p>
            <a:r>
              <a:rPr lang="en-US" sz="4313" dirty="0" err="1"/>
              <a:t>Entonces</a:t>
            </a:r>
            <a:r>
              <a:rPr lang="en-US" sz="4313" dirty="0"/>
              <a:t>, </a:t>
            </a:r>
            <a:r>
              <a:rPr lang="en-US" sz="4313" dirty="0">
                <a:solidFill>
                  <a:schemeClr val="tx2"/>
                </a:solidFill>
              </a:rPr>
              <a:t>¿</a:t>
            </a:r>
            <a:r>
              <a:rPr lang="en-US" sz="4313" dirty="0" err="1">
                <a:solidFill>
                  <a:schemeClr val="tx2"/>
                </a:solidFill>
              </a:rPr>
              <a:t>qué</a:t>
            </a:r>
            <a:r>
              <a:rPr lang="en-US" sz="4313" dirty="0">
                <a:solidFill>
                  <a:schemeClr val="tx2"/>
                </a:solidFill>
              </a:rPr>
              <a:t> </a:t>
            </a:r>
            <a:r>
              <a:rPr lang="en-US" sz="4313" dirty="0" err="1">
                <a:solidFill>
                  <a:schemeClr val="tx2"/>
                </a:solidFill>
              </a:rPr>
              <a:t>nos</a:t>
            </a:r>
            <a:r>
              <a:rPr lang="en-US" sz="4313" dirty="0">
                <a:solidFill>
                  <a:schemeClr val="tx2"/>
                </a:solidFill>
              </a:rPr>
              <a:t> </a:t>
            </a:r>
            <a:r>
              <a:rPr lang="en-US" sz="4313" dirty="0" err="1">
                <a:solidFill>
                  <a:schemeClr val="tx2"/>
                </a:solidFill>
              </a:rPr>
              <a:t>aporta</a:t>
            </a:r>
            <a:r>
              <a:rPr lang="en-US" sz="4313" dirty="0">
                <a:solidFill>
                  <a:schemeClr val="tx2"/>
                </a:solidFill>
              </a:rPr>
              <a:t> “Mobile DevOps”?</a:t>
            </a:r>
            <a:endParaRPr lang="en-US" sz="3529" dirty="0">
              <a:solidFill>
                <a:schemeClr val="tx2"/>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156" y="1636150"/>
            <a:ext cx="5622903" cy="42171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363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694703" y="426915"/>
            <a:ext cx="10802595" cy="665285"/>
          </a:xfrm>
        </p:spPr>
        <p:txBody>
          <a:bodyPr>
            <a:normAutofit fontScale="90000"/>
          </a:bodyPr>
          <a:lstStyle/>
          <a:p>
            <a:r>
              <a:rPr lang="en-US" dirty="0">
                <a:solidFill>
                  <a:schemeClr val="tx2">
                    <a:lumMod val="95000"/>
                    <a:lumOff val="5000"/>
                  </a:schemeClr>
                </a:solidFill>
                <a:latin typeface="Segoe UI" panose="020B0502040204020203" pitchFamily="34" charset="0"/>
                <a:cs typeface="Segoe UI" panose="020B0502040204020203" pitchFamily="34" charset="0"/>
              </a:rPr>
              <a:t>CONCLUSIONES</a:t>
            </a:r>
            <a:r>
              <a:rPr lang="en-US" dirty="0">
                <a:latin typeface="Segoe UI" panose="020B0502040204020203" pitchFamily="34" charset="0"/>
                <a:cs typeface="Segoe UI" panose="020B0502040204020203" pitchFamily="34" charset="0"/>
              </a:rPr>
              <a:t> </a:t>
            </a:r>
            <a:r>
              <a:rPr lang="en-US" dirty="0">
                <a:solidFill>
                  <a:schemeClr val="accent2"/>
                </a:solidFill>
                <a:latin typeface="Segoe UI" panose="020B0502040204020203" pitchFamily="34" charset="0"/>
                <a:cs typeface="Segoe UI" panose="020B0502040204020203" pitchFamily="34" charset="0"/>
              </a:rPr>
              <a:t>INTEGRACIÓN CONTINUA</a:t>
            </a:r>
          </a:p>
        </p:txBody>
      </p:sp>
      <p:sp>
        <p:nvSpPr>
          <p:cNvPr id="4" name="Text Placeholder 8"/>
          <p:cNvSpPr>
            <a:spLocks noGrp="1"/>
          </p:cNvSpPr>
          <p:nvPr>
            <p:ph type="body" sz="quarter" idx="4294967295"/>
          </p:nvPr>
        </p:nvSpPr>
        <p:spPr>
          <a:xfrm>
            <a:off x="694704" y="889000"/>
            <a:ext cx="10786097" cy="406400"/>
          </a:xfrm>
          <a:prstGeom prst="rect">
            <a:avLst/>
          </a:prstGeom>
        </p:spPr>
        <p:txBody>
          <a:bodyPr/>
          <a:lstStyle/>
          <a:p>
            <a:r>
              <a:rPr lang="en-US" sz="1867" dirty="0">
                <a:solidFill>
                  <a:schemeClr val="accent2"/>
                </a:solidFill>
              </a:rPr>
              <a:t>¿</a:t>
            </a:r>
            <a:r>
              <a:rPr lang="en-US" sz="1867" dirty="0" err="1">
                <a:solidFill>
                  <a:schemeClr val="accent2"/>
                </a:solidFill>
              </a:rPr>
              <a:t>Qué</a:t>
            </a:r>
            <a:r>
              <a:rPr lang="en-US" sz="1867" dirty="0">
                <a:solidFill>
                  <a:schemeClr val="accent2"/>
                </a:solidFill>
              </a:rPr>
              <a:t> </a:t>
            </a:r>
            <a:r>
              <a:rPr lang="en-US" sz="1867" dirty="0" err="1">
                <a:solidFill>
                  <a:schemeClr val="accent2"/>
                </a:solidFill>
              </a:rPr>
              <a:t>hemos</a:t>
            </a:r>
            <a:r>
              <a:rPr lang="en-US" sz="1867" dirty="0">
                <a:solidFill>
                  <a:schemeClr val="accent2"/>
                </a:solidFill>
              </a:rPr>
              <a:t> </a:t>
            </a:r>
            <a:r>
              <a:rPr lang="en-US" sz="1867" dirty="0" err="1">
                <a:solidFill>
                  <a:schemeClr val="accent2"/>
                </a:solidFill>
              </a:rPr>
              <a:t>aprendido</a:t>
            </a:r>
            <a:r>
              <a:rPr lang="en-US" sz="1867" dirty="0">
                <a:solidFill>
                  <a:schemeClr val="accent2"/>
                </a:solidFill>
              </a:rPr>
              <a:t>?</a:t>
            </a:r>
          </a:p>
        </p:txBody>
      </p:sp>
      <p:sp>
        <p:nvSpPr>
          <p:cNvPr id="6" name="Rectangle 2"/>
          <p:cNvSpPr/>
          <p:nvPr/>
        </p:nvSpPr>
        <p:spPr>
          <a:xfrm>
            <a:off x="4072482" y="1640920"/>
            <a:ext cx="7814717" cy="4524315"/>
          </a:xfrm>
          <a:prstGeom prst="rect">
            <a:avLst/>
          </a:prstGeom>
        </p:spPr>
        <p:txBody>
          <a:bodyPr wrap="square">
            <a:spAutoFit/>
          </a:bodyPr>
          <a:lstStyle/>
          <a:p>
            <a:pPr marL="609585" indent="-609585">
              <a:buFont typeface="Arial" panose="020B0604020202020204" pitchFamily="34" charset="0"/>
              <a:buChar char="•"/>
            </a:pPr>
            <a:r>
              <a:rPr lang="en-US" sz="3200" b="1" dirty="0" err="1">
                <a:solidFill>
                  <a:srgbClr val="595959"/>
                </a:solidFill>
                <a:latin typeface="Helvetica Light"/>
                <a:cs typeface="Helvetica Light"/>
              </a:rPr>
              <a:t>Automatización</a:t>
            </a:r>
            <a:endParaRPr lang="en-US" sz="3200" b="1" dirty="0">
              <a:solidFill>
                <a:srgbClr val="595959"/>
              </a:solidFill>
              <a:latin typeface="Helvetica Light"/>
              <a:cs typeface="Helvetica Light"/>
            </a:endParaRPr>
          </a:p>
          <a:p>
            <a:pPr marL="609585" indent="-609585">
              <a:buFont typeface="Arial" panose="020B0604020202020204" pitchFamily="34" charset="0"/>
              <a:buChar char="•"/>
            </a:pPr>
            <a:r>
              <a:rPr lang="en-US" sz="3200" b="1" dirty="0">
                <a:solidFill>
                  <a:srgbClr val="595959"/>
                </a:solidFill>
                <a:latin typeface="Helvetica Light"/>
                <a:cs typeface="Helvetica Light"/>
              </a:rPr>
              <a:t>Commits </a:t>
            </a:r>
            <a:r>
              <a:rPr lang="en-US" sz="3200" b="1" dirty="0" err="1">
                <a:solidFill>
                  <a:srgbClr val="595959"/>
                </a:solidFill>
                <a:latin typeface="Helvetica Light"/>
                <a:cs typeface="Helvetica Light"/>
              </a:rPr>
              <a:t>más</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frecuentes</a:t>
            </a:r>
            <a:endParaRPr lang="en-US" sz="3200" b="1" dirty="0">
              <a:solidFill>
                <a:srgbClr val="595959"/>
              </a:solidFill>
              <a:latin typeface="Helvetica Light"/>
              <a:cs typeface="Helvetica Light"/>
            </a:endParaRPr>
          </a:p>
          <a:p>
            <a:pPr marL="609585" indent="-609585">
              <a:buFont typeface="Arial" panose="020B0604020202020204" pitchFamily="34" charset="0"/>
              <a:buChar char="•"/>
            </a:pPr>
            <a:r>
              <a:rPr lang="en-US" sz="3200" b="1" dirty="0">
                <a:solidFill>
                  <a:srgbClr val="595959"/>
                </a:solidFill>
                <a:latin typeface="Helvetica Light"/>
                <a:cs typeface="Helvetica Light"/>
              </a:rPr>
              <a:t>Builds </a:t>
            </a:r>
            <a:r>
              <a:rPr lang="en-US" sz="3200" b="1" dirty="0" err="1">
                <a:solidFill>
                  <a:srgbClr val="595959"/>
                </a:solidFill>
                <a:latin typeface="Helvetica Light"/>
                <a:cs typeface="Helvetica Light"/>
              </a:rPr>
              <a:t>continuas</a:t>
            </a:r>
            <a:r>
              <a:rPr lang="en-US" sz="3200" b="1" dirty="0">
                <a:solidFill>
                  <a:srgbClr val="595959"/>
                </a:solidFill>
                <a:latin typeface="Helvetica Light"/>
                <a:cs typeface="Helvetica Light"/>
              </a:rPr>
              <a:t>, se </a:t>
            </a:r>
            <a:r>
              <a:rPr lang="en-US" sz="3200" b="1" dirty="0" err="1">
                <a:solidFill>
                  <a:srgbClr val="595959"/>
                </a:solidFill>
                <a:latin typeface="Helvetica Light"/>
                <a:cs typeface="Helvetica Light"/>
              </a:rPr>
              <a:t>detectan</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fallos</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más</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rápido</a:t>
            </a:r>
            <a:endParaRPr lang="en-US" sz="3200" b="1" dirty="0">
              <a:solidFill>
                <a:srgbClr val="595959"/>
              </a:solidFill>
              <a:latin typeface="Helvetica Light"/>
              <a:cs typeface="Helvetica Light"/>
            </a:endParaRPr>
          </a:p>
          <a:p>
            <a:pPr marL="609585" indent="-609585">
              <a:buFont typeface="Arial" panose="020B0604020202020204" pitchFamily="34" charset="0"/>
              <a:buChar char="•"/>
            </a:pPr>
            <a:r>
              <a:rPr lang="en-US" sz="3200" b="1" dirty="0">
                <a:solidFill>
                  <a:srgbClr val="595959"/>
                </a:solidFill>
                <a:latin typeface="Helvetica Light"/>
                <a:cs typeface="Helvetica Light"/>
              </a:rPr>
              <a:t>No se </a:t>
            </a:r>
            <a:r>
              <a:rPr lang="en-US" sz="3200" b="1" dirty="0" err="1">
                <a:solidFill>
                  <a:srgbClr val="595959"/>
                </a:solidFill>
                <a:latin typeface="Helvetica Light"/>
                <a:cs typeface="Helvetica Light"/>
              </a:rPr>
              <a:t>sube</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código</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que</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rompa</a:t>
            </a:r>
            <a:r>
              <a:rPr lang="en-US" sz="3200" b="1" dirty="0">
                <a:solidFill>
                  <a:srgbClr val="595959"/>
                </a:solidFill>
                <a:latin typeface="Helvetica Light"/>
                <a:cs typeface="Helvetica Light"/>
              </a:rPr>
              <a:t> la Build</a:t>
            </a:r>
          </a:p>
          <a:p>
            <a:pPr marL="609585" indent="-609585">
              <a:buFont typeface="Arial" panose="020B0604020202020204" pitchFamily="34" charset="0"/>
              <a:buChar char="•"/>
            </a:pPr>
            <a:r>
              <a:rPr lang="en-US" sz="3200" b="1" dirty="0" err="1">
                <a:solidFill>
                  <a:srgbClr val="595959"/>
                </a:solidFill>
                <a:latin typeface="Helvetica Light"/>
                <a:cs typeface="Helvetica Light"/>
              </a:rPr>
              <a:t>Corrección</a:t>
            </a:r>
            <a:r>
              <a:rPr lang="en-US" sz="3200" b="1" dirty="0">
                <a:solidFill>
                  <a:srgbClr val="595959"/>
                </a:solidFill>
                <a:latin typeface="Helvetica Light"/>
                <a:cs typeface="Helvetica Light"/>
              </a:rPr>
              <a:t> de bugs con mayor </a:t>
            </a:r>
            <a:r>
              <a:rPr lang="en-US" sz="3200" b="1" dirty="0" err="1">
                <a:solidFill>
                  <a:srgbClr val="595959"/>
                </a:solidFill>
                <a:latin typeface="Helvetica Light"/>
                <a:cs typeface="Helvetica Light"/>
              </a:rPr>
              <a:t>facilidad</a:t>
            </a:r>
            <a:r>
              <a:rPr lang="en-US" sz="3200" b="1" dirty="0">
                <a:solidFill>
                  <a:srgbClr val="595959"/>
                </a:solidFill>
                <a:latin typeface="Helvetica Light"/>
                <a:cs typeface="Helvetica Light"/>
              </a:rPr>
              <a:t> y </a:t>
            </a:r>
            <a:r>
              <a:rPr lang="en-US" sz="3200" b="1" dirty="0" err="1">
                <a:solidFill>
                  <a:srgbClr val="595959"/>
                </a:solidFill>
                <a:latin typeface="Helvetica Light"/>
                <a:cs typeface="Helvetica Light"/>
              </a:rPr>
              <a:t>rapidez</a:t>
            </a:r>
            <a:endParaRPr lang="en-US" sz="3200" b="1" dirty="0">
              <a:solidFill>
                <a:srgbClr val="595959"/>
              </a:solidFill>
              <a:latin typeface="Helvetica Light"/>
              <a:cs typeface="Helvetica Light"/>
            </a:endParaRPr>
          </a:p>
          <a:p>
            <a:pPr marL="609585" indent="-609585">
              <a:buFont typeface="Arial" panose="020B0604020202020204" pitchFamily="34" charset="0"/>
              <a:buChar char="•"/>
            </a:pPr>
            <a:r>
              <a:rPr lang="en-US" sz="3200" b="1" dirty="0">
                <a:solidFill>
                  <a:srgbClr val="595959"/>
                </a:solidFill>
                <a:latin typeface="Helvetica Light"/>
                <a:cs typeface="Helvetica Light"/>
              </a:rPr>
              <a:t>Build </a:t>
            </a:r>
            <a:r>
              <a:rPr lang="en-US" sz="3200" b="1" dirty="0" err="1">
                <a:solidFill>
                  <a:srgbClr val="595959"/>
                </a:solidFill>
                <a:latin typeface="Helvetica Light"/>
                <a:cs typeface="Helvetica Light"/>
              </a:rPr>
              <a:t>en</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cualquier</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entorno</a:t>
            </a:r>
            <a:r>
              <a:rPr lang="en-US" sz="3200" b="1" dirty="0">
                <a:solidFill>
                  <a:srgbClr val="595959"/>
                </a:solidFill>
                <a:latin typeface="Helvetica Light"/>
                <a:cs typeface="Helvetica Light"/>
              </a:rPr>
              <a:t> </a:t>
            </a:r>
            <a:r>
              <a:rPr lang="en-US" sz="3200" b="1" dirty="0" err="1">
                <a:solidFill>
                  <a:srgbClr val="595959"/>
                </a:solidFill>
                <a:latin typeface="Helvetica Light"/>
                <a:cs typeface="Helvetica Light"/>
              </a:rPr>
              <a:t>destino</a:t>
            </a:r>
            <a:endParaRPr lang="en-US" sz="3200" b="1" dirty="0">
              <a:solidFill>
                <a:srgbClr val="595959"/>
              </a:solidFill>
              <a:latin typeface="Helvetica Light"/>
              <a:cs typeface="Helvetica Light"/>
            </a:endParaRPr>
          </a:p>
          <a:p>
            <a:pPr marL="609585" indent="-609585">
              <a:buFont typeface="Arial" panose="020B0604020202020204" pitchFamily="34" charset="0"/>
              <a:buChar char="•"/>
            </a:pPr>
            <a:endParaRPr lang="en-US" sz="3200" b="1" dirty="0">
              <a:solidFill>
                <a:srgbClr val="595959"/>
              </a:solidFill>
              <a:latin typeface="Helvetica Light"/>
              <a:cs typeface="Helvetica Light"/>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5519"/>
            <a:ext cx="4072481" cy="4072481"/>
          </a:xfrm>
          <a:prstGeom prst="rect">
            <a:avLst/>
          </a:prstGeom>
        </p:spPr>
      </p:pic>
    </p:spTree>
    <p:extLst>
      <p:ext uri="{BB962C8B-B14F-4D97-AF65-F5344CB8AC3E}">
        <p14:creationId xmlns:p14="http://schemas.microsoft.com/office/powerpoint/2010/main" val="9078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50"/>
                                        <p:tgtEl>
                                          <p:spTgt spid="2"/>
                                        </p:tgtEl>
                                      </p:cBhvr>
                                    </p:animEffect>
                                    <p:anim calcmode="lin" valueType="num">
                                      <p:cBhvr>
                                        <p:cTn id="14" dur="250" fill="hold"/>
                                        <p:tgtEl>
                                          <p:spTgt spid="2"/>
                                        </p:tgtEl>
                                        <p:attrNameLst>
                                          <p:attrName>ppt_x</p:attrName>
                                        </p:attrNameLst>
                                      </p:cBhvr>
                                      <p:tavLst>
                                        <p:tav tm="0">
                                          <p:val>
                                            <p:strVal val="#ppt_x"/>
                                          </p:val>
                                        </p:tav>
                                        <p:tav tm="100000">
                                          <p:val>
                                            <p:strVal val="#ppt_x"/>
                                          </p:val>
                                        </p:tav>
                                      </p:tavLst>
                                    </p:anim>
                                    <p:anim calcmode="lin" valueType="num">
                                      <p:cBhvr>
                                        <p:cTn id="15"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9187" y="405855"/>
            <a:ext cx="11531542" cy="51708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00"/>
              <a:t>Preguntas y respuestas.</a:t>
            </a:r>
            <a:endParaRPr lang="ru-RU" sz="3200" dirty="0"/>
          </a:p>
        </p:txBody>
      </p:sp>
      <p:sp>
        <p:nvSpPr>
          <p:cNvPr id="3" name="Text Placeholder 1"/>
          <p:cNvSpPr>
            <a:spLocks noGrp="1"/>
          </p:cNvSpPr>
          <p:nvPr>
            <p:ph type="body" sz="quarter" idx="20"/>
          </p:nvPr>
        </p:nvSpPr>
        <p:spPr>
          <a:xfrm>
            <a:off x="336178" y="1435385"/>
            <a:ext cx="11459569" cy="841652"/>
          </a:xfrm>
        </p:spPr>
        <p:txBody>
          <a:bodyPr/>
          <a:lstStyle/>
          <a:p>
            <a:r>
              <a:rPr lang="en-US" sz="3733" dirty="0"/>
              <a:t>¿</a:t>
            </a:r>
            <a:r>
              <a:rPr lang="en-US" sz="3733" dirty="0" err="1"/>
              <a:t>Dudas</a:t>
            </a:r>
            <a:r>
              <a:rPr lang="en-US" sz="3733" dirty="0"/>
              <a:t>?</a:t>
            </a:r>
            <a:endParaRPr lang="ru-RU" sz="3733" dirty="0"/>
          </a:p>
        </p:txBody>
      </p:sp>
      <p:sp>
        <p:nvSpPr>
          <p:cNvPr id="4" name="Text Placeholder 1"/>
          <p:cNvSpPr txBox="1">
            <a:spLocks/>
          </p:cNvSpPr>
          <p:nvPr/>
        </p:nvSpPr>
        <p:spPr>
          <a:xfrm>
            <a:off x="432174" y="2085041"/>
            <a:ext cx="11260075" cy="3071906"/>
          </a:xfrm>
          <a:prstGeom prst="rect">
            <a:avLst/>
          </a:prstGeom>
        </p:spPr>
        <p:txBody>
          <a:bodyPr vert="horz" lIns="121903" tIns="0" rIns="121903" bIns="60952"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2129" dirty="0">
                <a:solidFill>
                  <a:schemeClr val="accent1"/>
                </a:solidFill>
                <a:latin typeface="Aller" pitchFamily="2" charset="0"/>
              </a:rPr>
              <a:t>P</a:t>
            </a:r>
            <a:r>
              <a:rPr lang="en-US" sz="11731" dirty="0">
                <a:solidFill>
                  <a:schemeClr val="accent1"/>
                </a:solidFill>
                <a:latin typeface="Aller" pitchFamily="2" charset="0"/>
              </a:rPr>
              <a:t>&amp;</a:t>
            </a:r>
            <a:r>
              <a:rPr lang="en-US" sz="22129" dirty="0">
                <a:solidFill>
                  <a:schemeClr val="accent1"/>
                </a:solidFill>
                <a:latin typeface="Aller" pitchFamily="2" charset="0"/>
              </a:rPr>
              <a:t>R</a:t>
            </a:r>
            <a:endParaRPr lang="ru-RU" sz="22129" dirty="0">
              <a:solidFill>
                <a:schemeClr val="accent1"/>
              </a:solidFill>
            </a:endParaRPr>
          </a:p>
        </p:txBody>
      </p:sp>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20342" y="736517"/>
            <a:ext cx="10751313" cy="1092283"/>
          </a:xfrm>
          <a:prstGeom prst="rect">
            <a:avLst/>
          </a:prstGeom>
        </p:spPr>
        <p:txBody>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r>
              <a:rPr lang="es-ES" sz="7200" dirty="0" err="1">
                <a:solidFill>
                  <a:schemeClr val="tx1"/>
                </a:solidFill>
              </a:rPr>
              <a:t>Spent</a:t>
            </a:r>
            <a:r>
              <a:rPr lang="es-ES" sz="7200" dirty="0">
                <a:solidFill>
                  <a:schemeClr val="tx1"/>
                </a:solidFill>
              </a:rPr>
              <a:t> Workshop</a:t>
            </a:r>
            <a:br>
              <a:rPr lang="es-ES" sz="7200" dirty="0">
                <a:solidFill>
                  <a:schemeClr val="tx1"/>
                </a:solidFill>
              </a:rPr>
            </a:br>
            <a:r>
              <a:rPr lang="es-ES" sz="3200" dirty="0">
                <a:solidFill>
                  <a:schemeClr val="tx1"/>
                </a:solidFill>
              </a:rPr>
              <a:t>Módulo V</a:t>
            </a:r>
            <a:endParaRPr lang="es-ES" sz="7200" dirty="0">
              <a:solidFill>
                <a:schemeClr val="tx1"/>
              </a:solidFill>
            </a:endParaRPr>
          </a:p>
        </p:txBody>
      </p:sp>
      <p:sp>
        <p:nvSpPr>
          <p:cNvPr id="5" name="Subtitle 1"/>
          <p:cNvSpPr txBox="1">
            <a:spLocks/>
          </p:cNvSpPr>
          <p:nvPr/>
        </p:nvSpPr>
        <p:spPr>
          <a:xfrm>
            <a:off x="720342" y="2405419"/>
            <a:ext cx="7608765" cy="789371"/>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US" dirty="0">
                <a:solidFill>
                  <a:schemeClr val="bg1">
                    <a:lumMod val="40000"/>
                    <a:lumOff val="60000"/>
                  </a:schemeClr>
                </a:solidFill>
              </a:rPr>
              <a:t>Javier Suárez</a:t>
            </a:r>
          </a:p>
        </p:txBody>
      </p:sp>
    </p:spTree>
    <p:extLst>
      <p:ext uri="{BB962C8B-B14F-4D97-AF65-F5344CB8AC3E}">
        <p14:creationId xmlns:p14="http://schemas.microsoft.com/office/powerpoint/2010/main" val="4614899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a:t>Mobile DevOps</a:t>
            </a:r>
          </a:p>
          <a:p>
            <a:r>
              <a:rPr lang="en-US" sz="3200" dirty="0" err="1"/>
              <a:t>Integración</a:t>
            </a:r>
            <a:r>
              <a:rPr lang="en-US" sz="3200" dirty="0"/>
              <a:t> Continua</a:t>
            </a:r>
          </a:p>
          <a:p>
            <a:pPr lvl="1"/>
            <a:r>
              <a:rPr lang="en-US" sz="1800" dirty="0"/>
              <a:t>¿</a:t>
            </a:r>
            <a:r>
              <a:rPr lang="en-US" sz="1800" dirty="0" err="1"/>
              <a:t>Qué</a:t>
            </a:r>
            <a:r>
              <a:rPr lang="en-US" sz="1800" dirty="0"/>
              <a:t> </a:t>
            </a:r>
            <a:r>
              <a:rPr lang="en-US" sz="1800" dirty="0" err="1"/>
              <a:t>es</a:t>
            </a:r>
            <a:r>
              <a:rPr lang="en-US" sz="1800" dirty="0"/>
              <a:t>?</a:t>
            </a:r>
          </a:p>
          <a:p>
            <a:pPr lvl="1"/>
            <a:r>
              <a:rPr lang="en-US" sz="1800" dirty="0"/>
              <a:t>DEMO</a:t>
            </a:r>
          </a:p>
          <a:p>
            <a:r>
              <a:rPr lang="en-US" sz="3200" dirty="0"/>
              <a:t>HockeyApp &amp; Mobile Center</a:t>
            </a:r>
          </a:p>
          <a:p>
            <a:pPr lvl="1"/>
            <a:r>
              <a:rPr lang="en-US" sz="1800" dirty="0"/>
              <a:t>¿</a:t>
            </a:r>
            <a:r>
              <a:rPr lang="en-US" sz="1800" dirty="0" err="1"/>
              <a:t>Qué</a:t>
            </a:r>
            <a:r>
              <a:rPr lang="en-US" sz="1800" dirty="0"/>
              <a:t> </a:t>
            </a:r>
            <a:r>
              <a:rPr lang="en-US" sz="1800" dirty="0" err="1"/>
              <a:t>es</a:t>
            </a:r>
            <a:r>
              <a:rPr lang="en-US" sz="1800" dirty="0"/>
              <a:t>?</a:t>
            </a:r>
          </a:p>
          <a:p>
            <a:pPr lvl="1"/>
            <a:r>
              <a:rPr lang="en-US" sz="1800" dirty="0" err="1"/>
              <a:t>Entrega</a:t>
            </a:r>
            <a:r>
              <a:rPr lang="en-US" sz="1800" dirty="0"/>
              <a:t> continua</a:t>
            </a:r>
          </a:p>
          <a:p>
            <a:pPr lvl="1"/>
            <a:r>
              <a:rPr lang="en-US" sz="1800" dirty="0"/>
              <a:t>DEMO</a:t>
            </a:r>
          </a:p>
          <a:p>
            <a:pPr lvl="1"/>
            <a:r>
              <a:rPr lang="en-US" sz="1800" dirty="0" err="1"/>
              <a:t>Analíticas</a:t>
            </a:r>
            <a:endParaRPr lang="en-US" sz="1800" dirty="0"/>
          </a:p>
          <a:p>
            <a:pPr lvl="1"/>
            <a:r>
              <a:rPr lang="en-US" sz="1800" dirty="0"/>
              <a:t>DEMO</a:t>
            </a:r>
          </a:p>
          <a:p>
            <a:pPr lvl="1"/>
            <a:endParaRPr lang="en-US" sz="3200" dirty="0"/>
          </a:p>
        </p:txBody>
      </p:sp>
    </p:spTree>
    <p:extLst>
      <p:ext uri="{BB962C8B-B14F-4D97-AF65-F5344CB8AC3E}">
        <p14:creationId xmlns:p14="http://schemas.microsoft.com/office/powerpoint/2010/main" val="302814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“Mobile DevOps”</a:t>
            </a:r>
          </a:p>
        </p:txBody>
      </p:sp>
    </p:spTree>
    <p:extLst>
      <p:ext uri="{BB962C8B-B14F-4D97-AF65-F5344CB8AC3E}">
        <p14:creationId xmlns:p14="http://schemas.microsoft.com/office/powerpoint/2010/main" val="37213547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464182" y="426915"/>
            <a:ext cx="10802595" cy="665285"/>
          </a:xfrm>
        </p:spPr>
        <p:txBody>
          <a:bodyPr>
            <a:normAutofit fontScale="90000"/>
          </a:bodyPr>
          <a:lstStyle/>
          <a:p>
            <a:r>
              <a:rPr lang="en-US" dirty="0">
                <a:solidFill>
                  <a:schemeClr val="tx2"/>
                </a:solidFill>
                <a:latin typeface="Segoe UI" panose="020B0502040204020203" pitchFamily="34" charset="0"/>
                <a:cs typeface="Segoe UI" panose="020B0502040204020203" pitchFamily="34" charset="0"/>
              </a:rPr>
              <a:t>¿INTEGRACIÓN </a:t>
            </a:r>
            <a:r>
              <a:rPr lang="en-US" dirty="0">
                <a:solidFill>
                  <a:schemeClr val="accent2"/>
                </a:solidFill>
                <a:latin typeface="Segoe UI" panose="020B0502040204020203" pitchFamily="34" charset="0"/>
                <a:cs typeface="Segoe UI" panose="020B0502040204020203" pitchFamily="34" charset="0"/>
              </a:rPr>
              <a:t>CONTINUA?</a:t>
            </a:r>
          </a:p>
        </p:txBody>
      </p:sp>
      <p:sp>
        <p:nvSpPr>
          <p:cNvPr id="4" name="Text Placeholder 8"/>
          <p:cNvSpPr>
            <a:spLocks noGrp="1"/>
          </p:cNvSpPr>
          <p:nvPr>
            <p:ph type="body" sz="quarter" idx="4294967295"/>
          </p:nvPr>
        </p:nvSpPr>
        <p:spPr>
          <a:xfrm>
            <a:off x="464182" y="984340"/>
            <a:ext cx="10786097" cy="406400"/>
          </a:xfrm>
          <a:prstGeom prst="rect">
            <a:avLst/>
          </a:prstGeom>
        </p:spPr>
        <p:txBody>
          <a:bodyPr/>
          <a:lstStyle/>
          <a:p>
            <a:r>
              <a:rPr lang="en-US" sz="1867" dirty="0">
                <a:solidFill>
                  <a:schemeClr val="accent2"/>
                </a:solidFill>
              </a:rPr>
              <a:t>¿</a:t>
            </a:r>
            <a:r>
              <a:rPr lang="en-US" sz="1867" dirty="0" err="1">
                <a:solidFill>
                  <a:schemeClr val="accent2"/>
                </a:solidFill>
              </a:rPr>
              <a:t>Qué</a:t>
            </a:r>
            <a:r>
              <a:rPr lang="en-US" sz="1867" dirty="0">
                <a:solidFill>
                  <a:schemeClr val="accent2"/>
                </a:solidFill>
              </a:rPr>
              <a:t> </a:t>
            </a:r>
            <a:r>
              <a:rPr lang="en-US" sz="1867" dirty="0" err="1">
                <a:solidFill>
                  <a:schemeClr val="accent2"/>
                </a:solidFill>
              </a:rPr>
              <a:t>es</a:t>
            </a:r>
            <a:r>
              <a:rPr lang="en-US" sz="1867" dirty="0">
                <a:solidFill>
                  <a:schemeClr val="accent2"/>
                </a:solidFill>
              </a:rPr>
              <a:t>?</a:t>
            </a: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401" y="644332"/>
            <a:ext cx="3978897" cy="5948017"/>
          </a:xfrm>
          <a:prstGeom prst="rect">
            <a:avLst/>
          </a:prstGeom>
        </p:spPr>
      </p:pic>
      <p:sp>
        <p:nvSpPr>
          <p:cNvPr id="6" name="Rectangle 2"/>
          <p:cNvSpPr/>
          <p:nvPr/>
        </p:nvSpPr>
        <p:spPr>
          <a:xfrm>
            <a:off x="464184" y="1390740"/>
            <a:ext cx="7054217" cy="3046988"/>
          </a:xfrm>
          <a:prstGeom prst="rect">
            <a:avLst/>
          </a:prstGeom>
        </p:spPr>
        <p:txBody>
          <a:bodyPr wrap="square">
            <a:spAutoFit/>
          </a:bodyPr>
          <a:lstStyle/>
          <a:p>
            <a:r>
              <a:rPr lang="en-US" sz="3200" dirty="0">
                <a:solidFill>
                  <a:srgbClr val="595959"/>
                </a:solidFill>
                <a:latin typeface="Helvetica Light"/>
                <a:cs typeface="Helvetica Light"/>
              </a:rPr>
              <a:t>La </a:t>
            </a:r>
            <a:r>
              <a:rPr lang="en-US" sz="3200" b="1" dirty="0" err="1">
                <a:solidFill>
                  <a:srgbClr val="595959"/>
                </a:solidFill>
                <a:latin typeface="Helvetica Light"/>
                <a:cs typeface="Helvetica Light"/>
              </a:rPr>
              <a:t>integración</a:t>
            </a:r>
            <a:r>
              <a:rPr lang="en-US" sz="3200" b="1" dirty="0">
                <a:solidFill>
                  <a:srgbClr val="595959"/>
                </a:solidFill>
                <a:latin typeface="Helvetica Light"/>
                <a:cs typeface="Helvetica Light"/>
              </a:rPr>
              <a:t> continua </a:t>
            </a:r>
            <a:r>
              <a:rPr lang="en-US" sz="3200" dirty="0" err="1">
                <a:solidFill>
                  <a:srgbClr val="595959"/>
                </a:solidFill>
                <a:latin typeface="Helvetica Light"/>
                <a:cs typeface="Helvetica Light"/>
              </a:rPr>
              <a:t>consiste</a:t>
            </a:r>
            <a:r>
              <a:rPr lang="en-US" sz="3200" dirty="0">
                <a:solidFill>
                  <a:srgbClr val="595959"/>
                </a:solidFill>
                <a:latin typeface="Helvetica Light"/>
                <a:cs typeface="Helvetica Light"/>
              </a:rPr>
              <a:t> </a:t>
            </a:r>
            <a:r>
              <a:rPr lang="en-US" sz="3200" dirty="0" err="1">
                <a:solidFill>
                  <a:srgbClr val="595959"/>
                </a:solidFill>
                <a:latin typeface="Helvetica Light"/>
                <a:cs typeface="Helvetica Light"/>
              </a:rPr>
              <a:t>en</a:t>
            </a:r>
            <a:r>
              <a:rPr lang="en-US" sz="3200" dirty="0">
                <a:solidFill>
                  <a:srgbClr val="595959"/>
                </a:solidFill>
                <a:latin typeface="Helvetica Light"/>
                <a:cs typeface="Helvetica Light"/>
              </a:rPr>
              <a:t> </a:t>
            </a:r>
            <a:r>
              <a:rPr lang="en-US" sz="3200" dirty="0" err="1">
                <a:solidFill>
                  <a:srgbClr val="595959"/>
                </a:solidFill>
                <a:latin typeface="Helvetica Light"/>
                <a:cs typeface="Helvetica Light"/>
              </a:rPr>
              <a:t>hacer</a:t>
            </a:r>
            <a:r>
              <a:rPr lang="en-US" sz="3200" dirty="0">
                <a:solidFill>
                  <a:srgbClr val="595959"/>
                </a:solidFill>
                <a:latin typeface="Helvetica Light"/>
                <a:cs typeface="Helvetica Light"/>
              </a:rPr>
              <a:t> </a:t>
            </a:r>
            <a:r>
              <a:rPr lang="en-US" sz="3200" dirty="0" err="1">
                <a:solidFill>
                  <a:srgbClr val="595959"/>
                </a:solidFill>
                <a:latin typeface="Helvetica Light"/>
                <a:cs typeface="Helvetica Light"/>
              </a:rPr>
              <a:t>integraciones</a:t>
            </a:r>
            <a:r>
              <a:rPr lang="en-US" sz="3200" dirty="0">
                <a:solidFill>
                  <a:srgbClr val="595959"/>
                </a:solidFill>
                <a:latin typeface="Helvetica Light"/>
                <a:cs typeface="Helvetica Light"/>
              </a:rPr>
              <a:t> </a:t>
            </a:r>
            <a:r>
              <a:rPr lang="en-US" sz="3200" b="1" dirty="0" err="1">
                <a:solidFill>
                  <a:srgbClr val="595959"/>
                </a:solidFill>
                <a:latin typeface="Helvetica Light"/>
                <a:cs typeface="Helvetica Light"/>
              </a:rPr>
              <a:t>automáticas</a:t>
            </a:r>
            <a:r>
              <a:rPr lang="en-US" sz="3200" dirty="0">
                <a:solidFill>
                  <a:srgbClr val="595959"/>
                </a:solidFill>
                <a:latin typeface="Helvetica Light"/>
                <a:cs typeface="Helvetica Light"/>
              </a:rPr>
              <a:t> de un Proyecto lo </a:t>
            </a:r>
            <a:r>
              <a:rPr lang="en-US" sz="3200" dirty="0" err="1">
                <a:solidFill>
                  <a:srgbClr val="595959"/>
                </a:solidFill>
                <a:latin typeface="Helvetica Light"/>
                <a:cs typeface="Helvetica Light"/>
              </a:rPr>
              <a:t>más</a:t>
            </a:r>
            <a:r>
              <a:rPr lang="en-US" sz="3200" dirty="0">
                <a:solidFill>
                  <a:srgbClr val="595959"/>
                </a:solidFill>
                <a:latin typeface="Helvetica Light"/>
                <a:cs typeface="Helvetica Light"/>
              </a:rPr>
              <a:t> a menudo possible para </a:t>
            </a:r>
            <a:r>
              <a:rPr lang="en-US" sz="3200" dirty="0" err="1">
                <a:solidFill>
                  <a:srgbClr val="595959"/>
                </a:solidFill>
                <a:latin typeface="Helvetica Light"/>
                <a:cs typeface="Helvetica Light"/>
              </a:rPr>
              <a:t>así</a:t>
            </a:r>
            <a:r>
              <a:rPr lang="en-US" sz="3200" dirty="0">
                <a:solidFill>
                  <a:srgbClr val="595959"/>
                </a:solidFill>
                <a:latin typeface="Helvetica Light"/>
                <a:cs typeface="Helvetica Light"/>
              </a:rPr>
              <a:t> detector </a:t>
            </a:r>
            <a:r>
              <a:rPr lang="en-US" sz="3200" dirty="0" err="1">
                <a:solidFill>
                  <a:srgbClr val="595959"/>
                </a:solidFill>
                <a:latin typeface="Helvetica Light"/>
                <a:cs typeface="Helvetica Light"/>
              </a:rPr>
              <a:t>fallos</a:t>
            </a:r>
            <a:r>
              <a:rPr lang="en-US" sz="3200" dirty="0">
                <a:solidFill>
                  <a:srgbClr val="595959"/>
                </a:solidFill>
                <a:latin typeface="Helvetica Light"/>
                <a:cs typeface="Helvetica Light"/>
              </a:rPr>
              <a:t> </a:t>
            </a:r>
            <a:r>
              <a:rPr lang="en-US" sz="3200" dirty="0" err="1">
                <a:solidFill>
                  <a:srgbClr val="595959"/>
                </a:solidFill>
                <a:latin typeface="Helvetica Light"/>
                <a:cs typeface="Helvetica Light"/>
              </a:rPr>
              <a:t>cuantos</a:t>
            </a:r>
            <a:r>
              <a:rPr lang="en-US" sz="3200" dirty="0">
                <a:solidFill>
                  <a:srgbClr val="595959"/>
                </a:solidFill>
                <a:latin typeface="Helvetica Light"/>
                <a:cs typeface="Helvetica Light"/>
              </a:rPr>
              <a:t> antes.</a:t>
            </a:r>
          </a:p>
          <a:p>
            <a:r>
              <a:rPr lang="en-US" sz="3200" dirty="0" err="1">
                <a:solidFill>
                  <a:srgbClr val="595959"/>
                </a:solidFill>
                <a:latin typeface="Helvetica Light"/>
                <a:cs typeface="Helvetica Light"/>
              </a:rPr>
              <a:t>Entendemos</a:t>
            </a:r>
            <a:r>
              <a:rPr lang="en-US" sz="3200" dirty="0">
                <a:solidFill>
                  <a:srgbClr val="595959"/>
                </a:solidFill>
                <a:latin typeface="Helvetica Light"/>
                <a:cs typeface="Helvetica Light"/>
              </a:rPr>
              <a:t> </a:t>
            </a:r>
            <a:r>
              <a:rPr lang="en-US" sz="3200" dirty="0" err="1">
                <a:solidFill>
                  <a:srgbClr val="595959"/>
                </a:solidFill>
                <a:latin typeface="Helvetica Light"/>
                <a:cs typeface="Helvetica Light"/>
              </a:rPr>
              <a:t>por</a:t>
            </a:r>
            <a:r>
              <a:rPr lang="en-US" sz="3200" dirty="0">
                <a:solidFill>
                  <a:srgbClr val="595959"/>
                </a:solidFill>
                <a:latin typeface="Helvetica Light"/>
                <a:cs typeface="Helvetica Light"/>
              </a:rPr>
              <a:t> </a:t>
            </a:r>
            <a:r>
              <a:rPr lang="en-US" sz="3200" dirty="0" err="1">
                <a:solidFill>
                  <a:srgbClr val="595959"/>
                </a:solidFill>
                <a:latin typeface="Helvetica Light"/>
                <a:cs typeface="Helvetica Light"/>
              </a:rPr>
              <a:t>integración</a:t>
            </a:r>
            <a:r>
              <a:rPr lang="en-US" sz="3200" dirty="0">
                <a:solidFill>
                  <a:srgbClr val="595959"/>
                </a:solidFill>
                <a:latin typeface="Helvetica Light"/>
                <a:cs typeface="Helvetica Light"/>
              </a:rPr>
              <a:t> la </a:t>
            </a:r>
            <a:r>
              <a:rPr lang="en-US" sz="3200" b="1" dirty="0" err="1">
                <a:solidFill>
                  <a:srgbClr val="595959"/>
                </a:solidFill>
                <a:latin typeface="Helvetica Light"/>
                <a:cs typeface="Helvetica Light"/>
              </a:rPr>
              <a:t>compilación</a:t>
            </a:r>
            <a:r>
              <a:rPr lang="en-US" sz="3200" dirty="0">
                <a:solidFill>
                  <a:srgbClr val="595959"/>
                </a:solidFill>
                <a:latin typeface="Helvetica Light"/>
                <a:cs typeface="Helvetica Light"/>
              </a:rPr>
              <a:t> y </a:t>
            </a:r>
            <a:r>
              <a:rPr lang="en-US" sz="3200" dirty="0" err="1">
                <a:solidFill>
                  <a:srgbClr val="595959"/>
                </a:solidFill>
                <a:latin typeface="Helvetica Light"/>
                <a:cs typeface="Helvetica Light"/>
              </a:rPr>
              <a:t>ejecución</a:t>
            </a:r>
            <a:r>
              <a:rPr lang="en-US" sz="3200" dirty="0">
                <a:solidFill>
                  <a:srgbClr val="595959"/>
                </a:solidFill>
                <a:latin typeface="Helvetica Light"/>
                <a:cs typeface="Helvetica Light"/>
              </a:rPr>
              <a:t> de </a:t>
            </a:r>
            <a:r>
              <a:rPr lang="en-US" sz="3200" b="1" dirty="0" err="1">
                <a:solidFill>
                  <a:srgbClr val="595959"/>
                </a:solidFill>
                <a:latin typeface="Helvetica Light"/>
                <a:cs typeface="Helvetica Light"/>
              </a:rPr>
              <a:t>pruebas</a:t>
            </a:r>
            <a:r>
              <a:rPr lang="en-US" sz="3200" dirty="0">
                <a:solidFill>
                  <a:srgbClr val="595959"/>
                </a:solidFill>
                <a:latin typeface="Helvetica Light"/>
                <a:cs typeface="Helvetica Light"/>
              </a:rPr>
              <a:t>.</a:t>
            </a:r>
          </a:p>
        </p:txBody>
      </p:sp>
      <p:sp>
        <p:nvSpPr>
          <p:cNvPr id="8" name="Rectangle 2"/>
          <p:cNvSpPr/>
          <p:nvPr/>
        </p:nvSpPr>
        <p:spPr>
          <a:xfrm>
            <a:off x="5987905" y="4589275"/>
            <a:ext cx="1828799" cy="461665"/>
          </a:xfrm>
          <a:prstGeom prst="rect">
            <a:avLst/>
          </a:prstGeom>
        </p:spPr>
        <p:txBody>
          <a:bodyPr wrap="square">
            <a:spAutoFit/>
          </a:bodyPr>
          <a:lstStyle/>
          <a:p>
            <a:r>
              <a:rPr lang="en-US" sz="2400" dirty="0">
                <a:solidFill>
                  <a:srgbClr val="595959"/>
                </a:solidFill>
                <a:latin typeface="Helvetica Light"/>
                <a:cs typeface="Helvetica Light"/>
              </a:rPr>
              <a:t>Wikipedia</a:t>
            </a:r>
          </a:p>
        </p:txBody>
      </p:sp>
    </p:spTree>
    <p:extLst>
      <p:ext uri="{BB962C8B-B14F-4D97-AF65-F5344CB8AC3E}">
        <p14:creationId xmlns:p14="http://schemas.microsoft.com/office/powerpoint/2010/main" val="25634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694703" y="426915"/>
            <a:ext cx="10802595" cy="665285"/>
          </a:xfrm>
        </p:spPr>
        <p:txBody>
          <a:bodyPr>
            <a:normAutofit fontScale="90000"/>
          </a:bodyPr>
          <a:lstStyle/>
          <a:p>
            <a:r>
              <a:rPr lang="en-US" dirty="0">
                <a:solidFill>
                  <a:schemeClr val="tx2">
                    <a:lumMod val="95000"/>
                    <a:lumOff val="5000"/>
                  </a:schemeClr>
                </a:solidFill>
                <a:latin typeface="Segoe UI" panose="020B0502040204020203" pitchFamily="34" charset="0"/>
                <a:cs typeface="Segoe UI" panose="020B0502040204020203" pitchFamily="34" charset="0"/>
              </a:rPr>
              <a:t>INTEGRACIÓN</a:t>
            </a:r>
            <a:r>
              <a:rPr lang="en-US" dirty="0">
                <a:latin typeface="Segoe UI" panose="020B0502040204020203" pitchFamily="34" charset="0"/>
                <a:cs typeface="Segoe UI" panose="020B0502040204020203" pitchFamily="34" charset="0"/>
              </a:rPr>
              <a:t> </a:t>
            </a:r>
            <a:r>
              <a:rPr lang="en-US" dirty="0">
                <a:solidFill>
                  <a:schemeClr val="accent2"/>
                </a:solidFill>
                <a:latin typeface="Segoe UI" panose="020B0502040204020203" pitchFamily="34" charset="0"/>
                <a:cs typeface="Segoe UI" panose="020B0502040204020203" pitchFamily="34" charset="0"/>
              </a:rPr>
              <a:t>CONTINUA</a:t>
            </a:r>
          </a:p>
        </p:txBody>
      </p:sp>
      <p:sp>
        <p:nvSpPr>
          <p:cNvPr id="4" name="Text Placeholder 8"/>
          <p:cNvSpPr>
            <a:spLocks noGrp="1"/>
          </p:cNvSpPr>
          <p:nvPr>
            <p:ph type="body" sz="quarter" idx="4294967295"/>
          </p:nvPr>
        </p:nvSpPr>
        <p:spPr>
          <a:xfrm>
            <a:off x="694704" y="889000"/>
            <a:ext cx="10786097" cy="406400"/>
          </a:xfrm>
          <a:prstGeom prst="rect">
            <a:avLst/>
          </a:prstGeom>
        </p:spPr>
        <p:txBody>
          <a:bodyPr/>
          <a:lstStyle/>
          <a:p>
            <a:r>
              <a:rPr lang="en-US" sz="1867" dirty="0"/>
              <a:t>Workflow</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4648200"/>
            <a:ext cx="2032227" cy="2032227"/>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153" y="4445000"/>
            <a:ext cx="1930627" cy="1930627"/>
          </a:xfrm>
          <a:prstGeom prst="rect">
            <a:avLst/>
          </a:prstGeom>
        </p:spPr>
      </p:pic>
      <p:sp>
        <p:nvSpPr>
          <p:cNvPr id="8" name="Rectángulo 7"/>
          <p:cNvSpPr/>
          <p:nvPr/>
        </p:nvSpPr>
        <p:spPr>
          <a:xfrm>
            <a:off x="1752456" y="1413467"/>
            <a:ext cx="2886440" cy="28864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9" name="Rectángulo 8"/>
          <p:cNvSpPr/>
          <p:nvPr/>
        </p:nvSpPr>
        <p:spPr>
          <a:xfrm>
            <a:off x="7763353" y="1413467"/>
            <a:ext cx="2886440" cy="28864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0" name="Rectángulo 9"/>
          <p:cNvSpPr/>
          <p:nvPr/>
        </p:nvSpPr>
        <p:spPr>
          <a:xfrm>
            <a:off x="1972153" y="2429467"/>
            <a:ext cx="2438400" cy="171073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1" name="Rectángulo 10"/>
          <p:cNvSpPr/>
          <p:nvPr/>
        </p:nvSpPr>
        <p:spPr>
          <a:xfrm>
            <a:off x="7987373" y="4660379"/>
            <a:ext cx="2438400" cy="694507"/>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2" name="Rectángulo 11"/>
          <p:cNvSpPr/>
          <p:nvPr/>
        </p:nvSpPr>
        <p:spPr>
          <a:xfrm>
            <a:off x="8190573" y="4863579"/>
            <a:ext cx="2438400" cy="694507"/>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3" name="Flecha derecha 12"/>
          <p:cNvSpPr/>
          <p:nvPr/>
        </p:nvSpPr>
        <p:spPr>
          <a:xfrm>
            <a:off x="4638897" y="2226267"/>
            <a:ext cx="3124457" cy="491533"/>
          </a:xfrm>
          <a:prstGeom prst="right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solidFill>
                <a:schemeClr val="bg2">
                  <a:lumMod val="10000"/>
                </a:schemeClr>
              </a:solidFill>
            </a:endParaRPr>
          </a:p>
        </p:txBody>
      </p:sp>
      <p:sp>
        <p:nvSpPr>
          <p:cNvPr id="14" name="Flecha izquierda 13"/>
          <p:cNvSpPr/>
          <p:nvPr/>
        </p:nvSpPr>
        <p:spPr>
          <a:xfrm>
            <a:off x="3699353" y="4863579"/>
            <a:ext cx="3860800" cy="546735"/>
          </a:xfrm>
          <a:prstGeom prst="left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5" name="Flecha abajo 14"/>
          <p:cNvSpPr/>
          <p:nvPr/>
        </p:nvSpPr>
        <p:spPr>
          <a:xfrm>
            <a:off x="8982553" y="4299907"/>
            <a:ext cx="609600" cy="563672"/>
          </a:xfrm>
          <a:prstGeom prst="down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6" name="Text Placeholder 8"/>
          <p:cNvSpPr>
            <a:spLocks noGrp="1"/>
          </p:cNvSpPr>
          <p:nvPr>
            <p:ph type="body" sz="quarter" idx="4294967295"/>
          </p:nvPr>
        </p:nvSpPr>
        <p:spPr>
          <a:xfrm>
            <a:off x="8487126" y="5003913"/>
            <a:ext cx="1816228" cy="406400"/>
          </a:xfrm>
          <a:prstGeom prst="rect">
            <a:avLst/>
          </a:prstGeom>
        </p:spPr>
        <p:txBody>
          <a:bodyPr/>
          <a:lstStyle/>
          <a:p>
            <a:r>
              <a:rPr lang="en-US" sz="2667" dirty="0" err="1">
                <a:solidFill>
                  <a:schemeClr val="bg1"/>
                </a:solidFill>
              </a:rPr>
              <a:t>Resultados</a:t>
            </a:r>
            <a:endParaRPr lang="en-US" sz="1867" dirty="0">
              <a:solidFill>
                <a:schemeClr val="bg1"/>
              </a:solidFill>
            </a:endParaRPr>
          </a:p>
        </p:txBody>
      </p:sp>
      <p:sp>
        <p:nvSpPr>
          <p:cNvPr id="17" name="Text Placeholder 8"/>
          <p:cNvSpPr>
            <a:spLocks noGrp="1"/>
          </p:cNvSpPr>
          <p:nvPr>
            <p:ph type="body" sz="quarter" idx="4294967295"/>
          </p:nvPr>
        </p:nvSpPr>
        <p:spPr>
          <a:xfrm>
            <a:off x="1972153" y="1490545"/>
            <a:ext cx="2438400" cy="735721"/>
          </a:xfrm>
          <a:prstGeom prst="rect">
            <a:avLst/>
          </a:prstGeom>
        </p:spPr>
        <p:txBody>
          <a:bodyPr/>
          <a:lstStyle/>
          <a:p>
            <a:r>
              <a:rPr lang="en-US" sz="2667" dirty="0" err="1">
                <a:solidFill>
                  <a:schemeClr val="bg1"/>
                </a:solidFill>
              </a:rPr>
              <a:t>Repositorio</a:t>
            </a:r>
            <a:r>
              <a:rPr lang="en-US" sz="2667" dirty="0">
                <a:solidFill>
                  <a:schemeClr val="bg1"/>
                </a:solidFill>
              </a:rPr>
              <a:t> de </a:t>
            </a:r>
            <a:r>
              <a:rPr lang="en-US" sz="2667" dirty="0" err="1">
                <a:solidFill>
                  <a:schemeClr val="bg1"/>
                </a:solidFill>
              </a:rPr>
              <a:t>código</a:t>
            </a:r>
            <a:endParaRPr lang="en-US" sz="1867" dirty="0">
              <a:solidFill>
                <a:schemeClr val="bg1"/>
              </a:solidFill>
            </a:endParaRPr>
          </a:p>
        </p:txBody>
      </p:sp>
      <p:sp>
        <p:nvSpPr>
          <p:cNvPr id="18" name="Text Placeholder 8"/>
          <p:cNvSpPr>
            <a:spLocks noGrp="1"/>
          </p:cNvSpPr>
          <p:nvPr>
            <p:ph type="body" sz="quarter" idx="4294967295"/>
          </p:nvPr>
        </p:nvSpPr>
        <p:spPr>
          <a:xfrm>
            <a:off x="7987373" y="1464909"/>
            <a:ext cx="2438400" cy="735721"/>
          </a:xfrm>
          <a:prstGeom prst="rect">
            <a:avLst/>
          </a:prstGeom>
        </p:spPr>
        <p:txBody>
          <a:bodyPr/>
          <a:lstStyle/>
          <a:p>
            <a:r>
              <a:rPr lang="en-US" sz="2667" dirty="0" err="1">
                <a:solidFill>
                  <a:schemeClr val="bg1"/>
                </a:solidFill>
              </a:rPr>
              <a:t>Servidor</a:t>
            </a:r>
            <a:r>
              <a:rPr lang="en-US" sz="2667" dirty="0">
                <a:solidFill>
                  <a:schemeClr val="bg1"/>
                </a:solidFill>
              </a:rPr>
              <a:t> BUILD</a:t>
            </a:r>
            <a:endParaRPr lang="en-US" sz="1867" dirty="0">
              <a:solidFill>
                <a:schemeClr val="bg1"/>
              </a:solidFill>
            </a:endParaRPr>
          </a:p>
        </p:txBody>
      </p:sp>
      <p:pic>
        <p:nvPicPr>
          <p:cNvPr id="19" name="Imagen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437" y="4292487"/>
            <a:ext cx="711427" cy="711427"/>
          </a:xfrm>
          <a:prstGeom prst="rect">
            <a:avLst/>
          </a:prstGeom>
        </p:spPr>
      </p:pic>
      <p:sp>
        <p:nvSpPr>
          <p:cNvPr id="20" name="Flecha arriba 19"/>
          <p:cNvSpPr/>
          <p:nvPr/>
        </p:nvSpPr>
        <p:spPr>
          <a:xfrm>
            <a:off x="2769794" y="4299907"/>
            <a:ext cx="355713" cy="563672"/>
          </a:xfrm>
          <a:prstGeom prst="up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1" name="Text Placeholder 8"/>
          <p:cNvSpPr>
            <a:spLocks noGrp="1"/>
          </p:cNvSpPr>
          <p:nvPr>
            <p:ph type="body" sz="quarter" idx="4294967295"/>
          </p:nvPr>
        </p:nvSpPr>
        <p:spPr>
          <a:xfrm>
            <a:off x="1659275" y="6121627"/>
            <a:ext cx="1816228" cy="406400"/>
          </a:xfrm>
          <a:prstGeom prst="rect">
            <a:avLst/>
          </a:prstGeom>
        </p:spPr>
        <p:txBody>
          <a:bodyPr/>
          <a:lstStyle/>
          <a:p>
            <a:r>
              <a:rPr lang="en-US" sz="2000" dirty="0" err="1"/>
              <a:t>Desarrollador</a:t>
            </a:r>
            <a:endParaRPr lang="en-US" sz="1400" dirty="0"/>
          </a:p>
        </p:txBody>
      </p:sp>
      <p:sp>
        <p:nvSpPr>
          <p:cNvPr id="22" name="Text Placeholder 8"/>
          <p:cNvSpPr>
            <a:spLocks noGrp="1"/>
          </p:cNvSpPr>
          <p:nvPr>
            <p:ph type="body" sz="quarter" idx="4294967295"/>
          </p:nvPr>
        </p:nvSpPr>
        <p:spPr>
          <a:xfrm>
            <a:off x="1951971" y="2462760"/>
            <a:ext cx="2438400" cy="387429"/>
          </a:xfrm>
          <a:prstGeom prst="rect">
            <a:avLst/>
          </a:prstGeom>
        </p:spPr>
        <p:txBody>
          <a:bodyPr/>
          <a:lstStyle/>
          <a:p>
            <a:pPr algn="ctr"/>
            <a:r>
              <a:rPr lang="en-US" sz="2400" dirty="0">
                <a:solidFill>
                  <a:schemeClr val="bg1"/>
                </a:solidFill>
              </a:rPr>
              <a:t>App</a:t>
            </a:r>
            <a:endParaRPr lang="en-US" sz="1800" dirty="0">
              <a:solidFill>
                <a:schemeClr val="bg1"/>
              </a:solidFill>
            </a:endParaRPr>
          </a:p>
        </p:txBody>
      </p:sp>
      <p:sp>
        <p:nvSpPr>
          <p:cNvPr id="23" name="Rectángulo 22"/>
          <p:cNvSpPr/>
          <p:nvPr/>
        </p:nvSpPr>
        <p:spPr>
          <a:xfrm>
            <a:off x="2094279" y="3000095"/>
            <a:ext cx="2153783" cy="413767"/>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4" name="Rectángulo 23"/>
          <p:cNvSpPr/>
          <p:nvPr/>
        </p:nvSpPr>
        <p:spPr>
          <a:xfrm>
            <a:off x="2094279" y="3521931"/>
            <a:ext cx="2153783" cy="413767"/>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5" name="Text Placeholder 8"/>
          <p:cNvSpPr>
            <a:spLocks noGrp="1"/>
          </p:cNvSpPr>
          <p:nvPr>
            <p:ph type="body" sz="quarter" idx="4294967295"/>
          </p:nvPr>
        </p:nvSpPr>
        <p:spPr>
          <a:xfrm>
            <a:off x="8839581" y="2252071"/>
            <a:ext cx="1111315" cy="571061"/>
          </a:xfrm>
          <a:prstGeom prst="rect">
            <a:avLst/>
          </a:prstGeom>
        </p:spPr>
        <p:txBody>
          <a:bodyPr/>
          <a:lstStyle/>
          <a:p>
            <a:r>
              <a:rPr lang="en-US" sz="2667" dirty="0">
                <a:solidFill>
                  <a:schemeClr val="bg1"/>
                </a:solidFill>
              </a:rPr>
              <a:t>Build</a:t>
            </a:r>
            <a:endParaRPr lang="en-US" sz="1867" dirty="0">
              <a:solidFill>
                <a:schemeClr val="bg1"/>
              </a:solidFill>
            </a:endParaRPr>
          </a:p>
        </p:txBody>
      </p:sp>
      <p:sp>
        <p:nvSpPr>
          <p:cNvPr id="26" name="Text Placeholder 8"/>
          <p:cNvSpPr>
            <a:spLocks noGrp="1"/>
          </p:cNvSpPr>
          <p:nvPr>
            <p:ph type="body" sz="quarter" idx="4294967295"/>
          </p:nvPr>
        </p:nvSpPr>
        <p:spPr>
          <a:xfrm>
            <a:off x="8487125" y="2853573"/>
            <a:ext cx="1586192" cy="668359"/>
          </a:xfrm>
          <a:prstGeom prst="rect">
            <a:avLst/>
          </a:prstGeom>
        </p:spPr>
        <p:txBody>
          <a:bodyPr/>
          <a:lstStyle/>
          <a:p>
            <a:pPr algn="ctr"/>
            <a:r>
              <a:rPr lang="en-US" sz="1600" dirty="0" err="1">
                <a:solidFill>
                  <a:schemeClr val="bg1"/>
                </a:solidFill>
              </a:rPr>
              <a:t>Ejecutar</a:t>
            </a:r>
            <a:r>
              <a:rPr lang="en-US" sz="1600" dirty="0">
                <a:solidFill>
                  <a:schemeClr val="bg1"/>
                </a:solidFill>
              </a:rPr>
              <a:t> tests </a:t>
            </a:r>
            <a:r>
              <a:rPr lang="en-US" sz="1600" dirty="0" err="1">
                <a:solidFill>
                  <a:schemeClr val="bg1"/>
                </a:solidFill>
              </a:rPr>
              <a:t>Unitarios</a:t>
            </a:r>
            <a:endParaRPr lang="en-US" sz="1100" dirty="0">
              <a:solidFill>
                <a:schemeClr val="bg1"/>
              </a:solidFill>
            </a:endParaRPr>
          </a:p>
        </p:txBody>
      </p:sp>
      <p:pic>
        <p:nvPicPr>
          <p:cNvPr id="27" name="Imagen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8197" y="2823132"/>
            <a:ext cx="659587" cy="659587"/>
          </a:xfrm>
          <a:prstGeom prst="rect">
            <a:avLst/>
          </a:prstGeom>
        </p:spPr>
      </p:pic>
      <p:sp>
        <p:nvSpPr>
          <p:cNvPr id="28" name="Text Placeholder 8"/>
          <p:cNvSpPr>
            <a:spLocks noGrp="1"/>
          </p:cNvSpPr>
          <p:nvPr>
            <p:ph type="body" sz="quarter" idx="4294967295"/>
          </p:nvPr>
        </p:nvSpPr>
        <p:spPr>
          <a:xfrm>
            <a:off x="1560350" y="4417973"/>
            <a:ext cx="1170935" cy="406400"/>
          </a:xfrm>
          <a:prstGeom prst="rect">
            <a:avLst/>
          </a:prstGeom>
        </p:spPr>
        <p:txBody>
          <a:bodyPr/>
          <a:lstStyle/>
          <a:p>
            <a:r>
              <a:rPr lang="en-US" sz="2000" dirty="0"/>
              <a:t>Commit</a:t>
            </a:r>
            <a:endParaRPr lang="en-US" sz="1400" dirty="0"/>
          </a:p>
        </p:txBody>
      </p:sp>
      <p:sp>
        <p:nvSpPr>
          <p:cNvPr id="29" name="Text Placeholder 8"/>
          <p:cNvSpPr>
            <a:spLocks noGrp="1"/>
          </p:cNvSpPr>
          <p:nvPr>
            <p:ph type="body" sz="quarter" idx="4294967295"/>
          </p:nvPr>
        </p:nvSpPr>
        <p:spPr>
          <a:xfrm>
            <a:off x="1951969" y="2921000"/>
            <a:ext cx="2438400" cy="387429"/>
          </a:xfrm>
          <a:prstGeom prst="rect">
            <a:avLst/>
          </a:prstGeom>
        </p:spPr>
        <p:txBody>
          <a:bodyPr/>
          <a:lstStyle/>
          <a:p>
            <a:pPr algn="ctr"/>
            <a:r>
              <a:rPr lang="en-US" sz="2400" dirty="0" err="1">
                <a:solidFill>
                  <a:schemeClr val="bg1"/>
                </a:solidFill>
              </a:rPr>
              <a:t>Código</a:t>
            </a:r>
            <a:endParaRPr lang="en-US" sz="1800" dirty="0">
              <a:solidFill>
                <a:schemeClr val="bg1"/>
              </a:solidFill>
            </a:endParaRPr>
          </a:p>
        </p:txBody>
      </p:sp>
      <p:sp>
        <p:nvSpPr>
          <p:cNvPr id="30" name="Text Placeholder 8"/>
          <p:cNvSpPr>
            <a:spLocks noGrp="1"/>
          </p:cNvSpPr>
          <p:nvPr>
            <p:ph type="body" sz="quarter" idx="4294967295"/>
          </p:nvPr>
        </p:nvSpPr>
        <p:spPr>
          <a:xfrm>
            <a:off x="1972153" y="3458658"/>
            <a:ext cx="2438400" cy="387429"/>
          </a:xfrm>
          <a:prstGeom prst="rect">
            <a:avLst/>
          </a:prstGeom>
        </p:spPr>
        <p:txBody>
          <a:bodyPr/>
          <a:lstStyle/>
          <a:p>
            <a:pPr algn="ctr"/>
            <a:r>
              <a:rPr lang="en-US" sz="2400" dirty="0">
                <a:solidFill>
                  <a:schemeClr val="bg1"/>
                </a:solidFill>
              </a:rPr>
              <a:t>Tests </a:t>
            </a:r>
            <a:r>
              <a:rPr lang="en-US" sz="2400" dirty="0" err="1">
                <a:solidFill>
                  <a:schemeClr val="bg1"/>
                </a:solidFill>
              </a:rPr>
              <a:t>Unitarios</a:t>
            </a:r>
            <a:endParaRPr lang="en-US" sz="1800" dirty="0">
              <a:solidFill>
                <a:schemeClr val="bg1"/>
              </a:solidFill>
            </a:endParaRPr>
          </a:p>
        </p:txBody>
      </p:sp>
      <p:sp>
        <p:nvSpPr>
          <p:cNvPr id="31" name="Flecha curvada hacia arriba 30"/>
          <p:cNvSpPr/>
          <p:nvPr/>
        </p:nvSpPr>
        <p:spPr>
          <a:xfrm>
            <a:off x="8726293" y="3566896"/>
            <a:ext cx="1107856" cy="640115"/>
          </a:xfrm>
          <a:prstGeom prst="curvedUpArrow">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solidFill>
                <a:schemeClr val="tx1"/>
              </a:solidFill>
            </a:endParaRPr>
          </a:p>
        </p:txBody>
      </p:sp>
      <p:sp>
        <p:nvSpPr>
          <p:cNvPr id="32" name="Elipse 31"/>
          <p:cNvSpPr/>
          <p:nvPr/>
        </p:nvSpPr>
        <p:spPr>
          <a:xfrm>
            <a:off x="914400" y="4292487"/>
            <a:ext cx="640115" cy="6401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33" name="Elipse 32"/>
          <p:cNvSpPr/>
          <p:nvPr/>
        </p:nvSpPr>
        <p:spPr>
          <a:xfrm>
            <a:off x="7847011" y="2151976"/>
            <a:ext cx="640115" cy="6401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34" name="Elipse 33"/>
          <p:cNvSpPr/>
          <p:nvPr/>
        </p:nvSpPr>
        <p:spPr>
          <a:xfrm>
            <a:off x="7807271" y="2886920"/>
            <a:ext cx="640115" cy="6401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35" name="Text Placeholder 8"/>
          <p:cNvSpPr>
            <a:spLocks noGrp="1"/>
          </p:cNvSpPr>
          <p:nvPr>
            <p:ph type="body" sz="quarter" idx="4294967295"/>
          </p:nvPr>
        </p:nvSpPr>
        <p:spPr>
          <a:xfrm>
            <a:off x="938720" y="4376126"/>
            <a:ext cx="573149" cy="340949"/>
          </a:xfrm>
          <a:prstGeom prst="rect">
            <a:avLst/>
          </a:prstGeom>
        </p:spPr>
        <p:txBody>
          <a:bodyPr/>
          <a:lstStyle/>
          <a:p>
            <a:pPr algn="ctr"/>
            <a:r>
              <a:rPr lang="en-US" sz="2400" dirty="0">
                <a:solidFill>
                  <a:schemeClr val="bg1"/>
                </a:solidFill>
              </a:rPr>
              <a:t>1º</a:t>
            </a:r>
            <a:endParaRPr lang="en-US" sz="1800" dirty="0">
              <a:solidFill>
                <a:schemeClr val="bg1"/>
              </a:solidFill>
            </a:endParaRPr>
          </a:p>
        </p:txBody>
      </p:sp>
      <p:sp>
        <p:nvSpPr>
          <p:cNvPr id="36" name="Text Placeholder 8"/>
          <p:cNvSpPr>
            <a:spLocks noGrp="1"/>
          </p:cNvSpPr>
          <p:nvPr>
            <p:ph type="body" sz="quarter" idx="4294967295"/>
          </p:nvPr>
        </p:nvSpPr>
        <p:spPr>
          <a:xfrm>
            <a:off x="7880494" y="2257768"/>
            <a:ext cx="573149" cy="340949"/>
          </a:xfrm>
          <a:prstGeom prst="rect">
            <a:avLst/>
          </a:prstGeom>
        </p:spPr>
        <p:txBody>
          <a:bodyPr/>
          <a:lstStyle/>
          <a:p>
            <a:pPr algn="ctr"/>
            <a:r>
              <a:rPr lang="en-US" sz="2400" dirty="0">
                <a:solidFill>
                  <a:schemeClr val="bg1"/>
                </a:solidFill>
              </a:rPr>
              <a:t>2º</a:t>
            </a:r>
            <a:endParaRPr lang="en-US" sz="1800" dirty="0">
              <a:solidFill>
                <a:schemeClr val="bg1"/>
              </a:solidFill>
            </a:endParaRPr>
          </a:p>
        </p:txBody>
      </p:sp>
      <p:sp>
        <p:nvSpPr>
          <p:cNvPr id="37" name="Text Placeholder 8"/>
          <p:cNvSpPr>
            <a:spLocks noGrp="1"/>
          </p:cNvSpPr>
          <p:nvPr>
            <p:ph type="body" sz="quarter" idx="4294967295"/>
          </p:nvPr>
        </p:nvSpPr>
        <p:spPr>
          <a:xfrm>
            <a:off x="7884471" y="3008052"/>
            <a:ext cx="573149" cy="340949"/>
          </a:xfrm>
          <a:prstGeom prst="rect">
            <a:avLst/>
          </a:prstGeom>
        </p:spPr>
        <p:txBody>
          <a:bodyPr/>
          <a:lstStyle/>
          <a:p>
            <a:pPr algn="ctr"/>
            <a:r>
              <a:rPr lang="en-US" sz="2400" dirty="0">
                <a:solidFill>
                  <a:schemeClr val="bg1"/>
                </a:solidFill>
              </a:rPr>
              <a:t>3º</a:t>
            </a:r>
            <a:endParaRPr lang="en-US" sz="1800" dirty="0">
              <a:solidFill>
                <a:schemeClr val="bg1"/>
              </a:solidFill>
            </a:endParaRPr>
          </a:p>
        </p:txBody>
      </p:sp>
    </p:spTree>
    <p:extLst>
      <p:ext uri="{BB962C8B-B14F-4D97-AF65-F5344CB8AC3E}">
        <p14:creationId xmlns:p14="http://schemas.microsoft.com/office/powerpoint/2010/main" val="322549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5">
                                            <p:txEl>
                                              <p:pRg st="0" end="0"/>
                                            </p:txEl>
                                          </p:spTgt>
                                        </p:tgtEl>
                                        <p:attrNameLst>
                                          <p:attrName>style.visibility</p:attrName>
                                        </p:attrNameLst>
                                      </p:cBhvr>
                                      <p:to>
                                        <p:strVal val="visible"/>
                                      </p:to>
                                    </p:set>
                                    <p:animEffect transition="in" filter="fade">
                                      <p:cBhvr>
                                        <p:cTn id="22" dur="500"/>
                                        <p:tgtEl>
                                          <p:spTgt spid="35">
                                            <p:txEl>
                                              <p:pRg st="0" end="0"/>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fade">
                                      <p:cBhvr>
                                        <p:cTn id="26" dur="500"/>
                                        <p:tgtEl>
                                          <p:spTgt spid="28">
                                            <p:txEl>
                                              <p:pRg st="0" end="0"/>
                                            </p:txEl>
                                          </p:spTgt>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Effect transition="in" filter="fade">
                                      <p:cBhvr>
                                        <p:cTn id="44" dur="500"/>
                                        <p:tgtEl>
                                          <p:spTgt spid="1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Effect transition="in" filter="fade">
                                      <p:cBhvr>
                                        <p:cTn id="54" dur="1000"/>
                                        <p:tgtEl>
                                          <p:spTgt spid="30">
                                            <p:txEl>
                                              <p:pRg st="0" end="0"/>
                                            </p:txEl>
                                          </p:spTgt>
                                        </p:tgtEl>
                                      </p:cBhvr>
                                    </p:animEffect>
                                    <p:anim calcmode="lin" valueType="num">
                                      <p:cBhvr>
                                        <p:cTn id="55"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30">
                                            <p:txEl>
                                              <p:pRg st="0" end="0"/>
                                            </p:txEl>
                                          </p:spTgt>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29">
                                            <p:txEl>
                                              <p:pRg st="0" end="0"/>
                                            </p:txEl>
                                          </p:spTgt>
                                        </p:tgtEl>
                                        <p:attrNameLst>
                                          <p:attrName>style.visibility</p:attrName>
                                        </p:attrNameLst>
                                      </p:cBhvr>
                                      <p:to>
                                        <p:strVal val="visible"/>
                                      </p:to>
                                    </p:set>
                                    <p:animEffect transition="in" filter="fade">
                                      <p:cBhvr>
                                        <p:cTn id="59" dur="1000"/>
                                        <p:tgtEl>
                                          <p:spTgt spid="29">
                                            <p:txEl>
                                              <p:pRg st="0" end="0"/>
                                            </p:txEl>
                                          </p:spTgt>
                                        </p:tgtEl>
                                      </p:cBhvr>
                                    </p:animEffect>
                                    <p:anim calcmode="lin" valueType="num">
                                      <p:cBhvr>
                                        <p:cTn id="60"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2">
                                            <p:txEl>
                                              <p:pRg st="0" end="0"/>
                                            </p:txEl>
                                          </p:spTgt>
                                        </p:tgtEl>
                                        <p:attrNameLst>
                                          <p:attrName>style.visibility</p:attrName>
                                        </p:attrNameLst>
                                      </p:cBhvr>
                                      <p:to>
                                        <p:strVal val="visible"/>
                                      </p:to>
                                    </p:set>
                                    <p:animEffect transition="in" filter="fade">
                                      <p:cBhvr>
                                        <p:cTn id="69" dur="1000"/>
                                        <p:tgtEl>
                                          <p:spTgt spid="22">
                                            <p:txEl>
                                              <p:pRg st="0" end="0"/>
                                            </p:txEl>
                                          </p:spTgt>
                                        </p:tgtEl>
                                      </p:cBhvr>
                                    </p:animEffect>
                                    <p:anim calcmode="lin" valueType="num">
                                      <p:cBhvr>
                                        <p:cTn id="70"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500"/>
                                        <p:tgtEl>
                                          <p:spTgt spid="18">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6">
                                            <p:txEl>
                                              <p:pRg st="0" end="0"/>
                                            </p:txEl>
                                          </p:spTgt>
                                        </p:tgtEl>
                                        <p:attrNameLst>
                                          <p:attrName>style.visibility</p:attrName>
                                        </p:attrNameLst>
                                      </p:cBhvr>
                                      <p:to>
                                        <p:strVal val="visible"/>
                                      </p:to>
                                    </p:set>
                                    <p:animEffect transition="in" filter="fade">
                                      <p:cBhvr>
                                        <p:cTn id="95" dur="500"/>
                                        <p:tgtEl>
                                          <p:spTgt spid="36">
                                            <p:txEl>
                                              <p:pRg st="0" end="0"/>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
                                            <p:txEl>
                                              <p:pRg st="0" end="0"/>
                                            </p:txEl>
                                          </p:spTgt>
                                        </p:tgtEl>
                                        <p:attrNameLst>
                                          <p:attrName>style.visibility</p:attrName>
                                        </p:attrNameLst>
                                      </p:cBhvr>
                                      <p:to>
                                        <p:strVal val="visible"/>
                                      </p:to>
                                    </p:set>
                                    <p:animEffect transition="in" filter="fade">
                                      <p:cBhvr>
                                        <p:cTn id="98" dur="500"/>
                                        <p:tgtEl>
                                          <p:spTgt spid="25">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7">
                                            <p:txEl>
                                              <p:pRg st="0" end="0"/>
                                            </p:txEl>
                                          </p:spTgt>
                                        </p:tgtEl>
                                        <p:attrNameLst>
                                          <p:attrName>style.visibility</p:attrName>
                                        </p:attrNameLst>
                                      </p:cBhvr>
                                      <p:to>
                                        <p:strVal val="visible"/>
                                      </p:to>
                                    </p:set>
                                    <p:animEffect transition="in" filter="fade">
                                      <p:cBhvr>
                                        <p:cTn id="103" dur="500"/>
                                        <p:tgtEl>
                                          <p:spTgt spid="37">
                                            <p:txEl>
                                              <p:pRg st="0" end="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
                                            <p:txEl>
                                              <p:pRg st="0" end="0"/>
                                            </p:txEl>
                                          </p:spTgt>
                                        </p:tgtEl>
                                        <p:attrNameLst>
                                          <p:attrName>style.visibility</p:attrName>
                                        </p:attrNameLst>
                                      </p:cBhvr>
                                      <p:to>
                                        <p:strVal val="visible"/>
                                      </p:to>
                                    </p:set>
                                    <p:animEffect transition="in" filter="fade">
                                      <p:cBhvr>
                                        <p:cTn id="109" dur="500"/>
                                        <p:tgtEl>
                                          <p:spTgt spid="26">
                                            <p:txEl>
                                              <p:pRg st="0" end="0"/>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transition="in" filter="fade">
                                      <p:cBhvr>
                                        <p:cTn id="120" dur="500"/>
                                        <p:tgtEl>
                                          <p:spTgt spid="1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2"/>
                                        </p:tgtEl>
                                        <p:attrNameLst>
                                          <p:attrName>style.visibility</p:attrName>
                                        </p:attrNameLst>
                                      </p:cBhvr>
                                      <p:to>
                                        <p:strVal val="visible"/>
                                      </p:to>
                                    </p:set>
                                    <p:animEffect transition="in" filter="fade">
                                      <p:cBhvr>
                                        <p:cTn id="126" dur="500"/>
                                        <p:tgtEl>
                                          <p:spTgt spid="1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6">
                                            <p:txEl>
                                              <p:pRg st="0" end="0"/>
                                            </p:txEl>
                                          </p:spTgt>
                                        </p:tgtEl>
                                        <p:attrNameLst>
                                          <p:attrName>style.visibility</p:attrName>
                                        </p:attrNameLst>
                                      </p:cBhvr>
                                      <p:to>
                                        <p:strVal val="visible"/>
                                      </p:to>
                                    </p:set>
                                    <p:animEffect transition="in" filter="fade">
                                      <p:cBhvr>
                                        <p:cTn id="129" dur="500"/>
                                        <p:tgtEl>
                                          <p:spTgt spid="16">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4"/>
                                        </p:tgtEl>
                                        <p:attrNameLst>
                                          <p:attrName>style.visibility</p:attrName>
                                        </p:attrNameLst>
                                      </p:cBhvr>
                                      <p:to>
                                        <p:strVal val="visible"/>
                                      </p:to>
                                    </p:set>
                                    <p:animEffect transition="in" filter="fade">
                                      <p:cBhvr>
                                        <p:cTn id="1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build="p"/>
      <p:bldP spid="17" grpId="0" build="p"/>
      <p:bldP spid="18" grpId="0" build="p"/>
      <p:bldP spid="20" grpId="0" animBg="1"/>
      <p:bldP spid="21" grpId="0" build="p"/>
      <p:bldP spid="22" grpId="0" build="p"/>
      <p:bldP spid="23" grpId="0" animBg="1"/>
      <p:bldP spid="24" grpId="0" animBg="1"/>
      <p:bldP spid="25" grpId="0" build="p"/>
      <p:bldP spid="26" grpId="0" build="p"/>
      <p:bldP spid="28" grpId="0" build="p"/>
      <p:bldP spid="29" grpId="0" build="p"/>
      <p:bldP spid="30" grpId="0" build="p"/>
      <p:bldP spid="31" grpId="0" animBg="1"/>
      <p:bldP spid="32" grpId="0" animBg="1"/>
      <p:bldP spid="33" grpId="0" animBg="1"/>
      <p:bldP spid="34" grpId="0" animBg="1"/>
      <p:bldP spid="35" grpId="0" build="p"/>
      <p:bldP spid="36" grpId="0" build="p"/>
      <p:bldP spid="3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694703" y="426915"/>
            <a:ext cx="10802595" cy="665285"/>
          </a:xfrm>
        </p:spPr>
        <p:txBody>
          <a:bodyPr>
            <a:normAutofit fontScale="90000"/>
          </a:bodyPr>
          <a:lstStyle/>
          <a:p>
            <a:r>
              <a:rPr lang="en-US" dirty="0">
                <a:solidFill>
                  <a:schemeClr val="tx2">
                    <a:lumMod val="95000"/>
                    <a:lumOff val="5000"/>
                  </a:schemeClr>
                </a:solidFill>
                <a:latin typeface="Segoe UI" panose="020B0502040204020203" pitchFamily="34" charset="0"/>
                <a:cs typeface="Segoe UI" panose="020B0502040204020203" pitchFamily="34" charset="0"/>
              </a:rPr>
              <a:t>¿QUÉ NOS APORTA LA </a:t>
            </a:r>
            <a:r>
              <a:rPr lang="en-US" dirty="0">
                <a:solidFill>
                  <a:schemeClr val="accent2"/>
                </a:solidFill>
                <a:latin typeface="Segoe UI" panose="020B0502040204020203" pitchFamily="34" charset="0"/>
                <a:cs typeface="Segoe UI" panose="020B0502040204020203" pitchFamily="34" charset="0"/>
              </a:rPr>
              <a:t>INTEGRACIÓN CONTINUA?</a:t>
            </a:r>
          </a:p>
        </p:txBody>
      </p:sp>
      <p:sp>
        <p:nvSpPr>
          <p:cNvPr id="4" name="Text Placeholder 8"/>
          <p:cNvSpPr>
            <a:spLocks noGrp="1"/>
          </p:cNvSpPr>
          <p:nvPr>
            <p:ph type="body" sz="quarter" idx="4294967295"/>
          </p:nvPr>
        </p:nvSpPr>
        <p:spPr>
          <a:xfrm>
            <a:off x="694704" y="889000"/>
            <a:ext cx="10786097" cy="406400"/>
          </a:xfrm>
          <a:prstGeom prst="rect">
            <a:avLst/>
          </a:prstGeom>
        </p:spPr>
        <p:txBody>
          <a:bodyPr/>
          <a:lstStyle/>
          <a:p>
            <a:r>
              <a:rPr lang="en-US" sz="1867" dirty="0" err="1">
                <a:solidFill>
                  <a:schemeClr val="accent2"/>
                </a:solidFill>
              </a:rPr>
              <a:t>Beneficios</a:t>
            </a:r>
            <a:endParaRPr lang="en-US" sz="1867" dirty="0">
              <a:solidFill>
                <a:schemeClr val="accent2"/>
              </a:solidFill>
            </a:endParaRPr>
          </a:p>
        </p:txBody>
      </p:sp>
      <p:sp>
        <p:nvSpPr>
          <p:cNvPr id="8" name="TextBox 31"/>
          <p:cNvSpPr txBox="1">
            <a:spLocks noChangeArrowheads="1"/>
          </p:cNvSpPr>
          <p:nvPr/>
        </p:nvSpPr>
        <p:spPr bwMode="auto">
          <a:xfrm>
            <a:off x="694704" y="2108200"/>
            <a:ext cx="10481297" cy="2012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30000"/>
              </a:lnSpc>
            </a:pPr>
            <a:r>
              <a:rPr lang="en-US" sz="3200" dirty="0">
                <a:solidFill>
                  <a:schemeClr val="accent2"/>
                </a:solidFill>
                <a:latin typeface="Helvetica Light"/>
                <a:cs typeface="Helvetica Light"/>
              </a:rPr>
              <a:t>“La </a:t>
            </a:r>
            <a:r>
              <a:rPr lang="en-US" sz="3200" dirty="0" err="1">
                <a:solidFill>
                  <a:schemeClr val="accent2"/>
                </a:solidFill>
                <a:latin typeface="Helvetica Light"/>
                <a:cs typeface="Helvetica Light"/>
              </a:rPr>
              <a:t>integración</a:t>
            </a:r>
            <a:r>
              <a:rPr lang="en-US" sz="3200" dirty="0">
                <a:solidFill>
                  <a:schemeClr val="accent2"/>
                </a:solidFill>
                <a:latin typeface="Helvetica Light"/>
                <a:cs typeface="Helvetica Light"/>
              </a:rPr>
              <a:t> continua no </a:t>
            </a:r>
            <a:r>
              <a:rPr lang="en-US" sz="3200" dirty="0" err="1">
                <a:solidFill>
                  <a:schemeClr val="accent2"/>
                </a:solidFill>
                <a:latin typeface="Helvetica Light"/>
                <a:cs typeface="Helvetica Light"/>
              </a:rPr>
              <a:t>evitará</a:t>
            </a:r>
            <a:r>
              <a:rPr lang="en-US" sz="3200" dirty="0">
                <a:solidFill>
                  <a:schemeClr val="accent2"/>
                </a:solidFill>
                <a:latin typeface="Helvetica Light"/>
                <a:cs typeface="Helvetica Light"/>
              </a:rPr>
              <a:t> </a:t>
            </a:r>
            <a:r>
              <a:rPr lang="en-US" sz="3200" dirty="0" err="1">
                <a:solidFill>
                  <a:schemeClr val="accent2"/>
                </a:solidFill>
                <a:latin typeface="Helvetica Light"/>
                <a:cs typeface="Helvetica Light"/>
              </a:rPr>
              <a:t>que</a:t>
            </a:r>
            <a:r>
              <a:rPr lang="en-US" sz="3200" dirty="0">
                <a:solidFill>
                  <a:schemeClr val="accent2"/>
                </a:solidFill>
                <a:latin typeface="Helvetica Light"/>
                <a:cs typeface="Helvetica Light"/>
              </a:rPr>
              <a:t> se </a:t>
            </a:r>
            <a:r>
              <a:rPr lang="en-US" sz="3200" dirty="0" err="1">
                <a:solidFill>
                  <a:schemeClr val="accent2"/>
                </a:solidFill>
                <a:latin typeface="Helvetica Light"/>
                <a:cs typeface="Helvetica Light"/>
              </a:rPr>
              <a:t>produzcan</a:t>
            </a:r>
            <a:r>
              <a:rPr lang="en-US" sz="3200" dirty="0">
                <a:solidFill>
                  <a:schemeClr val="accent2"/>
                </a:solidFill>
                <a:latin typeface="Helvetica Light"/>
                <a:cs typeface="Helvetica Light"/>
              </a:rPr>
              <a:t> bugs, </a:t>
            </a:r>
            <a:r>
              <a:rPr lang="en-US" sz="3200" dirty="0" err="1">
                <a:solidFill>
                  <a:schemeClr val="accent2"/>
                </a:solidFill>
                <a:latin typeface="Helvetica Light"/>
                <a:cs typeface="Helvetica Light"/>
              </a:rPr>
              <a:t>pero</a:t>
            </a:r>
            <a:r>
              <a:rPr lang="en-US" sz="3200" dirty="0">
                <a:solidFill>
                  <a:schemeClr val="accent2"/>
                </a:solidFill>
                <a:latin typeface="Helvetica Light"/>
                <a:cs typeface="Helvetica Light"/>
              </a:rPr>
              <a:t> </a:t>
            </a:r>
            <a:r>
              <a:rPr lang="en-US" sz="3200" dirty="0" err="1">
                <a:solidFill>
                  <a:schemeClr val="accent2"/>
                </a:solidFill>
                <a:latin typeface="Helvetica Light"/>
                <a:cs typeface="Helvetica Light"/>
              </a:rPr>
              <a:t>si</a:t>
            </a:r>
            <a:r>
              <a:rPr lang="en-US" sz="3200" dirty="0">
                <a:solidFill>
                  <a:schemeClr val="accent2"/>
                </a:solidFill>
                <a:latin typeface="Helvetica Light"/>
                <a:cs typeface="Helvetica Light"/>
              </a:rPr>
              <a:t> </a:t>
            </a:r>
            <a:r>
              <a:rPr lang="en-US" sz="3200" dirty="0" err="1">
                <a:solidFill>
                  <a:schemeClr val="accent2"/>
                </a:solidFill>
                <a:latin typeface="Helvetica Light"/>
                <a:cs typeface="Helvetica Light"/>
              </a:rPr>
              <a:t>nos</a:t>
            </a:r>
            <a:r>
              <a:rPr lang="en-US" sz="3200" dirty="0">
                <a:solidFill>
                  <a:schemeClr val="accent2"/>
                </a:solidFill>
                <a:latin typeface="Helvetica Light"/>
                <a:cs typeface="Helvetica Light"/>
              </a:rPr>
              <a:t> </a:t>
            </a:r>
            <a:r>
              <a:rPr lang="en-US" sz="3200" dirty="0" err="1">
                <a:solidFill>
                  <a:schemeClr val="accent2"/>
                </a:solidFill>
                <a:latin typeface="Helvetica Light"/>
                <a:cs typeface="Helvetica Light"/>
              </a:rPr>
              <a:t>permite</a:t>
            </a:r>
            <a:r>
              <a:rPr lang="en-US" sz="3200" dirty="0">
                <a:solidFill>
                  <a:schemeClr val="accent2"/>
                </a:solidFill>
                <a:latin typeface="Helvetica Light"/>
                <a:cs typeface="Helvetica Light"/>
              </a:rPr>
              <a:t> </a:t>
            </a:r>
            <a:r>
              <a:rPr lang="en-US" sz="3200" dirty="0" err="1">
                <a:solidFill>
                  <a:schemeClr val="accent2"/>
                </a:solidFill>
                <a:latin typeface="Helvetica Light"/>
                <a:cs typeface="Helvetica Light"/>
              </a:rPr>
              <a:t>encontrarlos</a:t>
            </a:r>
            <a:r>
              <a:rPr lang="en-US" sz="3200" dirty="0">
                <a:solidFill>
                  <a:schemeClr val="accent2"/>
                </a:solidFill>
                <a:latin typeface="Helvetica Light"/>
                <a:cs typeface="Helvetica Light"/>
              </a:rPr>
              <a:t> y </a:t>
            </a:r>
            <a:r>
              <a:rPr lang="en-US" sz="3200" dirty="0" err="1">
                <a:solidFill>
                  <a:schemeClr val="accent2"/>
                </a:solidFill>
                <a:latin typeface="Helvetica Light"/>
                <a:cs typeface="Helvetica Light"/>
              </a:rPr>
              <a:t>solucionarlos</a:t>
            </a:r>
            <a:r>
              <a:rPr lang="en-US" sz="3200" dirty="0">
                <a:solidFill>
                  <a:schemeClr val="accent2"/>
                </a:solidFill>
                <a:latin typeface="Helvetica Light"/>
                <a:cs typeface="Helvetica Light"/>
              </a:rPr>
              <a:t> de </a:t>
            </a:r>
            <a:r>
              <a:rPr lang="en-US" sz="3200" dirty="0" err="1">
                <a:solidFill>
                  <a:schemeClr val="accent2"/>
                </a:solidFill>
                <a:latin typeface="Helvetica Light"/>
                <a:cs typeface="Helvetica Light"/>
              </a:rPr>
              <a:t>una</a:t>
            </a:r>
            <a:r>
              <a:rPr lang="en-US" sz="3200" dirty="0">
                <a:solidFill>
                  <a:schemeClr val="accent2"/>
                </a:solidFill>
                <a:latin typeface="Helvetica Light"/>
                <a:cs typeface="Helvetica Light"/>
              </a:rPr>
              <a:t> forma </a:t>
            </a:r>
            <a:r>
              <a:rPr lang="en-US" sz="3200" dirty="0" err="1">
                <a:solidFill>
                  <a:schemeClr val="accent2"/>
                </a:solidFill>
                <a:latin typeface="Helvetica Light"/>
                <a:cs typeface="Helvetica Light"/>
              </a:rPr>
              <a:t>dramáticamente</a:t>
            </a:r>
            <a:r>
              <a:rPr lang="en-US" sz="3200" dirty="0">
                <a:solidFill>
                  <a:schemeClr val="accent2"/>
                </a:solidFill>
                <a:latin typeface="Helvetica Light"/>
                <a:cs typeface="Helvetica Light"/>
              </a:rPr>
              <a:t> </a:t>
            </a:r>
            <a:r>
              <a:rPr lang="en-US" sz="3200" dirty="0" err="1">
                <a:solidFill>
                  <a:schemeClr val="accent2"/>
                </a:solidFill>
                <a:latin typeface="Helvetica Light"/>
                <a:cs typeface="Helvetica Light"/>
              </a:rPr>
              <a:t>más</a:t>
            </a:r>
            <a:r>
              <a:rPr lang="en-US" sz="3200" dirty="0">
                <a:solidFill>
                  <a:schemeClr val="accent2"/>
                </a:solidFill>
                <a:latin typeface="Helvetica Light"/>
                <a:cs typeface="Helvetica Light"/>
              </a:rPr>
              <a:t> </a:t>
            </a:r>
            <a:r>
              <a:rPr lang="en-US" sz="3200" dirty="0" err="1">
                <a:solidFill>
                  <a:schemeClr val="accent2"/>
                </a:solidFill>
                <a:latin typeface="Helvetica Light"/>
                <a:cs typeface="Helvetica Light"/>
              </a:rPr>
              <a:t>fácil</a:t>
            </a:r>
            <a:r>
              <a:rPr lang="en-US" sz="3200" dirty="0">
                <a:solidFill>
                  <a:schemeClr val="accent2"/>
                </a:solidFill>
                <a:latin typeface="Helvetica Light"/>
                <a:cs typeface="Helvetica Light"/>
              </a:rPr>
              <a:t>”</a:t>
            </a:r>
          </a:p>
        </p:txBody>
      </p:sp>
      <p:sp>
        <p:nvSpPr>
          <p:cNvPr id="10" name="TextBox 31"/>
          <p:cNvSpPr txBox="1">
            <a:spLocks noChangeArrowheads="1"/>
          </p:cNvSpPr>
          <p:nvPr/>
        </p:nvSpPr>
        <p:spPr bwMode="auto">
          <a:xfrm>
            <a:off x="657125" y="4087588"/>
            <a:ext cx="10481297" cy="572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lnSpc>
                <a:spcPct val="130000"/>
              </a:lnSpc>
            </a:pPr>
            <a:r>
              <a:rPr lang="en-US" dirty="0">
                <a:latin typeface="Helvetica Light"/>
                <a:cs typeface="Helvetica Light"/>
              </a:rPr>
              <a:t>Martin </a:t>
            </a:r>
            <a:r>
              <a:rPr lang="en-US" dirty="0" err="1">
                <a:latin typeface="Helvetica Light"/>
                <a:cs typeface="Helvetica Light"/>
              </a:rPr>
              <a:t>Flowler</a:t>
            </a:r>
            <a:endParaRPr lang="en-US" dirty="0">
              <a:latin typeface="Helvetica Light"/>
              <a:cs typeface="Helvetica Light"/>
            </a:endParaRPr>
          </a:p>
        </p:txBody>
      </p:sp>
    </p:spTree>
    <p:extLst>
      <p:ext uri="{BB962C8B-B14F-4D97-AF65-F5344CB8AC3E}">
        <p14:creationId xmlns:p14="http://schemas.microsoft.com/office/powerpoint/2010/main" val="198626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694703" y="426915"/>
            <a:ext cx="10802595" cy="665285"/>
          </a:xfrm>
        </p:spPr>
        <p:txBody>
          <a:bodyPr>
            <a:normAutofit fontScale="90000"/>
          </a:bodyPr>
          <a:lstStyle/>
          <a:p>
            <a:r>
              <a:rPr lang="en-US" dirty="0">
                <a:solidFill>
                  <a:schemeClr val="tx2">
                    <a:lumMod val="95000"/>
                    <a:lumOff val="5000"/>
                  </a:schemeClr>
                </a:solidFill>
                <a:latin typeface="Segoe UI" panose="020B0502040204020203" pitchFamily="34" charset="0"/>
                <a:cs typeface="Segoe UI" panose="020B0502040204020203" pitchFamily="34" charset="0"/>
              </a:rPr>
              <a:t>¿QUÉ NOS APORTA LA </a:t>
            </a:r>
            <a:r>
              <a:rPr lang="en-US" dirty="0">
                <a:solidFill>
                  <a:schemeClr val="accent2"/>
                </a:solidFill>
                <a:latin typeface="Segoe UI" panose="020B0502040204020203" pitchFamily="34" charset="0"/>
                <a:cs typeface="Segoe UI" panose="020B0502040204020203" pitchFamily="34" charset="0"/>
              </a:rPr>
              <a:t>INTEGRACIÓN CONTINUA?</a:t>
            </a:r>
          </a:p>
        </p:txBody>
      </p:sp>
      <p:sp>
        <p:nvSpPr>
          <p:cNvPr id="4" name="Text Placeholder 8"/>
          <p:cNvSpPr>
            <a:spLocks noGrp="1"/>
          </p:cNvSpPr>
          <p:nvPr>
            <p:ph type="body" sz="quarter" idx="4294967295"/>
          </p:nvPr>
        </p:nvSpPr>
        <p:spPr>
          <a:xfrm>
            <a:off x="694704" y="889000"/>
            <a:ext cx="10786097" cy="406400"/>
          </a:xfrm>
          <a:prstGeom prst="rect">
            <a:avLst/>
          </a:prstGeom>
        </p:spPr>
        <p:txBody>
          <a:bodyPr/>
          <a:lstStyle/>
          <a:p>
            <a:r>
              <a:rPr lang="en-US" sz="1867" dirty="0" err="1">
                <a:solidFill>
                  <a:schemeClr val="accent2"/>
                </a:solidFill>
              </a:rPr>
              <a:t>Beneficios</a:t>
            </a:r>
            <a:r>
              <a:rPr lang="en-US" sz="1867" dirty="0">
                <a:solidFill>
                  <a:schemeClr val="accent2"/>
                </a:solidFill>
              </a:rPr>
              <a:t>. </a:t>
            </a:r>
            <a:r>
              <a:rPr lang="en-US" sz="1867" dirty="0" err="1">
                <a:solidFill>
                  <a:schemeClr val="accent2"/>
                </a:solidFill>
              </a:rPr>
              <a:t>Encontrar</a:t>
            </a:r>
            <a:r>
              <a:rPr lang="en-US" sz="1867" dirty="0">
                <a:solidFill>
                  <a:schemeClr val="accent2"/>
                </a:solidFill>
              </a:rPr>
              <a:t> </a:t>
            </a:r>
            <a:r>
              <a:rPr lang="en-US" sz="1867" dirty="0" err="1">
                <a:solidFill>
                  <a:schemeClr val="accent2"/>
                </a:solidFill>
              </a:rPr>
              <a:t>errores</a:t>
            </a:r>
            <a:r>
              <a:rPr lang="en-US" sz="1867" dirty="0">
                <a:solidFill>
                  <a:schemeClr val="accent2"/>
                </a:solidFill>
              </a:rPr>
              <a:t> </a:t>
            </a:r>
            <a:r>
              <a:rPr lang="en-US" sz="1867" dirty="0" err="1">
                <a:solidFill>
                  <a:schemeClr val="accent2"/>
                </a:solidFill>
              </a:rPr>
              <a:t>más</a:t>
            </a:r>
            <a:r>
              <a:rPr lang="en-US" sz="1867" dirty="0">
                <a:solidFill>
                  <a:schemeClr val="accent2"/>
                </a:solidFill>
              </a:rPr>
              <a:t> </a:t>
            </a:r>
            <a:r>
              <a:rPr lang="en-US" sz="1867" dirty="0" err="1">
                <a:solidFill>
                  <a:schemeClr val="accent2"/>
                </a:solidFill>
              </a:rPr>
              <a:t>rápido</a:t>
            </a:r>
            <a:r>
              <a:rPr lang="en-US" sz="1867" dirty="0">
                <a:solidFill>
                  <a:schemeClr val="accent2"/>
                </a:solidFill>
              </a:rPr>
              <a:t>!</a:t>
            </a: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0606" y="1326166"/>
            <a:ext cx="3683684" cy="3683684"/>
          </a:xfrm>
          <a:prstGeom prst="rect">
            <a:avLst/>
          </a:prstGeom>
        </p:spPr>
      </p:pic>
      <p:sp>
        <p:nvSpPr>
          <p:cNvPr id="6" name="Rectangle 2"/>
          <p:cNvSpPr/>
          <p:nvPr/>
        </p:nvSpPr>
        <p:spPr>
          <a:xfrm>
            <a:off x="464183" y="1282879"/>
            <a:ext cx="5472608" cy="4032258"/>
          </a:xfrm>
          <a:prstGeom prst="rect">
            <a:avLst/>
          </a:prstGeom>
        </p:spPr>
        <p:txBody>
          <a:bodyPr wrap="square">
            <a:spAutoFit/>
          </a:bodyPr>
          <a:lstStyle/>
          <a:p>
            <a:pPr marL="457189" indent="-457189">
              <a:buFont typeface="Arial" panose="020B0604020202020204" pitchFamily="34" charset="0"/>
              <a:buChar char="•"/>
            </a:pPr>
            <a:r>
              <a:rPr lang="en-US" sz="4267" dirty="0" err="1">
                <a:solidFill>
                  <a:srgbClr val="595959"/>
                </a:solidFill>
                <a:latin typeface="Helvetica Light"/>
                <a:cs typeface="Helvetica Light"/>
              </a:rPr>
              <a:t>Detectar</a:t>
            </a:r>
            <a:r>
              <a:rPr lang="en-US" sz="4267" dirty="0">
                <a:solidFill>
                  <a:srgbClr val="595959"/>
                </a:solidFill>
                <a:latin typeface="Helvetica Light"/>
                <a:cs typeface="Helvetica Light"/>
              </a:rPr>
              <a:t> </a:t>
            </a:r>
            <a:r>
              <a:rPr lang="en-US" sz="4267" dirty="0" err="1">
                <a:solidFill>
                  <a:srgbClr val="595959"/>
                </a:solidFill>
                <a:latin typeface="Helvetica Light"/>
                <a:cs typeface="Helvetica Light"/>
              </a:rPr>
              <a:t>errores</a:t>
            </a:r>
            <a:r>
              <a:rPr lang="en-US" sz="4267" dirty="0">
                <a:solidFill>
                  <a:srgbClr val="595959"/>
                </a:solidFill>
                <a:latin typeface="Helvetica Light"/>
                <a:cs typeface="Helvetica Light"/>
              </a:rPr>
              <a:t> con mayor </a:t>
            </a:r>
            <a:r>
              <a:rPr lang="en-US" sz="4267" dirty="0" err="1">
                <a:solidFill>
                  <a:srgbClr val="595959"/>
                </a:solidFill>
                <a:latin typeface="Helvetica Light"/>
                <a:cs typeface="Helvetica Light"/>
              </a:rPr>
              <a:t>rapidez</a:t>
            </a:r>
            <a:r>
              <a:rPr lang="en-US" sz="4267" dirty="0">
                <a:solidFill>
                  <a:srgbClr val="595959"/>
                </a:solidFill>
                <a:latin typeface="Helvetica Light"/>
                <a:cs typeface="Helvetica Light"/>
              </a:rPr>
              <a:t> y </a:t>
            </a:r>
            <a:r>
              <a:rPr lang="en-US" sz="4267" dirty="0" err="1">
                <a:solidFill>
                  <a:srgbClr val="595959"/>
                </a:solidFill>
                <a:latin typeface="Helvetica Light"/>
                <a:cs typeface="Helvetica Light"/>
              </a:rPr>
              <a:t>antelación</a:t>
            </a:r>
            <a:r>
              <a:rPr lang="en-US" sz="4267" dirty="0">
                <a:solidFill>
                  <a:srgbClr val="595959"/>
                </a:solidFill>
                <a:latin typeface="Helvetica Light"/>
                <a:cs typeface="Helvetica Light"/>
              </a:rPr>
              <a:t>.</a:t>
            </a:r>
          </a:p>
          <a:p>
            <a:pPr marL="457189" indent="-457189">
              <a:buFont typeface="Arial" panose="020B0604020202020204" pitchFamily="34" charset="0"/>
              <a:buChar char="•"/>
            </a:pPr>
            <a:r>
              <a:rPr lang="en-US" sz="4267" dirty="0" err="1">
                <a:solidFill>
                  <a:srgbClr val="595959"/>
                </a:solidFill>
                <a:latin typeface="Helvetica Light"/>
                <a:cs typeface="Helvetica Light"/>
              </a:rPr>
              <a:t>Más</a:t>
            </a:r>
            <a:r>
              <a:rPr lang="en-US" sz="4267" dirty="0">
                <a:solidFill>
                  <a:srgbClr val="595959"/>
                </a:solidFill>
                <a:latin typeface="Helvetica Light"/>
                <a:cs typeface="Helvetica Light"/>
              </a:rPr>
              <a:t> </a:t>
            </a:r>
            <a:r>
              <a:rPr lang="en-US" sz="4267" dirty="0" err="1">
                <a:solidFill>
                  <a:srgbClr val="595959"/>
                </a:solidFill>
                <a:latin typeface="Helvetica Light"/>
                <a:cs typeface="Helvetica Light"/>
              </a:rPr>
              <a:t>sencillo</a:t>
            </a:r>
            <a:r>
              <a:rPr lang="en-US" sz="4267" dirty="0">
                <a:solidFill>
                  <a:srgbClr val="595959"/>
                </a:solidFill>
                <a:latin typeface="Helvetica Light"/>
                <a:cs typeface="Helvetica Light"/>
              </a:rPr>
              <a:t> de </a:t>
            </a:r>
            <a:r>
              <a:rPr lang="en-US" sz="4267" dirty="0" err="1">
                <a:solidFill>
                  <a:srgbClr val="595959"/>
                </a:solidFill>
                <a:latin typeface="Helvetica Light"/>
                <a:cs typeface="Helvetica Light"/>
              </a:rPr>
              <a:t>corregir</a:t>
            </a:r>
            <a:r>
              <a:rPr lang="en-US" sz="4267" dirty="0">
                <a:solidFill>
                  <a:srgbClr val="595959"/>
                </a:solidFill>
                <a:latin typeface="Helvetica Light"/>
                <a:cs typeface="Helvetica Light"/>
              </a:rPr>
              <a:t>.</a:t>
            </a:r>
          </a:p>
          <a:p>
            <a:pPr marL="457189" indent="-457189">
              <a:buFont typeface="Arial" panose="020B0604020202020204" pitchFamily="34" charset="0"/>
              <a:buChar char="•"/>
            </a:pPr>
            <a:r>
              <a:rPr lang="en-US" sz="4267" dirty="0" err="1">
                <a:solidFill>
                  <a:srgbClr val="595959"/>
                </a:solidFill>
                <a:latin typeface="Helvetica Light"/>
                <a:cs typeface="Helvetica Light"/>
              </a:rPr>
              <a:t>Más</a:t>
            </a:r>
            <a:r>
              <a:rPr lang="en-US" sz="4267" dirty="0">
                <a:solidFill>
                  <a:srgbClr val="595959"/>
                </a:solidFill>
                <a:latin typeface="Helvetica Light"/>
                <a:cs typeface="Helvetica Light"/>
              </a:rPr>
              <a:t> </a:t>
            </a:r>
            <a:r>
              <a:rPr lang="en-US" sz="4267" dirty="0" err="1">
                <a:solidFill>
                  <a:srgbClr val="595959"/>
                </a:solidFill>
                <a:latin typeface="Helvetica Light"/>
                <a:cs typeface="Helvetica Light"/>
              </a:rPr>
              <a:t>barato</a:t>
            </a:r>
            <a:r>
              <a:rPr lang="en-US" sz="4267" dirty="0">
                <a:solidFill>
                  <a:srgbClr val="595959"/>
                </a:solidFill>
                <a:latin typeface="Helvetica Light"/>
                <a:cs typeface="Helvetica Light"/>
              </a:rPr>
              <a:t>.</a:t>
            </a:r>
          </a:p>
        </p:txBody>
      </p:sp>
    </p:spTree>
    <p:extLst>
      <p:ext uri="{BB962C8B-B14F-4D97-AF65-F5344CB8AC3E}">
        <p14:creationId xmlns:p14="http://schemas.microsoft.com/office/powerpoint/2010/main" val="336261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2" presetClass="emph" presetSubtype="0" fill="hold" nodeType="afterEffect">
                                  <p:stCondLst>
                                    <p:cond delay="0"/>
                                  </p:stCondLst>
                                  <p:childTnLst>
                                    <p:animRot by="120000">
                                      <p:cBhvr>
                                        <p:cTn id="18" dur="500" fill="hold">
                                          <p:stCondLst>
                                            <p:cond delay="0"/>
                                          </p:stCondLst>
                                        </p:cTn>
                                        <p:tgtEl>
                                          <p:spTgt spid="5"/>
                                        </p:tgtEl>
                                        <p:attrNameLst>
                                          <p:attrName>r</p:attrName>
                                        </p:attrNameLst>
                                      </p:cBhvr>
                                    </p:animRot>
                                    <p:animRot by="-240000">
                                      <p:cBhvr>
                                        <p:cTn id="19" dur="1000" fill="hold">
                                          <p:stCondLst>
                                            <p:cond delay="1000"/>
                                          </p:stCondLst>
                                        </p:cTn>
                                        <p:tgtEl>
                                          <p:spTgt spid="5"/>
                                        </p:tgtEl>
                                        <p:attrNameLst>
                                          <p:attrName>r</p:attrName>
                                        </p:attrNameLst>
                                      </p:cBhvr>
                                    </p:animRot>
                                    <p:animRot by="240000">
                                      <p:cBhvr>
                                        <p:cTn id="20" dur="1000" fill="hold">
                                          <p:stCondLst>
                                            <p:cond delay="2000"/>
                                          </p:stCondLst>
                                        </p:cTn>
                                        <p:tgtEl>
                                          <p:spTgt spid="5"/>
                                        </p:tgtEl>
                                        <p:attrNameLst>
                                          <p:attrName>r</p:attrName>
                                        </p:attrNameLst>
                                      </p:cBhvr>
                                    </p:animRot>
                                    <p:animRot by="-240000">
                                      <p:cBhvr>
                                        <p:cTn id="21" dur="1000" fill="hold">
                                          <p:stCondLst>
                                            <p:cond delay="3000"/>
                                          </p:stCondLst>
                                        </p:cTn>
                                        <p:tgtEl>
                                          <p:spTgt spid="5"/>
                                        </p:tgtEl>
                                        <p:attrNameLst>
                                          <p:attrName>r</p:attrName>
                                        </p:attrNameLst>
                                      </p:cBhvr>
                                    </p:animRot>
                                    <p:animRot by="120000">
                                      <p:cBhvr>
                                        <p:cTn id="22" dur="1000" fill="hold">
                                          <p:stCondLst>
                                            <p:cond delay="40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694703" y="426915"/>
            <a:ext cx="10802595" cy="665285"/>
          </a:xfrm>
        </p:spPr>
        <p:txBody>
          <a:bodyPr>
            <a:normAutofit fontScale="90000"/>
          </a:bodyPr>
          <a:lstStyle/>
          <a:p>
            <a:r>
              <a:rPr lang="en-US" dirty="0">
                <a:solidFill>
                  <a:schemeClr val="tx2">
                    <a:lumMod val="95000"/>
                    <a:lumOff val="5000"/>
                  </a:schemeClr>
                </a:solidFill>
                <a:latin typeface="Segoe UI" panose="020B0502040204020203" pitchFamily="34" charset="0"/>
                <a:cs typeface="Segoe UI" panose="020B0502040204020203" pitchFamily="34" charset="0"/>
              </a:rPr>
              <a:t>¿QUÉ NOS APORTA LA </a:t>
            </a:r>
            <a:r>
              <a:rPr lang="en-US" dirty="0">
                <a:solidFill>
                  <a:schemeClr val="accent2"/>
                </a:solidFill>
                <a:latin typeface="Segoe UI" panose="020B0502040204020203" pitchFamily="34" charset="0"/>
                <a:cs typeface="Segoe UI" panose="020B0502040204020203" pitchFamily="34" charset="0"/>
              </a:rPr>
              <a:t>INTEGRACIÓN CONTINUA?</a:t>
            </a:r>
          </a:p>
        </p:txBody>
      </p:sp>
      <p:sp>
        <p:nvSpPr>
          <p:cNvPr id="4" name="Text Placeholder 8"/>
          <p:cNvSpPr>
            <a:spLocks noGrp="1"/>
          </p:cNvSpPr>
          <p:nvPr>
            <p:ph type="body" sz="quarter" idx="4294967295"/>
          </p:nvPr>
        </p:nvSpPr>
        <p:spPr>
          <a:xfrm>
            <a:off x="694704" y="889000"/>
            <a:ext cx="10786097" cy="406400"/>
          </a:xfrm>
          <a:prstGeom prst="rect">
            <a:avLst/>
          </a:prstGeom>
        </p:spPr>
        <p:txBody>
          <a:bodyPr/>
          <a:lstStyle/>
          <a:p>
            <a:r>
              <a:rPr lang="en-US" sz="1867" dirty="0" err="1"/>
              <a:t>Beneficios</a:t>
            </a:r>
            <a:r>
              <a:rPr lang="en-US" sz="1867" dirty="0"/>
              <a:t>. </a:t>
            </a:r>
            <a:r>
              <a:rPr lang="en-US" sz="1867" dirty="0" err="1"/>
              <a:t>Minimiza</a:t>
            </a:r>
            <a:r>
              <a:rPr lang="en-US" sz="1867" dirty="0"/>
              <a:t> </a:t>
            </a:r>
            <a:r>
              <a:rPr lang="en-US" sz="1867" dirty="0" err="1"/>
              <a:t>problemas</a:t>
            </a:r>
            <a:r>
              <a:rPr lang="en-US" sz="1867" dirty="0"/>
              <a:t> </a:t>
            </a:r>
            <a:r>
              <a:rPr lang="en-US" sz="1867" dirty="0" err="1"/>
              <a:t>en</a:t>
            </a:r>
            <a:r>
              <a:rPr lang="en-US" sz="1867" dirty="0"/>
              <a:t> Merges.</a:t>
            </a: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725" y="1326166"/>
            <a:ext cx="3920675" cy="4574121"/>
          </a:xfrm>
          <a:prstGeom prst="rect">
            <a:avLst/>
          </a:prstGeom>
        </p:spPr>
      </p:pic>
      <p:sp>
        <p:nvSpPr>
          <p:cNvPr id="6" name="Rectangle 2"/>
          <p:cNvSpPr/>
          <p:nvPr/>
        </p:nvSpPr>
        <p:spPr>
          <a:xfrm>
            <a:off x="464182" y="1585992"/>
            <a:ext cx="6241417" cy="2964594"/>
          </a:xfrm>
          <a:prstGeom prst="rect">
            <a:avLst/>
          </a:prstGeom>
        </p:spPr>
        <p:txBody>
          <a:bodyPr wrap="square">
            <a:spAutoFit/>
          </a:bodyPr>
          <a:lstStyle/>
          <a:p>
            <a:pPr marL="457189" indent="-457189">
              <a:buFont typeface="Arial" panose="020B0604020202020204" pitchFamily="34" charset="0"/>
              <a:buChar char="•"/>
            </a:pPr>
            <a:r>
              <a:rPr lang="en-US" sz="3733" dirty="0" err="1">
                <a:solidFill>
                  <a:srgbClr val="595959"/>
                </a:solidFill>
                <a:latin typeface="Helvetica Light"/>
                <a:cs typeface="Helvetica Light"/>
              </a:rPr>
              <a:t>Una</a:t>
            </a:r>
            <a:r>
              <a:rPr lang="en-US" sz="3733" dirty="0">
                <a:solidFill>
                  <a:srgbClr val="595959"/>
                </a:solidFill>
                <a:latin typeface="Helvetica Light"/>
                <a:cs typeface="Helvetica Light"/>
              </a:rPr>
              <a:t> </a:t>
            </a:r>
            <a:r>
              <a:rPr lang="en-US" sz="3733" dirty="0" err="1">
                <a:solidFill>
                  <a:srgbClr val="595959"/>
                </a:solidFill>
                <a:latin typeface="Helvetica Light"/>
                <a:cs typeface="Helvetica Light"/>
              </a:rPr>
              <a:t>integración</a:t>
            </a:r>
            <a:r>
              <a:rPr lang="en-US" sz="3733" dirty="0">
                <a:solidFill>
                  <a:srgbClr val="595959"/>
                </a:solidFill>
                <a:latin typeface="Helvetica Light"/>
                <a:cs typeface="Helvetica Light"/>
              </a:rPr>
              <a:t> continua con Builds </a:t>
            </a:r>
            <a:r>
              <a:rPr lang="en-US" sz="3733" dirty="0" err="1">
                <a:solidFill>
                  <a:srgbClr val="595959"/>
                </a:solidFill>
                <a:latin typeface="Helvetica Light"/>
                <a:cs typeface="Helvetica Light"/>
              </a:rPr>
              <a:t>frecuentes</a:t>
            </a:r>
            <a:r>
              <a:rPr lang="en-US" sz="3733" dirty="0">
                <a:solidFill>
                  <a:srgbClr val="595959"/>
                </a:solidFill>
                <a:latin typeface="Helvetica Light"/>
                <a:cs typeface="Helvetica Light"/>
              </a:rPr>
              <a:t> </a:t>
            </a:r>
            <a:r>
              <a:rPr lang="en-US" sz="3733" dirty="0" err="1">
                <a:solidFill>
                  <a:srgbClr val="595959"/>
                </a:solidFill>
                <a:latin typeface="Helvetica Light"/>
                <a:cs typeface="Helvetica Light"/>
              </a:rPr>
              <a:t>tiende</a:t>
            </a:r>
            <a:r>
              <a:rPr lang="en-US" sz="3733" dirty="0">
                <a:solidFill>
                  <a:srgbClr val="595959"/>
                </a:solidFill>
                <a:latin typeface="Helvetica Light"/>
                <a:cs typeface="Helvetica Light"/>
              </a:rPr>
              <a:t> a </a:t>
            </a:r>
            <a:r>
              <a:rPr lang="en-US" sz="3733" dirty="0" err="1">
                <a:solidFill>
                  <a:srgbClr val="595959"/>
                </a:solidFill>
                <a:latin typeface="Helvetica Light"/>
                <a:cs typeface="Helvetica Light"/>
              </a:rPr>
              <a:t>forzar</a:t>
            </a:r>
            <a:r>
              <a:rPr lang="en-US" sz="3733" dirty="0">
                <a:solidFill>
                  <a:srgbClr val="595959"/>
                </a:solidFill>
                <a:latin typeface="Helvetica Light"/>
                <a:cs typeface="Helvetica Light"/>
              </a:rPr>
              <a:t> Commits </a:t>
            </a:r>
            <a:r>
              <a:rPr lang="en-US" sz="3733" dirty="0" err="1">
                <a:solidFill>
                  <a:srgbClr val="595959"/>
                </a:solidFill>
                <a:latin typeface="Helvetica Light"/>
                <a:cs typeface="Helvetica Light"/>
              </a:rPr>
              <a:t>más</a:t>
            </a:r>
            <a:r>
              <a:rPr lang="en-US" sz="3733" dirty="0">
                <a:solidFill>
                  <a:srgbClr val="595959"/>
                </a:solidFill>
                <a:latin typeface="Helvetica Light"/>
                <a:cs typeface="Helvetica Light"/>
              </a:rPr>
              <a:t> </a:t>
            </a:r>
            <a:r>
              <a:rPr lang="en-US" sz="3733" dirty="0" err="1">
                <a:solidFill>
                  <a:srgbClr val="595959"/>
                </a:solidFill>
                <a:latin typeface="Helvetica Light"/>
                <a:cs typeface="Helvetica Light"/>
              </a:rPr>
              <a:t>pequeños</a:t>
            </a:r>
            <a:r>
              <a:rPr lang="en-US" sz="3733" dirty="0">
                <a:solidFill>
                  <a:srgbClr val="595959"/>
                </a:solidFill>
                <a:latin typeface="Helvetica Light"/>
                <a:cs typeface="Helvetica Light"/>
              </a:rPr>
              <a:t>.</a:t>
            </a:r>
          </a:p>
          <a:p>
            <a:pPr marL="457189" indent="-457189">
              <a:buFont typeface="Arial" panose="020B0604020202020204" pitchFamily="34" charset="0"/>
              <a:buChar char="•"/>
            </a:pPr>
            <a:r>
              <a:rPr lang="en-US" sz="3733" dirty="0" err="1">
                <a:solidFill>
                  <a:srgbClr val="595959"/>
                </a:solidFill>
                <a:latin typeface="Helvetica Light"/>
                <a:cs typeface="Helvetica Light"/>
              </a:rPr>
              <a:t>Más</a:t>
            </a:r>
            <a:r>
              <a:rPr lang="en-US" sz="3733" dirty="0">
                <a:solidFill>
                  <a:srgbClr val="595959"/>
                </a:solidFill>
                <a:latin typeface="Helvetica Light"/>
                <a:cs typeface="Helvetica Light"/>
              </a:rPr>
              <a:t> </a:t>
            </a:r>
            <a:r>
              <a:rPr lang="en-US" sz="3733" dirty="0" err="1">
                <a:solidFill>
                  <a:srgbClr val="595959"/>
                </a:solidFill>
                <a:latin typeface="Helvetica Light"/>
                <a:cs typeface="Helvetica Light"/>
              </a:rPr>
              <a:t>fácil</a:t>
            </a:r>
            <a:r>
              <a:rPr lang="en-US" sz="3733" dirty="0">
                <a:solidFill>
                  <a:srgbClr val="595959"/>
                </a:solidFill>
                <a:latin typeface="Helvetica Light"/>
                <a:cs typeface="Helvetica Light"/>
              </a:rPr>
              <a:t> de </a:t>
            </a:r>
            <a:r>
              <a:rPr lang="en-US" sz="3733" dirty="0" err="1">
                <a:solidFill>
                  <a:srgbClr val="595959"/>
                </a:solidFill>
                <a:latin typeface="Helvetica Light"/>
                <a:cs typeface="Helvetica Light"/>
              </a:rPr>
              <a:t>hacer</a:t>
            </a:r>
            <a:r>
              <a:rPr lang="en-US" sz="3733" dirty="0">
                <a:solidFill>
                  <a:srgbClr val="595959"/>
                </a:solidFill>
                <a:latin typeface="Helvetica Light"/>
                <a:cs typeface="Helvetica Light"/>
              </a:rPr>
              <a:t> rollback.</a:t>
            </a:r>
          </a:p>
        </p:txBody>
      </p:sp>
    </p:spTree>
    <p:extLst>
      <p:ext uri="{BB962C8B-B14F-4D97-AF65-F5344CB8AC3E}">
        <p14:creationId xmlns:p14="http://schemas.microsoft.com/office/powerpoint/2010/main" val="301928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A91A40830EBD43BE524A7CE4B3AE1E" ma:contentTypeVersion="" ma:contentTypeDescription="Create a new document." ma:contentTypeScope="" ma:versionID="564620281baef6ba28e9e829bb933c81">
  <xsd:schema xmlns:xsd="http://www.w3.org/2001/XMLSchema" xmlns:xs="http://www.w3.org/2001/XMLSchema" xmlns:p="http://schemas.microsoft.com/office/2006/metadata/properties" xmlns:ns2="EEE5B532-0FC6-42A2-92D4-EABE09DEBFCC" targetNamespace="http://schemas.microsoft.com/office/2006/metadata/properties" ma:root="true" ma:fieldsID="e0bdcf4237a0a33696396f5b9319db96" ns2:_="">
    <xsd:import namespace="EEE5B532-0FC6-42A2-92D4-EABE09DEBFCC"/>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5B532-0FC6-42A2-92D4-EABE09DEBFCC"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EEE5B532-0FC6-42A2-92D4-EABE09DEBFCC" xsi:nil="true"/>
    <Status xmlns="EEE5B532-0FC6-42A2-92D4-EABE09DEBFCC">Final</Status>
    <Content_x0020_Type xmlns="EEE5B532-0FC6-42A2-92D4-EABE09DEBFCC">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9A42DE-7C1D-459D-B825-997C7A9B9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E5B532-0FC6-42A2-92D4-EABE09DEBF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5E1494-6B65-4E1E-9729-2B216CB62627}">
  <ds:schemaRefs>
    <ds:schemaRef ds:uri="http://purl.org/dc/elements/1.1/"/>
    <ds:schemaRef ds:uri="EEE5B532-0FC6-42A2-92D4-EABE09DEBFCC"/>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6A11EA6-2FC2-46BC-88D1-DD1545DDA3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Theme</Template>
  <TotalTime>0</TotalTime>
  <Words>1044</Words>
  <Application>Microsoft Office PowerPoint</Application>
  <PresentationFormat>Panorámica</PresentationFormat>
  <Paragraphs>178</Paragraphs>
  <Slides>29</Slides>
  <Notes>12</Notes>
  <HiddenSlides>0</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29</vt:i4>
      </vt:variant>
    </vt:vector>
  </HeadingPairs>
  <TitlesOfParts>
    <vt:vector size="44" baseType="lpstr">
      <vt:lpstr>Gulim</vt:lpstr>
      <vt:lpstr>ＭＳ Ｐゴシック</vt:lpstr>
      <vt:lpstr>Aller</vt:lpstr>
      <vt:lpstr>Arial</vt:lpstr>
      <vt:lpstr>Calibri</vt:lpstr>
      <vt:lpstr>Consolas</vt:lpstr>
      <vt:lpstr>Exo</vt:lpstr>
      <vt:lpstr>Helvetica Light</vt:lpstr>
      <vt:lpstr>Segoe UI</vt:lpstr>
      <vt:lpstr>Segoe UI Light</vt:lpstr>
      <vt:lpstr>Segoe UI Semibold</vt:lpstr>
      <vt:lpstr>Segoe UI Semilight</vt:lpstr>
      <vt:lpstr>Times New Roman</vt:lpstr>
      <vt:lpstr>Wingdings</vt:lpstr>
      <vt:lpstr>PPT%20Theme</vt:lpstr>
      <vt:lpstr>Spent Workshop Módulo V</vt:lpstr>
      <vt:lpstr>Javier Suárez Ruiz</vt:lpstr>
      <vt:lpstr>Presentación de PowerPoint</vt:lpstr>
      <vt:lpstr>“Mobile DevOps”</vt:lpstr>
      <vt:lpstr>¿INTEGRACIÓN CONTINUA?</vt:lpstr>
      <vt:lpstr>INTEGRACIÓN CONTINUA</vt:lpstr>
      <vt:lpstr>¿QUÉ NOS APORTA LA INTEGRACIÓN CONTINUA?</vt:lpstr>
      <vt:lpstr>¿QUÉ NOS APORTA LA INTEGRACIÓN CONTINUA?</vt:lpstr>
      <vt:lpstr>¿QUÉ NOS APORTA LA INTEGRACIÓN CONTINUA?</vt:lpstr>
      <vt:lpstr>¿QUÉ NOS APORTA LA INTEGRACIÓN CONTINUA?</vt:lpstr>
      <vt:lpstr>VENTAJAS INTEGRACIÓN CONTINUA</vt:lpstr>
      <vt:lpstr>Integración Continua con VSTS con Apps Xamarin</vt:lpstr>
      <vt:lpstr>Visual Studio Team Services (VSTS) / TFS</vt:lpstr>
      <vt:lpstr>VSTS, Pull Request y CI</vt:lpstr>
      <vt:lpstr>Entrega Continua </vt:lpstr>
      <vt:lpstr>HockeyApp</vt:lpstr>
      <vt:lpstr>HockeyApp – Las claves</vt:lpstr>
      <vt:lpstr>Distribución de betas</vt:lpstr>
      <vt:lpstr>Distribución continua</vt:lpstr>
      <vt:lpstr>Monitorización continua</vt:lpstr>
      <vt:lpstr>Reportes de errores</vt:lpstr>
      <vt:lpstr>Monitorización continua</vt:lpstr>
      <vt:lpstr>Presentación de PowerPoint</vt:lpstr>
      <vt:lpstr>Presentación de PowerPoint</vt:lpstr>
      <vt:lpstr>Mobile Center</vt:lpstr>
      <vt:lpstr>Entonces, ¿qué nos aporta “Mobile DevOps”?</vt:lpstr>
      <vt:lpstr>CONCLUSIONES INTEGRACIÓN CONTINUA</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2015-03-21T09:10:53Z</dcterms:created>
  <dcterms:modified xsi:type="dcterms:W3CDTF">2017-06-11T17:55:45Z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0x01010077A91A40830EBD43BE524A7CE4B3AE1E</vt:lpwstr>
  </property>
</Properties>
</file>