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47"/>
  </p:notesMasterIdLst>
  <p:sldIdLst>
    <p:sldId id="256" r:id="rId2"/>
    <p:sldId id="324" r:id="rId3"/>
    <p:sldId id="374" r:id="rId4"/>
    <p:sldId id="294" r:id="rId5"/>
    <p:sldId id="346" r:id="rId6"/>
    <p:sldId id="347" r:id="rId7"/>
    <p:sldId id="348" r:id="rId8"/>
    <p:sldId id="360" r:id="rId9"/>
    <p:sldId id="356" r:id="rId10"/>
    <p:sldId id="350" r:id="rId11"/>
    <p:sldId id="351" r:id="rId12"/>
    <p:sldId id="352" r:id="rId13"/>
    <p:sldId id="357" r:id="rId14"/>
    <p:sldId id="353" r:id="rId15"/>
    <p:sldId id="361" r:id="rId16"/>
    <p:sldId id="354" r:id="rId17"/>
    <p:sldId id="359" r:id="rId18"/>
    <p:sldId id="333" r:id="rId19"/>
    <p:sldId id="327" r:id="rId20"/>
    <p:sldId id="337" r:id="rId21"/>
    <p:sldId id="343" r:id="rId22"/>
    <p:sldId id="344" r:id="rId23"/>
    <p:sldId id="345" r:id="rId24"/>
    <p:sldId id="331" r:id="rId25"/>
    <p:sldId id="330" r:id="rId26"/>
    <p:sldId id="365" r:id="rId27"/>
    <p:sldId id="338" r:id="rId28"/>
    <p:sldId id="362" r:id="rId29"/>
    <p:sldId id="366" r:id="rId30"/>
    <p:sldId id="367" r:id="rId31"/>
    <p:sldId id="368" r:id="rId32"/>
    <p:sldId id="369" r:id="rId33"/>
    <p:sldId id="370" r:id="rId34"/>
    <p:sldId id="371" r:id="rId35"/>
    <p:sldId id="372" r:id="rId36"/>
    <p:sldId id="332" r:id="rId37"/>
    <p:sldId id="329" r:id="rId38"/>
    <p:sldId id="339" r:id="rId39"/>
    <p:sldId id="373" r:id="rId40"/>
    <p:sldId id="334" r:id="rId41"/>
    <p:sldId id="328" r:id="rId42"/>
    <p:sldId id="325" r:id="rId43"/>
    <p:sldId id="341" r:id="rId44"/>
    <p:sldId id="342" r:id="rId45"/>
    <p:sldId id="318" r:id="rId46"/>
  </p:sldIdLst>
  <p:sldSz cx="9144000" cy="5143500" type="screen16x9"/>
  <p:notesSz cx="6858000" cy="9144000"/>
  <p:embeddedFontLst>
    <p:embeddedFont>
      <p:font typeface="Segoe UI" panose="020B0502040204020203" pitchFamily="34" charset="0"/>
      <p:regular r:id="rId48"/>
      <p:bold r:id="rId49"/>
      <p:italic r:id="rId50"/>
      <p:boldItalic r:id="rId51"/>
    </p:embeddedFont>
    <p:embeddedFont>
      <p:font typeface="Roboto" panose="020B0604020202020204" charset="0"/>
      <p:regular r:id="rId52"/>
      <p:bold r:id="rId53"/>
      <p:italic r:id="rId54"/>
      <p:boldItalic r:id="rId55"/>
    </p:embeddedFont>
    <p:embeddedFont>
      <p:font typeface="Segoe UI Light" panose="020B0502040204020203" pitchFamily="34" charset="0"/>
      <p:regular r:id="rId56"/>
      <p:italic r:id="rId57"/>
    </p:embeddedFont>
    <p:embeddedFont>
      <p:font typeface="Calibri" panose="020F0502020204030204" pitchFamily="3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ción" id="{6A532AE0-640B-4C33-927C-963309B452BC}">
          <p14:sldIdLst>
            <p14:sldId id="256"/>
            <p14:sldId id="324"/>
            <p14:sldId id="374"/>
          </p14:sldIdLst>
        </p14:section>
        <p14:section name="FlexLayout" id="{DE94CD92-BA7C-4840-ABEC-6E357EA72C0C}">
          <p14:sldIdLst>
            <p14:sldId id="294"/>
            <p14:sldId id="346"/>
            <p14:sldId id="347"/>
            <p14:sldId id="348"/>
            <p14:sldId id="360"/>
            <p14:sldId id="356"/>
            <p14:sldId id="350"/>
            <p14:sldId id="351"/>
            <p14:sldId id="352"/>
            <p14:sldId id="357"/>
            <p14:sldId id="353"/>
            <p14:sldId id="361"/>
            <p14:sldId id="354"/>
            <p14:sldId id="359"/>
            <p14:sldId id="333"/>
          </p14:sldIdLst>
        </p14:section>
        <p14:section name="VisualStateManager" id="{D5A5BD32-0991-4C20-A935-86883303E0A2}">
          <p14:sldIdLst>
            <p14:sldId id="327"/>
            <p14:sldId id="337"/>
            <p14:sldId id="343"/>
            <p14:sldId id="344"/>
            <p14:sldId id="345"/>
            <p14:sldId id="331"/>
          </p14:sldIdLst>
        </p14:section>
        <p14:section name="CSS" id="{907786F3-9544-422D-B01F-71E134DFB796}">
          <p14:sldIdLst>
            <p14:sldId id="330"/>
            <p14:sldId id="365"/>
            <p14:sldId id="338"/>
            <p14:sldId id="362"/>
            <p14:sldId id="366"/>
            <p14:sldId id="367"/>
            <p14:sldId id="368"/>
            <p14:sldId id="369"/>
            <p14:sldId id="370"/>
            <p14:sldId id="371"/>
            <p14:sldId id="372"/>
            <p14:sldId id="332"/>
          </p14:sldIdLst>
        </p14:section>
        <p14:section name="RTL" id="{7CA70D41-E218-42A4-B88A-C6DE174BB0B8}">
          <p14:sldIdLst>
            <p14:sldId id="329"/>
            <p14:sldId id="339"/>
            <p14:sldId id="373"/>
            <p14:sldId id="334"/>
          </p14:sldIdLst>
        </p14:section>
        <p14:section name="Nuevas plataformas" id="{21DC847A-DFD4-49A0-88AA-6D8FAE3C7BAD}">
          <p14:sldIdLst>
            <p14:sldId id="328"/>
            <p14:sldId id="325"/>
            <p14:sldId id="341"/>
            <p14:sldId id="342"/>
          </p14:sldIdLst>
        </p14:section>
        <p14:section name="Preguntas" id="{7F86000D-0BFD-4B05-9F7A-BC979A9E9597}">
          <p14:sldIdLst>
            <p14:sldId id="31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onio Garcia Aprea" initials="" lastIdx="3" clrIdx="0"/>
  <p:cmAuthor id="1" name="David Siegel"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894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220" autoAdjust="0"/>
  </p:normalViewPr>
  <p:slideViewPr>
    <p:cSldViewPr snapToGrid="0" snapToObjects="1">
      <p:cViewPr varScale="1">
        <p:scale>
          <a:sx n="89" d="100"/>
          <a:sy n="89" d="100"/>
        </p:scale>
        <p:origin x="12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 name="Shape 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dirty="0"/>
          </a:p>
        </p:txBody>
      </p:sp>
    </p:spTree>
    <p:extLst>
      <p:ext uri="{BB962C8B-B14F-4D97-AF65-F5344CB8AC3E}">
        <p14:creationId xmlns:p14="http://schemas.microsoft.com/office/powerpoint/2010/main" val="2571968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dirty="0"/>
          </a:p>
        </p:txBody>
      </p:sp>
    </p:spTree>
    <p:extLst>
      <p:ext uri="{BB962C8B-B14F-4D97-AF65-F5344CB8AC3E}">
        <p14:creationId xmlns:p14="http://schemas.microsoft.com/office/powerpoint/2010/main" val="98410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dirty="0"/>
          </a:p>
        </p:txBody>
      </p:sp>
    </p:spTree>
    <p:extLst>
      <p:ext uri="{BB962C8B-B14F-4D97-AF65-F5344CB8AC3E}">
        <p14:creationId xmlns:p14="http://schemas.microsoft.com/office/powerpoint/2010/main" val="13618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dirty="0"/>
          </a:p>
        </p:txBody>
      </p:sp>
    </p:spTree>
    <p:extLst>
      <p:ext uri="{BB962C8B-B14F-4D97-AF65-F5344CB8AC3E}">
        <p14:creationId xmlns:p14="http://schemas.microsoft.com/office/powerpoint/2010/main" val="302987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445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dirty="0"/>
          </a:p>
        </p:txBody>
      </p:sp>
    </p:spTree>
    <p:extLst>
      <p:ext uri="{BB962C8B-B14F-4D97-AF65-F5344CB8AC3E}">
        <p14:creationId xmlns:p14="http://schemas.microsoft.com/office/powerpoint/2010/main" val="170719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dirty="0"/>
          </a:p>
        </p:txBody>
      </p:sp>
    </p:spTree>
    <p:extLst>
      <p:ext uri="{BB962C8B-B14F-4D97-AF65-F5344CB8AC3E}">
        <p14:creationId xmlns:p14="http://schemas.microsoft.com/office/powerpoint/2010/main" val="404377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3325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dirty="0"/>
          </a:p>
        </p:txBody>
      </p:sp>
    </p:spTree>
    <p:extLst>
      <p:ext uri="{BB962C8B-B14F-4D97-AF65-F5344CB8AC3E}">
        <p14:creationId xmlns:p14="http://schemas.microsoft.com/office/powerpoint/2010/main" val="301081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dirty="0"/>
          </a:p>
        </p:txBody>
      </p:sp>
    </p:spTree>
    <p:extLst>
      <p:ext uri="{BB962C8B-B14F-4D97-AF65-F5344CB8AC3E}">
        <p14:creationId xmlns:p14="http://schemas.microsoft.com/office/powerpoint/2010/main" val="118375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dirty="0"/>
          </a:p>
        </p:txBody>
      </p:sp>
    </p:spTree>
    <p:extLst>
      <p:ext uri="{BB962C8B-B14F-4D97-AF65-F5344CB8AC3E}">
        <p14:creationId xmlns:p14="http://schemas.microsoft.com/office/powerpoint/2010/main" val="268117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dirty="0"/>
          </a:p>
        </p:txBody>
      </p:sp>
    </p:spTree>
    <p:extLst>
      <p:ext uri="{BB962C8B-B14F-4D97-AF65-F5344CB8AC3E}">
        <p14:creationId xmlns:p14="http://schemas.microsoft.com/office/powerpoint/2010/main" val="937346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23</a:t>
            </a:fld>
            <a:endParaRPr lang="en-GB" dirty="0"/>
          </a:p>
        </p:txBody>
      </p:sp>
    </p:spTree>
    <p:extLst>
      <p:ext uri="{BB962C8B-B14F-4D97-AF65-F5344CB8AC3E}">
        <p14:creationId xmlns:p14="http://schemas.microsoft.com/office/powerpoint/2010/main" val="2012555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3389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26</a:t>
            </a:fld>
            <a:endParaRPr lang="en-GB" dirty="0"/>
          </a:p>
        </p:txBody>
      </p:sp>
    </p:spTree>
    <p:extLst>
      <p:ext uri="{BB962C8B-B14F-4D97-AF65-F5344CB8AC3E}">
        <p14:creationId xmlns:p14="http://schemas.microsoft.com/office/powerpoint/2010/main" val="700852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dirty="0"/>
          </a:p>
        </p:txBody>
      </p:sp>
    </p:spTree>
    <p:extLst>
      <p:ext uri="{BB962C8B-B14F-4D97-AF65-F5344CB8AC3E}">
        <p14:creationId xmlns:p14="http://schemas.microsoft.com/office/powerpoint/2010/main" val="62064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dirty="0"/>
          </a:p>
        </p:txBody>
      </p:sp>
    </p:spTree>
    <p:extLst>
      <p:ext uri="{BB962C8B-B14F-4D97-AF65-F5344CB8AC3E}">
        <p14:creationId xmlns:p14="http://schemas.microsoft.com/office/powerpoint/2010/main" val="2783993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dirty="0"/>
          </a:p>
        </p:txBody>
      </p:sp>
    </p:spTree>
    <p:extLst>
      <p:ext uri="{BB962C8B-B14F-4D97-AF65-F5344CB8AC3E}">
        <p14:creationId xmlns:p14="http://schemas.microsoft.com/office/powerpoint/2010/main" val="727644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30</a:t>
            </a:fld>
            <a:endParaRPr lang="en-GB" dirty="0"/>
          </a:p>
        </p:txBody>
      </p:sp>
    </p:spTree>
    <p:extLst>
      <p:ext uri="{BB962C8B-B14F-4D97-AF65-F5344CB8AC3E}">
        <p14:creationId xmlns:p14="http://schemas.microsoft.com/office/powerpoint/2010/main" val="3796118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31</a:t>
            </a:fld>
            <a:endParaRPr lang="en-GB" dirty="0"/>
          </a:p>
        </p:txBody>
      </p:sp>
    </p:spTree>
    <p:extLst>
      <p:ext uri="{BB962C8B-B14F-4D97-AF65-F5344CB8AC3E}">
        <p14:creationId xmlns:p14="http://schemas.microsoft.com/office/powerpoint/2010/main" val="2751242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32</a:t>
            </a:fld>
            <a:endParaRPr lang="en-GB" dirty="0"/>
          </a:p>
        </p:txBody>
      </p:sp>
    </p:spTree>
    <p:extLst>
      <p:ext uri="{BB962C8B-B14F-4D97-AF65-F5344CB8AC3E}">
        <p14:creationId xmlns:p14="http://schemas.microsoft.com/office/powerpoint/2010/main" val="3439111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826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33</a:t>
            </a:fld>
            <a:endParaRPr lang="en-GB" dirty="0"/>
          </a:p>
        </p:txBody>
      </p:sp>
    </p:spTree>
    <p:extLst>
      <p:ext uri="{BB962C8B-B14F-4D97-AF65-F5344CB8AC3E}">
        <p14:creationId xmlns:p14="http://schemas.microsoft.com/office/powerpoint/2010/main" val="3577562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34</a:t>
            </a:fld>
            <a:endParaRPr lang="en-GB" dirty="0"/>
          </a:p>
        </p:txBody>
      </p:sp>
    </p:spTree>
    <p:extLst>
      <p:ext uri="{BB962C8B-B14F-4D97-AF65-F5344CB8AC3E}">
        <p14:creationId xmlns:p14="http://schemas.microsoft.com/office/powerpoint/2010/main" val="3008769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35</a:t>
            </a:fld>
            <a:endParaRPr lang="en-GB" dirty="0"/>
          </a:p>
        </p:txBody>
      </p:sp>
    </p:spTree>
    <p:extLst>
      <p:ext uri="{BB962C8B-B14F-4D97-AF65-F5344CB8AC3E}">
        <p14:creationId xmlns:p14="http://schemas.microsoft.com/office/powerpoint/2010/main" val="1912414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1743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38</a:t>
            </a:fld>
            <a:endParaRPr lang="en-GB" dirty="0"/>
          </a:p>
        </p:txBody>
      </p:sp>
    </p:spTree>
    <p:extLst>
      <p:ext uri="{BB962C8B-B14F-4D97-AF65-F5344CB8AC3E}">
        <p14:creationId xmlns:p14="http://schemas.microsoft.com/office/powerpoint/2010/main" val="3108394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39</a:t>
            </a:fld>
            <a:endParaRPr lang="en-GB" dirty="0"/>
          </a:p>
        </p:txBody>
      </p:sp>
    </p:spTree>
    <p:extLst>
      <p:ext uri="{BB962C8B-B14F-4D97-AF65-F5344CB8AC3E}">
        <p14:creationId xmlns:p14="http://schemas.microsoft.com/office/powerpoint/2010/main" val="891482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552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42</a:t>
            </a:fld>
            <a:endParaRPr lang="en-GB" dirty="0"/>
          </a:p>
        </p:txBody>
      </p:sp>
    </p:spTree>
    <p:extLst>
      <p:ext uri="{BB962C8B-B14F-4D97-AF65-F5344CB8AC3E}">
        <p14:creationId xmlns:p14="http://schemas.microsoft.com/office/powerpoint/2010/main" val="2525317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45</a:t>
            </a:fld>
            <a:endParaRPr lang="en-US"/>
          </a:p>
        </p:txBody>
      </p:sp>
    </p:spTree>
    <p:extLst>
      <p:ext uri="{BB962C8B-B14F-4D97-AF65-F5344CB8AC3E}">
        <p14:creationId xmlns:p14="http://schemas.microsoft.com/office/powerpoint/2010/main" val="29908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dirty="0"/>
          </a:p>
        </p:txBody>
      </p:sp>
    </p:spTree>
    <p:extLst>
      <p:ext uri="{BB962C8B-B14F-4D97-AF65-F5344CB8AC3E}">
        <p14:creationId xmlns:p14="http://schemas.microsoft.com/office/powerpoint/2010/main" val="203981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dirty="0"/>
          </a:p>
        </p:txBody>
      </p:sp>
    </p:spTree>
    <p:extLst>
      <p:ext uri="{BB962C8B-B14F-4D97-AF65-F5344CB8AC3E}">
        <p14:creationId xmlns:p14="http://schemas.microsoft.com/office/powerpoint/2010/main" val="112579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dirty="0"/>
          </a:p>
        </p:txBody>
      </p:sp>
    </p:spTree>
    <p:extLst>
      <p:ext uri="{BB962C8B-B14F-4D97-AF65-F5344CB8AC3E}">
        <p14:creationId xmlns:p14="http://schemas.microsoft.com/office/powerpoint/2010/main" val="3321606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229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dirty="0"/>
          </a:p>
        </p:txBody>
      </p:sp>
    </p:spTree>
    <p:extLst>
      <p:ext uri="{BB962C8B-B14F-4D97-AF65-F5344CB8AC3E}">
        <p14:creationId xmlns:p14="http://schemas.microsoft.com/office/powerpoint/2010/main" val="2566143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dirty="0"/>
          </a:p>
        </p:txBody>
      </p:sp>
    </p:spTree>
    <p:extLst>
      <p:ext uri="{BB962C8B-B14F-4D97-AF65-F5344CB8AC3E}">
        <p14:creationId xmlns:p14="http://schemas.microsoft.com/office/powerpoint/2010/main" val="270580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hree Thing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32600" y="2796475"/>
            <a:ext cx="3069300" cy="717900"/>
          </a:xfrm>
          <a:prstGeom prst="rect">
            <a:avLst/>
          </a:prstGeom>
        </p:spPr>
        <p:txBody>
          <a:bodyPr wrap="square" lIns="91425" tIns="91425" rIns="91425" bIns="91425" anchor="b" anchorCtr="0"/>
          <a:lstStyle>
            <a:lvl1pPr lvl="0" algn="ctr" rtl="0">
              <a:spcBef>
                <a:spcPts val="0"/>
              </a:spcBef>
              <a:buSzPct val="100000"/>
              <a:buFont typeface="Roboto"/>
              <a:defRPr sz="1600">
                <a:latin typeface="Roboto"/>
                <a:ea typeface="Roboto"/>
                <a:cs typeface="Roboto"/>
                <a:sym typeface="Roboto"/>
              </a:defRPr>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26" name="Shape 26"/>
          <p:cNvSpPr txBox="1">
            <a:spLocks noGrp="1"/>
          </p:cNvSpPr>
          <p:nvPr>
            <p:ph type="subTitle" idx="1"/>
          </p:nvPr>
        </p:nvSpPr>
        <p:spPr>
          <a:xfrm>
            <a:off x="294000" y="3434550"/>
            <a:ext cx="3346500" cy="634800"/>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Font typeface="Roboto"/>
              <a:buNone/>
              <a:defRPr sz="1200">
                <a:latin typeface="Roboto"/>
                <a:ea typeface="Roboto"/>
                <a:cs typeface="Roboto"/>
                <a:sym typeface="Roboto"/>
              </a:defRPr>
            </a:lvl1pPr>
            <a:lvl2pPr lvl="1" algn="ctr" rtl="0">
              <a:lnSpc>
                <a:spcPct val="100000"/>
              </a:lnSpc>
              <a:spcBef>
                <a:spcPts val="0"/>
              </a:spcBef>
              <a:spcAft>
                <a:spcPts val="0"/>
              </a:spcAft>
              <a:buSzPct val="100000"/>
              <a:buFont typeface="Roboto"/>
              <a:buNone/>
              <a:defRPr sz="1200">
                <a:latin typeface="Roboto"/>
                <a:ea typeface="Roboto"/>
                <a:cs typeface="Roboto"/>
                <a:sym typeface="Roboto"/>
              </a:defRPr>
            </a:lvl2pPr>
            <a:lvl3pPr lvl="2" algn="ctr" rtl="0">
              <a:lnSpc>
                <a:spcPct val="100000"/>
              </a:lnSpc>
              <a:spcBef>
                <a:spcPts val="0"/>
              </a:spcBef>
              <a:spcAft>
                <a:spcPts val="0"/>
              </a:spcAft>
              <a:buSzPct val="100000"/>
              <a:buFont typeface="Roboto"/>
              <a:buNone/>
              <a:defRPr sz="1200">
                <a:latin typeface="Roboto"/>
                <a:ea typeface="Roboto"/>
                <a:cs typeface="Roboto"/>
                <a:sym typeface="Roboto"/>
              </a:defRPr>
            </a:lvl3pPr>
            <a:lvl4pPr lvl="3" algn="ctr" rtl="0">
              <a:lnSpc>
                <a:spcPct val="100000"/>
              </a:lnSpc>
              <a:spcBef>
                <a:spcPts val="0"/>
              </a:spcBef>
              <a:spcAft>
                <a:spcPts val="0"/>
              </a:spcAft>
              <a:buSzPct val="100000"/>
              <a:buFont typeface="Roboto"/>
              <a:buNone/>
              <a:defRPr sz="1200">
                <a:latin typeface="Roboto"/>
                <a:ea typeface="Roboto"/>
                <a:cs typeface="Roboto"/>
                <a:sym typeface="Roboto"/>
              </a:defRPr>
            </a:lvl4pPr>
            <a:lvl5pPr lvl="4" algn="ctr" rtl="0">
              <a:lnSpc>
                <a:spcPct val="100000"/>
              </a:lnSpc>
              <a:spcBef>
                <a:spcPts val="0"/>
              </a:spcBef>
              <a:spcAft>
                <a:spcPts val="0"/>
              </a:spcAft>
              <a:buSzPct val="100000"/>
              <a:buFont typeface="Roboto"/>
              <a:buNone/>
              <a:defRPr sz="1200">
                <a:latin typeface="Roboto"/>
                <a:ea typeface="Roboto"/>
                <a:cs typeface="Roboto"/>
                <a:sym typeface="Roboto"/>
              </a:defRPr>
            </a:lvl5pPr>
            <a:lvl6pPr lvl="5" algn="ctr" rtl="0">
              <a:lnSpc>
                <a:spcPct val="100000"/>
              </a:lnSpc>
              <a:spcBef>
                <a:spcPts val="0"/>
              </a:spcBef>
              <a:spcAft>
                <a:spcPts val="0"/>
              </a:spcAft>
              <a:buSzPct val="100000"/>
              <a:buFont typeface="Roboto"/>
              <a:buNone/>
              <a:defRPr sz="1200">
                <a:latin typeface="Roboto"/>
                <a:ea typeface="Roboto"/>
                <a:cs typeface="Roboto"/>
                <a:sym typeface="Roboto"/>
              </a:defRPr>
            </a:lvl6pPr>
            <a:lvl7pPr lvl="6" algn="ctr" rtl="0">
              <a:lnSpc>
                <a:spcPct val="100000"/>
              </a:lnSpc>
              <a:spcBef>
                <a:spcPts val="0"/>
              </a:spcBef>
              <a:spcAft>
                <a:spcPts val="0"/>
              </a:spcAft>
              <a:buSzPct val="100000"/>
              <a:buFont typeface="Roboto"/>
              <a:buNone/>
              <a:defRPr sz="1200">
                <a:latin typeface="Roboto"/>
                <a:ea typeface="Roboto"/>
                <a:cs typeface="Roboto"/>
                <a:sym typeface="Roboto"/>
              </a:defRPr>
            </a:lvl7pPr>
            <a:lvl8pPr lvl="7" algn="ctr" rtl="0">
              <a:lnSpc>
                <a:spcPct val="100000"/>
              </a:lnSpc>
              <a:spcBef>
                <a:spcPts val="0"/>
              </a:spcBef>
              <a:spcAft>
                <a:spcPts val="0"/>
              </a:spcAft>
              <a:buSzPct val="100000"/>
              <a:buFont typeface="Roboto"/>
              <a:buNone/>
              <a:defRPr sz="1200">
                <a:latin typeface="Roboto"/>
                <a:ea typeface="Roboto"/>
                <a:cs typeface="Roboto"/>
                <a:sym typeface="Roboto"/>
              </a:defRPr>
            </a:lvl8pPr>
            <a:lvl9pPr lvl="8" algn="ctr" rtl="0">
              <a:lnSpc>
                <a:spcPct val="100000"/>
              </a:lnSpc>
              <a:spcBef>
                <a:spcPts val="0"/>
              </a:spcBef>
              <a:spcAft>
                <a:spcPts val="0"/>
              </a:spcAft>
              <a:buSzPct val="100000"/>
              <a:buFont typeface="Roboto"/>
              <a:buNone/>
              <a:defRPr sz="1200">
                <a:latin typeface="Roboto"/>
                <a:ea typeface="Roboto"/>
                <a:cs typeface="Roboto"/>
                <a:sym typeface="Roboto"/>
              </a:defRPr>
            </a:lvl9pPr>
          </a:lstStyle>
          <a:p>
            <a:endParaRPr/>
          </a:p>
        </p:txBody>
      </p:sp>
      <p:sp>
        <p:nvSpPr>
          <p:cNvPr id="27" name="Shape 27"/>
          <p:cNvSpPr/>
          <p:nvPr/>
        </p:nvSpPr>
        <p:spPr>
          <a:xfrm>
            <a:off x="1021188" y="1120800"/>
            <a:ext cx="1892100" cy="18921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3625950" y="1120800"/>
            <a:ext cx="1892100" cy="18921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230713" y="1120800"/>
            <a:ext cx="1892100" cy="18921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0741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08186" y="1226922"/>
            <a:ext cx="2016956" cy="3698277"/>
          </a:xfrm>
        </p:spPr>
        <p:txBody>
          <a:bodyPr>
            <a:noAutofit/>
          </a:bodyPr>
          <a:lstStyle>
            <a:lvl1pPr marL="252109" indent="-252109">
              <a:buNone/>
              <a:defRPr kumimoji="0" lang="en-US" sz="1765"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672118"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3237803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3_DEMO Lead-in">
    <p:bg>
      <p:bgPr>
        <a:solidFill>
          <a:schemeClr val="accent2"/>
        </a:solidFill>
        <a:effectLst/>
      </p:bgPr>
    </p:bg>
    <p:spTree>
      <p:nvGrpSpPr>
        <p:cNvPr id="1" name=""/>
        <p:cNvGrpSpPr/>
        <p:nvPr/>
      </p:nvGrpSpPr>
      <p:grpSpPr>
        <a:xfrm>
          <a:off x="0" y="0"/>
          <a:ext cx="0" cy="0"/>
          <a:chOff x="0" y="0"/>
          <a:chExt cx="0" cy="0"/>
        </a:xfrm>
      </p:grpSpPr>
      <p:sp>
        <p:nvSpPr>
          <p:cNvPr id="4" name="TextBox 3"/>
          <p:cNvSpPr txBox="1"/>
          <p:nvPr/>
        </p:nvSpPr>
        <p:spPr>
          <a:xfrm>
            <a:off x="517161" y="2675744"/>
            <a:ext cx="2285241" cy="914096"/>
          </a:xfrm>
          <a:prstGeom prst="rect">
            <a:avLst/>
          </a:prstGeom>
          <a:noFill/>
        </p:spPr>
        <p:txBody>
          <a:bodyPr wrap="none" lIns="102870" tIns="82296" rIns="102870" bIns="82296" rtlCol="0">
            <a:spAutoFit/>
          </a:bodyPr>
          <a:lstStyle/>
          <a:p>
            <a:pPr>
              <a:lnSpc>
                <a:spcPct val="90000"/>
              </a:lnSpc>
              <a:spcBef>
                <a:spcPts val="450"/>
              </a:spcBef>
            </a:pPr>
            <a:r>
              <a:rPr lang="en-US" sz="5400" dirty="0">
                <a:solidFill>
                  <a:schemeClr val="bg1"/>
                </a:solidFill>
              </a:rPr>
              <a:t>DEMO</a:t>
            </a:r>
          </a:p>
        </p:txBody>
      </p:sp>
      <p:sp>
        <p:nvSpPr>
          <p:cNvPr id="20" name="Title 1"/>
          <p:cNvSpPr>
            <a:spLocks noGrp="1"/>
          </p:cNvSpPr>
          <p:nvPr>
            <p:ph type="ctrTitle" hasCustomPrompt="1"/>
          </p:nvPr>
        </p:nvSpPr>
        <p:spPr>
          <a:xfrm>
            <a:off x="540257" y="552388"/>
            <a:ext cx="8063485" cy="2021483"/>
          </a:xfrm>
        </p:spPr>
        <p:txBody>
          <a:bodyPr anchor="b" anchorCtr="0">
            <a:noAutofit/>
          </a:bodyPr>
          <a:lstStyle>
            <a:lvl1pPr algn="l">
              <a:defRPr sz="5400">
                <a:solidFill>
                  <a:schemeClr val="bg1"/>
                </a:solidFill>
              </a:defRPr>
            </a:lvl1pPr>
          </a:lstStyle>
          <a:p>
            <a:r>
              <a:rPr lang="en-US" dirty="0"/>
              <a:t>Click to edit title</a:t>
            </a:r>
          </a:p>
        </p:txBody>
      </p:sp>
      <p:sp>
        <p:nvSpPr>
          <p:cNvPr id="34" name="TextBox 33"/>
          <p:cNvSpPr txBox="1"/>
          <p:nvPr/>
        </p:nvSpPr>
        <p:spPr>
          <a:xfrm>
            <a:off x="517161" y="2675744"/>
            <a:ext cx="2285241" cy="914096"/>
          </a:xfrm>
          <a:prstGeom prst="rect">
            <a:avLst/>
          </a:prstGeom>
          <a:noFill/>
        </p:spPr>
        <p:txBody>
          <a:bodyPr wrap="none" lIns="102870" tIns="82296" rIns="102870" bIns="82296" rtlCol="0">
            <a:spAutoFit/>
          </a:bodyPr>
          <a:lstStyle/>
          <a:p>
            <a:pPr>
              <a:lnSpc>
                <a:spcPct val="90000"/>
              </a:lnSpc>
              <a:spcBef>
                <a:spcPts val="450"/>
              </a:spcBef>
            </a:pPr>
            <a:r>
              <a:rPr lang="en-US" sz="5400" dirty="0">
                <a:solidFill>
                  <a:schemeClr val="bg1"/>
                </a:solidFill>
              </a:rPr>
              <a:t>DEMO</a:t>
            </a:r>
          </a:p>
        </p:txBody>
      </p:sp>
      <p:sp>
        <p:nvSpPr>
          <p:cNvPr id="46" name="TextBox 45"/>
          <p:cNvSpPr txBox="1"/>
          <p:nvPr userDrawn="1"/>
        </p:nvSpPr>
        <p:spPr>
          <a:xfrm>
            <a:off x="517161" y="2675744"/>
            <a:ext cx="2285241" cy="914096"/>
          </a:xfrm>
          <a:prstGeom prst="rect">
            <a:avLst/>
          </a:prstGeom>
          <a:noFill/>
        </p:spPr>
        <p:txBody>
          <a:bodyPr wrap="none" lIns="102870" tIns="82296" rIns="102870" bIns="82296" rtlCol="0">
            <a:spAutoFit/>
          </a:bodyPr>
          <a:lstStyle/>
          <a:p>
            <a:pPr>
              <a:lnSpc>
                <a:spcPct val="90000"/>
              </a:lnSpc>
              <a:spcBef>
                <a:spcPts val="450"/>
              </a:spcBef>
            </a:pPr>
            <a:r>
              <a:rPr lang="en-US" sz="5400" dirty="0">
                <a:solidFill>
                  <a:schemeClr val="bg1"/>
                </a:solidFill>
              </a:rPr>
              <a:t>DEMO</a:t>
            </a:r>
          </a:p>
        </p:txBody>
      </p:sp>
    </p:spTree>
    <p:extLst>
      <p:ext uri="{BB962C8B-B14F-4D97-AF65-F5344CB8AC3E}">
        <p14:creationId xmlns:p14="http://schemas.microsoft.com/office/powerpoint/2010/main" val="12317610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1638606"/>
          </a:xfrm>
        </p:spPr>
        <p:txBody>
          <a:bodyPr/>
          <a:lstStyle>
            <a:lvl2pPr marL="574579" indent="-114281">
              <a:defRPr/>
            </a:lvl2pPr>
            <a:lvl3pPr marL="1028528" indent="-114281">
              <a:defRPr/>
            </a:lvl3pPr>
            <a:lvl4pPr marL="1488826" indent="-114281">
              <a:defRPr/>
            </a:lvl4pPr>
            <a:lvl5pPr marL="1942775" indent="-114281">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457200" y="401956"/>
            <a:ext cx="8229600" cy="360548"/>
          </a:xfrm>
        </p:spPr>
        <p:txBody>
          <a:bodyPr/>
          <a:lstStyle/>
          <a:p>
            <a:r>
              <a:rPr lang="en-US" dirty="0"/>
              <a:t>Click to edit title</a:t>
            </a:r>
          </a:p>
        </p:txBody>
      </p:sp>
      <p:sp>
        <p:nvSpPr>
          <p:cNvPr id="12" name="Text Placeholder 13"/>
          <p:cNvSpPr>
            <a:spLocks noGrp="1"/>
          </p:cNvSpPr>
          <p:nvPr>
            <p:ph type="body" sz="quarter" idx="17" hasCustomPrompt="1"/>
          </p:nvPr>
        </p:nvSpPr>
        <p:spPr>
          <a:xfrm>
            <a:off x="457200" y="809626"/>
            <a:ext cx="8229600" cy="302006"/>
          </a:xfrm>
        </p:spPr>
        <p:txBody>
          <a:bodyPr/>
          <a:lstStyle>
            <a:lvl1pPr marL="0" indent="0">
              <a:buNone/>
              <a:defRPr sz="1200">
                <a:solidFill>
                  <a:schemeClr val="tx1"/>
                </a:solidFill>
              </a:defRPr>
            </a:lvl1pPr>
            <a:lvl2pPr marL="174596" indent="0">
              <a:buNone/>
              <a:defRPr sz="1200">
                <a:solidFill>
                  <a:schemeClr val="tx1"/>
                </a:solidFill>
              </a:defRPr>
            </a:lvl2pPr>
            <a:lvl3pPr marL="342843" indent="0">
              <a:buNone/>
              <a:defRPr sz="1200">
                <a:solidFill>
                  <a:schemeClr val="tx1"/>
                </a:solidFill>
              </a:defRPr>
            </a:lvl3pPr>
            <a:lvl4pPr marL="517438" indent="0">
              <a:buNone/>
              <a:defRPr sz="1200">
                <a:solidFill>
                  <a:schemeClr val="tx1"/>
                </a:solidFill>
              </a:defRPr>
            </a:lvl4pPr>
            <a:lvl5pPr marL="685685" indent="0">
              <a:buNone/>
              <a:defRPr sz="1200">
                <a:solidFill>
                  <a:schemeClr val="tx1"/>
                </a:solidFill>
              </a:defRPr>
            </a:lvl5pPr>
          </a:lstStyle>
          <a:p>
            <a:pPr lvl="0"/>
            <a:r>
              <a:rPr lang="en-US" dirty="0"/>
              <a:t>Click to edit text</a:t>
            </a:r>
          </a:p>
        </p:txBody>
      </p:sp>
      <p:sp>
        <p:nvSpPr>
          <p:cNvPr id="13" name="Date Placeholder 12"/>
          <p:cNvSpPr>
            <a:spLocks noGrp="1"/>
          </p:cNvSpPr>
          <p:nvPr>
            <p:ph type="dt" sz="half" idx="18"/>
          </p:nvPr>
        </p:nvSpPr>
        <p:spPr>
          <a:xfrm>
            <a:off x="1927534" y="4760803"/>
            <a:ext cx="1098755" cy="138503"/>
          </a:xfrm>
          <a:prstGeom prst="rect">
            <a:avLst/>
          </a:prstGeom>
        </p:spPr>
        <p:txBody>
          <a:bodyPr/>
          <a:lstStyle/>
          <a:p>
            <a:fld id="{6DD3B76A-C5DE-4B9A-BEAE-BBF0DC17AAA8}" type="datetime1">
              <a:rPr lang="en-US" smtClean="0"/>
              <a:t>4/8/2018</a:t>
            </a:fld>
            <a:endParaRPr lang="en-US" dirty="0"/>
          </a:p>
        </p:txBody>
      </p:sp>
      <p:sp>
        <p:nvSpPr>
          <p:cNvPr id="14" name="Footer Placeholder 13"/>
          <p:cNvSpPr>
            <a:spLocks noGrp="1"/>
          </p:cNvSpPr>
          <p:nvPr>
            <p:ph type="ftr" sz="quarter" idx="19"/>
          </p:nvPr>
        </p:nvSpPr>
        <p:spPr>
          <a:xfrm>
            <a:off x="698910" y="4760805"/>
            <a:ext cx="1228623" cy="138503"/>
          </a:xfrm>
          <a:prstGeom prst="rect">
            <a:avLst/>
          </a:prstGeom>
        </p:spPr>
        <p:txBody>
          <a:bodyPr/>
          <a:lstStyle/>
          <a:p>
            <a:r>
              <a:rPr lang="en-US"/>
              <a:t>Microsoft confidential</a:t>
            </a:r>
            <a:endParaRPr lang="en-US" dirty="0"/>
          </a:p>
        </p:txBody>
      </p:sp>
      <p:sp>
        <p:nvSpPr>
          <p:cNvPr id="15" name="Slide Number Placeholder 14"/>
          <p:cNvSpPr>
            <a:spLocks noGrp="1"/>
          </p:cNvSpPr>
          <p:nvPr>
            <p:ph type="sldNum" sz="quarter" idx="20"/>
          </p:nvPr>
        </p:nvSpPr>
        <p:spPr>
          <a:xfrm>
            <a:off x="457201" y="4760804"/>
            <a:ext cx="228926" cy="138504"/>
          </a:xfrm>
          <a:prstGeom prst="rect">
            <a:avLst/>
          </a:prstGeom>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7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peak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15310" y="891883"/>
            <a:ext cx="5826763" cy="1704411"/>
          </a:xfrm>
        </p:spPr>
        <p:txBody>
          <a:bodyPr wrap="square">
            <a:spAutoFit/>
          </a:bodyPr>
          <a:lstStyle>
            <a:lvl1pPr marL="0" indent="0">
              <a:buNone/>
              <a:defRPr baseline="0">
                <a:solidFill>
                  <a:srgbClr val="0A79D2"/>
                </a:solidFill>
              </a:defRPr>
            </a:lvl1pPr>
            <a:lvl2pPr marL="252060" marR="0" indent="0" algn="l" defTabSz="685775" rtl="0" eaLnBrk="1" fontAlgn="auto" latinLnBrk="0" hangingPunct="1">
              <a:lnSpc>
                <a:spcPct val="90000"/>
              </a:lnSpc>
              <a:spcBef>
                <a:spcPct val="20000"/>
              </a:spcBef>
              <a:spcAft>
                <a:spcPts val="0"/>
              </a:spcAft>
              <a:buClrTx/>
              <a:buSzPct val="90000"/>
              <a:buFont typeface="Arial" pitchFamily="34" charset="0"/>
              <a:buNone/>
              <a:tabLst/>
              <a:defRPr lang="en-US" sz="1765" kern="1200" spc="0" baseline="0" dirty="0" smtClean="0">
                <a:gradFill>
                  <a:gsLst>
                    <a:gs pos="1250">
                      <a:schemeClr val="tx1"/>
                    </a:gs>
                    <a:gs pos="100000">
                      <a:schemeClr val="tx1"/>
                    </a:gs>
                  </a:gsLst>
                  <a:lin ang="5400000" scaled="0"/>
                </a:gradFill>
                <a:latin typeface="+mn-lt"/>
                <a:ea typeface="+mn-ea"/>
                <a:cs typeface="+mn-cs"/>
              </a:defRPr>
            </a:lvl2pPr>
            <a:lvl3pPr marL="420101" marR="0" indent="0" algn="l" defTabSz="685775" rtl="0" eaLnBrk="1" fontAlgn="auto" latinLnBrk="0" hangingPunct="1">
              <a:lnSpc>
                <a:spcPct val="90000"/>
              </a:lnSpc>
              <a:spcBef>
                <a:spcPct val="20000"/>
              </a:spcBef>
              <a:spcAft>
                <a:spcPts val="0"/>
              </a:spcAft>
              <a:buClrTx/>
              <a:buSzPct val="90000"/>
              <a:buFont typeface="Arial" pitchFamily="34" charset="0"/>
              <a:buNone/>
              <a:tabLst/>
              <a:defRPr lang="en-US" sz="1471" kern="1200" spc="0" baseline="0" dirty="0" smtClean="0">
                <a:gradFill>
                  <a:gsLst>
                    <a:gs pos="1250">
                      <a:schemeClr val="tx1"/>
                    </a:gs>
                    <a:gs pos="100000">
                      <a:schemeClr val="tx1"/>
                    </a:gs>
                  </a:gsLst>
                  <a:lin ang="5400000" scaled="0"/>
                </a:gradFill>
                <a:latin typeface="+mn-lt"/>
                <a:ea typeface="+mn-ea"/>
                <a:cs typeface="+mn-cs"/>
              </a:defRPr>
            </a:lvl3pPr>
            <a:lvl4pPr marL="588140" marR="0" indent="0" algn="l" defTabSz="685775" rtl="0" eaLnBrk="1" fontAlgn="auto" latinLnBrk="0" hangingPunct="1">
              <a:lnSpc>
                <a:spcPct val="90000"/>
              </a:lnSpc>
              <a:spcBef>
                <a:spcPct val="20000"/>
              </a:spcBef>
              <a:spcAft>
                <a:spcPts val="0"/>
              </a:spcAft>
              <a:buClrTx/>
              <a:buSzPct val="90000"/>
              <a:buFont typeface="Arial" pitchFamily="34" charset="0"/>
              <a:buNone/>
              <a:tabLst/>
              <a:defRPr lang="en-US" sz="1324" kern="1200" spc="0" baseline="0" dirty="0" smtClean="0">
                <a:gradFill>
                  <a:gsLst>
                    <a:gs pos="1250">
                      <a:schemeClr val="tx1"/>
                    </a:gs>
                    <a:gs pos="100000">
                      <a:schemeClr val="tx1"/>
                    </a:gs>
                  </a:gsLst>
                  <a:lin ang="5400000" scaled="0"/>
                </a:gradFill>
                <a:latin typeface="+mn-lt"/>
                <a:ea typeface="+mn-ea"/>
                <a:cs typeface="+mn-cs"/>
              </a:defRPr>
            </a:lvl4pPr>
            <a:lvl5pPr marL="756181" marR="0" indent="0" algn="l" defTabSz="685775" rtl="0" eaLnBrk="1" fontAlgn="auto" latinLnBrk="0" hangingPunct="1">
              <a:lnSpc>
                <a:spcPct val="90000"/>
              </a:lnSpc>
              <a:spcBef>
                <a:spcPct val="20000"/>
              </a:spcBef>
              <a:spcAft>
                <a:spcPts val="0"/>
              </a:spcAft>
              <a:buClrTx/>
              <a:buSzPct val="90000"/>
              <a:buFont typeface="Arial" pitchFamily="34" charset="0"/>
              <a:buNone/>
              <a:tabLst/>
              <a:defRPr lang="en-US" sz="1324" kern="1200" spc="0" baseline="0" dirty="0">
                <a:gradFill>
                  <a:gsLst>
                    <a:gs pos="1250">
                      <a:schemeClr val="tx1"/>
                    </a:gs>
                    <a:gs pos="100000">
                      <a:schemeClr val="tx1"/>
                    </a:gs>
                  </a:gsLst>
                  <a:lin ang="5400000" scaled="0"/>
                </a:gradFill>
                <a:latin typeface="+mn-lt"/>
                <a:ea typeface="+mn-ea"/>
                <a:cs typeface="+mn-cs"/>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lang="en-US" sz="3529" b="0" kern="1200" cap="none" spc="-75"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Speaker name</a:t>
            </a:r>
          </a:p>
        </p:txBody>
      </p:sp>
      <p:sp>
        <p:nvSpPr>
          <p:cNvPr id="7" name="Picture Placeholder 12"/>
          <p:cNvSpPr>
            <a:spLocks noGrp="1"/>
          </p:cNvSpPr>
          <p:nvPr>
            <p:ph type="pic" sz="quarter" idx="19"/>
          </p:nvPr>
        </p:nvSpPr>
        <p:spPr>
          <a:xfrm>
            <a:off x="201931" y="1165585"/>
            <a:ext cx="2689274" cy="2689656"/>
          </a:xfrm>
          <a:prstGeom prst="ellipse">
            <a:avLst/>
          </a:prstGeom>
        </p:spPr>
        <p:txBody>
          <a:bodyPr anchor="ctr" anchorCtr="0">
            <a:normAutofit/>
          </a:bodyPr>
          <a:lstStyle>
            <a:lvl1pPr>
              <a:defRPr sz="1176"/>
            </a:lvl1pPr>
          </a:lstStyle>
          <a:p>
            <a:r>
              <a:rPr lang="en-US" dirty="0"/>
              <a:t>Click icon to add picture</a:t>
            </a:r>
          </a:p>
        </p:txBody>
      </p:sp>
    </p:spTree>
    <p:extLst>
      <p:ext uri="{BB962C8B-B14F-4D97-AF65-F5344CB8AC3E}">
        <p14:creationId xmlns:p14="http://schemas.microsoft.com/office/powerpoint/2010/main" val="6193628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dk2"/>
              </a:buClr>
              <a:buSzPct val="100000"/>
              <a:buChar char="●"/>
              <a:defRPr sz="1800">
                <a:solidFill>
                  <a:schemeClr val="dk2"/>
                </a:solidFill>
              </a:defRPr>
            </a:lvl1pPr>
            <a:lvl2pPr lvl="1" rtl="0">
              <a:lnSpc>
                <a:spcPct val="115000"/>
              </a:lnSpc>
              <a:spcBef>
                <a:spcPts val="0"/>
              </a:spcBef>
              <a:spcAft>
                <a:spcPts val="1600"/>
              </a:spcAft>
              <a:buClr>
                <a:schemeClr val="dk2"/>
              </a:buClr>
              <a:buChar char="○"/>
              <a:defRPr>
                <a:solidFill>
                  <a:schemeClr val="dk2"/>
                </a:solidFill>
              </a:defRPr>
            </a:lvl2pPr>
            <a:lvl3pPr lvl="2" rtl="0">
              <a:lnSpc>
                <a:spcPct val="115000"/>
              </a:lnSpc>
              <a:spcBef>
                <a:spcPts val="0"/>
              </a:spcBef>
              <a:spcAft>
                <a:spcPts val="1600"/>
              </a:spcAft>
              <a:buClr>
                <a:schemeClr val="dk2"/>
              </a:buClr>
              <a:buChar char="■"/>
              <a:defRPr>
                <a:solidFill>
                  <a:schemeClr val="dk2"/>
                </a:solidFill>
              </a:defRPr>
            </a:lvl3pPr>
            <a:lvl4pPr lvl="3" rtl="0">
              <a:lnSpc>
                <a:spcPct val="115000"/>
              </a:lnSpc>
              <a:spcBef>
                <a:spcPts val="0"/>
              </a:spcBef>
              <a:spcAft>
                <a:spcPts val="1600"/>
              </a:spcAft>
              <a:buClr>
                <a:schemeClr val="dk2"/>
              </a:buClr>
              <a:buChar char="●"/>
              <a:defRPr>
                <a:solidFill>
                  <a:schemeClr val="dk2"/>
                </a:solidFill>
              </a:defRPr>
            </a:lvl4pPr>
            <a:lvl5pPr lvl="4" rtl="0">
              <a:lnSpc>
                <a:spcPct val="115000"/>
              </a:lnSpc>
              <a:spcBef>
                <a:spcPts val="0"/>
              </a:spcBef>
              <a:spcAft>
                <a:spcPts val="1600"/>
              </a:spcAft>
              <a:buClr>
                <a:schemeClr val="dk2"/>
              </a:buClr>
              <a:buChar char="○"/>
              <a:defRPr>
                <a:solidFill>
                  <a:schemeClr val="dk2"/>
                </a:solidFill>
              </a:defRPr>
            </a:lvl5pPr>
            <a:lvl6pPr lvl="5" rtl="0">
              <a:lnSpc>
                <a:spcPct val="115000"/>
              </a:lnSpc>
              <a:spcBef>
                <a:spcPts val="0"/>
              </a:spcBef>
              <a:spcAft>
                <a:spcPts val="1600"/>
              </a:spcAft>
              <a:buClr>
                <a:schemeClr val="dk2"/>
              </a:buClr>
              <a:buChar char="■"/>
              <a:defRPr>
                <a:solidFill>
                  <a:schemeClr val="dk2"/>
                </a:solidFill>
              </a:defRPr>
            </a:lvl6pPr>
            <a:lvl7pPr lvl="6" rtl="0">
              <a:lnSpc>
                <a:spcPct val="115000"/>
              </a:lnSpc>
              <a:spcBef>
                <a:spcPts val="0"/>
              </a:spcBef>
              <a:spcAft>
                <a:spcPts val="1600"/>
              </a:spcAft>
              <a:buClr>
                <a:schemeClr val="dk2"/>
              </a:buClr>
              <a:buChar char="●"/>
              <a:defRPr>
                <a:solidFill>
                  <a:schemeClr val="dk2"/>
                </a:solidFill>
              </a:defRPr>
            </a:lvl7pPr>
            <a:lvl8pPr lvl="7" rtl="0">
              <a:lnSpc>
                <a:spcPct val="115000"/>
              </a:lnSpc>
              <a:spcBef>
                <a:spcPts val="0"/>
              </a:spcBef>
              <a:spcAft>
                <a:spcPts val="1600"/>
              </a:spcAft>
              <a:buClr>
                <a:schemeClr val="dk2"/>
              </a:buClr>
              <a:buChar char="○"/>
              <a:defRPr>
                <a:solidFill>
                  <a:schemeClr val="dk2"/>
                </a:solidFill>
              </a:defRPr>
            </a:lvl8pPr>
            <a:lvl9pPr lvl="8" rtl="0">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 sz="1000">
                <a:solidFill>
                  <a:schemeClr val="dk2"/>
                </a:solidFill>
              </a:rPr>
              <a:t>‹Nº›</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 id="2147483659" r:id="rId5"/>
    <p:sldLayoutId id="2147483660"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javiersuarezruiz@Hotmail.com" TargetMode="External"/><Relationship Id="rId2" Type="http://schemas.openxmlformats.org/officeDocument/2006/relationships/hyperlink" Target="http://geeks.ms/blogs/jsuarez"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Shape 35"/>
        <p:cNvGrpSpPr/>
        <p:nvPr/>
      </p:nvGrpSpPr>
      <p:grpSpPr>
        <a:xfrm>
          <a:off x="0" y="0"/>
          <a:ext cx="0" cy="0"/>
          <a:chOff x="0" y="0"/>
          <a:chExt cx="0" cy="0"/>
        </a:xfrm>
      </p:grpSpPr>
      <p:sp>
        <p:nvSpPr>
          <p:cNvPr id="37" name="Shape 37"/>
          <p:cNvSpPr txBox="1">
            <a:spLocks noGrp="1"/>
          </p:cNvSpPr>
          <p:nvPr>
            <p:ph type="ctrTitle"/>
          </p:nvPr>
        </p:nvSpPr>
        <p:spPr>
          <a:xfrm>
            <a:off x="311708" y="1545450"/>
            <a:ext cx="8520600" cy="2052600"/>
          </a:xfrm>
          <a:prstGeom prst="rect">
            <a:avLst/>
          </a:prstGeom>
        </p:spPr>
        <p:txBody>
          <a:bodyPr wrap="square" lIns="91425" tIns="91425" rIns="91425" bIns="91425" anchor="ctr" anchorCtr="0">
            <a:noAutofit/>
          </a:bodyPr>
          <a:lstStyle/>
          <a:p>
            <a:pPr lvl="0" rtl="0">
              <a:spcBef>
                <a:spcPts val="0"/>
              </a:spcBef>
              <a:buNone/>
            </a:pPr>
            <a:r>
              <a:rPr lang="es-ES" sz="3800" dirty="0">
                <a:solidFill>
                  <a:srgbClr val="FFFFFF"/>
                </a:solidFill>
                <a:latin typeface="Segoe UI" panose="020B0502040204020203" pitchFamily="34" charset="0"/>
                <a:ea typeface="Roboto"/>
                <a:cs typeface="Segoe UI" panose="020B0502040204020203" pitchFamily="34" charset="0"/>
                <a:sym typeface="Roboto"/>
              </a:rPr>
              <a:t>Novedades Xamarin.Forms </a:t>
            </a:r>
            <a:r>
              <a:rPr lang="es-ES" sz="6000" dirty="0">
                <a:solidFill>
                  <a:srgbClr val="FFFFFF"/>
                </a:solidFill>
                <a:latin typeface="Segoe UI" panose="020B0502040204020203" pitchFamily="34" charset="0"/>
                <a:ea typeface="Roboto"/>
                <a:cs typeface="Segoe UI" panose="020B0502040204020203" pitchFamily="34" charset="0"/>
                <a:sym typeface="Roboto"/>
              </a:rPr>
              <a:t>3.0</a:t>
            </a:r>
            <a:br>
              <a:rPr lang="en" sz="3800" dirty="0">
                <a:solidFill>
                  <a:srgbClr val="FFFFFF"/>
                </a:solidFill>
                <a:latin typeface="Segoe UI" panose="020B0502040204020203" pitchFamily="34" charset="0"/>
                <a:ea typeface="Roboto"/>
                <a:cs typeface="Segoe UI" panose="020B0502040204020203" pitchFamily="34" charset="0"/>
                <a:sym typeface="Roboto"/>
              </a:rPr>
            </a:br>
            <a:r>
              <a:rPr lang="es-ES" sz="2000" dirty="0">
                <a:solidFill>
                  <a:srgbClr val="FFFFFF"/>
                </a:solidFill>
                <a:latin typeface="Segoe UI" panose="020B0502040204020203" pitchFamily="34" charset="0"/>
                <a:ea typeface="Roboto"/>
                <a:cs typeface="Segoe UI" panose="020B0502040204020203" pitchFamily="34" charset="0"/>
                <a:sym typeface="Roboto"/>
              </a:rPr>
              <a:t>Preview</a:t>
            </a:r>
            <a:endParaRPr lang="en" sz="3800" dirty="0">
              <a:solidFill>
                <a:srgbClr val="FFFFFF"/>
              </a:solidFill>
              <a:latin typeface="Segoe UI" panose="020B0502040204020203" pitchFamily="34" charset="0"/>
              <a:ea typeface="Roboto"/>
              <a:cs typeface="Segoe UI" panose="020B0502040204020203" pitchFamily="34" charset="0"/>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FlexLayout</a:t>
            </a:r>
            <a:r>
              <a:rPr lang="en-US" dirty="0"/>
              <a:t>. </a:t>
            </a:r>
            <a:r>
              <a:rPr lang="en-US" dirty="0" err="1"/>
              <a:t>Propiedades</a:t>
            </a:r>
            <a:r>
              <a:rPr lang="en-US" dirty="0"/>
              <a:t> del panel. Wrap</a:t>
            </a:r>
          </a:p>
        </p:txBody>
      </p:sp>
      <p:sp>
        <p:nvSpPr>
          <p:cNvPr id="3" name="Text Placeholder 2"/>
          <p:cNvSpPr>
            <a:spLocks noGrp="1"/>
          </p:cNvSpPr>
          <p:nvPr>
            <p:ph type="body" sz="quarter" idx="11"/>
          </p:nvPr>
        </p:nvSpPr>
        <p:spPr>
          <a:xfrm>
            <a:off x="208187" y="1227114"/>
            <a:ext cx="8733885" cy="3697752"/>
          </a:xfrm>
        </p:spPr>
        <p:txBody>
          <a:bodyPr/>
          <a:lstStyle/>
          <a:p>
            <a:pPr marL="0" indent="0"/>
            <a:r>
              <a:rPr lang="es-ES" sz="2200" dirty="0"/>
              <a:t>Contamos con los siguientes valores:</a:t>
            </a:r>
          </a:p>
          <a:p>
            <a:pPr marL="342900" indent="-342900">
              <a:buFont typeface="Arial" panose="020B0604020202020204" pitchFamily="34" charset="0"/>
              <a:buChar char="•"/>
            </a:pPr>
            <a:r>
              <a:rPr lang="es-ES" sz="2200" dirty="0" err="1"/>
              <a:t>Wrap</a:t>
            </a:r>
            <a:endParaRPr lang="es-ES" sz="2200" dirty="0"/>
          </a:p>
          <a:p>
            <a:pPr marL="342900" indent="-342900">
              <a:buFont typeface="Arial" panose="020B0604020202020204" pitchFamily="34" charset="0"/>
              <a:buChar char="•"/>
            </a:pPr>
            <a:r>
              <a:rPr lang="es-ES" sz="2200" dirty="0" err="1"/>
              <a:t>NoWrap</a:t>
            </a:r>
            <a:endParaRPr lang="es-ES" sz="2200" dirty="0"/>
          </a:p>
          <a:p>
            <a:pPr marL="342900" indent="-342900">
              <a:buFont typeface="Arial" panose="020B0604020202020204" pitchFamily="34" charset="0"/>
              <a:buChar char="•"/>
            </a:pPr>
            <a:r>
              <a:rPr lang="es-ES" sz="2200" dirty="0"/>
              <a:t>Reverse</a:t>
            </a:r>
          </a:p>
        </p:txBody>
      </p:sp>
    </p:spTree>
    <p:extLst>
      <p:ext uri="{BB962C8B-B14F-4D97-AF65-F5344CB8AC3E}">
        <p14:creationId xmlns:p14="http://schemas.microsoft.com/office/powerpoint/2010/main" val="6943098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FlexLayout</a:t>
            </a:r>
            <a:r>
              <a:rPr lang="en-US" dirty="0"/>
              <a:t>. </a:t>
            </a:r>
            <a:r>
              <a:rPr lang="en-US" dirty="0" err="1"/>
              <a:t>Propiedades</a:t>
            </a:r>
            <a:r>
              <a:rPr lang="en-US" dirty="0"/>
              <a:t> del panel. </a:t>
            </a:r>
            <a:r>
              <a:rPr lang="en-US" dirty="0" err="1"/>
              <a:t>JustifyContent</a:t>
            </a:r>
            <a:endParaRPr lang="en-US" dirty="0"/>
          </a:p>
        </p:txBody>
      </p:sp>
      <p:sp>
        <p:nvSpPr>
          <p:cNvPr id="3" name="Text Placeholder 2"/>
          <p:cNvSpPr>
            <a:spLocks noGrp="1"/>
          </p:cNvSpPr>
          <p:nvPr>
            <p:ph type="body" sz="quarter" idx="11"/>
          </p:nvPr>
        </p:nvSpPr>
        <p:spPr>
          <a:xfrm>
            <a:off x="208188" y="1078302"/>
            <a:ext cx="5758994" cy="3846564"/>
          </a:xfrm>
        </p:spPr>
        <p:txBody>
          <a:bodyPr/>
          <a:lstStyle/>
          <a:p>
            <a:pPr marL="0" indent="0"/>
            <a:r>
              <a:rPr lang="es-ES" sz="1400" dirty="0"/>
              <a:t>Cuenta con las siguientes opciones:</a:t>
            </a:r>
          </a:p>
          <a:p>
            <a:pPr marL="342900" indent="-342900">
              <a:lnSpc>
                <a:spcPct val="100000"/>
              </a:lnSpc>
              <a:buFont typeface="Arial" panose="020B0604020202020204" pitchFamily="34" charset="0"/>
              <a:buChar char="•"/>
            </a:pPr>
            <a:r>
              <a:rPr lang="es-ES" sz="1400" dirty="0" err="1"/>
              <a:t>Start</a:t>
            </a:r>
            <a:endParaRPr lang="es-ES" sz="1400" dirty="0"/>
          </a:p>
          <a:p>
            <a:pPr marL="342900" indent="-342900">
              <a:lnSpc>
                <a:spcPct val="100000"/>
              </a:lnSpc>
              <a:buFont typeface="Arial" panose="020B0604020202020204" pitchFamily="34" charset="0"/>
              <a:buChar char="•"/>
            </a:pPr>
            <a:r>
              <a:rPr lang="es-ES" sz="1400" dirty="0"/>
              <a:t>Center</a:t>
            </a:r>
          </a:p>
          <a:p>
            <a:pPr marL="342900" indent="-342900">
              <a:lnSpc>
                <a:spcPct val="100000"/>
              </a:lnSpc>
              <a:buFont typeface="Arial" panose="020B0604020202020204" pitchFamily="34" charset="0"/>
              <a:buChar char="•"/>
            </a:pPr>
            <a:r>
              <a:rPr lang="es-ES" sz="1400" dirty="0" err="1"/>
              <a:t>End</a:t>
            </a:r>
            <a:endParaRPr lang="es-ES" sz="1400" dirty="0"/>
          </a:p>
          <a:p>
            <a:pPr marL="342900" indent="-342900">
              <a:lnSpc>
                <a:spcPct val="100000"/>
              </a:lnSpc>
              <a:buFont typeface="Arial" panose="020B0604020202020204" pitchFamily="34" charset="0"/>
              <a:buChar char="•"/>
            </a:pPr>
            <a:r>
              <a:rPr lang="es-ES" sz="1400" dirty="0" err="1"/>
              <a:t>SpaceBetween</a:t>
            </a:r>
            <a:endParaRPr lang="es-ES" sz="1400" dirty="0"/>
          </a:p>
          <a:p>
            <a:pPr marL="342900" indent="-342900">
              <a:lnSpc>
                <a:spcPct val="100000"/>
              </a:lnSpc>
              <a:buFont typeface="Arial" panose="020B0604020202020204" pitchFamily="34" charset="0"/>
              <a:buChar char="•"/>
            </a:pPr>
            <a:r>
              <a:rPr lang="es-ES" sz="1400" dirty="0" err="1"/>
              <a:t>SpaceAround</a:t>
            </a:r>
            <a:endParaRPr lang="es-ES" sz="1400" dirty="0"/>
          </a:p>
          <a:p>
            <a:pPr marL="342900" indent="-342900">
              <a:lnSpc>
                <a:spcPct val="100000"/>
              </a:lnSpc>
              <a:buFont typeface="Arial" panose="020B0604020202020204" pitchFamily="34" charset="0"/>
              <a:buChar char="•"/>
            </a:pPr>
            <a:r>
              <a:rPr lang="es-ES" sz="1400" dirty="0" err="1"/>
              <a:t>SpaceEvenly</a:t>
            </a:r>
            <a:endParaRPr lang="es-ES" sz="1400" dirty="0"/>
          </a:p>
          <a:p>
            <a:pPr marL="0" indent="0"/>
            <a:r>
              <a:rPr lang="es-ES" sz="1400" dirty="0"/>
              <a:t>Esta propiedad te puede recordar a la alineación de texto. Define como se organizan los elementos en el </a:t>
            </a:r>
            <a:r>
              <a:rPr lang="es-ES" sz="1400" b="1" dirty="0"/>
              <a:t>eje principal</a:t>
            </a:r>
            <a:r>
              <a:rPr lang="es-ES" sz="1400" dirty="0"/>
              <a:t>. El valor por defecto es </a:t>
            </a:r>
            <a:r>
              <a:rPr lang="es-ES" sz="1400" b="1" dirty="0" err="1"/>
              <a:t>Start</a:t>
            </a:r>
            <a:r>
              <a:rPr lang="es-ES" sz="1400" dirty="0"/>
              <a:t>. Con este valor los elementos se agrupan al inicio del eje principal.</a:t>
            </a:r>
          </a:p>
        </p:txBody>
      </p:sp>
      <p:pic>
        <p:nvPicPr>
          <p:cNvPr id="4" name="Imagen 3">
            <a:extLst>
              <a:ext uri="{FF2B5EF4-FFF2-40B4-BE49-F238E27FC236}">
                <a16:creationId xmlns:a16="http://schemas.microsoft.com/office/drawing/2014/main" id="{6F20B948-C5BB-4EE9-80FE-5C9A3C4A8A72}"/>
              </a:ext>
            </a:extLst>
          </p:cNvPr>
          <p:cNvPicPr>
            <a:picLocks noChangeAspect="1"/>
          </p:cNvPicPr>
          <p:nvPr/>
        </p:nvPicPr>
        <p:blipFill>
          <a:blip r:embed="rId3"/>
          <a:stretch>
            <a:fillRect/>
          </a:stretch>
        </p:blipFill>
        <p:spPr>
          <a:xfrm>
            <a:off x="5967181" y="1017725"/>
            <a:ext cx="2865119" cy="3846564"/>
          </a:xfrm>
          <a:prstGeom prst="rect">
            <a:avLst/>
          </a:prstGeom>
        </p:spPr>
      </p:pic>
    </p:spTree>
    <p:extLst>
      <p:ext uri="{BB962C8B-B14F-4D97-AF65-F5344CB8AC3E}">
        <p14:creationId xmlns:p14="http://schemas.microsoft.com/office/powerpoint/2010/main" val="35128767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FlexLayout</a:t>
            </a:r>
            <a:r>
              <a:rPr lang="en-US" dirty="0"/>
              <a:t>. </a:t>
            </a:r>
            <a:r>
              <a:rPr lang="en-US" dirty="0" err="1"/>
              <a:t>Propiedades</a:t>
            </a:r>
            <a:r>
              <a:rPr lang="en-US" dirty="0"/>
              <a:t> del panel. </a:t>
            </a:r>
            <a:r>
              <a:rPr lang="en-US" dirty="0" err="1"/>
              <a:t>AlignItems</a:t>
            </a:r>
            <a:endParaRPr lang="en-US" dirty="0"/>
          </a:p>
        </p:txBody>
      </p:sp>
      <p:sp>
        <p:nvSpPr>
          <p:cNvPr id="3" name="Text Placeholder 2"/>
          <p:cNvSpPr>
            <a:spLocks noGrp="1"/>
          </p:cNvSpPr>
          <p:nvPr>
            <p:ph type="body" sz="quarter" idx="11"/>
          </p:nvPr>
        </p:nvSpPr>
        <p:spPr>
          <a:xfrm>
            <a:off x="208187" y="1017725"/>
            <a:ext cx="5865083" cy="3907141"/>
          </a:xfrm>
        </p:spPr>
        <p:txBody>
          <a:bodyPr/>
          <a:lstStyle/>
          <a:p>
            <a:pPr marL="0" indent="0"/>
            <a:r>
              <a:rPr lang="es-ES" sz="1300" dirty="0"/>
              <a:t>Esta propiedad es similar a la anterior por lo que es rápida de asimilar. Los posibles valores son:</a:t>
            </a:r>
          </a:p>
          <a:p>
            <a:pPr marL="342900" indent="-342900">
              <a:buFont typeface="Arial" panose="020B0604020202020204" pitchFamily="34" charset="0"/>
              <a:buChar char="•"/>
            </a:pPr>
            <a:r>
              <a:rPr lang="es-ES" sz="1300" dirty="0" err="1"/>
              <a:t>Start</a:t>
            </a:r>
            <a:endParaRPr lang="es-ES" sz="1300" dirty="0"/>
          </a:p>
          <a:p>
            <a:pPr marL="342900" indent="-342900">
              <a:buFont typeface="Arial" panose="020B0604020202020204" pitchFamily="34" charset="0"/>
              <a:buChar char="•"/>
            </a:pPr>
            <a:r>
              <a:rPr lang="es-ES" sz="1300" dirty="0"/>
              <a:t>Center</a:t>
            </a:r>
          </a:p>
          <a:p>
            <a:pPr marL="342900" indent="-342900">
              <a:buFont typeface="Arial" panose="020B0604020202020204" pitchFamily="34" charset="0"/>
              <a:buChar char="•"/>
            </a:pPr>
            <a:r>
              <a:rPr lang="es-ES" sz="1300" dirty="0" err="1"/>
              <a:t>End</a:t>
            </a:r>
            <a:endParaRPr lang="es-ES" sz="1300" dirty="0"/>
          </a:p>
          <a:p>
            <a:pPr marL="342900" indent="-342900">
              <a:buFont typeface="Arial" panose="020B0604020202020204" pitchFamily="34" charset="0"/>
              <a:buChar char="•"/>
            </a:pPr>
            <a:r>
              <a:rPr lang="es-ES" sz="1300" dirty="0" err="1"/>
              <a:t>Stretch</a:t>
            </a:r>
            <a:endParaRPr lang="es-ES" sz="1300" dirty="0"/>
          </a:p>
          <a:p>
            <a:pPr marL="0" indent="0"/>
            <a:r>
              <a:rPr lang="es-ES" sz="1300" dirty="0"/>
              <a:t>Define el comportamiento predeterminado de cómo se colocan los elementos a lo largo del </a:t>
            </a:r>
            <a:r>
              <a:rPr lang="es-ES" sz="1300" b="1" dirty="0"/>
              <a:t>eje transversal </a:t>
            </a:r>
            <a:r>
              <a:rPr lang="es-ES" sz="1300" dirty="0"/>
              <a:t>(</a:t>
            </a:r>
            <a:r>
              <a:rPr lang="es-ES" sz="1300" dirty="0" err="1"/>
              <a:t>cross</a:t>
            </a:r>
            <a:r>
              <a:rPr lang="es-ES" sz="1300" dirty="0"/>
              <a:t>-axis).</a:t>
            </a:r>
          </a:p>
          <a:p>
            <a:pPr marL="0" indent="0"/>
            <a:r>
              <a:rPr lang="es-ES" sz="1300" dirty="0"/>
              <a:t>El valor predeterminado es </a:t>
            </a:r>
            <a:r>
              <a:rPr lang="es-ES" sz="1300" b="1" dirty="0" err="1"/>
              <a:t>Stretch</a:t>
            </a:r>
            <a:r>
              <a:rPr lang="es-ES" sz="1300" dirty="0"/>
              <a:t> que se encargará de “estirar” los elementos para que rellenen toda la altura del contenedor. El resto de opciones hacen justo lo que imaginas, agrupan los elementos al inicio, centro o final del contenedor.</a:t>
            </a:r>
          </a:p>
        </p:txBody>
      </p:sp>
      <p:pic>
        <p:nvPicPr>
          <p:cNvPr id="4" name="Imagen 3">
            <a:extLst>
              <a:ext uri="{FF2B5EF4-FFF2-40B4-BE49-F238E27FC236}">
                <a16:creationId xmlns:a16="http://schemas.microsoft.com/office/drawing/2014/main" id="{CD69441B-B38A-4985-8FF2-31AEF3326899}"/>
              </a:ext>
            </a:extLst>
          </p:cNvPr>
          <p:cNvPicPr>
            <a:picLocks noChangeAspect="1"/>
          </p:cNvPicPr>
          <p:nvPr/>
        </p:nvPicPr>
        <p:blipFill>
          <a:blip r:embed="rId3"/>
          <a:stretch>
            <a:fillRect/>
          </a:stretch>
        </p:blipFill>
        <p:spPr>
          <a:xfrm>
            <a:off x="6073270" y="1017725"/>
            <a:ext cx="3002540" cy="3551228"/>
          </a:xfrm>
          <a:prstGeom prst="rect">
            <a:avLst/>
          </a:prstGeom>
        </p:spPr>
      </p:pic>
    </p:spTree>
    <p:extLst>
      <p:ext uri="{BB962C8B-B14F-4D97-AF65-F5344CB8AC3E}">
        <p14:creationId xmlns:p14="http://schemas.microsoft.com/office/powerpoint/2010/main" val="35922664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FlexLayout</a:t>
            </a:r>
            <a:r>
              <a:rPr lang="en-US" dirty="0"/>
              <a:t>. </a:t>
            </a:r>
            <a:r>
              <a:rPr lang="en-US" dirty="0" err="1"/>
              <a:t>Propiedades</a:t>
            </a:r>
            <a:r>
              <a:rPr lang="en-US" dirty="0"/>
              <a:t> del panel. </a:t>
            </a:r>
            <a:r>
              <a:rPr lang="en-US" dirty="0" err="1"/>
              <a:t>AlignContent</a:t>
            </a:r>
            <a:endParaRPr lang="en-US" dirty="0"/>
          </a:p>
        </p:txBody>
      </p:sp>
      <p:sp>
        <p:nvSpPr>
          <p:cNvPr id="3" name="Text Placeholder 2"/>
          <p:cNvSpPr>
            <a:spLocks noGrp="1"/>
          </p:cNvSpPr>
          <p:nvPr>
            <p:ph type="body" sz="quarter" idx="11"/>
          </p:nvPr>
        </p:nvSpPr>
        <p:spPr>
          <a:xfrm>
            <a:off x="208187" y="1227114"/>
            <a:ext cx="8733885" cy="3697752"/>
          </a:xfrm>
        </p:spPr>
        <p:txBody>
          <a:bodyPr/>
          <a:lstStyle/>
          <a:p>
            <a:pPr marL="0" indent="0"/>
            <a:r>
              <a:rPr lang="es-ES" sz="1600" dirty="0"/>
              <a:t>Esta propiedad permite controlar la alineación de los elementos haciendo </a:t>
            </a:r>
            <a:r>
              <a:rPr lang="es-ES" sz="1600" dirty="0" err="1"/>
              <a:t>Wrapping</a:t>
            </a:r>
            <a:r>
              <a:rPr lang="es-ES" sz="1600" dirty="0"/>
              <a:t>. Nos permite controlar el espacio adicional en el eje transversal. Los valores posibles son:</a:t>
            </a:r>
          </a:p>
          <a:p>
            <a:pPr marL="171450" indent="-171450">
              <a:buFont typeface="Arial" panose="020B0604020202020204" pitchFamily="34" charset="0"/>
              <a:buChar char="•"/>
            </a:pPr>
            <a:r>
              <a:rPr lang="es-ES" sz="1100" dirty="0" err="1"/>
              <a:t>Start</a:t>
            </a:r>
            <a:endParaRPr lang="es-ES" sz="1100" dirty="0"/>
          </a:p>
          <a:p>
            <a:pPr marL="171450" indent="-171450">
              <a:buFont typeface="Arial" panose="020B0604020202020204" pitchFamily="34" charset="0"/>
              <a:buChar char="•"/>
            </a:pPr>
            <a:r>
              <a:rPr lang="es-ES" sz="1100" dirty="0"/>
              <a:t>Center</a:t>
            </a:r>
          </a:p>
          <a:p>
            <a:pPr marL="171450" indent="-171450">
              <a:buFont typeface="Arial" panose="020B0604020202020204" pitchFamily="34" charset="0"/>
              <a:buChar char="•"/>
            </a:pPr>
            <a:r>
              <a:rPr lang="es-ES" sz="1100" dirty="0" err="1"/>
              <a:t>End</a:t>
            </a:r>
            <a:endParaRPr lang="es-ES" sz="1100" dirty="0"/>
          </a:p>
          <a:p>
            <a:pPr marL="171450" indent="-171450">
              <a:buFont typeface="Arial" panose="020B0604020202020204" pitchFamily="34" charset="0"/>
              <a:buChar char="•"/>
            </a:pPr>
            <a:r>
              <a:rPr lang="es-ES" sz="1100" dirty="0" err="1"/>
              <a:t>Stretch</a:t>
            </a:r>
            <a:endParaRPr lang="es-ES" sz="1100" dirty="0"/>
          </a:p>
          <a:p>
            <a:pPr marL="171450" indent="-171450">
              <a:buFont typeface="Arial" panose="020B0604020202020204" pitchFamily="34" charset="0"/>
              <a:buChar char="•"/>
            </a:pPr>
            <a:r>
              <a:rPr lang="es-ES" sz="1100" dirty="0" err="1"/>
              <a:t>SpaceBetween</a:t>
            </a:r>
            <a:endParaRPr lang="es-ES" sz="1100" dirty="0"/>
          </a:p>
          <a:p>
            <a:pPr marL="171450" indent="-171450">
              <a:buFont typeface="Arial" panose="020B0604020202020204" pitchFamily="34" charset="0"/>
              <a:buChar char="•"/>
            </a:pPr>
            <a:r>
              <a:rPr lang="es-ES" sz="1100" dirty="0" err="1"/>
              <a:t>SpaceAround</a:t>
            </a:r>
            <a:endParaRPr lang="es-ES" sz="1100" dirty="0"/>
          </a:p>
          <a:p>
            <a:pPr marL="171450" indent="-171450">
              <a:buFont typeface="Arial" panose="020B0604020202020204" pitchFamily="34" charset="0"/>
              <a:buChar char="•"/>
            </a:pPr>
            <a:r>
              <a:rPr lang="es-ES" sz="1100" dirty="0" err="1"/>
              <a:t>SpaceEvenly</a:t>
            </a:r>
            <a:endParaRPr lang="es-ES" sz="1100" dirty="0"/>
          </a:p>
        </p:txBody>
      </p:sp>
    </p:spTree>
    <p:extLst>
      <p:ext uri="{BB962C8B-B14F-4D97-AF65-F5344CB8AC3E}">
        <p14:creationId xmlns:p14="http://schemas.microsoft.com/office/powerpoint/2010/main" val="24475572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FlexLayout</a:t>
            </a:r>
            <a:r>
              <a:rPr lang="en-US" dirty="0"/>
              <a:t>. </a:t>
            </a:r>
            <a:r>
              <a:rPr lang="en-US" dirty="0" err="1"/>
              <a:t>Propiedades</a:t>
            </a:r>
            <a:r>
              <a:rPr lang="en-US" dirty="0"/>
              <a:t> del panel. </a:t>
            </a:r>
            <a:r>
              <a:rPr lang="en-US" dirty="0" err="1"/>
              <a:t>AlignContent</a:t>
            </a:r>
            <a:endParaRPr lang="en-US" dirty="0"/>
          </a:p>
        </p:txBody>
      </p:sp>
      <p:sp>
        <p:nvSpPr>
          <p:cNvPr id="3" name="Text Placeholder 2"/>
          <p:cNvSpPr>
            <a:spLocks noGrp="1"/>
          </p:cNvSpPr>
          <p:nvPr>
            <p:ph type="body" sz="quarter" idx="11"/>
          </p:nvPr>
        </p:nvSpPr>
        <p:spPr>
          <a:xfrm>
            <a:off x="208187" y="1227114"/>
            <a:ext cx="5629193" cy="3697752"/>
          </a:xfrm>
        </p:spPr>
        <p:txBody>
          <a:bodyPr/>
          <a:lstStyle/>
          <a:p>
            <a:pPr marL="0" indent="0"/>
            <a:r>
              <a:rPr lang="es-ES" sz="1400" b="1" i="1" dirty="0"/>
              <a:t>NOTA: </a:t>
            </a:r>
            <a:r>
              <a:rPr lang="es-ES" sz="1400" i="1" dirty="0"/>
              <a:t>Esta </a:t>
            </a:r>
            <a:r>
              <a:rPr lang="es-ES" sz="1400" i="1" dirty="0" err="1"/>
              <a:t>propuedad</a:t>
            </a:r>
            <a:r>
              <a:rPr lang="es-ES" sz="1400" i="1" dirty="0"/>
              <a:t> no tiene efecto cuando solo hay una línea de elementos.</a:t>
            </a:r>
          </a:p>
          <a:p>
            <a:pPr marL="0" indent="0"/>
            <a:r>
              <a:rPr lang="es-ES" sz="1400" dirty="0"/>
              <a:t>Como en </a:t>
            </a:r>
            <a:r>
              <a:rPr lang="es-ES" sz="1400" dirty="0" err="1"/>
              <a:t>AlignItems</a:t>
            </a:r>
            <a:r>
              <a:rPr lang="es-ES" sz="1400" dirty="0"/>
              <a:t> el valor por defecto es </a:t>
            </a:r>
            <a:r>
              <a:rPr lang="es-ES" sz="1400" b="1" dirty="0" err="1"/>
              <a:t>Stretch</a:t>
            </a:r>
            <a:r>
              <a:rPr lang="es-ES" sz="1400" dirty="0"/>
              <a:t>. Con este valor, los elementos se “estiran” para adaptarse al espacio disponible a lo largo del eje transversal.</a:t>
            </a:r>
          </a:p>
          <a:p>
            <a:pPr marL="0" indent="0"/>
            <a:endParaRPr lang="es-ES" sz="1100" dirty="0"/>
          </a:p>
        </p:txBody>
      </p:sp>
      <p:pic>
        <p:nvPicPr>
          <p:cNvPr id="4" name="Imagen 3">
            <a:extLst>
              <a:ext uri="{FF2B5EF4-FFF2-40B4-BE49-F238E27FC236}">
                <a16:creationId xmlns:a16="http://schemas.microsoft.com/office/drawing/2014/main" id="{EC658602-9304-4DEF-BDBE-1C7A3DC3BEC7}"/>
              </a:ext>
            </a:extLst>
          </p:cNvPr>
          <p:cNvPicPr>
            <a:picLocks noChangeAspect="1"/>
          </p:cNvPicPr>
          <p:nvPr/>
        </p:nvPicPr>
        <p:blipFill>
          <a:blip r:embed="rId3"/>
          <a:stretch>
            <a:fillRect/>
          </a:stretch>
        </p:blipFill>
        <p:spPr>
          <a:xfrm>
            <a:off x="5837380" y="1109492"/>
            <a:ext cx="2994920" cy="3528366"/>
          </a:xfrm>
          <a:prstGeom prst="rect">
            <a:avLst/>
          </a:prstGeom>
        </p:spPr>
      </p:pic>
    </p:spTree>
    <p:extLst>
      <p:ext uri="{BB962C8B-B14F-4D97-AF65-F5344CB8AC3E}">
        <p14:creationId xmlns:p14="http://schemas.microsoft.com/office/powerpoint/2010/main" val="10430839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4" name="Title 1"/>
          <p:cNvSpPr txBox="1">
            <a:spLocks/>
          </p:cNvSpPr>
          <p:nvPr/>
        </p:nvSpPr>
        <p:spPr>
          <a:xfrm>
            <a:off x="889070" y="2091370"/>
            <a:ext cx="7380000" cy="823955"/>
          </a:xfrm>
          <a:prstGeom prst="rect">
            <a:avLst/>
          </a:prstGeom>
        </p:spPr>
        <p:txBody>
          <a:bodyPr lIns="109713" tIns="6857" rIns="109713" bIns="6857"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algn="ctr" defTabSz="685714">
              <a:defRPr/>
            </a:pPr>
            <a:r>
              <a:rPr lang="en-US" sz="6471" spc="-75" dirty="0" err="1">
                <a:solidFill>
                  <a:srgbClr val="FFFFFF"/>
                </a:solidFill>
                <a:cs typeface="Segoe UI Light" panose="020B0502040204020203" pitchFamily="34" charset="0"/>
              </a:rPr>
              <a:t>FlexLayout</a:t>
            </a:r>
            <a:endParaRPr lang="en-US" sz="6471" spc="-75" dirty="0">
              <a:solidFill>
                <a:srgbClr val="FFFFFF"/>
              </a:solidFill>
              <a:cs typeface="Segoe UI Light" panose="020B0502040204020203" pitchFamily="34" charset="0"/>
            </a:endParaRPr>
          </a:p>
          <a:p>
            <a:pPr algn="ctr" defTabSz="685714">
              <a:defRPr/>
            </a:pPr>
            <a:r>
              <a:rPr lang="en-US" sz="1800" spc="-75" dirty="0" err="1">
                <a:solidFill>
                  <a:srgbClr val="FFFFFF"/>
                </a:solidFill>
                <a:cs typeface="Segoe UI Light" panose="020B0502040204020203" pitchFamily="34" charset="0"/>
              </a:rPr>
              <a:t>Propiedades</a:t>
            </a:r>
            <a:r>
              <a:rPr lang="en-US" sz="1800" spc="-75" dirty="0">
                <a:solidFill>
                  <a:srgbClr val="FFFFFF"/>
                </a:solidFill>
                <a:cs typeface="Segoe UI Light" panose="020B0502040204020203" pitchFamily="34" charset="0"/>
              </a:rPr>
              <a:t> de </a:t>
            </a:r>
            <a:r>
              <a:rPr lang="en-US" sz="1800" spc="-75" dirty="0" err="1">
                <a:solidFill>
                  <a:srgbClr val="FFFFFF"/>
                </a:solidFill>
                <a:cs typeface="Segoe UI Light" panose="020B0502040204020203" pitchFamily="34" charset="0"/>
              </a:rPr>
              <a:t>cada</a:t>
            </a:r>
            <a:r>
              <a:rPr lang="en-US" sz="1800" spc="-75" dirty="0">
                <a:solidFill>
                  <a:srgbClr val="FFFFFF"/>
                </a:solidFill>
                <a:cs typeface="Segoe UI Light" panose="020B0502040204020203" pitchFamily="34" charset="0"/>
              </a:rPr>
              <a:t> </a:t>
            </a:r>
            <a:r>
              <a:rPr lang="en-US" sz="1800" spc="-75" dirty="0" err="1">
                <a:solidFill>
                  <a:srgbClr val="FFFFFF"/>
                </a:solidFill>
                <a:cs typeface="Segoe UI Light" panose="020B0502040204020203" pitchFamily="34" charset="0"/>
              </a:rPr>
              <a:t>elemento</a:t>
            </a:r>
            <a:endParaRPr lang="en-US" sz="1800" spc="-75" dirty="0">
              <a:solidFill>
                <a:srgbClr val="FFFFFF"/>
              </a:solidFill>
              <a:cs typeface="Segoe UI Light" panose="020B0502040204020203" pitchFamily="34" charset="0"/>
            </a:endParaRPr>
          </a:p>
        </p:txBody>
      </p:sp>
    </p:spTree>
    <p:extLst>
      <p:ext uri="{BB962C8B-B14F-4D97-AF65-F5344CB8AC3E}">
        <p14:creationId xmlns:p14="http://schemas.microsoft.com/office/powerpoint/2010/main" val="28285600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FlexLayout</a:t>
            </a:r>
            <a:r>
              <a:rPr lang="en-US" sz="2000" dirty="0"/>
              <a:t>. </a:t>
            </a:r>
            <a:r>
              <a:rPr lang="en-US" sz="2000" dirty="0" err="1"/>
              <a:t>Propiedades</a:t>
            </a:r>
            <a:r>
              <a:rPr lang="en-US" sz="2000" dirty="0"/>
              <a:t> de </a:t>
            </a:r>
            <a:r>
              <a:rPr lang="en-US" sz="2000" dirty="0" err="1"/>
              <a:t>cada</a:t>
            </a:r>
            <a:r>
              <a:rPr lang="en-US" sz="2000" dirty="0"/>
              <a:t> </a:t>
            </a:r>
            <a:r>
              <a:rPr lang="en-US" sz="2000" dirty="0" err="1"/>
              <a:t>elemento</a:t>
            </a:r>
            <a:r>
              <a:rPr lang="en-US" sz="2000" dirty="0"/>
              <a:t>. </a:t>
            </a:r>
            <a:r>
              <a:rPr lang="es-ES" sz="2000" dirty="0" err="1"/>
              <a:t>FlexLayout.Grow</a:t>
            </a:r>
            <a:br>
              <a:rPr lang="es-ES" sz="2000" dirty="0"/>
            </a:br>
            <a:endParaRPr lang="en-US" sz="2000" dirty="0"/>
          </a:p>
        </p:txBody>
      </p:sp>
      <p:sp>
        <p:nvSpPr>
          <p:cNvPr id="3" name="Text Placeholder 2"/>
          <p:cNvSpPr>
            <a:spLocks noGrp="1"/>
          </p:cNvSpPr>
          <p:nvPr>
            <p:ph type="body" sz="quarter" idx="11"/>
          </p:nvPr>
        </p:nvSpPr>
        <p:spPr>
          <a:xfrm>
            <a:off x="208187" y="1227114"/>
            <a:ext cx="8733885" cy="3697752"/>
          </a:xfrm>
        </p:spPr>
        <p:txBody>
          <a:bodyPr/>
          <a:lstStyle/>
          <a:p>
            <a:pPr marL="0" indent="0"/>
            <a:r>
              <a:rPr lang="es-ES" sz="1600" dirty="0"/>
              <a:t>La gran aportación de </a:t>
            </a:r>
            <a:r>
              <a:rPr lang="es-ES" sz="1600" dirty="0" err="1"/>
              <a:t>FlexLayout</a:t>
            </a:r>
            <a:r>
              <a:rPr lang="es-ES" sz="1600" dirty="0"/>
              <a:t> es permitir que sus elementos sean “</a:t>
            </a:r>
            <a:r>
              <a:rPr lang="es-ES" sz="1600" b="1" dirty="0"/>
              <a:t>flexibles</a:t>
            </a:r>
            <a:r>
              <a:rPr lang="es-ES" sz="1600" dirty="0"/>
              <a:t>”. Esta propiedad nos permite tener aún más control en este sentido. El valor de la propiedad puede ser desde cero a cualquier valor </a:t>
            </a:r>
            <a:r>
              <a:rPr lang="es-ES" sz="1600" b="1" dirty="0"/>
              <a:t>numérico</a:t>
            </a:r>
            <a:r>
              <a:rPr lang="es-ES" sz="1600" dirty="0"/>
              <a:t> positivo. </a:t>
            </a:r>
          </a:p>
          <a:p>
            <a:pPr marL="0" indent="0"/>
            <a:r>
              <a:rPr lang="es-ES" sz="1600" dirty="0"/>
              <a:t>Por defecto, el valor de la propiedad es 0. Este valor hace que el elemento no crezca para ajustarse al espacio disponible. Podríamos decir que es como un “interruptor apagado”. Si tenemos en un contenedor un elemento, y establecemos el valor a 1, el elemento pasa a ocupar todo el espacio.</a:t>
            </a:r>
          </a:p>
          <a:p>
            <a:pPr marL="0" indent="0"/>
            <a:r>
              <a:rPr lang="es-ES" sz="1600" dirty="0"/>
              <a:t>Si todos los elementos tienen un crecimiento flexible establecido en 1, el espacio restante en el contenedor se distribuirá por igual a todos los hijos. Si uno de los hijos tiene un valor de 2, el espacio restante ocuparía el doble de espacio que los demás (o lo intentará, al menos).</a:t>
            </a:r>
          </a:p>
        </p:txBody>
      </p:sp>
    </p:spTree>
    <p:extLst>
      <p:ext uri="{BB962C8B-B14F-4D97-AF65-F5344CB8AC3E}">
        <p14:creationId xmlns:p14="http://schemas.microsoft.com/office/powerpoint/2010/main" val="39002075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FlexLayout</a:t>
            </a:r>
            <a:r>
              <a:rPr lang="en-US" sz="2000" dirty="0"/>
              <a:t>. </a:t>
            </a:r>
            <a:r>
              <a:rPr lang="en-US" sz="2000" dirty="0" err="1"/>
              <a:t>Propiedades</a:t>
            </a:r>
            <a:r>
              <a:rPr lang="en-US" sz="2000" dirty="0"/>
              <a:t> de </a:t>
            </a:r>
            <a:r>
              <a:rPr lang="en-US" sz="2000" dirty="0" err="1"/>
              <a:t>cada</a:t>
            </a:r>
            <a:r>
              <a:rPr lang="en-US" sz="2000" dirty="0"/>
              <a:t> </a:t>
            </a:r>
            <a:r>
              <a:rPr lang="en-US" sz="2000" dirty="0" err="1"/>
              <a:t>elemento</a:t>
            </a:r>
            <a:r>
              <a:rPr lang="en-US" sz="2000" dirty="0"/>
              <a:t>. </a:t>
            </a:r>
            <a:r>
              <a:rPr lang="es-ES" sz="2000" dirty="0" err="1"/>
              <a:t>FlexLayout.Basis</a:t>
            </a:r>
            <a:br>
              <a:rPr lang="es-ES" sz="2000" dirty="0"/>
            </a:br>
            <a:endParaRPr lang="en-US" sz="2000" dirty="0"/>
          </a:p>
        </p:txBody>
      </p:sp>
      <p:sp>
        <p:nvSpPr>
          <p:cNvPr id="3" name="Text Placeholder 2"/>
          <p:cNvSpPr>
            <a:spLocks noGrp="1"/>
          </p:cNvSpPr>
          <p:nvPr>
            <p:ph type="body" sz="quarter" idx="11"/>
          </p:nvPr>
        </p:nvSpPr>
        <p:spPr>
          <a:xfrm>
            <a:off x="208187" y="1227114"/>
            <a:ext cx="8733885" cy="3697752"/>
          </a:xfrm>
        </p:spPr>
        <p:txBody>
          <a:bodyPr/>
          <a:lstStyle/>
          <a:p>
            <a:pPr marL="0" indent="0"/>
            <a:r>
              <a:rPr lang="es-ES" sz="2200" dirty="0"/>
              <a:t>Esta propiedad define el tamaño predeterminado de un elemento antes que se distribuya el espacio restante disponible. Puede ser una proporción, por ejemplo un porcentaje (5%, 25%, etc.). También se pueden utilizar algunas palabras reversadas como Auto.</a:t>
            </a:r>
          </a:p>
          <a:p>
            <a:pPr marL="0" indent="0"/>
            <a:endParaRPr lang="es-ES" sz="2200" dirty="0"/>
          </a:p>
          <a:p>
            <a:pPr marL="0" indent="0"/>
            <a:r>
              <a:rPr lang="es-ES" sz="2200" dirty="0"/>
              <a:t>En combinación con </a:t>
            </a:r>
            <a:r>
              <a:rPr lang="es-ES" sz="2200" dirty="0" err="1"/>
              <a:t>FlexLayout.Grow</a:t>
            </a:r>
            <a:r>
              <a:rPr lang="es-ES" sz="2200" dirty="0"/>
              <a:t> permite un control bastante completo sobre el tamaño de cada elemento hijo del contenedor.</a:t>
            </a:r>
          </a:p>
        </p:txBody>
      </p:sp>
    </p:spTree>
    <p:extLst>
      <p:ext uri="{BB962C8B-B14F-4D97-AF65-F5344CB8AC3E}">
        <p14:creationId xmlns:p14="http://schemas.microsoft.com/office/powerpoint/2010/main" val="9319567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ES" dirty="0" err="1"/>
              <a:t>FlexLayout</a:t>
            </a:r>
            <a:endParaRPr lang="en-US" dirty="0"/>
          </a:p>
        </p:txBody>
      </p:sp>
    </p:spTree>
    <p:extLst>
      <p:ext uri="{BB962C8B-B14F-4D97-AF65-F5344CB8AC3E}">
        <p14:creationId xmlns:p14="http://schemas.microsoft.com/office/powerpoint/2010/main" val="12581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4" name="Title 1"/>
          <p:cNvSpPr txBox="1">
            <a:spLocks/>
          </p:cNvSpPr>
          <p:nvPr/>
        </p:nvSpPr>
        <p:spPr>
          <a:xfrm>
            <a:off x="889070" y="2091370"/>
            <a:ext cx="7380000" cy="823955"/>
          </a:xfrm>
          <a:prstGeom prst="rect">
            <a:avLst/>
          </a:prstGeom>
        </p:spPr>
        <p:txBody>
          <a:bodyPr lIns="109713" tIns="6857" rIns="109713" bIns="6857"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algn="ctr" defTabSz="685714">
              <a:defRPr/>
            </a:pPr>
            <a:r>
              <a:rPr lang="en-US" spc="-75" dirty="0" err="1">
                <a:solidFill>
                  <a:srgbClr val="FFFFFF"/>
                </a:solidFill>
                <a:cs typeface="Segoe UI Light" panose="020B0502040204020203" pitchFamily="34" charset="0"/>
              </a:rPr>
              <a:t>VisualStateManager</a:t>
            </a:r>
            <a:endParaRPr lang="en-US" spc="-75" dirty="0">
              <a:solidFill>
                <a:srgbClr val="FFFFFF"/>
              </a:solidFill>
              <a:cs typeface="Segoe UI Light" panose="020B0502040204020203" pitchFamily="34" charset="0"/>
            </a:endParaRPr>
          </a:p>
        </p:txBody>
      </p:sp>
    </p:spTree>
    <p:extLst>
      <p:ext uri="{BB962C8B-B14F-4D97-AF65-F5344CB8AC3E}">
        <p14:creationId xmlns:p14="http://schemas.microsoft.com/office/powerpoint/2010/main" val="17814967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97857" y="892121"/>
            <a:ext cx="4845953" cy="2081565"/>
          </a:xfrm>
        </p:spPr>
        <p:txBody>
          <a:bodyPr/>
          <a:lstStyle/>
          <a:p>
            <a:r>
              <a:rPr lang="es-ES" sz="2100" dirty="0"/>
              <a:t>Visual Studio Technologies &amp; Windows Platform Development MVP</a:t>
            </a:r>
          </a:p>
          <a:p>
            <a:r>
              <a:rPr lang="es-ES" sz="2100" dirty="0"/>
              <a:t>Xamarin MVP</a:t>
            </a:r>
          </a:p>
          <a:p>
            <a:r>
              <a:rPr lang="es-ES" sz="2100" dirty="0"/>
              <a:t>Software Developer at Plain Concepts</a:t>
            </a:r>
          </a:p>
        </p:txBody>
      </p:sp>
      <p:sp>
        <p:nvSpPr>
          <p:cNvPr id="3" name="Title 2"/>
          <p:cNvSpPr>
            <a:spLocks noGrp="1"/>
          </p:cNvSpPr>
          <p:nvPr>
            <p:ph type="title"/>
          </p:nvPr>
        </p:nvSpPr>
        <p:spPr/>
        <p:txBody>
          <a:bodyPr/>
          <a:lstStyle/>
          <a:p>
            <a:r>
              <a:rPr lang="es-ES" dirty="0"/>
              <a:t>Javier Suárez Ruiz</a:t>
            </a:r>
          </a:p>
        </p:txBody>
      </p:sp>
      <p:sp>
        <p:nvSpPr>
          <p:cNvPr id="6" name="Text Placeholder 4"/>
          <p:cNvSpPr>
            <a:spLocks noGrp="1"/>
          </p:cNvSpPr>
          <p:nvPr/>
        </p:nvSpPr>
        <p:spPr>
          <a:xfrm>
            <a:off x="4097857" y="3282760"/>
            <a:ext cx="4631261" cy="1037656"/>
          </a:xfrm>
          <a:prstGeom prst="rect">
            <a:avLst/>
          </a:prstGeom>
        </p:spPr>
        <p:txBody>
          <a:bodyPr vert="horz" lIns="89630" tIns="0" rIns="89630" bIns="44816" rtlCol="0">
            <a:normAutofit fontScale="70000" lnSpcReduction="20000"/>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0074" indent="-280074">
              <a:buFont typeface="Arial" panose="020B0604020202020204" pitchFamily="34" charset="0"/>
              <a:buChar char="•"/>
            </a:pPr>
            <a:r>
              <a:rPr lang="en-US" sz="2700" dirty="0">
                <a:solidFill>
                  <a:schemeClr val="bg2">
                    <a:lumMod val="25000"/>
                  </a:schemeClr>
                </a:solidFill>
              </a:rPr>
              <a:t>Blog: </a:t>
            </a:r>
            <a:r>
              <a:rPr lang="en-US" sz="2700" dirty="0">
                <a:solidFill>
                  <a:schemeClr val="bg2">
                    <a:lumMod val="25000"/>
                  </a:schemeClr>
                </a:solidFill>
                <a:hlinkClick r:id="rId2"/>
              </a:rPr>
              <a:t>http://geeks.ms/blogs/jsuarez</a:t>
            </a:r>
            <a:endParaRPr lang="en-US" sz="2700" dirty="0">
              <a:solidFill>
                <a:schemeClr val="bg2">
                  <a:lumMod val="25000"/>
                </a:schemeClr>
              </a:solidFill>
            </a:endParaRPr>
          </a:p>
          <a:p>
            <a:pPr marL="280074" indent="-280074">
              <a:buFont typeface="Arial" panose="020B0604020202020204" pitchFamily="34" charset="0"/>
              <a:buChar char="•"/>
            </a:pPr>
            <a:r>
              <a:rPr lang="en-US" sz="2700" dirty="0">
                <a:solidFill>
                  <a:schemeClr val="bg2">
                    <a:lumMod val="25000"/>
                  </a:schemeClr>
                </a:solidFill>
              </a:rPr>
              <a:t>Email: </a:t>
            </a:r>
            <a:r>
              <a:rPr lang="en-US" sz="2700" dirty="0">
                <a:solidFill>
                  <a:schemeClr val="bg2">
                    <a:lumMod val="25000"/>
                  </a:schemeClr>
                </a:solidFill>
                <a:hlinkClick r:id="rId3"/>
              </a:rPr>
              <a:t>javiersuarezruiz@hotmail.com</a:t>
            </a:r>
            <a:endParaRPr lang="en-US" sz="2700" dirty="0">
              <a:solidFill>
                <a:schemeClr val="bg2">
                  <a:lumMod val="25000"/>
                </a:schemeClr>
              </a:solidFill>
            </a:endParaRPr>
          </a:p>
          <a:p>
            <a:pPr marL="280074" indent="-280074">
              <a:buFont typeface="Arial" panose="020B0604020202020204" pitchFamily="34" charset="0"/>
              <a:buChar char="•"/>
            </a:pPr>
            <a:r>
              <a:rPr lang="en-US" sz="2700" dirty="0">
                <a:solidFill>
                  <a:schemeClr val="bg2">
                    <a:lumMod val="25000"/>
                  </a:schemeClr>
                </a:solidFill>
              </a:rPr>
              <a:t>Twitter: @</a:t>
            </a:r>
            <a:r>
              <a:rPr lang="en-US" sz="2700" dirty="0" err="1">
                <a:solidFill>
                  <a:schemeClr val="bg2">
                    <a:lumMod val="25000"/>
                  </a:schemeClr>
                </a:solidFill>
              </a:rPr>
              <a:t>jsuarezruiz</a:t>
            </a:r>
            <a:endParaRPr lang="en-US" sz="2700" dirty="0">
              <a:solidFill>
                <a:schemeClr val="bg2">
                  <a:lumMod val="25000"/>
                </a:schemeClr>
              </a:solidFill>
            </a:endParaRPr>
          </a:p>
          <a:p>
            <a:endParaRPr lang="en-US" sz="1471" dirty="0">
              <a:solidFill>
                <a:schemeClr val="accent1"/>
              </a:solidFill>
            </a:endParaRPr>
          </a:p>
        </p:txBody>
      </p:sp>
      <p:pic>
        <p:nvPicPr>
          <p:cNvPr id="4" name="Imagen 3">
            <a:extLst>
              <a:ext uri="{FF2B5EF4-FFF2-40B4-BE49-F238E27FC236}">
                <a16:creationId xmlns:a16="http://schemas.microsoft.com/office/drawing/2014/main" id="{5FF49F90-3375-454B-BA89-B5A69B09FF5E}"/>
              </a:ext>
            </a:extLst>
          </p:cNvPr>
          <p:cNvPicPr>
            <a:picLocks noChangeAspect="1"/>
          </p:cNvPicPr>
          <p:nvPr/>
        </p:nvPicPr>
        <p:blipFill>
          <a:blip r:embed="rId4"/>
          <a:stretch>
            <a:fillRect/>
          </a:stretch>
        </p:blipFill>
        <p:spPr>
          <a:xfrm>
            <a:off x="311700" y="1025818"/>
            <a:ext cx="3537141" cy="3537141"/>
          </a:xfrm>
          <a:prstGeom prst="rect">
            <a:avLst/>
          </a:prstGeom>
        </p:spPr>
      </p:pic>
    </p:spTree>
    <p:extLst>
      <p:ext uri="{BB962C8B-B14F-4D97-AF65-F5344CB8AC3E}">
        <p14:creationId xmlns:p14="http://schemas.microsoft.com/office/powerpoint/2010/main" val="3019238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VisualStateManager</a:t>
            </a:r>
            <a:endParaRPr lang="en-US" dirty="0"/>
          </a:p>
        </p:txBody>
      </p:sp>
      <p:sp>
        <p:nvSpPr>
          <p:cNvPr id="3" name="Text Placeholder 2"/>
          <p:cNvSpPr>
            <a:spLocks noGrp="1"/>
          </p:cNvSpPr>
          <p:nvPr>
            <p:ph type="body" sz="quarter" idx="11"/>
          </p:nvPr>
        </p:nvSpPr>
        <p:spPr>
          <a:xfrm>
            <a:off x="208187" y="1227114"/>
            <a:ext cx="8733885" cy="3697752"/>
          </a:xfrm>
        </p:spPr>
        <p:txBody>
          <a:bodyPr/>
          <a:lstStyle/>
          <a:p>
            <a:pPr marL="0" indent="0"/>
            <a:r>
              <a:rPr lang="es-ES" sz="2400" dirty="0" err="1"/>
              <a:t>VisualStateManager</a:t>
            </a:r>
            <a:r>
              <a:rPr lang="es-ES" sz="2400" dirty="0"/>
              <a:t> se utiliza para definir y gestionar diferentes estados entre elementos visuales de una página. En concreto, un </a:t>
            </a:r>
            <a:r>
              <a:rPr lang="es-ES" sz="2400" b="1" dirty="0" err="1"/>
              <a:t>VisualState</a:t>
            </a:r>
            <a:r>
              <a:rPr lang="es-ES" sz="2400" dirty="0"/>
              <a:t> es la colección de propiedades de un elemento visual que en conjunto definen el estado de un elemento visual.</a:t>
            </a:r>
            <a:endParaRPr lang="en-US" sz="2000" dirty="0"/>
          </a:p>
        </p:txBody>
      </p:sp>
    </p:spTree>
    <p:extLst>
      <p:ext uri="{BB962C8B-B14F-4D97-AF65-F5344CB8AC3E}">
        <p14:creationId xmlns:p14="http://schemas.microsoft.com/office/powerpoint/2010/main" val="1881963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VisualStateManager</a:t>
            </a:r>
            <a:endParaRPr lang="en-US" dirty="0"/>
          </a:p>
        </p:txBody>
      </p:sp>
      <p:sp>
        <p:nvSpPr>
          <p:cNvPr id="3" name="Text Placeholder 2"/>
          <p:cNvSpPr>
            <a:spLocks noGrp="1"/>
          </p:cNvSpPr>
          <p:nvPr>
            <p:ph type="body" sz="quarter" idx="11"/>
          </p:nvPr>
        </p:nvSpPr>
        <p:spPr>
          <a:xfrm>
            <a:off x="208187" y="1227114"/>
            <a:ext cx="8733885" cy="572700"/>
          </a:xfrm>
        </p:spPr>
        <p:txBody>
          <a:bodyPr/>
          <a:lstStyle/>
          <a:p>
            <a:pPr marL="0" indent="0"/>
            <a:r>
              <a:rPr lang="es-ES" sz="2400" dirty="0"/>
              <a:t>Veamos un ejemplo. Tenemos la siguiente interfaz:</a:t>
            </a:r>
          </a:p>
          <a:p>
            <a:pPr marL="0" indent="0"/>
            <a:endParaRPr lang="es-ES" sz="2400" dirty="0"/>
          </a:p>
          <a:p>
            <a:pPr marL="0" indent="0"/>
            <a:endParaRPr lang="en-US" sz="2000" dirty="0"/>
          </a:p>
        </p:txBody>
      </p:sp>
      <p:sp>
        <p:nvSpPr>
          <p:cNvPr id="6" name="Rectángulo 5">
            <a:extLst>
              <a:ext uri="{FF2B5EF4-FFF2-40B4-BE49-F238E27FC236}">
                <a16:creationId xmlns:a16="http://schemas.microsoft.com/office/drawing/2014/main" id="{D7B81A4E-7DE5-464C-A934-A04D0EC0CC84}"/>
              </a:ext>
            </a:extLst>
          </p:cNvPr>
          <p:cNvSpPr/>
          <p:nvPr/>
        </p:nvSpPr>
        <p:spPr>
          <a:xfrm>
            <a:off x="311700" y="1799814"/>
            <a:ext cx="8520600" cy="2677656"/>
          </a:xfrm>
          <a:prstGeom prst="rect">
            <a:avLst/>
          </a:prstGeom>
          <a:solidFill>
            <a:schemeClr val="accent2"/>
          </a:solidFill>
        </p:spPr>
        <p:txBody>
          <a:bodyPr wrap="square">
            <a:spAutoFit/>
          </a:bodyPr>
          <a:lstStyle/>
          <a:p>
            <a:r>
              <a:rPr lang="es-ES" dirty="0">
                <a:solidFill>
                  <a:schemeClr val="bg1"/>
                </a:solidFill>
                <a:latin typeface="Consolas" panose="020B0609020204030204" pitchFamily="49" charset="0"/>
              </a:rPr>
              <a:t>&lt;</a:t>
            </a:r>
            <a:r>
              <a:rPr lang="es-ES" dirty="0" err="1">
                <a:solidFill>
                  <a:schemeClr val="bg1"/>
                </a:solidFill>
                <a:latin typeface="Consolas" panose="020B0609020204030204" pitchFamily="49" charset="0"/>
              </a:rPr>
              <a:t>StackLayout</a:t>
            </a:r>
            <a:r>
              <a:rPr lang="es-ES" dirty="0">
                <a:solidFill>
                  <a:schemeClr val="bg1"/>
                </a:solidFill>
                <a:latin typeface="Consolas" panose="020B0609020204030204" pitchFamily="49" charset="0"/>
              </a:rPr>
              <a:t>&gt;</a:t>
            </a:r>
          </a:p>
          <a:p>
            <a:r>
              <a:rPr lang="es-ES" dirty="0">
                <a:solidFill>
                  <a:schemeClr val="bg1"/>
                </a:solidFill>
                <a:latin typeface="Consolas" panose="020B0609020204030204" pitchFamily="49" charset="0"/>
              </a:rPr>
              <a:t>     &lt;</a:t>
            </a:r>
            <a:r>
              <a:rPr lang="es-ES" dirty="0" err="1">
                <a:solidFill>
                  <a:schemeClr val="bg1"/>
                </a:solidFill>
                <a:latin typeface="Consolas" panose="020B0609020204030204" pitchFamily="49" charset="0"/>
              </a:rPr>
              <a:t>Label</a:t>
            </a:r>
            <a:endParaRPr lang="es-ES" dirty="0">
              <a:solidFill>
                <a:schemeClr val="bg1"/>
              </a:solidFill>
              <a:latin typeface="Consolas" panose="020B0609020204030204" pitchFamily="49" charset="0"/>
            </a:endParaRPr>
          </a:p>
          <a:p>
            <a:r>
              <a:rPr lang="es-ES" dirty="0">
                <a:solidFill>
                  <a:schemeClr val="bg1"/>
                </a:solidFill>
                <a:latin typeface="Consolas" panose="020B0609020204030204" pitchFamily="49" charset="0"/>
              </a:rPr>
              <a:t>          Text="</a:t>
            </a:r>
            <a:r>
              <a:rPr lang="es-ES" dirty="0" err="1">
                <a:solidFill>
                  <a:schemeClr val="bg1"/>
                </a:solidFill>
                <a:latin typeface="Consolas" panose="020B0609020204030204" pitchFamily="49" charset="0"/>
              </a:rPr>
              <a:t>Password</a:t>
            </a:r>
            <a:r>
              <a:rPr lang="es-ES" dirty="0">
                <a:solidFill>
                  <a:schemeClr val="bg1"/>
                </a:solidFill>
                <a:latin typeface="Consolas" panose="020B0609020204030204" pitchFamily="49" charset="0"/>
              </a:rPr>
              <a:t>" /&gt;</a:t>
            </a:r>
          </a:p>
          <a:p>
            <a:r>
              <a:rPr lang="es-ES" dirty="0">
                <a:solidFill>
                  <a:schemeClr val="bg1"/>
                </a:solidFill>
                <a:latin typeface="Consolas" panose="020B0609020204030204" pitchFamily="49" charset="0"/>
              </a:rPr>
              <a:t>     &lt;</a:t>
            </a:r>
            <a:r>
              <a:rPr lang="es-ES" dirty="0" err="1">
                <a:solidFill>
                  <a:schemeClr val="bg1"/>
                </a:solidFill>
                <a:latin typeface="Consolas" panose="020B0609020204030204" pitchFamily="49" charset="0"/>
              </a:rPr>
              <a:t>Entry</a:t>
            </a:r>
            <a:endParaRPr lang="es-ES" dirty="0">
              <a:solidFill>
                <a:schemeClr val="bg1"/>
              </a:solidFill>
              <a:latin typeface="Consolas" panose="020B0609020204030204" pitchFamily="49" charset="0"/>
            </a:endParaRPr>
          </a:p>
          <a:p>
            <a:r>
              <a:rPr lang="es-ES" dirty="0">
                <a:solidFill>
                  <a:schemeClr val="bg1"/>
                </a:solidFill>
                <a:latin typeface="Consolas" panose="020B0609020204030204" pitchFamily="49" charset="0"/>
              </a:rPr>
              <a:t>          x:Name="Password"</a:t>
            </a:r>
          </a:p>
          <a:p>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IsPassword</a:t>
            </a:r>
            <a:r>
              <a:rPr lang="es-ES" dirty="0">
                <a:solidFill>
                  <a:schemeClr val="bg1"/>
                </a:solidFill>
                <a:latin typeface="Consolas" panose="020B0609020204030204" pitchFamily="49" charset="0"/>
              </a:rPr>
              <a:t>="True" /&gt;</a:t>
            </a:r>
          </a:p>
          <a:p>
            <a:r>
              <a:rPr lang="es-ES" dirty="0">
                <a:solidFill>
                  <a:schemeClr val="bg1"/>
                </a:solidFill>
                <a:latin typeface="Consolas" panose="020B0609020204030204" pitchFamily="49" charset="0"/>
              </a:rPr>
              <a:t>     &lt;</a:t>
            </a:r>
            <a:r>
              <a:rPr lang="es-ES" dirty="0" err="1">
                <a:solidFill>
                  <a:schemeClr val="bg1"/>
                </a:solidFill>
                <a:latin typeface="Consolas" panose="020B0609020204030204" pitchFamily="49" charset="0"/>
              </a:rPr>
              <a:t>Label</a:t>
            </a:r>
            <a:endParaRPr lang="es-ES" dirty="0">
              <a:solidFill>
                <a:schemeClr val="bg1"/>
              </a:solidFill>
              <a:latin typeface="Consolas" panose="020B0609020204030204" pitchFamily="49" charset="0"/>
            </a:endParaRPr>
          </a:p>
          <a:p>
            <a:r>
              <a:rPr lang="es-ES" dirty="0">
                <a:solidFill>
                  <a:schemeClr val="bg1"/>
                </a:solidFill>
                <a:latin typeface="Consolas" panose="020B0609020204030204" pitchFamily="49" charset="0"/>
              </a:rPr>
              <a:t>          Text="</a:t>
            </a:r>
            <a:r>
              <a:rPr lang="es-ES" dirty="0" err="1">
                <a:solidFill>
                  <a:schemeClr val="bg1"/>
                </a:solidFill>
                <a:latin typeface="Consolas" panose="020B0609020204030204" pitchFamily="49" charset="0"/>
              </a:rPr>
              <a:t>Repeat</a:t>
            </a:r>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Password</a:t>
            </a:r>
            <a:r>
              <a:rPr lang="es-ES" dirty="0">
                <a:solidFill>
                  <a:schemeClr val="bg1"/>
                </a:solidFill>
                <a:latin typeface="Consolas" panose="020B0609020204030204" pitchFamily="49" charset="0"/>
              </a:rPr>
              <a:t>" /&gt;</a:t>
            </a:r>
          </a:p>
          <a:p>
            <a:r>
              <a:rPr lang="es-ES" dirty="0">
                <a:solidFill>
                  <a:schemeClr val="bg1"/>
                </a:solidFill>
                <a:latin typeface="Consolas" panose="020B0609020204030204" pitchFamily="49" charset="0"/>
              </a:rPr>
              <a:t>     &lt;</a:t>
            </a:r>
            <a:r>
              <a:rPr lang="es-ES" dirty="0" err="1">
                <a:solidFill>
                  <a:schemeClr val="bg1"/>
                </a:solidFill>
                <a:latin typeface="Consolas" panose="020B0609020204030204" pitchFamily="49" charset="0"/>
              </a:rPr>
              <a:t>Entry</a:t>
            </a:r>
            <a:endParaRPr lang="es-ES" dirty="0">
              <a:solidFill>
                <a:schemeClr val="bg1"/>
              </a:solidFill>
              <a:latin typeface="Consolas" panose="020B0609020204030204" pitchFamily="49" charset="0"/>
            </a:endParaRPr>
          </a:p>
          <a:p>
            <a:r>
              <a:rPr lang="es-ES" dirty="0">
                <a:solidFill>
                  <a:schemeClr val="bg1"/>
                </a:solidFill>
                <a:latin typeface="Consolas" panose="020B0609020204030204" pitchFamily="49" charset="0"/>
              </a:rPr>
              <a:t>          x:Name="RepeatPassword"</a:t>
            </a:r>
          </a:p>
          <a:p>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IsPassword</a:t>
            </a:r>
            <a:r>
              <a:rPr lang="es-ES" dirty="0">
                <a:solidFill>
                  <a:schemeClr val="bg1"/>
                </a:solidFill>
                <a:latin typeface="Consolas" panose="020B0609020204030204" pitchFamily="49" charset="0"/>
              </a:rPr>
              <a:t>="True" /&gt;</a:t>
            </a:r>
          </a:p>
          <a:p>
            <a:r>
              <a:rPr lang="es-ES" dirty="0">
                <a:solidFill>
                  <a:schemeClr val="bg1"/>
                </a:solidFill>
                <a:latin typeface="Consolas" panose="020B0609020204030204" pitchFamily="49" charset="0"/>
              </a:rPr>
              <a:t>&lt;/</a:t>
            </a:r>
            <a:r>
              <a:rPr lang="es-ES" dirty="0" err="1">
                <a:solidFill>
                  <a:schemeClr val="bg1"/>
                </a:solidFill>
                <a:latin typeface="Consolas" panose="020B0609020204030204" pitchFamily="49" charset="0"/>
              </a:rPr>
              <a:t>StackLayout</a:t>
            </a:r>
            <a:r>
              <a:rPr lang="es-ES" dirty="0">
                <a:solidFill>
                  <a:schemeClr val="bg1"/>
                </a:solidFill>
                <a:latin typeface="Consolas" panose="020B0609020204030204" pitchFamily="49" charset="0"/>
              </a:rPr>
              <a:t>&gt;</a:t>
            </a:r>
          </a:p>
        </p:txBody>
      </p:sp>
    </p:spTree>
    <p:extLst>
      <p:ext uri="{BB962C8B-B14F-4D97-AF65-F5344CB8AC3E}">
        <p14:creationId xmlns:p14="http://schemas.microsoft.com/office/powerpoint/2010/main" val="25440736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VisualStateManager</a:t>
            </a:r>
            <a:r>
              <a:rPr lang="en-US" dirty="0"/>
              <a:t>. </a:t>
            </a:r>
            <a:r>
              <a:rPr lang="en-US" dirty="0" err="1"/>
              <a:t>Definición</a:t>
            </a:r>
            <a:r>
              <a:rPr lang="en-US" dirty="0"/>
              <a:t> de </a:t>
            </a:r>
            <a:r>
              <a:rPr lang="en-US" dirty="0" err="1"/>
              <a:t>estados</a:t>
            </a:r>
            <a:endParaRPr lang="en-US" dirty="0"/>
          </a:p>
        </p:txBody>
      </p:sp>
      <p:sp>
        <p:nvSpPr>
          <p:cNvPr id="6" name="Rectángulo 5">
            <a:extLst>
              <a:ext uri="{FF2B5EF4-FFF2-40B4-BE49-F238E27FC236}">
                <a16:creationId xmlns:a16="http://schemas.microsoft.com/office/drawing/2014/main" id="{D7B81A4E-7DE5-464C-A934-A04D0EC0CC84}"/>
              </a:ext>
            </a:extLst>
          </p:cNvPr>
          <p:cNvSpPr/>
          <p:nvPr/>
        </p:nvSpPr>
        <p:spPr>
          <a:xfrm>
            <a:off x="311700" y="1023245"/>
            <a:ext cx="4260300" cy="3970318"/>
          </a:xfrm>
          <a:prstGeom prst="rect">
            <a:avLst/>
          </a:prstGeom>
          <a:solidFill>
            <a:schemeClr val="accent2"/>
          </a:solidFill>
        </p:spPr>
        <p:txBody>
          <a:bodyPr wrap="square">
            <a:spAutoFit/>
          </a:bodyPr>
          <a:lstStyle/>
          <a:p>
            <a:r>
              <a:rPr lang="es-ES" sz="900" dirty="0">
                <a:solidFill>
                  <a:schemeClr val="bg1"/>
                </a:solidFill>
                <a:latin typeface="Consolas" panose="020B0609020204030204" pitchFamily="49" charset="0"/>
              </a:rPr>
              <a:t>&lt;Style</a:t>
            </a:r>
          </a:p>
          <a:p>
            <a:r>
              <a:rPr lang="es-ES" sz="900" dirty="0">
                <a:solidFill>
                  <a:schemeClr val="bg1"/>
                </a:solidFill>
                <a:latin typeface="Consolas" panose="020B0609020204030204" pitchFamily="49" charset="0"/>
              </a:rPr>
              <a:t>     x:Key="RepeatPasswordStyle"</a:t>
            </a:r>
          </a:p>
          <a:p>
            <a:r>
              <a:rPr lang="es-ES" sz="900" dirty="0">
                <a:solidFill>
                  <a:schemeClr val="bg1"/>
                </a:solidFill>
                <a:latin typeface="Consolas" panose="020B0609020204030204" pitchFamily="49" charset="0"/>
              </a:rPr>
              <a:t>     </a:t>
            </a:r>
            <a:r>
              <a:rPr lang="es-ES" sz="900" dirty="0" err="1">
                <a:solidFill>
                  <a:schemeClr val="bg1"/>
                </a:solidFill>
                <a:latin typeface="Consolas" panose="020B0609020204030204" pitchFamily="49" charset="0"/>
              </a:rPr>
              <a:t>TargetType</a:t>
            </a:r>
            <a:r>
              <a:rPr lang="es-ES" sz="900" dirty="0">
                <a:solidFill>
                  <a:schemeClr val="bg1"/>
                </a:solidFill>
                <a:latin typeface="Consolas" panose="020B0609020204030204" pitchFamily="49" charset="0"/>
              </a:rPr>
              <a:t>="</a:t>
            </a:r>
            <a:r>
              <a:rPr lang="es-ES" sz="900" dirty="0" err="1">
                <a:solidFill>
                  <a:schemeClr val="bg1"/>
                </a:solidFill>
                <a:latin typeface="Consolas" panose="020B0609020204030204" pitchFamily="49" charset="0"/>
              </a:rPr>
              <a:t>Entry</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&lt;Setter</a:t>
            </a:r>
          </a:p>
          <a:p>
            <a:r>
              <a:rPr lang="es-ES" sz="900" dirty="0">
                <a:solidFill>
                  <a:schemeClr val="bg1"/>
                </a:solidFill>
                <a:latin typeface="Consolas" panose="020B0609020204030204" pitchFamily="49" charset="0"/>
              </a:rPr>
              <a:t>          </a:t>
            </a:r>
            <a:r>
              <a:rPr lang="es-ES" sz="900" dirty="0" err="1">
                <a:solidFill>
                  <a:schemeClr val="bg1"/>
                </a:solidFill>
                <a:latin typeface="Consolas" panose="020B0609020204030204" pitchFamily="49" charset="0"/>
              </a:rPr>
              <a:t>Property</a:t>
            </a:r>
            <a:r>
              <a:rPr lang="es-ES" sz="900" dirty="0">
                <a:solidFill>
                  <a:schemeClr val="bg1"/>
                </a:solidFill>
                <a:latin typeface="Consolas" panose="020B0609020204030204" pitchFamily="49" charset="0"/>
              </a:rPr>
              <a:t>="</a:t>
            </a:r>
            <a:r>
              <a:rPr lang="es-ES" sz="900" dirty="0" err="1">
                <a:solidFill>
                  <a:schemeClr val="bg1"/>
                </a:solidFill>
                <a:latin typeface="Consolas" panose="020B0609020204030204" pitchFamily="49" charset="0"/>
              </a:rPr>
              <a:t>VisualStateManager.VisualStateGroups</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VisualStateGroupList</a:t>
            </a:r>
            <a:endParaRPr lang="es-ES" sz="900" dirty="0">
              <a:solidFill>
                <a:schemeClr val="bg1"/>
              </a:solidFill>
              <a:latin typeface="Consolas" panose="020B0609020204030204" pitchFamily="49" charset="0"/>
            </a:endParaRPr>
          </a:p>
          <a:p>
            <a:r>
              <a:rPr lang="es-ES" sz="900" dirty="0">
                <a:solidFill>
                  <a:schemeClr val="bg1"/>
                </a:solidFill>
                <a:latin typeface="Consolas" panose="020B0609020204030204" pitchFamily="49" charset="0"/>
              </a:rPr>
              <a:t>               x:Name="CommonStates"&gt;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VisualStateGroup</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a:t>
            </a:r>
            <a:endParaRPr lang="es-ES" sz="900" dirty="0">
              <a:solidFill>
                <a:schemeClr val="bg1"/>
              </a:solidFill>
              <a:latin typeface="Consolas" panose="020B0609020204030204" pitchFamily="49" charset="0"/>
            </a:endParaRPr>
          </a:p>
          <a:p>
            <a:r>
              <a:rPr lang="es-ES" sz="900" dirty="0">
                <a:solidFill>
                  <a:schemeClr val="bg1"/>
                </a:solidFill>
                <a:latin typeface="Consolas" panose="020B0609020204030204" pitchFamily="49" charset="0"/>
              </a:rPr>
              <a:t>                         x:Name="Valid"&gt;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VisualState.Setters</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&lt;Setter</a:t>
            </a:r>
          </a:p>
          <a:p>
            <a:r>
              <a:rPr lang="es-ES" sz="900" dirty="0">
                <a:solidFill>
                  <a:schemeClr val="bg1"/>
                </a:solidFill>
                <a:latin typeface="Consolas" panose="020B0609020204030204" pitchFamily="49" charset="0"/>
              </a:rPr>
              <a:t>                                   </a:t>
            </a:r>
            <a:r>
              <a:rPr lang="es-ES" sz="900" dirty="0" err="1">
                <a:solidFill>
                  <a:schemeClr val="bg1"/>
                </a:solidFill>
                <a:latin typeface="Consolas" panose="020B0609020204030204" pitchFamily="49" charset="0"/>
              </a:rPr>
              <a:t>Property</a:t>
            </a:r>
            <a:r>
              <a:rPr lang="es-ES" sz="900" dirty="0">
                <a:solidFill>
                  <a:schemeClr val="bg1"/>
                </a:solidFill>
                <a:latin typeface="Consolas" panose="020B0609020204030204" pitchFamily="49" charset="0"/>
              </a:rPr>
              <a:t>="</a:t>
            </a:r>
            <a:r>
              <a:rPr lang="es-ES" sz="900" dirty="0" err="1">
                <a:solidFill>
                  <a:schemeClr val="bg1"/>
                </a:solidFill>
                <a:latin typeface="Consolas" panose="020B0609020204030204" pitchFamily="49" charset="0"/>
              </a:rPr>
              <a:t>BackgroundColor</a:t>
            </a:r>
            <a:r>
              <a:rPr lang="es-ES" sz="900" dirty="0">
                <a:solidFill>
                  <a:schemeClr val="bg1"/>
                </a:solidFill>
                <a:latin typeface="Consolas" panose="020B0609020204030204" pitchFamily="49" charset="0"/>
              </a:rPr>
              <a:t>"</a:t>
            </a:r>
          </a:p>
          <a:p>
            <a:r>
              <a:rPr lang="es-ES" sz="900" dirty="0">
                <a:solidFill>
                  <a:schemeClr val="bg1"/>
                </a:solidFill>
                <a:latin typeface="Consolas" panose="020B0609020204030204" pitchFamily="49" charset="0"/>
              </a:rPr>
              <a:t>                                   </a:t>
            </a:r>
            <a:r>
              <a:rPr lang="es-ES" sz="900" dirty="0" err="1">
                <a:solidFill>
                  <a:schemeClr val="bg1"/>
                </a:solidFill>
                <a:latin typeface="Consolas" panose="020B0609020204030204" pitchFamily="49" charset="0"/>
              </a:rPr>
              <a:t>Value</a:t>
            </a:r>
            <a:r>
              <a:rPr lang="es-ES" sz="900" dirty="0">
                <a:solidFill>
                  <a:schemeClr val="bg1"/>
                </a:solidFill>
                <a:latin typeface="Consolas" panose="020B0609020204030204" pitchFamily="49" charset="0"/>
              </a:rPr>
              <a:t>="White" /&gt;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VisualState.Setters</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a:t>
            </a:r>
            <a:endParaRPr lang="es-ES" sz="900" dirty="0">
              <a:solidFill>
                <a:schemeClr val="bg1"/>
              </a:solidFill>
              <a:latin typeface="Consolas" panose="020B0609020204030204" pitchFamily="49" charset="0"/>
            </a:endParaRPr>
          </a:p>
          <a:p>
            <a:r>
              <a:rPr lang="es-ES" sz="900" dirty="0">
                <a:solidFill>
                  <a:schemeClr val="bg1"/>
                </a:solidFill>
                <a:latin typeface="Consolas" panose="020B0609020204030204" pitchFamily="49" charset="0"/>
              </a:rPr>
              <a:t>                         x:Name="Invalid"&gt;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VisualState.Setters</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&lt;Setter</a:t>
            </a:r>
          </a:p>
          <a:p>
            <a:r>
              <a:rPr lang="es-ES" sz="900" dirty="0">
                <a:solidFill>
                  <a:schemeClr val="bg1"/>
                </a:solidFill>
                <a:latin typeface="Consolas" panose="020B0609020204030204" pitchFamily="49" charset="0"/>
              </a:rPr>
              <a:t>                                   </a:t>
            </a:r>
            <a:r>
              <a:rPr lang="es-ES" sz="900" dirty="0" err="1">
                <a:solidFill>
                  <a:schemeClr val="bg1"/>
                </a:solidFill>
                <a:latin typeface="Consolas" panose="020B0609020204030204" pitchFamily="49" charset="0"/>
              </a:rPr>
              <a:t>Property</a:t>
            </a:r>
            <a:r>
              <a:rPr lang="es-ES" sz="900" dirty="0">
                <a:solidFill>
                  <a:schemeClr val="bg1"/>
                </a:solidFill>
                <a:latin typeface="Consolas" panose="020B0609020204030204" pitchFamily="49" charset="0"/>
              </a:rPr>
              <a:t>="</a:t>
            </a:r>
            <a:r>
              <a:rPr lang="es-ES" sz="900" dirty="0" err="1">
                <a:solidFill>
                  <a:schemeClr val="bg1"/>
                </a:solidFill>
                <a:latin typeface="Consolas" panose="020B0609020204030204" pitchFamily="49" charset="0"/>
              </a:rPr>
              <a:t>BackgroundColor</a:t>
            </a:r>
            <a:r>
              <a:rPr lang="es-ES" sz="900" dirty="0">
                <a:solidFill>
                  <a:schemeClr val="bg1"/>
                </a:solidFill>
                <a:latin typeface="Consolas" panose="020B0609020204030204" pitchFamily="49" charset="0"/>
              </a:rPr>
              <a:t>"</a:t>
            </a:r>
          </a:p>
          <a:p>
            <a:r>
              <a:rPr lang="es-ES" sz="900" dirty="0">
                <a:solidFill>
                  <a:schemeClr val="bg1"/>
                </a:solidFill>
                <a:latin typeface="Consolas" panose="020B0609020204030204" pitchFamily="49" charset="0"/>
              </a:rPr>
              <a:t>                                   </a:t>
            </a:r>
            <a:r>
              <a:rPr lang="es-ES" sz="900" dirty="0" err="1">
                <a:solidFill>
                  <a:schemeClr val="bg1"/>
                </a:solidFill>
                <a:latin typeface="Consolas" panose="020B0609020204030204" pitchFamily="49" charset="0"/>
              </a:rPr>
              <a:t>Value</a:t>
            </a:r>
            <a:r>
              <a:rPr lang="es-ES" sz="900" dirty="0">
                <a:solidFill>
                  <a:schemeClr val="bg1"/>
                </a:solidFill>
                <a:latin typeface="Consolas" panose="020B0609020204030204" pitchFamily="49" charset="0"/>
              </a:rPr>
              <a:t>="Red" /&gt;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VisualState.Setters</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VisualStateGroup</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a:t>
            </a:r>
            <a:r>
              <a:rPr lang="es-ES" sz="900" dirty="0" err="1">
                <a:solidFill>
                  <a:schemeClr val="bg1"/>
                </a:solidFill>
                <a:latin typeface="Consolas" panose="020B0609020204030204" pitchFamily="49" charset="0"/>
              </a:rPr>
              <a:t>VisualStateGroupList</a:t>
            </a:r>
            <a:r>
              <a:rPr lang="es-ES" sz="900" dirty="0">
                <a:solidFill>
                  <a:schemeClr val="bg1"/>
                </a:solidFill>
                <a:latin typeface="Consolas" panose="020B0609020204030204" pitchFamily="49" charset="0"/>
              </a:rPr>
              <a:t>&gt;</a:t>
            </a:r>
          </a:p>
          <a:p>
            <a:r>
              <a:rPr lang="es-ES" sz="900" dirty="0">
                <a:solidFill>
                  <a:schemeClr val="bg1"/>
                </a:solidFill>
                <a:latin typeface="Consolas" panose="020B0609020204030204" pitchFamily="49" charset="0"/>
              </a:rPr>
              <a:t>      &lt;/Setter&gt;</a:t>
            </a:r>
          </a:p>
          <a:p>
            <a:r>
              <a:rPr lang="es-ES" sz="900" dirty="0">
                <a:solidFill>
                  <a:schemeClr val="bg1"/>
                </a:solidFill>
                <a:latin typeface="Consolas" panose="020B0609020204030204" pitchFamily="49" charset="0"/>
              </a:rPr>
              <a:t>&lt;/Style&gt;</a:t>
            </a:r>
          </a:p>
        </p:txBody>
      </p:sp>
      <p:sp>
        <p:nvSpPr>
          <p:cNvPr id="7" name="Text Placeholder 2">
            <a:extLst>
              <a:ext uri="{FF2B5EF4-FFF2-40B4-BE49-F238E27FC236}">
                <a16:creationId xmlns:a16="http://schemas.microsoft.com/office/drawing/2014/main" id="{E083C42B-5CEC-4929-B0AD-BE0E8698EC6C}"/>
              </a:ext>
            </a:extLst>
          </p:cNvPr>
          <p:cNvSpPr>
            <a:spLocks noGrp="1"/>
          </p:cNvSpPr>
          <p:nvPr>
            <p:ph type="body" sz="quarter" idx="11"/>
          </p:nvPr>
        </p:nvSpPr>
        <p:spPr>
          <a:xfrm>
            <a:off x="4681772" y="1023245"/>
            <a:ext cx="4260300" cy="3901621"/>
          </a:xfrm>
        </p:spPr>
        <p:txBody>
          <a:bodyPr/>
          <a:lstStyle/>
          <a:p>
            <a:pPr marL="0" indent="0"/>
            <a:r>
              <a:rPr lang="es-ES" sz="2400" dirty="0"/>
              <a:t>Creamos dos </a:t>
            </a:r>
            <a:r>
              <a:rPr lang="es-ES" sz="2400" b="1" dirty="0" err="1"/>
              <a:t>VisualState</a:t>
            </a:r>
            <a:r>
              <a:rPr lang="es-ES" sz="2400" dirty="0"/>
              <a:t> o estados visuales. El primero de ellos lo utilizamos cuando la contraseña es correcta. En el segundo estado, que utilizaremos cuando la contraseña sea incorrecta (no coincide) vamos a modificar el color de fondo a rojo.</a:t>
            </a:r>
            <a:endParaRPr lang="en-US" sz="2000" dirty="0"/>
          </a:p>
        </p:txBody>
      </p:sp>
    </p:spTree>
    <p:extLst>
      <p:ext uri="{BB962C8B-B14F-4D97-AF65-F5344CB8AC3E}">
        <p14:creationId xmlns:p14="http://schemas.microsoft.com/office/powerpoint/2010/main" val="37254603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VisualStateManager</a:t>
            </a:r>
            <a:r>
              <a:rPr lang="en-US" dirty="0"/>
              <a:t>. </a:t>
            </a:r>
            <a:r>
              <a:rPr lang="en-US" dirty="0" err="1"/>
              <a:t>Gestión</a:t>
            </a:r>
            <a:r>
              <a:rPr lang="en-US" dirty="0"/>
              <a:t> de </a:t>
            </a:r>
            <a:r>
              <a:rPr lang="en-US" dirty="0" err="1"/>
              <a:t>estados</a:t>
            </a:r>
            <a:endParaRPr lang="en-US" dirty="0"/>
          </a:p>
        </p:txBody>
      </p:sp>
      <p:sp>
        <p:nvSpPr>
          <p:cNvPr id="3" name="Text Placeholder 2"/>
          <p:cNvSpPr>
            <a:spLocks noGrp="1"/>
          </p:cNvSpPr>
          <p:nvPr>
            <p:ph type="body" sz="quarter" idx="11"/>
          </p:nvPr>
        </p:nvSpPr>
        <p:spPr>
          <a:xfrm>
            <a:off x="208187" y="1227114"/>
            <a:ext cx="8733885" cy="572700"/>
          </a:xfrm>
        </p:spPr>
        <p:txBody>
          <a:bodyPr/>
          <a:lstStyle/>
          <a:p>
            <a:pPr marL="0" indent="0"/>
            <a:r>
              <a:rPr lang="es-ES" sz="2400" dirty="0"/>
              <a:t>Para poder gestionar el estado a utilizar, </a:t>
            </a:r>
            <a:r>
              <a:rPr lang="es-ES" sz="2400" dirty="0" err="1"/>
              <a:t>VisualStateManager</a:t>
            </a:r>
            <a:r>
              <a:rPr lang="es-ES" sz="2400" dirty="0"/>
              <a:t> cuenta con el método </a:t>
            </a:r>
            <a:r>
              <a:rPr lang="es-ES" sz="2400" b="1" dirty="0" err="1"/>
              <a:t>GoToState</a:t>
            </a:r>
            <a:r>
              <a:rPr lang="es-ES" sz="2400" dirty="0"/>
              <a:t> para permitir cambiar entre diferentes </a:t>
            </a:r>
            <a:r>
              <a:rPr lang="es-ES" sz="2400" dirty="0" err="1"/>
              <a:t>VisualStates</a:t>
            </a:r>
            <a:r>
              <a:rPr lang="es-ES" sz="2400" dirty="0"/>
              <a:t>.</a:t>
            </a:r>
          </a:p>
          <a:p>
            <a:pPr marL="0" indent="0"/>
            <a:r>
              <a:rPr lang="es-ES" sz="2400" dirty="0"/>
              <a:t>Veamos un ejemplo:</a:t>
            </a:r>
          </a:p>
          <a:p>
            <a:pPr marL="0" indent="0"/>
            <a:endParaRPr lang="es-ES" sz="2400" dirty="0"/>
          </a:p>
          <a:p>
            <a:pPr marL="0" indent="0"/>
            <a:endParaRPr lang="en-US" sz="2000" dirty="0"/>
          </a:p>
        </p:txBody>
      </p:sp>
      <p:sp>
        <p:nvSpPr>
          <p:cNvPr id="6" name="Rectángulo 5">
            <a:extLst>
              <a:ext uri="{FF2B5EF4-FFF2-40B4-BE49-F238E27FC236}">
                <a16:creationId xmlns:a16="http://schemas.microsoft.com/office/drawing/2014/main" id="{D7B81A4E-7DE5-464C-A934-A04D0EC0CC84}"/>
              </a:ext>
            </a:extLst>
          </p:cNvPr>
          <p:cNvSpPr/>
          <p:nvPr/>
        </p:nvSpPr>
        <p:spPr>
          <a:xfrm>
            <a:off x="208187" y="2883671"/>
            <a:ext cx="8520600" cy="1815882"/>
          </a:xfrm>
          <a:prstGeom prst="rect">
            <a:avLst/>
          </a:prstGeom>
          <a:solidFill>
            <a:schemeClr val="accent2"/>
          </a:solidFill>
        </p:spPr>
        <p:txBody>
          <a:bodyPr wrap="square">
            <a:spAutoFit/>
          </a:bodyPr>
          <a:lstStyle/>
          <a:p>
            <a:r>
              <a:rPr lang="es-ES" dirty="0" err="1">
                <a:solidFill>
                  <a:schemeClr val="bg1"/>
                </a:solidFill>
                <a:latin typeface="Consolas" panose="020B0609020204030204" pitchFamily="49" charset="0"/>
              </a:rPr>
              <a:t>if</a:t>
            </a:r>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isValid</a:t>
            </a:r>
            <a:r>
              <a:rPr lang="es-ES" dirty="0">
                <a:solidFill>
                  <a:schemeClr val="bg1"/>
                </a:solidFill>
                <a:latin typeface="Consolas" panose="020B0609020204030204" pitchFamily="49" charset="0"/>
              </a:rPr>
              <a:t>) </a:t>
            </a:r>
          </a:p>
          <a:p>
            <a:r>
              <a:rPr lang="es-ES" dirty="0">
                <a:solidFill>
                  <a:schemeClr val="bg1"/>
                </a:solidFill>
                <a:latin typeface="Consolas" panose="020B0609020204030204" pitchFamily="49" charset="0"/>
              </a:rPr>
              <a:t>{</a:t>
            </a:r>
          </a:p>
          <a:p>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Xamarin.Forms.VisualStateManager.GoToState</a:t>
            </a:r>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Entry</a:t>
            </a:r>
            <a:r>
              <a:rPr lang="es-ES" dirty="0">
                <a:solidFill>
                  <a:schemeClr val="bg1"/>
                </a:solidFill>
                <a:latin typeface="Consolas" panose="020B0609020204030204" pitchFamily="49" charset="0"/>
              </a:rPr>
              <a:t>)</a:t>
            </a:r>
            <a:r>
              <a:rPr lang="es-ES" dirty="0" err="1">
                <a:solidFill>
                  <a:schemeClr val="bg1"/>
                </a:solidFill>
                <a:latin typeface="Consolas" panose="020B0609020204030204" pitchFamily="49" charset="0"/>
              </a:rPr>
              <a:t>sender</a:t>
            </a:r>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Valid</a:t>
            </a:r>
            <a:r>
              <a:rPr lang="es-ES" dirty="0">
                <a:solidFill>
                  <a:schemeClr val="bg1"/>
                </a:solidFill>
                <a:latin typeface="Consolas" panose="020B0609020204030204" pitchFamily="49" charset="0"/>
              </a:rPr>
              <a:t>");</a:t>
            </a:r>
          </a:p>
          <a:p>
            <a:r>
              <a:rPr lang="es-ES" dirty="0">
                <a:solidFill>
                  <a:schemeClr val="bg1"/>
                </a:solidFill>
                <a:latin typeface="Consolas" panose="020B0609020204030204" pitchFamily="49" charset="0"/>
              </a:rPr>
              <a:t>} </a:t>
            </a:r>
          </a:p>
          <a:p>
            <a:r>
              <a:rPr lang="es-ES" dirty="0" err="1">
                <a:solidFill>
                  <a:schemeClr val="bg1"/>
                </a:solidFill>
                <a:latin typeface="Consolas" panose="020B0609020204030204" pitchFamily="49" charset="0"/>
              </a:rPr>
              <a:t>else</a:t>
            </a:r>
            <a:r>
              <a:rPr lang="es-ES" dirty="0">
                <a:solidFill>
                  <a:schemeClr val="bg1"/>
                </a:solidFill>
                <a:latin typeface="Consolas" panose="020B0609020204030204" pitchFamily="49" charset="0"/>
              </a:rPr>
              <a:t> </a:t>
            </a:r>
          </a:p>
          <a:p>
            <a:r>
              <a:rPr lang="es-ES" dirty="0">
                <a:solidFill>
                  <a:schemeClr val="bg1"/>
                </a:solidFill>
                <a:latin typeface="Consolas" panose="020B0609020204030204" pitchFamily="49" charset="0"/>
              </a:rPr>
              <a:t>{</a:t>
            </a:r>
          </a:p>
          <a:p>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Xamarin.Forms.VisualStateManager.GoToState</a:t>
            </a:r>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Entry</a:t>
            </a:r>
            <a:r>
              <a:rPr lang="es-ES" dirty="0">
                <a:solidFill>
                  <a:schemeClr val="bg1"/>
                </a:solidFill>
                <a:latin typeface="Consolas" panose="020B0609020204030204" pitchFamily="49" charset="0"/>
              </a:rPr>
              <a:t>)</a:t>
            </a:r>
            <a:r>
              <a:rPr lang="es-ES" dirty="0" err="1">
                <a:solidFill>
                  <a:schemeClr val="bg1"/>
                </a:solidFill>
                <a:latin typeface="Consolas" panose="020B0609020204030204" pitchFamily="49" charset="0"/>
              </a:rPr>
              <a:t>sender</a:t>
            </a:r>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Invalid</a:t>
            </a:r>
            <a:r>
              <a:rPr lang="es-ES" dirty="0">
                <a:solidFill>
                  <a:schemeClr val="bg1"/>
                </a:solidFill>
                <a:latin typeface="Consolas" panose="020B0609020204030204" pitchFamily="49" charset="0"/>
              </a:rPr>
              <a:t>");</a:t>
            </a:r>
          </a:p>
          <a:p>
            <a:r>
              <a:rPr lang="es-ES"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41294691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ES" dirty="0" err="1"/>
              <a:t>VisualStateManager</a:t>
            </a:r>
            <a:endParaRPr lang="en-US" dirty="0"/>
          </a:p>
        </p:txBody>
      </p:sp>
    </p:spTree>
    <p:extLst>
      <p:ext uri="{BB962C8B-B14F-4D97-AF65-F5344CB8AC3E}">
        <p14:creationId xmlns:p14="http://schemas.microsoft.com/office/powerpoint/2010/main" val="20616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4" name="Title 1"/>
          <p:cNvSpPr txBox="1">
            <a:spLocks/>
          </p:cNvSpPr>
          <p:nvPr/>
        </p:nvSpPr>
        <p:spPr>
          <a:xfrm>
            <a:off x="889070" y="2091370"/>
            <a:ext cx="7380000" cy="823955"/>
          </a:xfrm>
          <a:prstGeom prst="rect">
            <a:avLst/>
          </a:prstGeom>
        </p:spPr>
        <p:txBody>
          <a:bodyPr lIns="109713" tIns="6857" rIns="109713" bIns="6857"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algn="ctr" defTabSz="685714">
              <a:defRPr/>
            </a:pPr>
            <a:r>
              <a:rPr lang="en-US" spc="-75" dirty="0" err="1">
                <a:solidFill>
                  <a:srgbClr val="FFFFFF"/>
                </a:solidFill>
                <a:cs typeface="Segoe UI Light" panose="020B0502040204020203" pitchFamily="34" charset="0"/>
              </a:rPr>
              <a:t>StyleSheets</a:t>
            </a:r>
            <a:r>
              <a:rPr lang="en-US" spc="-75" dirty="0">
                <a:solidFill>
                  <a:srgbClr val="FFFFFF"/>
                </a:solidFill>
                <a:cs typeface="Segoe UI Light" panose="020B0502040204020203" pitchFamily="34" charset="0"/>
              </a:rPr>
              <a:t>: CSS</a:t>
            </a:r>
          </a:p>
        </p:txBody>
      </p:sp>
    </p:spTree>
    <p:extLst>
      <p:ext uri="{BB962C8B-B14F-4D97-AF65-F5344CB8AC3E}">
        <p14:creationId xmlns:p14="http://schemas.microsoft.com/office/powerpoint/2010/main" val="2846080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a:t>
            </a:r>
          </a:p>
        </p:txBody>
      </p:sp>
      <p:sp>
        <p:nvSpPr>
          <p:cNvPr id="3" name="Text Placeholder 2"/>
          <p:cNvSpPr>
            <a:spLocks noGrp="1"/>
          </p:cNvSpPr>
          <p:nvPr>
            <p:ph type="body" sz="quarter" idx="11"/>
          </p:nvPr>
        </p:nvSpPr>
        <p:spPr>
          <a:xfrm>
            <a:off x="208187" y="1227114"/>
            <a:ext cx="8733885" cy="3697752"/>
          </a:xfrm>
        </p:spPr>
        <p:txBody>
          <a:bodyPr/>
          <a:lstStyle/>
          <a:p>
            <a:pPr marL="0" indent="0"/>
            <a:r>
              <a:rPr lang="es-ES" sz="2400" dirty="0"/>
              <a:t>Los estilos permitir definir múltiples propiedades visuales de elementos de la interfaz de forma reutilizable.</a:t>
            </a:r>
          </a:p>
          <a:p>
            <a:pPr marL="0" indent="0"/>
            <a:r>
              <a:rPr lang="es-ES" sz="2400" dirty="0"/>
              <a:t>Hasta ahora, podíamos utilizar C# o XAML para definir estilos. También tenemos la posibilidad de utilizar diferentes diccionarios de recursos entre otras opciones. Ahora, con la llegada de la última versión de Xamarin.Forms, se incluye soporte a definir los estilos utilizando </a:t>
            </a:r>
            <a:r>
              <a:rPr lang="es-ES" sz="2400" b="1" dirty="0"/>
              <a:t>CSS</a:t>
            </a:r>
            <a:r>
              <a:rPr lang="es-ES" sz="2400" dirty="0"/>
              <a:t>.</a:t>
            </a:r>
            <a:endParaRPr lang="en-US" sz="2000" dirty="0"/>
          </a:p>
        </p:txBody>
      </p:sp>
    </p:spTree>
    <p:extLst>
      <p:ext uri="{BB962C8B-B14F-4D97-AF65-F5344CB8AC3E}">
        <p14:creationId xmlns:p14="http://schemas.microsoft.com/office/powerpoint/2010/main" val="466655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a:t>
            </a:r>
          </a:p>
        </p:txBody>
      </p:sp>
      <p:sp>
        <p:nvSpPr>
          <p:cNvPr id="3" name="Text Placeholder 2"/>
          <p:cNvSpPr>
            <a:spLocks noGrp="1"/>
          </p:cNvSpPr>
          <p:nvPr>
            <p:ph type="body" sz="quarter" idx="11"/>
          </p:nvPr>
        </p:nvSpPr>
        <p:spPr>
          <a:xfrm>
            <a:off x="208187" y="1227114"/>
            <a:ext cx="8733885" cy="1964660"/>
          </a:xfrm>
        </p:spPr>
        <p:txBody>
          <a:bodyPr/>
          <a:lstStyle/>
          <a:p>
            <a:pPr marL="0" indent="0"/>
            <a:r>
              <a:rPr lang="es-ES" sz="2000" dirty="0"/>
              <a:t>Los estilos los aplicaremos utilizando CSS, para ello debemos crear archivo/s CSS. </a:t>
            </a:r>
          </a:p>
          <a:p>
            <a:pPr marL="0" indent="0"/>
            <a:r>
              <a:rPr lang="es-ES" sz="2000" dirty="0"/>
              <a:t>Es importante recordar que se debe establecer la propiedad </a:t>
            </a:r>
            <a:r>
              <a:rPr lang="es-ES" sz="2000" b="1" dirty="0" err="1"/>
              <a:t>Build</a:t>
            </a:r>
            <a:r>
              <a:rPr lang="es-ES" sz="2000" b="1" dirty="0"/>
              <a:t> </a:t>
            </a:r>
            <a:r>
              <a:rPr lang="es-ES" sz="2000" b="1" dirty="0" err="1"/>
              <a:t>Action</a:t>
            </a:r>
            <a:r>
              <a:rPr lang="es-ES" sz="2000" dirty="0"/>
              <a:t> del archivo CSS a </a:t>
            </a:r>
            <a:r>
              <a:rPr lang="es-ES" sz="2000" b="1" dirty="0" err="1"/>
              <a:t>EmbeddedResource</a:t>
            </a:r>
            <a:r>
              <a:rPr lang="es-ES" sz="2000" dirty="0"/>
              <a:t>.</a:t>
            </a:r>
            <a:endParaRPr lang="en-US" sz="2000" dirty="0"/>
          </a:p>
        </p:txBody>
      </p:sp>
      <p:sp>
        <p:nvSpPr>
          <p:cNvPr id="4" name="Rectángulo 3">
            <a:extLst>
              <a:ext uri="{FF2B5EF4-FFF2-40B4-BE49-F238E27FC236}">
                <a16:creationId xmlns:a16="http://schemas.microsoft.com/office/drawing/2014/main" id="{D59EA851-E7B3-455E-8238-05D800EAE671}"/>
              </a:ext>
            </a:extLst>
          </p:cNvPr>
          <p:cNvSpPr/>
          <p:nvPr/>
        </p:nvSpPr>
        <p:spPr>
          <a:xfrm>
            <a:off x="208186" y="3177722"/>
            <a:ext cx="8624113" cy="738664"/>
          </a:xfrm>
          <a:prstGeom prst="rect">
            <a:avLst/>
          </a:prstGeom>
          <a:solidFill>
            <a:schemeClr val="accent2"/>
          </a:solidFill>
        </p:spPr>
        <p:txBody>
          <a:bodyPr wrap="square">
            <a:spAutoFit/>
          </a:bodyPr>
          <a:lstStyle/>
          <a:p>
            <a:r>
              <a:rPr lang="es-ES" dirty="0">
                <a:solidFill>
                  <a:schemeClr val="bg1"/>
                </a:solidFill>
                <a:latin typeface="Consolas" panose="020B0609020204030204" pitchFamily="49" charset="0"/>
              </a:rPr>
              <a:t>&lt;</a:t>
            </a:r>
            <a:r>
              <a:rPr lang="es-ES" dirty="0" err="1">
                <a:solidFill>
                  <a:schemeClr val="bg1"/>
                </a:solidFill>
                <a:latin typeface="Consolas" panose="020B0609020204030204" pitchFamily="49" charset="0"/>
              </a:rPr>
              <a:t>ContentPage.Resources</a:t>
            </a:r>
            <a:r>
              <a:rPr lang="es-ES" dirty="0">
                <a:solidFill>
                  <a:schemeClr val="bg1"/>
                </a:solidFill>
                <a:latin typeface="Consolas" panose="020B0609020204030204" pitchFamily="49" charset="0"/>
              </a:rPr>
              <a:t>&gt;</a:t>
            </a:r>
          </a:p>
          <a:p>
            <a:r>
              <a:rPr lang="es-ES" dirty="0">
                <a:solidFill>
                  <a:schemeClr val="bg1"/>
                </a:solidFill>
                <a:latin typeface="Consolas" panose="020B0609020204030204" pitchFamily="49" charset="0"/>
              </a:rPr>
              <a:t> &lt;</a:t>
            </a:r>
            <a:r>
              <a:rPr lang="es-ES" dirty="0" err="1">
                <a:solidFill>
                  <a:schemeClr val="bg1"/>
                </a:solidFill>
                <a:latin typeface="Consolas" panose="020B0609020204030204" pitchFamily="49" charset="0"/>
              </a:rPr>
              <a:t>StyleSheet</a:t>
            </a:r>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Source</a:t>
            </a:r>
            <a:r>
              <a:rPr lang="es-ES" dirty="0">
                <a:solidFill>
                  <a:schemeClr val="bg1"/>
                </a:solidFill>
                <a:latin typeface="Consolas" panose="020B0609020204030204" pitchFamily="49" charset="0"/>
              </a:rPr>
              <a:t>="../</a:t>
            </a:r>
            <a:r>
              <a:rPr lang="es-ES" dirty="0" err="1">
                <a:solidFill>
                  <a:schemeClr val="bg1"/>
                </a:solidFill>
                <a:latin typeface="Consolas" panose="020B0609020204030204" pitchFamily="49" charset="0"/>
              </a:rPr>
              <a:t>Styles</a:t>
            </a:r>
            <a:r>
              <a:rPr lang="es-ES" dirty="0">
                <a:solidFill>
                  <a:schemeClr val="bg1"/>
                </a:solidFill>
                <a:latin typeface="Consolas" panose="020B0609020204030204" pitchFamily="49" charset="0"/>
              </a:rPr>
              <a:t>/MainView.css" /&gt;</a:t>
            </a:r>
          </a:p>
          <a:p>
            <a:r>
              <a:rPr lang="es-ES" dirty="0">
                <a:solidFill>
                  <a:schemeClr val="bg1"/>
                </a:solidFill>
                <a:latin typeface="Consolas" panose="020B0609020204030204" pitchFamily="49" charset="0"/>
              </a:rPr>
              <a:t>&lt;/</a:t>
            </a:r>
            <a:r>
              <a:rPr lang="es-ES" dirty="0" err="1">
                <a:solidFill>
                  <a:schemeClr val="bg1"/>
                </a:solidFill>
                <a:latin typeface="Consolas" panose="020B0609020204030204" pitchFamily="49" charset="0"/>
              </a:rPr>
              <a:t>ContentPage.Resources</a:t>
            </a:r>
            <a:r>
              <a:rPr lang="es-ES" dirty="0">
                <a:solidFill>
                  <a:schemeClr val="bg1"/>
                </a:solidFill>
                <a:latin typeface="Consolas" panose="020B0609020204030204" pitchFamily="49" charset="0"/>
              </a:rPr>
              <a:t>&gt;</a:t>
            </a:r>
          </a:p>
        </p:txBody>
      </p:sp>
    </p:spTree>
    <p:extLst>
      <p:ext uri="{BB962C8B-B14F-4D97-AF65-F5344CB8AC3E}">
        <p14:creationId xmlns:p14="http://schemas.microsoft.com/office/powerpoint/2010/main" val="38640472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 </a:t>
            </a:r>
            <a:r>
              <a:rPr lang="en-US" dirty="0" err="1"/>
              <a:t>Selectores</a:t>
            </a:r>
            <a:r>
              <a:rPr lang="en-US" dirty="0"/>
              <a:t> y </a:t>
            </a:r>
            <a:r>
              <a:rPr lang="en-US" dirty="0" err="1"/>
              <a:t>propiedades</a:t>
            </a:r>
            <a:endParaRPr lang="en-US" dirty="0"/>
          </a:p>
        </p:txBody>
      </p:sp>
      <p:sp>
        <p:nvSpPr>
          <p:cNvPr id="3" name="Text Placeholder 2"/>
          <p:cNvSpPr>
            <a:spLocks noGrp="1"/>
          </p:cNvSpPr>
          <p:nvPr>
            <p:ph type="body" sz="quarter" idx="11"/>
          </p:nvPr>
        </p:nvSpPr>
        <p:spPr>
          <a:xfrm>
            <a:off x="208187" y="1227114"/>
            <a:ext cx="8733885" cy="3697752"/>
          </a:xfrm>
        </p:spPr>
        <p:txBody>
          <a:bodyPr/>
          <a:lstStyle/>
          <a:p>
            <a:pPr marL="0" indent="0"/>
            <a:r>
              <a:rPr lang="es-ES" sz="2400" dirty="0"/>
              <a:t>Los </a:t>
            </a:r>
            <a:r>
              <a:rPr lang="es-ES" sz="2400" b="1" dirty="0"/>
              <a:t>selectores</a:t>
            </a:r>
            <a:r>
              <a:rPr lang="es-ES" sz="2400" dirty="0"/>
              <a:t> en CSS son imprescindibles para poder aplicar los estilos. El selector es quien determina a que elemento hay que aplicar el estilo.</a:t>
            </a:r>
          </a:p>
          <a:p>
            <a:pPr marL="0" indent="0"/>
            <a:endParaRPr lang="es-ES" sz="2400" dirty="0"/>
          </a:p>
          <a:p>
            <a:pPr marL="0" indent="0"/>
            <a:r>
              <a:rPr lang="es-ES" sz="2400" dirty="0"/>
              <a:t>Los mismos selectores utilizados en CSS se utilizan en este caso en Xamarin.Forms salvo una excepción, </a:t>
            </a:r>
            <a:r>
              <a:rPr lang="es-ES" sz="2400" b="1" dirty="0"/>
              <a:t>^base</a:t>
            </a:r>
            <a:r>
              <a:rPr lang="es-ES" sz="2400" dirty="0"/>
              <a:t>, que solo aplica en Xamarin.Forms.</a:t>
            </a:r>
            <a:endParaRPr lang="en-US" sz="2000" dirty="0"/>
          </a:p>
        </p:txBody>
      </p:sp>
    </p:spTree>
    <p:extLst>
      <p:ext uri="{BB962C8B-B14F-4D97-AF65-F5344CB8AC3E}">
        <p14:creationId xmlns:p14="http://schemas.microsoft.com/office/powerpoint/2010/main" val="2276618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 </a:t>
            </a:r>
            <a:r>
              <a:rPr lang="en-US" dirty="0" err="1"/>
              <a:t>Selectores</a:t>
            </a:r>
            <a:endParaRPr lang="en-US" dirty="0"/>
          </a:p>
        </p:txBody>
      </p:sp>
      <p:graphicFrame>
        <p:nvGraphicFramePr>
          <p:cNvPr id="4" name="Tabla 3">
            <a:extLst>
              <a:ext uri="{FF2B5EF4-FFF2-40B4-BE49-F238E27FC236}">
                <a16:creationId xmlns:a16="http://schemas.microsoft.com/office/drawing/2014/main" id="{A430844B-ED37-41A3-BD96-9FF33569D39E}"/>
              </a:ext>
            </a:extLst>
          </p:cNvPr>
          <p:cNvGraphicFramePr>
            <a:graphicFrameLocks noGrp="1"/>
          </p:cNvGraphicFramePr>
          <p:nvPr>
            <p:extLst>
              <p:ext uri="{D42A27DB-BD31-4B8C-83A1-F6EECF244321}">
                <p14:modId xmlns:p14="http://schemas.microsoft.com/office/powerpoint/2010/main" val="483266782"/>
              </p:ext>
            </p:extLst>
          </p:nvPr>
        </p:nvGraphicFramePr>
        <p:xfrm>
          <a:off x="311700" y="1045175"/>
          <a:ext cx="8431218" cy="3831080"/>
        </p:xfrm>
        <a:graphic>
          <a:graphicData uri="http://schemas.openxmlformats.org/drawingml/2006/table">
            <a:tbl>
              <a:tblPr/>
              <a:tblGrid>
                <a:gridCol w="2810406">
                  <a:extLst>
                    <a:ext uri="{9D8B030D-6E8A-4147-A177-3AD203B41FA5}">
                      <a16:colId xmlns:a16="http://schemas.microsoft.com/office/drawing/2014/main" val="2283895522"/>
                    </a:ext>
                  </a:extLst>
                </a:gridCol>
                <a:gridCol w="2810406">
                  <a:extLst>
                    <a:ext uri="{9D8B030D-6E8A-4147-A177-3AD203B41FA5}">
                      <a16:colId xmlns:a16="http://schemas.microsoft.com/office/drawing/2014/main" val="2649042398"/>
                    </a:ext>
                  </a:extLst>
                </a:gridCol>
                <a:gridCol w="2810406">
                  <a:extLst>
                    <a:ext uri="{9D8B030D-6E8A-4147-A177-3AD203B41FA5}">
                      <a16:colId xmlns:a16="http://schemas.microsoft.com/office/drawing/2014/main" val="2409848359"/>
                    </a:ext>
                  </a:extLst>
                </a:gridCol>
              </a:tblGrid>
              <a:tr h="149183">
                <a:tc>
                  <a:txBody>
                    <a:bodyPr/>
                    <a:lstStyle/>
                    <a:p>
                      <a:r>
                        <a:rPr lang="es-ES" sz="1000" b="1">
                          <a:solidFill>
                            <a:schemeClr val="bg1"/>
                          </a:solidFill>
                        </a:rPr>
                        <a:t>Selector</a:t>
                      </a:r>
                    </a:p>
                  </a:txBody>
                  <a:tcPr marL="44755" marR="44755" marT="22378" marB="22378" anchor="ctr">
                    <a:lnL>
                      <a:noFill/>
                    </a:lnL>
                    <a:lnR>
                      <a:noFill/>
                    </a:lnR>
                    <a:lnT>
                      <a:noFill/>
                    </a:lnT>
                    <a:lnB>
                      <a:noFill/>
                    </a:lnB>
                    <a:solidFill>
                      <a:schemeClr val="accent5"/>
                    </a:solidFill>
                  </a:tcPr>
                </a:tc>
                <a:tc>
                  <a:txBody>
                    <a:bodyPr/>
                    <a:lstStyle/>
                    <a:p>
                      <a:r>
                        <a:rPr lang="es-ES" sz="1000" b="1">
                          <a:solidFill>
                            <a:schemeClr val="bg1"/>
                          </a:solidFill>
                        </a:rPr>
                        <a:t>Ejemplo</a:t>
                      </a:r>
                    </a:p>
                  </a:txBody>
                  <a:tcPr marL="44755" marR="44755" marT="22378" marB="22378" anchor="ctr">
                    <a:lnL>
                      <a:noFill/>
                    </a:lnL>
                    <a:lnR>
                      <a:noFill/>
                    </a:lnR>
                    <a:lnT>
                      <a:noFill/>
                    </a:lnT>
                    <a:lnB>
                      <a:noFill/>
                    </a:lnB>
                    <a:solidFill>
                      <a:schemeClr val="accent5"/>
                    </a:solidFill>
                  </a:tcPr>
                </a:tc>
                <a:tc>
                  <a:txBody>
                    <a:bodyPr/>
                    <a:lstStyle/>
                    <a:p>
                      <a:r>
                        <a:rPr lang="es-ES" sz="1000" b="1" dirty="0">
                          <a:solidFill>
                            <a:schemeClr val="bg1"/>
                          </a:solidFill>
                        </a:rPr>
                        <a:t>Descripción</a:t>
                      </a:r>
                    </a:p>
                  </a:txBody>
                  <a:tcPr marL="44755" marR="44755" marT="22378" marB="22378" anchor="ctr">
                    <a:lnL>
                      <a:noFill/>
                    </a:lnL>
                    <a:lnR>
                      <a:noFill/>
                    </a:lnR>
                    <a:lnT>
                      <a:noFill/>
                    </a:lnT>
                    <a:lnB>
                      <a:noFill/>
                    </a:lnB>
                    <a:solidFill>
                      <a:schemeClr val="accent5"/>
                    </a:solidFill>
                  </a:tcPr>
                </a:tc>
                <a:extLst>
                  <a:ext uri="{0D108BD9-81ED-4DB2-BD59-A6C34878D82A}">
                    <a16:rowId xmlns:a16="http://schemas.microsoft.com/office/drawing/2014/main" val="3008650597"/>
                  </a:ext>
                </a:extLst>
              </a:tr>
              <a:tr h="358040">
                <a:tc>
                  <a:txBody>
                    <a:bodyPr/>
                    <a:lstStyle/>
                    <a:p>
                      <a:r>
                        <a:rPr lang="es-ES" sz="1000"/>
                        <a:t>.class</a:t>
                      </a:r>
                    </a:p>
                  </a:txBody>
                  <a:tcPr marL="44755" marR="44755" marT="22378" marB="22378" anchor="ctr">
                    <a:lnL>
                      <a:noFill/>
                    </a:lnL>
                    <a:lnR>
                      <a:noFill/>
                    </a:lnR>
                    <a:lnT>
                      <a:noFill/>
                    </a:lnT>
                    <a:lnB>
                      <a:noFill/>
                    </a:lnB>
                  </a:tcPr>
                </a:tc>
                <a:tc>
                  <a:txBody>
                    <a:bodyPr/>
                    <a:lstStyle/>
                    <a:p>
                      <a:r>
                        <a:rPr lang="es-ES" sz="1000"/>
                        <a:t>.header</a:t>
                      </a:r>
                    </a:p>
                  </a:txBody>
                  <a:tcPr marL="44755" marR="44755" marT="22378" marB="22378" anchor="ctr">
                    <a:lnL>
                      <a:noFill/>
                    </a:lnL>
                    <a:lnR>
                      <a:noFill/>
                    </a:lnR>
                    <a:lnT>
                      <a:noFill/>
                    </a:lnT>
                    <a:lnB>
                      <a:noFill/>
                    </a:lnB>
                  </a:tcPr>
                </a:tc>
                <a:tc>
                  <a:txBody>
                    <a:bodyPr/>
                    <a:lstStyle/>
                    <a:p>
                      <a:r>
                        <a:rPr lang="es-ES" sz="1000"/>
                        <a:t>Selecciona todos los elementos con la propiedad StyleClass que contiene ‘header’.</a:t>
                      </a:r>
                    </a:p>
                  </a:txBody>
                  <a:tcPr marL="44755" marR="44755" marT="22378" marB="22378" anchor="ctr">
                    <a:lnL>
                      <a:noFill/>
                    </a:lnL>
                    <a:lnR>
                      <a:noFill/>
                    </a:lnR>
                    <a:lnT>
                      <a:noFill/>
                    </a:lnT>
                    <a:lnB>
                      <a:noFill/>
                    </a:lnB>
                  </a:tcPr>
                </a:tc>
                <a:extLst>
                  <a:ext uri="{0D108BD9-81ED-4DB2-BD59-A6C34878D82A}">
                    <a16:rowId xmlns:a16="http://schemas.microsoft.com/office/drawing/2014/main" val="2120244107"/>
                  </a:ext>
                </a:extLst>
              </a:tr>
              <a:tr h="253612">
                <a:tc>
                  <a:txBody>
                    <a:bodyPr/>
                    <a:lstStyle/>
                    <a:p>
                      <a:r>
                        <a:rPr lang="es-ES" sz="1000" dirty="0"/>
                        <a:t>#id</a:t>
                      </a:r>
                    </a:p>
                  </a:txBody>
                  <a:tcPr marL="44755" marR="44755" marT="22378" marB="22378" anchor="ctr">
                    <a:lnL>
                      <a:noFill/>
                    </a:lnL>
                    <a:lnR>
                      <a:noFill/>
                    </a:lnR>
                    <a:lnT>
                      <a:noFill/>
                    </a:lnT>
                    <a:lnB>
                      <a:noFill/>
                    </a:lnB>
                  </a:tcPr>
                </a:tc>
                <a:tc>
                  <a:txBody>
                    <a:bodyPr/>
                    <a:lstStyle/>
                    <a:p>
                      <a:r>
                        <a:rPr lang="es-ES" sz="1000"/>
                        <a:t>#email</a:t>
                      </a:r>
                    </a:p>
                  </a:txBody>
                  <a:tcPr marL="44755" marR="44755" marT="22378" marB="22378" anchor="ctr">
                    <a:lnL>
                      <a:noFill/>
                    </a:lnL>
                    <a:lnR>
                      <a:noFill/>
                    </a:lnR>
                    <a:lnT>
                      <a:noFill/>
                    </a:lnT>
                    <a:lnB>
                      <a:noFill/>
                    </a:lnB>
                  </a:tcPr>
                </a:tc>
                <a:tc>
                  <a:txBody>
                    <a:bodyPr/>
                    <a:lstStyle/>
                    <a:p>
                      <a:r>
                        <a:rPr lang="es-ES" sz="1000"/>
                        <a:t>Selecciona todos los elementos con StyleId establecido a email.</a:t>
                      </a:r>
                    </a:p>
                  </a:txBody>
                  <a:tcPr marL="44755" marR="44755" marT="22378" marB="22378" anchor="ctr">
                    <a:lnL>
                      <a:noFill/>
                    </a:lnL>
                    <a:lnR>
                      <a:noFill/>
                    </a:lnR>
                    <a:lnT>
                      <a:noFill/>
                    </a:lnT>
                    <a:lnB>
                      <a:noFill/>
                    </a:lnB>
                  </a:tcPr>
                </a:tc>
                <a:extLst>
                  <a:ext uri="{0D108BD9-81ED-4DB2-BD59-A6C34878D82A}">
                    <a16:rowId xmlns:a16="http://schemas.microsoft.com/office/drawing/2014/main" val="4241825697"/>
                  </a:ext>
                </a:extLst>
              </a:tr>
              <a:tr h="149183">
                <a:tc>
                  <a:txBody>
                    <a:bodyPr/>
                    <a:lstStyle/>
                    <a:p>
                      <a:r>
                        <a:rPr lang="es-ES" sz="1000"/>
                        <a:t>*</a:t>
                      </a:r>
                    </a:p>
                  </a:txBody>
                  <a:tcPr marL="44755" marR="44755" marT="22378" marB="22378" anchor="ctr">
                    <a:lnL>
                      <a:noFill/>
                    </a:lnL>
                    <a:lnR>
                      <a:noFill/>
                    </a:lnR>
                    <a:lnT>
                      <a:noFill/>
                    </a:lnT>
                    <a:lnB>
                      <a:noFill/>
                    </a:lnB>
                  </a:tcPr>
                </a:tc>
                <a:tc>
                  <a:txBody>
                    <a:bodyPr/>
                    <a:lstStyle/>
                    <a:p>
                      <a:r>
                        <a:rPr lang="es-ES" sz="1000"/>
                        <a:t>*</a:t>
                      </a:r>
                    </a:p>
                  </a:txBody>
                  <a:tcPr marL="44755" marR="44755" marT="22378" marB="22378" anchor="ctr">
                    <a:lnL>
                      <a:noFill/>
                    </a:lnL>
                    <a:lnR>
                      <a:noFill/>
                    </a:lnR>
                    <a:lnT>
                      <a:noFill/>
                    </a:lnT>
                    <a:lnB>
                      <a:noFill/>
                    </a:lnB>
                  </a:tcPr>
                </a:tc>
                <a:tc>
                  <a:txBody>
                    <a:bodyPr/>
                    <a:lstStyle/>
                    <a:p>
                      <a:r>
                        <a:rPr lang="es-ES" sz="1000"/>
                        <a:t>Secciona todos los elementos.</a:t>
                      </a:r>
                    </a:p>
                  </a:txBody>
                  <a:tcPr marL="44755" marR="44755" marT="22378" marB="22378" anchor="ctr">
                    <a:lnL>
                      <a:noFill/>
                    </a:lnL>
                    <a:lnR>
                      <a:noFill/>
                    </a:lnR>
                    <a:lnT>
                      <a:noFill/>
                    </a:lnT>
                    <a:lnB>
                      <a:noFill/>
                    </a:lnB>
                  </a:tcPr>
                </a:tc>
                <a:extLst>
                  <a:ext uri="{0D108BD9-81ED-4DB2-BD59-A6C34878D82A}">
                    <a16:rowId xmlns:a16="http://schemas.microsoft.com/office/drawing/2014/main" val="1096130119"/>
                  </a:ext>
                </a:extLst>
              </a:tr>
              <a:tr h="253612">
                <a:tc>
                  <a:txBody>
                    <a:bodyPr/>
                    <a:lstStyle/>
                    <a:p>
                      <a:r>
                        <a:rPr lang="es-ES" sz="1000"/>
                        <a:t>element</a:t>
                      </a:r>
                    </a:p>
                  </a:txBody>
                  <a:tcPr marL="44755" marR="44755" marT="22378" marB="22378" anchor="ctr">
                    <a:lnL>
                      <a:noFill/>
                    </a:lnL>
                    <a:lnR>
                      <a:noFill/>
                    </a:lnR>
                    <a:lnT>
                      <a:noFill/>
                    </a:lnT>
                    <a:lnB>
                      <a:noFill/>
                    </a:lnB>
                  </a:tcPr>
                </a:tc>
                <a:tc>
                  <a:txBody>
                    <a:bodyPr/>
                    <a:lstStyle/>
                    <a:p>
                      <a:r>
                        <a:rPr lang="es-ES" sz="1000"/>
                        <a:t>label</a:t>
                      </a:r>
                    </a:p>
                  </a:txBody>
                  <a:tcPr marL="44755" marR="44755" marT="22378" marB="22378" anchor="ctr">
                    <a:lnL>
                      <a:noFill/>
                    </a:lnL>
                    <a:lnR>
                      <a:noFill/>
                    </a:lnR>
                    <a:lnT>
                      <a:noFill/>
                    </a:lnT>
                    <a:lnB>
                      <a:noFill/>
                    </a:lnB>
                  </a:tcPr>
                </a:tc>
                <a:tc>
                  <a:txBody>
                    <a:bodyPr/>
                    <a:lstStyle/>
                    <a:p>
                      <a:r>
                        <a:rPr lang="es-ES" sz="1000"/>
                        <a:t>Selecciona todos los elementos de tipo Label.</a:t>
                      </a:r>
                    </a:p>
                  </a:txBody>
                  <a:tcPr marL="44755" marR="44755" marT="22378" marB="22378" anchor="ctr">
                    <a:lnL>
                      <a:noFill/>
                    </a:lnL>
                    <a:lnR>
                      <a:noFill/>
                    </a:lnR>
                    <a:lnT>
                      <a:noFill/>
                    </a:lnT>
                    <a:lnB>
                      <a:noFill/>
                    </a:lnB>
                  </a:tcPr>
                </a:tc>
                <a:extLst>
                  <a:ext uri="{0D108BD9-81ED-4DB2-BD59-A6C34878D82A}">
                    <a16:rowId xmlns:a16="http://schemas.microsoft.com/office/drawing/2014/main" val="4096635271"/>
                  </a:ext>
                </a:extLst>
              </a:tr>
              <a:tr h="775754">
                <a:tc>
                  <a:txBody>
                    <a:bodyPr/>
                    <a:lstStyle/>
                    <a:p>
                      <a:r>
                        <a:rPr lang="es-ES" sz="1000"/>
                        <a:t>^base</a:t>
                      </a:r>
                    </a:p>
                  </a:txBody>
                  <a:tcPr marL="44755" marR="44755" marT="22378" marB="22378" anchor="ctr">
                    <a:lnL>
                      <a:noFill/>
                    </a:lnL>
                    <a:lnR>
                      <a:noFill/>
                    </a:lnR>
                    <a:lnT>
                      <a:noFill/>
                    </a:lnT>
                    <a:lnB>
                      <a:noFill/>
                    </a:lnB>
                  </a:tcPr>
                </a:tc>
                <a:tc>
                  <a:txBody>
                    <a:bodyPr/>
                    <a:lstStyle/>
                    <a:p>
                      <a:r>
                        <a:rPr lang="es-ES" sz="1000"/>
                        <a:t>^contentpage</a:t>
                      </a:r>
                    </a:p>
                  </a:txBody>
                  <a:tcPr marL="44755" marR="44755" marT="22378" marB="22378" anchor="ctr">
                    <a:lnL>
                      <a:noFill/>
                    </a:lnL>
                    <a:lnR>
                      <a:noFill/>
                    </a:lnR>
                    <a:lnT>
                      <a:noFill/>
                    </a:lnT>
                    <a:lnB>
                      <a:noFill/>
                    </a:lnB>
                  </a:tcPr>
                </a:tc>
                <a:tc>
                  <a:txBody>
                    <a:bodyPr/>
                    <a:lstStyle/>
                    <a:p>
                      <a:r>
                        <a:rPr lang="es-ES" sz="1000"/>
                        <a:t>Selecciona todos los elementos con ContentPage como clase base, esto incluye a la propia ContentPage. Este selector no esta presente en la especificación CSS y solo aplica a Xamarin.Forms.</a:t>
                      </a:r>
                    </a:p>
                  </a:txBody>
                  <a:tcPr marL="44755" marR="44755" marT="22378" marB="22378" anchor="ctr">
                    <a:lnL>
                      <a:noFill/>
                    </a:lnL>
                    <a:lnR>
                      <a:noFill/>
                    </a:lnR>
                    <a:lnT>
                      <a:noFill/>
                    </a:lnT>
                    <a:lnB>
                      <a:noFill/>
                    </a:lnB>
                  </a:tcPr>
                </a:tc>
                <a:extLst>
                  <a:ext uri="{0D108BD9-81ED-4DB2-BD59-A6C34878D82A}">
                    <a16:rowId xmlns:a16="http://schemas.microsoft.com/office/drawing/2014/main" val="4136131334"/>
                  </a:ext>
                </a:extLst>
              </a:tr>
              <a:tr h="253612">
                <a:tc>
                  <a:txBody>
                    <a:bodyPr/>
                    <a:lstStyle/>
                    <a:p>
                      <a:r>
                        <a:rPr lang="es-ES" sz="1000"/>
                        <a:t>element,element</a:t>
                      </a:r>
                    </a:p>
                  </a:txBody>
                  <a:tcPr marL="44755" marR="44755" marT="22378" marB="22378" anchor="ctr">
                    <a:lnL>
                      <a:noFill/>
                    </a:lnL>
                    <a:lnR>
                      <a:noFill/>
                    </a:lnR>
                    <a:lnT>
                      <a:noFill/>
                    </a:lnT>
                    <a:lnB>
                      <a:noFill/>
                    </a:lnB>
                  </a:tcPr>
                </a:tc>
                <a:tc>
                  <a:txBody>
                    <a:bodyPr/>
                    <a:lstStyle/>
                    <a:p>
                      <a:r>
                        <a:rPr lang="es-ES" sz="1000"/>
                        <a:t>label,button</a:t>
                      </a:r>
                    </a:p>
                  </a:txBody>
                  <a:tcPr marL="44755" marR="44755" marT="22378" marB="22378" anchor="ctr">
                    <a:lnL>
                      <a:noFill/>
                    </a:lnL>
                    <a:lnR>
                      <a:noFill/>
                    </a:lnR>
                    <a:lnT>
                      <a:noFill/>
                    </a:lnT>
                    <a:lnB>
                      <a:noFill/>
                    </a:lnB>
                  </a:tcPr>
                </a:tc>
                <a:tc>
                  <a:txBody>
                    <a:bodyPr/>
                    <a:lstStyle/>
                    <a:p>
                      <a:r>
                        <a:rPr lang="es-ES" sz="1000"/>
                        <a:t>Selecciona todos los Buttons y todos los Labels.</a:t>
                      </a:r>
                    </a:p>
                  </a:txBody>
                  <a:tcPr marL="44755" marR="44755" marT="22378" marB="22378" anchor="ctr">
                    <a:lnL>
                      <a:noFill/>
                    </a:lnL>
                    <a:lnR>
                      <a:noFill/>
                    </a:lnR>
                    <a:lnT>
                      <a:noFill/>
                    </a:lnT>
                    <a:lnB>
                      <a:noFill/>
                    </a:lnB>
                  </a:tcPr>
                </a:tc>
                <a:extLst>
                  <a:ext uri="{0D108BD9-81ED-4DB2-BD59-A6C34878D82A}">
                    <a16:rowId xmlns:a16="http://schemas.microsoft.com/office/drawing/2014/main" val="1058604573"/>
                  </a:ext>
                </a:extLst>
              </a:tr>
              <a:tr h="253612">
                <a:tc>
                  <a:txBody>
                    <a:bodyPr/>
                    <a:lstStyle/>
                    <a:p>
                      <a:r>
                        <a:rPr lang="es-ES" sz="1000"/>
                        <a:t>element element</a:t>
                      </a:r>
                    </a:p>
                  </a:txBody>
                  <a:tcPr marL="44755" marR="44755" marT="22378" marB="22378" anchor="ctr">
                    <a:lnL>
                      <a:noFill/>
                    </a:lnL>
                    <a:lnR>
                      <a:noFill/>
                    </a:lnR>
                    <a:lnT>
                      <a:noFill/>
                    </a:lnT>
                    <a:lnB>
                      <a:noFill/>
                    </a:lnB>
                  </a:tcPr>
                </a:tc>
                <a:tc>
                  <a:txBody>
                    <a:bodyPr/>
                    <a:lstStyle/>
                    <a:p>
                      <a:r>
                        <a:rPr lang="es-ES" sz="1000"/>
                        <a:t>stacklayout label</a:t>
                      </a:r>
                    </a:p>
                  </a:txBody>
                  <a:tcPr marL="44755" marR="44755" marT="22378" marB="22378" anchor="ctr">
                    <a:lnL>
                      <a:noFill/>
                    </a:lnL>
                    <a:lnR>
                      <a:noFill/>
                    </a:lnR>
                    <a:lnT>
                      <a:noFill/>
                    </a:lnT>
                    <a:lnB>
                      <a:noFill/>
                    </a:lnB>
                  </a:tcPr>
                </a:tc>
                <a:tc>
                  <a:txBody>
                    <a:bodyPr/>
                    <a:lstStyle/>
                    <a:p>
                      <a:r>
                        <a:rPr lang="es-ES" sz="1000"/>
                        <a:t>Selecciona todos los Labels dentro de un StackLayout.</a:t>
                      </a:r>
                    </a:p>
                  </a:txBody>
                  <a:tcPr marL="44755" marR="44755" marT="22378" marB="22378" anchor="ctr">
                    <a:lnL>
                      <a:noFill/>
                    </a:lnL>
                    <a:lnR>
                      <a:noFill/>
                    </a:lnR>
                    <a:lnT>
                      <a:noFill/>
                    </a:lnT>
                    <a:lnB>
                      <a:noFill/>
                    </a:lnB>
                  </a:tcPr>
                </a:tc>
                <a:extLst>
                  <a:ext uri="{0D108BD9-81ED-4DB2-BD59-A6C34878D82A}">
                    <a16:rowId xmlns:a16="http://schemas.microsoft.com/office/drawing/2014/main" val="3035866056"/>
                  </a:ext>
                </a:extLst>
              </a:tr>
              <a:tr h="358040">
                <a:tc>
                  <a:txBody>
                    <a:bodyPr/>
                    <a:lstStyle/>
                    <a:p>
                      <a:r>
                        <a:rPr lang="es-ES" sz="1000"/>
                        <a:t>element&gt;element</a:t>
                      </a:r>
                    </a:p>
                  </a:txBody>
                  <a:tcPr marL="44755" marR="44755" marT="22378" marB="22378" anchor="ctr">
                    <a:lnL>
                      <a:noFill/>
                    </a:lnL>
                    <a:lnR>
                      <a:noFill/>
                    </a:lnR>
                    <a:lnT>
                      <a:noFill/>
                    </a:lnT>
                    <a:lnB>
                      <a:noFill/>
                    </a:lnB>
                  </a:tcPr>
                </a:tc>
                <a:tc>
                  <a:txBody>
                    <a:bodyPr/>
                    <a:lstStyle/>
                    <a:p>
                      <a:r>
                        <a:rPr lang="es-ES" sz="1000"/>
                        <a:t>stacklayout&gt;label</a:t>
                      </a:r>
                    </a:p>
                  </a:txBody>
                  <a:tcPr marL="44755" marR="44755" marT="22378" marB="22378" anchor="ctr">
                    <a:lnL>
                      <a:noFill/>
                    </a:lnL>
                    <a:lnR>
                      <a:noFill/>
                    </a:lnR>
                    <a:lnT>
                      <a:noFill/>
                    </a:lnT>
                    <a:lnB>
                      <a:noFill/>
                    </a:lnB>
                  </a:tcPr>
                </a:tc>
                <a:tc>
                  <a:txBody>
                    <a:bodyPr/>
                    <a:lstStyle/>
                    <a:p>
                      <a:r>
                        <a:rPr lang="es-ES" sz="1000"/>
                        <a:t>Selecciona todos los Labels con un StackLayout como padre </a:t>
                      </a:r>
                      <a:r>
                        <a:rPr lang="es-ES" sz="1000" b="1"/>
                        <a:t>directo</a:t>
                      </a:r>
                      <a:r>
                        <a:rPr lang="es-ES" sz="1000"/>
                        <a:t>.</a:t>
                      </a:r>
                    </a:p>
                  </a:txBody>
                  <a:tcPr marL="44755" marR="44755" marT="22378" marB="22378" anchor="ctr">
                    <a:lnL>
                      <a:noFill/>
                    </a:lnL>
                    <a:lnR>
                      <a:noFill/>
                    </a:lnR>
                    <a:lnT>
                      <a:noFill/>
                    </a:lnT>
                    <a:lnB>
                      <a:noFill/>
                    </a:lnB>
                  </a:tcPr>
                </a:tc>
                <a:extLst>
                  <a:ext uri="{0D108BD9-81ED-4DB2-BD59-A6C34878D82A}">
                    <a16:rowId xmlns:a16="http://schemas.microsoft.com/office/drawing/2014/main" val="406978953"/>
                  </a:ext>
                </a:extLst>
              </a:tr>
              <a:tr h="358040">
                <a:tc>
                  <a:txBody>
                    <a:bodyPr/>
                    <a:lstStyle/>
                    <a:p>
                      <a:r>
                        <a:rPr lang="es-ES" sz="1000" dirty="0" err="1"/>
                        <a:t>element+element</a:t>
                      </a:r>
                      <a:endParaRPr lang="es-ES" sz="1000" dirty="0"/>
                    </a:p>
                  </a:txBody>
                  <a:tcPr marL="44755" marR="44755" marT="22378" marB="22378" anchor="ctr">
                    <a:lnL>
                      <a:noFill/>
                    </a:lnL>
                    <a:lnR>
                      <a:noFill/>
                    </a:lnR>
                    <a:lnT>
                      <a:noFill/>
                    </a:lnT>
                    <a:lnB>
                      <a:noFill/>
                    </a:lnB>
                  </a:tcPr>
                </a:tc>
                <a:tc>
                  <a:txBody>
                    <a:bodyPr/>
                    <a:lstStyle/>
                    <a:p>
                      <a:r>
                        <a:rPr lang="es-ES" sz="1000"/>
                        <a:t>label+entry</a:t>
                      </a:r>
                    </a:p>
                  </a:txBody>
                  <a:tcPr marL="44755" marR="44755" marT="22378" marB="22378" anchor="ctr">
                    <a:lnL>
                      <a:noFill/>
                    </a:lnL>
                    <a:lnR>
                      <a:noFill/>
                    </a:lnR>
                    <a:lnT>
                      <a:noFill/>
                    </a:lnT>
                    <a:lnB>
                      <a:noFill/>
                    </a:lnB>
                  </a:tcPr>
                </a:tc>
                <a:tc>
                  <a:txBody>
                    <a:bodyPr/>
                    <a:lstStyle/>
                    <a:p>
                      <a:r>
                        <a:rPr lang="es-ES" sz="1000"/>
                        <a:t>Selecciona todos los Entries que están </a:t>
                      </a:r>
                      <a:r>
                        <a:rPr lang="es-ES" sz="1000" b="1"/>
                        <a:t>directamente</a:t>
                      </a:r>
                      <a:r>
                        <a:rPr lang="es-ES" sz="1000"/>
                        <a:t> tras un Label.</a:t>
                      </a:r>
                    </a:p>
                  </a:txBody>
                  <a:tcPr marL="44755" marR="44755" marT="22378" marB="22378" anchor="ctr">
                    <a:lnL>
                      <a:noFill/>
                    </a:lnL>
                    <a:lnR>
                      <a:noFill/>
                    </a:lnR>
                    <a:lnT>
                      <a:noFill/>
                    </a:lnT>
                    <a:lnB>
                      <a:noFill/>
                    </a:lnB>
                  </a:tcPr>
                </a:tc>
                <a:extLst>
                  <a:ext uri="{0D108BD9-81ED-4DB2-BD59-A6C34878D82A}">
                    <a16:rowId xmlns:a16="http://schemas.microsoft.com/office/drawing/2014/main" val="3301959649"/>
                  </a:ext>
                </a:extLst>
              </a:tr>
              <a:tr h="253612">
                <a:tc>
                  <a:txBody>
                    <a:bodyPr/>
                    <a:lstStyle/>
                    <a:p>
                      <a:r>
                        <a:rPr lang="es-ES" sz="1000"/>
                        <a:t>element~element</a:t>
                      </a:r>
                    </a:p>
                  </a:txBody>
                  <a:tcPr marL="44755" marR="44755" marT="22378" marB="22378" anchor="ctr">
                    <a:lnL>
                      <a:noFill/>
                    </a:lnL>
                    <a:lnR>
                      <a:noFill/>
                    </a:lnR>
                    <a:lnT>
                      <a:noFill/>
                    </a:lnT>
                    <a:lnB>
                      <a:noFill/>
                    </a:lnB>
                  </a:tcPr>
                </a:tc>
                <a:tc>
                  <a:txBody>
                    <a:bodyPr/>
                    <a:lstStyle/>
                    <a:p>
                      <a:r>
                        <a:rPr lang="es-ES" sz="1000"/>
                        <a:t>label~entry</a:t>
                      </a:r>
                    </a:p>
                  </a:txBody>
                  <a:tcPr marL="44755" marR="44755" marT="22378" marB="22378" anchor="ctr">
                    <a:lnL>
                      <a:noFill/>
                    </a:lnL>
                    <a:lnR>
                      <a:noFill/>
                    </a:lnR>
                    <a:lnT>
                      <a:noFill/>
                    </a:lnT>
                    <a:lnB>
                      <a:noFill/>
                    </a:lnB>
                  </a:tcPr>
                </a:tc>
                <a:tc>
                  <a:txBody>
                    <a:bodyPr/>
                    <a:lstStyle/>
                    <a:p>
                      <a:r>
                        <a:rPr lang="es-ES" sz="1000" dirty="0"/>
                        <a:t>Selecciona todos los </a:t>
                      </a:r>
                      <a:r>
                        <a:rPr lang="es-ES" sz="1000" dirty="0" err="1"/>
                        <a:t>Entries</a:t>
                      </a:r>
                      <a:r>
                        <a:rPr lang="es-ES" sz="1000" dirty="0"/>
                        <a:t> precedidos por un </a:t>
                      </a:r>
                      <a:r>
                        <a:rPr lang="es-ES" sz="1000" dirty="0" err="1"/>
                        <a:t>Label</a:t>
                      </a:r>
                      <a:r>
                        <a:rPr lang="es-ES" sz="1000" dirty="0"/>
                        <a:t>.</a:t>
                      </a:r>
                    </a:p>
                  </a:txBody>
                  <a:tcPr marL="44755" marR="44755" marT="22378" marB="22378" anchor="ctr">
                    <a:lnL>
                      <a:noFill/>
                    </a:lnL>
                    <a:lnR>
                      <a:noFill/>
                    </a:lnR>
                    <a:lnT>
                      <a:noFill/>
                    </a:lnT>
                    <a:lnB>
                      <a:noFill/>
                    </a:lnB>
                  </a:tcPr>
                </a:tc>
                <a:extLst>
                  <a:ext uri="{0D108BD9-81ED-4DB2-BD59-A6C34878D82A}">
                    <a16:rowId xmlns:a16="http://schemas.microsoft.com/office/drawing/2014/main" val="370055663"/>
                  </a:ext>
                </a:extLst>
              </a:tr>
            </a:tbl>
          </a:graphicData>
        </a:graphic>
      </p:graphicFrame>
    </p:spTree>
    <p:extLst>
      <p:ext uri="{BB962C8B-B14F-4D97-AF65-F5344CB8AC3E}">
        <p14:creationId xmlns:p14="http://schemas.microsoft.com/office/powerpoint/2010/main" val="4085272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¿Qué vamos a ver?</a:t>
            </a:r>
          </a:p>
        </p:txBody>
      </p:sp>
      <p:sp>
        <p:nvSpPr>
          <p:cNvPr id="3" name="Text Placeholder 2"/>
          <p:cNvSpPr>
            <a:spLocks noGrp="1"/>
          </p:cNvSpPr>
          <p:nvPr>
            <p:ph type="body" sz="quarter" idx="11"/>
          </p:nvPr>
        </p:nvSpPr>
        <p:spPr>
          <a:xfrm>
            <a:off x="208188" y="1227114"/>
            <a:ext cx="4976288" cy="3697752"/>
          </a:xfrm>
        </p:spPr>
        <p:txBody>
          <a:bodyPr/>
          <a:lstStyle/>
          <a:p>
            <a:pPr marL="342900" indent="-342900">
              <a:buFont typeface="Arial" panose="020B0604020202020204" pitchFamily="34" charset="0"/>
              <a:buChar char="•"/>
            </a:pPr>
            <a:r>
              <a:rPr lang="es-ES" sz="2000" dirty="0" err="1"/>
              <a:t>FlexLayout</a:t>
            </a:r>
            <a:endParaRPr lang="es-ES" sz="2000" dirty="0"/>
          </a:p>
          <a:p>
            <a:pPr marL="342900" indent="-342900">
              <a:buFont typeface="Arial" panose="020B0604020202020204" pitchFamily="34" charset="0"/>
              <a:buChar char="•"/>
            </a:pPr>
            <a:r>
              <a:rPr lang="es-ES" sz="2000" dirty="0" err="1"/>
              <a:t>VisualStateManager</a:t>
            </a:r>
            <a:endParaRPr lang="es-ES" sz="2000" dirty="0"/>
          </a:p>
          <a:p>
            <a:pPr marL="342900" indent="-342900">
              <a:buFont typeface="Arial" panose="020B0604020202020204" pitchFamily="34" charset="0"/>
              <a:buChar char="•"/>
            </a:pPr>
            <a:r>
              <a:rPr lang="es-ES" sz="2000" dirty="0"/>
              <a:t>CSS</a:t>
            </a:r>
          </a:p>
          <a:p>
            <a:pPr marL="342900" indent="-342900">
              <a:buFont typeface="Arial" panose="020B0604020202020204" pitchFamily="34" charset="0"/>
              <a:buChar char="•"/>
            </a:pPr>
            <a:r>
              <a:rPr lang="es-ES" sz="2000" dirty="0"/>
              <a:t>RTL</a:t>
            </a:r>
          </a:p>
          <a:p>
            <a:pPr marL="342900" indent="-342900">
              <a:buFont typeface="Arial" panose="020B0604020202020204" pitchFamily="34" charset="0"/>
              <a:buChar char="•"/>
            </a:pPr>
            <a:r>
              <a:rPr lang="es-ES" sz="2000" dirty="0"/>
              <a:t>Nuevas plataformas</a:t>
            </a:r>
            <a:endParaRPr lang="es-ES" sz="2800" dirty="0"/>
          </a:p>
        </p:txBody>
      </p:sp>
    </p:spTree>
    <p:extLst>
      <p:ext uri="{BB962C8B-B14F-4D97-AF65-F5344CB8AC3E}">
        <p14:creationId xmlns:p14="http://schemas.microsoft.com/office/powerpoint/2010/main" val="22014452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 </a:t>
            </a:r>
            <a:r>
              <a:rPr lang="en-US" dirty="0" err="1"/>
              <a:t>Selectores</a:t>
            </a:r>
            <a:r>
              <a:rPr lang="en-US" dirty="0"/>
              <a:t> y </a:t>
            </a:r>
            <a:r>
              <a:rPr lang="en-US" dirty="0" err="1"/>
              <a:t>propiedades</a:t>
            </a:r>
            <a:endParaRPr lang="en-US" dirty="0"/>
          </a:p>
        </p:txBody>
      </p:sp>
      <p:sp>
        <p:nvSpPr>
          <p:cNvPr id="3" name="Text Placeholder 2"/>
          <p:cNvSpPr>
            <a:spLocks noGrp="1"/>
          </p:cNvSpPr>
          <p:nvPr>
            <p:ph type="body" sz="quarter" idx="11"/>
          </p:nvPr>
        </p:nvSpPr>
        <p:spPr>
          <a:xfrm>
            <a:off x="208187" y="1227114"/>
            <a:ext cx="8733885" cy="1602350"/>
          </a:xfrm>
        </p:spPr>
        <p:txBody>
          <a:bodyPr/>
          <a:lstStyle/>
          <a:p>
            <a:pPr marL="0" indent="0"/>
            <a:r>
              <a:rPr lang="es-ES" sz="2400" dirty="0"/>
              <a:t>Se pueden realizar combinaciones de diferentes selectores lo que nos otorga grandes posibilidades de forma muy simple. Ejemplo:</a:t>
            </a:r>
          </a:p>
          <a:p>
            <a:pPr marL="0" indent="0"/>
            <a:endParaRPr lang="es-ES" sz="2400" dirty="0"/>
          </a:p>
          <a:p>
            <a:pPr marL="0" indent="0"/>
            <a:r>
              <a:rPr lang="es-ES" sz="2400" dirty="0"/>
              <a:t>El resto de selectores que no aparecen en la tabla no </a:t>
            </a:r>
            <a:r>
              <a:rPr lang="es-ES" sz="2400" dirty="0" err="1"/>
              <a:t>estan</a:t>
            </a:r>
            <a:r>
              <a:rPr lang="es-ES" sz="2400" dirty="0"/>
              <a:t> soportados por ahora (Ejemplo: @media o @</a:t>
            </a:r>
            <a:r>
              <a:rPr lang="es-ES" sz="2400" dirty="0" err="1"/>
              <a:t>supports</a:t>
            </a:r>
            <a:r>
              <a:rPr lang="es-ES" sz="2400" dirty="0"/>
              <a:t>).</a:t>
            </a:r>
            <a:endParaRPr lang="en-US" sz="2000" dirty="0"/>
          </a:p>
        </p:txBody>
      </p:sp>
      <p:sp>
        <p:nvSpPr>
          <p:cNvPr id="4" name="Rectángulo 3">
            <a:extLst>
              <a:ext uri="{FF2B5EF4-FFF2-40B4-BE49-F238E27FC236}">
                <a16:creationId xmlns:a16="http://schemas.microsoft.com/office/drawing/2014/main" id="{4EA52EEC-CA7C-4B4E-BAA5-79E67EAD5538}"/>
              </a:ext>
            </a:extLst>
          </p:cNvPr>
          <p:cNvSpPr/>
          <p:nvPr/>
        </p:nvSpPr>
        <p:spPr>
          <a:xfrm>
            <a:off x="311700" y="2884964"/>
            <a:ext cx="8520600" cy="307777"/>
          </a:xfrm>
          <a:prstGeom prst="rect">
            <a:avLst/>
          </a:prstGeom>
          <a:solidFill>
            <a:schemeClr val="tx1"/>
          </a:solidFill>
        </p:spPr>
        <p:txBody>
          <a:bodyPr wrap="square">
            <a:spAutoFit/>
          </a:bodyPr>
          <a:lstStyle/>
          <a:p>
            <a:r>
              <a:rPr lang="es-ES" dirty="0" err="1">
                <a:solidFill>
                  <a:schemeClr val="bg1"/>
                </a:solidFill>
                <a:latin typeface="Consolas" panose="020B0609020204030204" pitchFamily="49" charset="0"/>
              </a:rPr>
              <a:t>StackLayout</a:t>
            </a:r>
            <a:r>
              <a:rPr lang="es-ES" dirty="0">
                <a:solidFill>
                  <a:schemeClr val="bg1"/>
                </a:solidFill>
                <a:latin typeface="Consolas" panose="020B0609020204030204" pitchFamily="49" charset="0"/>
              </a:rPr>
              <a:t> &gt; </a:t>
            </a:r>
            <a:r>
              <a:rPr lang="es-ES" dirty="0" err="1">
                <a:solidFill>
                  <a:schemeClr val="bg1"/>
                </a:solidFill>
                <a:latin typeface="Consolas" panose="020B0609020204030204" pitchFamily="49" charset="0"/>
              </a:rPr>
              <a:t>ContentView</a:t>
            </a:r>
            <a:r>
              <a:rPr lang="es-ES" dirty="0">
                <a:solidFill>
                  <a:schemeClr val="bg1"/>
                </a:solidFill>
                <a:latin typeface="Consolas" panose="020B0609020204030204" pitchFamily="49" charset="0"/>
              </a:rPr>
              <a:t> &gt; </a:t>
            </a:r>
            <a:r>
              <a:rPr lang="es-ES" dirty="0" err="1">
                <a:solidFill>
                  <a:schemeClr val="bg1"/>
                </a:solidFill>
                <a:latin typeface="Consolas" panose="020B0609020204030204" pitchFamily="49" charset="0"/>
              </a:rPr>
              <a:t>label.email</a:t>
            </a:r>
            <a:endParaRPr lang="es-E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146154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 </a:t>
            </a:r>
            <a:r>
              <a:rPr lang="en-US" dirty="0" err="1"/>
              <a:t>Propiedades</a:t>
            </a:r>
            <a:endParaRPr lang="en-US" dirty="0"/>
          </a:p>
        </p:txBody>
      </p:sp>
      <p:graphicFrame>
        <p:nvGraphicFramePr>
          <p:cNvPr id="5" name="Tabla 4">
            <a:extLst>
              <a:ext uri="{FF2B5EF4-FFF2-40B4-BE49-F238E27FC236}">
                <a16:creationId xmlns:a16="http://schemas.microsoft.com/office/drawing/2014/main" id="{3BCD9D6B-3BF2-4EA9-92EA-379C35F15513}"/>
              </a:ext>
            </a:extLst>
          </p:cNvPr>
          <p:cNvGraphicFramePr>
            <a:graphicFrameLocks noGrp="1"/>
          </p:cNvGraphicFramePr>
          <p:nvPr>
            <p:extLst>
              <p:ext uri="{D42A27DB-BD31-4B8C-83A1-F6EECF244321}">
                <p14:modId xmlns:p14="http://schemas.microsoft.com/office/powerpoint/2010/main" val="4266545402"/>
              </p:ext>
            </p:extLst>
          </p:nvPr>
        </p:nvGraphicFramePr>
        <p:xfrm>
          <a:off x="311699" y="1152524"/>
          <a:ext cx="8520600" cy="3764532"/>
        </p:xfrm>
        <a:graphic>
          <a:graphicData uri="http://schemas.openxmlformats.org/drawingml/2006/table">
            <a:tbl>
              <a:tblPr/>
              <a:tblGrid>
                <a:gridCol w="4260300">
                  <a:extLst>
                    <a:ext uri="{9D8B030D-6E8A-4147-A177-3AD203B41FA5}">
                      <a16:colId xmlns:a16="http://schemas.microsoft.com/office/drawing/2014/main" val="2635491763"/>
                    </a:ext>
                  </a:extLst>
                </a:gridCol>
                <a:gridCol w="4260300">
                  <a:extLst>
                    <a:ext uri="{9D8B030D-6E8A-4147-A177-3AD203B41FA5}">
                      <a16:colId xmlns:a16="http://schemas.microsoft.com/office/drawing/2014/main" val="4087101921"/>
                    </a:ext>
                  </a:extLst>
                </a:gridCol>
              </a:tblGrid>
              <a:tr h="472247">
                <a:tc>
                  <a:txBody>
                    <a:bodyPr/>
                    <a:lstStyle/>
                    <a:p>
                      <a:r>
                        <a:rPr lang="es-ES" sz="1400">
                          <a:solidFill>
                            <a:schemeClr val="bg1"/>
                          </a:solidFill>
                        </a:rPr>
                        <a:t>Propiedad</a:t>
                      </a:r>
                    </a:p>
                  </a:txBody>
                  <a:tcPr marL="6101" marR="6101" marT="3050" marB="3050" anchor="ctr">
                    <a:lnL>
                      <a:noFill/>
                    </a:lnL>
                    <a:lnR>
                      <a:noFill/>
                    </a:lnR>
                    <a:lnT>
                      <a:noFill/>
                    </a:lnT>
                    <a:lnB>
                      <a:noFill/>
                    </a:lnB>
                    <a:solidFill>
                      <a:schemeClr val="accent5"/>
                    </a:solidFill>
                  </a:tcPr>
                </a:tc>
                <a:tc>
                  <a:txBody>
                    <a:bodyPr/>
                    <a:lstStyle/>
                    <a:p>
                      <a:r>
                        <a:rPr lang="es-ES" sz="1400" dirty="0">
                          <a:solidFill>
                            <a:schemeClr val="bg1"/>
                          </a:solidFill>
                        </a:rPr>
                        <a:t>Aplica a</a:t>
                      </a:r>
                    </a:p>
                  </a:txBody>
                  <a:tcPr marL="6101" marR="6101" marT="3050" marB="3050" anchor="ctr">
                    <a:lnL>
                      <a:noFill/>
                    </a:lnL>
                    <a:lnR>
                      <a:noFill/>
                    </a:lnR>
                    <a:lnT>
                      <a:noFill/>
                    </a:lnT>
                    <a:lnB>
                      <a:noFill/>
                    </a:lnB>
                    <a:solidFill>
                      <a:schemeClr val="accent5"/>
                    </a:solidFill>
                  </a:tcPr>
                </a:tc>
                <a:extLst>
                  <a:ext uri="{0D108BD9-81ED-4DB2-BD59-A6C34878D82A}">
                    <a16:rowId xmlns:a16="http://schemas.microsoft.com/office/drawing/2014/main" val="1107847681"/>
                  </a:ext>
                </a:extLst>
              </a:tr>
              <a:tr h="472247">
                <a:tc>
                  <a:txBody>
                    <a:bodyPr/>
                    <a:lstStyle/>
                    <a:p>
                      <a:r>
                        <a:rPr lang="es-ES" sz="1400"/>
                        <a:t>background-color</a:t>
                      </a:r>
                    </a:p>
                  </a:txBody>
                  <a:tcPr marL="6101" marR="6101" marT="3050" marB="3050" anchor="ctr">
                    <a:lnL>
                      <a:noFill/>
                    </a:lnL>
                    <a:lnR>
                      <a:noFill/>
                    </a:lnR>
                    <a:lnT>
                      <a:noFill/>
                    </a:lnT>
                    <a:lnB>
                      <a:noFill/>
                    </a:lnB>
                  </a:tcPr>
                </a:tc>
                <a:tc>
                  <a:txBody>
                    <a:bodyPr/>
                    <a:lstStyle/>
                    <a:p>
                      <a:r>
                        <a:rPr lang="es-ES" sz="1400"/>
                        <a:t>VisualElement</a:t>
                      </a:r>
                    </a:p>
                  </a:txBody>
                  <a:tcPr marL="6101" marR="6101" marT="3050" marB="3050" anchor="ctr">
                    <a:lnL>
                      <a:noFill/>
                    </a:lnL>
                    <a:lnR>
                      <a:noFill/>
                    </a:lnR>
                    <a:lnT>
                      <a:noFill/>
                    </a:lnT>
                    <a:lnB>
                      <a:noFill/>
                    </a:lnB>
                  </a:tcPr>
                </a:tc>
                <a:extLst>
                  <a:ext uri="{0D108BD9-81ED-4DB2-BD59-A6C34878D82A}">
                    <a16:rowId xmlns:a16="http://schemas.microsoft.com/office/drawing/2014/main" val="583747686"/>
                  </a:ext>
                </a:extLst>
              </a:tr>
              <a:tr h="472247">
                <a:tc>
                  <a:txBody>
                    <a:bodyPr/>
                    <a:lstStyle/>
                    <a:p>
                      <a:r>
                        <a:rPr lang="es-ES" sz="1400"/>
                        <a:t>background-image</a:t>
                      </a:r>
                    </a:p>
                  </a:txBody>
                  <a:tcPr marL="6101" marR="6101" marT="3050" marB="3050" anchor="ctr">
                    <a:lnL>
                      <a:noFill/>
                    </a:lnL>
                    <a:lnR>
                      <a:noFill/>
                    </a:lnR>
                    <a:lnT>
                      <a:noFill/>
                    </a:lnT>
                    <a:lnB>
                      <a:noFill/>
                    </a:lnB>
                  </a:tcPr>
                </a:tc>
                <a:tc>
                  <a:txBody>
                    <a:bodyPr/>
                    <a:lstStyle/>
                    <a:p>
                      <a:r>
                        <a:rPr lang="es-ES" sz="1400"/>
                        <a:t>Page</a:t>
                      </a:r>
                    </a:p>
                  </a:txBody>
                  <a:tcPr marL="6101" marR="6101" marT="3050" marB="3050" anchor="ctr">
                    <a:lnL>
                      <a:noFill/>
                    </a:lnL>
                    <a:lnR>
                      <a:noFill/>
                    </a:lnR>
                    <a:lnT>
                      <a:noFill/>
                    </a:lnT>
                    <a:lnB>
                      <a:noFill/>
                    </a:lnB>
                  </a:tcPr>
                </a:tc>
                <a:extLst>
                  <a:ext uri="{0D108BD9-81ED-4DB2-BD59-A6C34878D82A}">
                    <a16:rowId xmlns:a16="http://schemas.microsoft.com/office/drawing/2014/main" val="1292805804"/>
                  </a:ext>
                </a:extLst>
              </a:tr>
              <a:tr h="472247">
                <a:tc>
                  <a:txBody>
                    <a:bodyPr/>
                    <a:lstStyle/>
                    <a:p>
                      <a:r>
                        <a:rPr lang="es-ES" sz="1400"/>
                        <a:t>border-color</a:t>
                      </a:r>
                    </a:p>
                  </a:txBody>
                  <a:tcPr marL="6101" marR="6101" marT="3050" marB="3050" anchor="ctr">
                    <a:lnL>
                      <a:noFill/>
                    </a:lnL>
                    <a:lnR>
                      <a:noFill/>
                    </a:lnR>
                    <a:lnT>
                      <a:noFill/>
                    </a:lnT>
                    <a:lnB>
                      <a:noFill/>
                    </a:lnB>
                  </a:tcPr>
                </a:tc>
                <a:tc>
                  <a:txBody>
                    <a:bodyPr/>
                    <a:lstStyle/>
                    <a:p>
                      <a:r>
                        <a:rPr lang="es-ES" sz="1400"/>
                        <a:t>Button, Frame</a:t>
                      </a:r>
                    </a:p>
                  </a:txBody>
                  <a:tcPr marL="6101" marR="6101" marT="3050" marB="3050" anchor="ctr">
                    <a:lnL>
                      <a:noFill/>
                    </a:lnL>
                    <a:lnR>
                      <a:noFill/>
                    </a:lnR>
                    <a:lnT>
                      <a:noFill/>
                    </a:lnT>
                    <a:lnB>
                      <a:noFill/>
                    </a:lnB>
                  </a:tcPr>
                </a:tc>
                <a:extLst>
                  <a:ext uri="{0D108BD9-81ED-4DB2-BD59-A6C34878D82A}">
                    <a16:rowId xmlns:a16="http://schemas.microsoft.com/office/drawing/2014/main" val="555032049"/>
                  </a:ext>
                </a:extLst>
              </a:tr>
              <a:tr h="472247">
                <a:tc>
                  <a:txBody>
                    <a:bodyPr/>
                    <a:lstStyle/>
                    <a:p>
                      <a:r>
                        <a:rPr lang="es-ES" sz="1400"/>
                        <a:t>border-width</a:t>
                      </a:r>
                    </a:p>
                  </a:txBody>
                  <a:tcPr marL="6101" marR="6101" marT="3050" marB="3050" anchor="ctr">
                    <a:lnL>
                      <a:noFill/>
                    </a:lnL>
                    <a:lnR>
                      <a:noFill/>
                    </a:lnR>
                    <a:lnT>
                      <a:noFill/>
                    </a:lnT>
                    <a:lnB>
                      <a:noFill/>
                    </a:lnB>
                  </a:tcPr>
                </a:tc>
                <a:tc>
                  <a:txBody>
                    <a:bodyPr/>
                    <a:lstStyle/>
                    <a:p>
                      <a:r>
                        <a:rPr lang="es-ES" sz="1400" dirty="0" err="1"/>
                        <a:t>Button</a:t>
                      </a:r>
                      <a:endParaRPr lang="es-ES" sz="1400" dirty="0"/>
                    </a:p>
                  </a:txBody>
                  <a:tcPr marL="6101" marR="6101" marT="3050" marB="3050" anchor="ctr">
                    <a:lnL>
                      <a:noFill/>
                    </a:lnL>
                    <a:lnR>
                      <a:noFill/>
                    </a:lnR>
                    <a:lnT>
                      <a:noFill/>
                    </a:lnT>
                    <a:lnB>
                      <a:noFill/>
                    </a:lnB>
                  </a:tcPr>
                </a:tc>
                <a:extLst>
                  <a:ext uri="{0D108BD9-81ED-4DB2-BD59-A6C34878D82A}">
                    <a16:rowId xmlns:a16="http://schemas.microsoft.com/office/drawing/2014/main" val="2162611773"/>
                  </a:ext>
                </a:extLst>
              </a:tr>
              <a:tr h="472247">
                <a:tc>
                  <a:txBody>
                    <a:bodyPr/>
                    <a:lstStyle/>
                    <a:p>
                      <a:r>
                        <a:rPr lang="es-ES" sz="1400"/>
                        <a:t>color</a:t>
                      </a:r>
                    </a:p>
                  </a:txBody>
                  <a:tcPr marL="6101" marR="6101" marT="3050" marB="3050" anchor="ctr">
                    <a:lnL>
                      <a:noFill/>
                    </a:lnL>
                    <a:lnR>
                      <a:noFill/>
                    </a:lnR>
                    <a:lnT>
                      <a:noFill/>
                    </a:lnT>
                    <a:lnB>
                      <a:noFill/>
                    </a:lnB>
                  </a:tcPr>
                </a:tc>
                <a:tc>
                  <a:txBody>
                    <a:bodyPr/>
                    <a:lstStyle/>
                    <a:p>
                      <a:r>
                        <a:rPr lang="en-US" sz="1400"/>
                        <a:t>Button, DatePicker, Editor, Entry, Label, Picker, </a:t>
                      </a:r>
                    </a:p>
                    <a:p>
                      <a:r>
                        <a:rPr lang="en-US" sz="1400"/>
                        <a:t>SearchBar, TimePicker</a:t>
                      </a:r>
                    </a:p>
                  </a:txBody>
                  <a:tcPr marL="6101" marR="6101" marT="3050" marB="3050" anchor="ctr">
                    <a:lnL>
                      <a:noFill/>
                    </a:lnL>
                    <a:lnR>
                      <a:noFill/>
                    </a:lnR>
                    <a:lnT>
                      <a:noFill/>
                    </a:lnT>
                    <a:lnB>
                      <a:noFill/>
                    </a:lnB>
                  </a:tcPr>
                </a:tc>
                <a:extLst>
                  <a:ext uri="{0D108BD9-81ED-4DB2-BD59-A6C34878D82A}">
                    <a16:rowId xmlns:a16="http://schemas.microsoft.com/office/drawing/2014/main" val="1183046387"/>
                  </a:ext>
                </a:extLst>
              </a:tr>
              <a:tr h="472247">
                <a:tc>
                  <a:txBody>
                    <a:bodyPr/>
                    <a:lstStyle/>
                    <a:p>
                      <a:r>
                        <a:rPr lang="es-ES" sz="1400"/>
                        <a:t>direction</a:t>
                      </a:r>
                    </a:p>
                  </a:txBody>
                  <a:tcPr marL="6101" marR="6101" marT="3050" marB="3050" anchor="ctr">
                    <a:lnL>
                      <a:noFill/>
                    </a:lnL>
                    <a:lnR>
                      <a:noFill/>
                    </a:lnR>
                    <a:lnT>
                      <a:noFill/>
                    </a:lnT>
                    <a:lnB>
                      <a:noFill/>
                    </a:lnB>
                  </a:tcPr>
                </a:tc>
                <a:tc>
                  <a:txBody>
                    <a:bodyPr/>
                    <a:lstStyle/>
                    <a:p>
                      <a:r>
                        <a:rPr lang="es-ES" sz="1400"/>
                        <a:t>VisualElement</a:t>
                      </a:r>
                    </a:p>
                  </a:txBody>
                  <a:tcPr marL="6101" marR="6101" marT="3050" marB="3050" anchor="ctr">
                    <a:lnL>
                      <a:noFill/>
                    </a:lnL>
                    <a:lnR>
                      <a:noFill/>
                    </a:lnR>
                    <a:lnT>
                      <a:noFill/>
                    </a:lnT>
                    <a:lnB>
                      <a:noFill/>
                    </a:lnB>
                  </a:tcPr>
                </a:tc>
                <a:extLst>
                  <a:ext uri="{0D108BD9-81ED-4DB2-BD59-A6C34878D82A}">
                    <a16:rowId xmlns:a16="http://schemas.microsoft.com/office/drawing/2014/main" val="1677388170"/>
                  </a:ext>
                </a:extLst>
              </a:tr>
              <a:tr h="458803">
                <a:tc>
                  <a:txBody>
                    <a:bodyPr/>
                    <a:lstStyle/>
                    <a:p>
                      <a:r>
                        <a:rPr lang="es-ES" sz="1400"/>
                        <a:t>font-family</a:t>
                      </a:r>
                    </a:p>
                  </a:txBody>
                  <a:tcPr marL="6101" marR="6101" marT="3050" marB="3050" anchor="ctr">
                    <a:lnL>
                      <a:noFill/>
                    </a:lnL>
                    <a:lnR>
                      <a:noFill/>
                    </a:lnR>
                    <a:lnT>
                      <a:noFill/>
                    </a:lnT>
                    <a:lnB>
                      <a:noFill/>
                    </a:lnB>
                  </a:tcPr>
                </a:tc>
                <a:tc>
                  <a:txBody>
                    <a:bodyPr/>
                    <a:lstStyle/>
                    <a:p>
                      <a:r>
                        <a:rPr lang="en-US" sz="1400" dirty="0"/>
                        <a:t>Button, </a:t>
                      </a:r>
                      <a:r>
                        <a:rPr lang="en-US" sz="1400" dirty="0" err="1"/>
                        <a:t>DatePicker</a:t>
                      </a:r>
                      <a:r>
                        <a:rPr lang="en-US" sz="1400" dirty="0"/>
                        <a:t>, Editor, Entry, Label, Picker,</a:t>
                      </a:r>
                    </a:p>
                    <a:p>
                      <a:r>
                        <a:rPr lang="en-US" sz="1400" dirty="0" err="1"/>
                        <a:t>SearchBar</a:t>
                      </a:r>
                      <a:r>
                        <a:rPr lang="en-US" sz="1400" dirty="0"/>
                        <a:t>, </a:t>
                      </a:r>
                      <a:r>
                        <a:rPr lang="en-US" sz="1400" dirty="0" err="1"/>
                        <a:t>TimePicker</a:t>
                      </a:r>
                      <a:r>
                        <a:rPr lang="en-US" sz="1400" dirty="0"/>
                        <a:t>, Span</a:t>
                      </a:r>
                    </a:p>
                  </a:txBody>
                  <a:tcPr marL="6101" marR="6101" marT="3050" marB="3050" anchor="ctr">
                    <a:lnL>
                      <a:noFill/>
                    </a:lnL>
                    <a:lnR>
                      <a:noFill/>
                    </a:lnR>
                    <a:lnT>
                      <a:noFill/>
                    </a:lnT>
                    <a:lnB>
                      <a:noFill/>
                    </a:lnB>
                  </a:tcPr>
                </a:tc>
                <a:extLst>
                  <a:ext uri="{0D108BD9-81ED-4DB2-BD59-A6C34878D82A}">
                    <a16:rowId xmlns:a16="http://schemas.microsoft.com/office/drawing/2014/main" val="2741927"/>
                  </a:ext>
                </a:extLst>
              </a:tr>
            </a:tbl>
          </a:graphicData>
        </a:graphic>
      </p:graphicFrame>
    </p:spTree>
    <p:extLst>
      <p:ext uri="{BB962C8B-B14F-4D97-AF65-F5344CB8AC3E}">
        <p14:creationId xmlns:p14="http://schemas.microsoft.com/office/powerpoint/2010/main" val="12656898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 </a:t>
            </a:r>
            <a:r>
              <a:rPr lang="en-US" dirty="0" err="1"/>
              <a:t>Propiedades</a:t>
            </a:r>
            <a:endParaRPr lang="en-US" dirty="0"/>
          </a:p>
        </p:txBody>
      </p:sp>
      <p:graphicFrame>
        <p:nvGraphicFramePr>
          <p:cNvPr id="5" name="Tabla 4">
            <a:extLst>
              <a:ext uri="{FF2B5EF4-FFF2-40B4-BE49-F238E27FC236}">
                <a16:creationId xmlns:a16="http://schemas.microsoft.com/office/drawing/2014/main" id="{3BCD9D6B-3BF2-4EA9-92EA-379C35F15513}"/>
              </a:ext>
            </a:extLst>
          </p:cNvPr>
          <p:cNvGraphicFramePr>
            <a:graphicFrameLocks noGrp="1"/>
          </p:cNvGraphicFramePr>
          <p:nvPr>
            <p:extLst>
              <p:ext uri="{D42A27DB-BD31-4B8C-83A1-F6EECF244321}">
                <p14:modId xmlns:p14="http://schemas.microsoft.com/office/powerpoint/2010/main" val="1397094974"/>
              </p:ext>
            </p:extLst>
          </p:nvPr>
        </p:nvGraphicFramePr>
        <p:xfrm>
          <a:off x="311699" y="1152524"/>
          <a:ext cx="8520600" cy="3856358"/>
        </p:xfrm>
        <a:graphic>
          <a:graphicData uri="http://schemas.openxmlformats.org/drawingml/2006/table">
            <a:tbl>
              <a:tblPr/>
              <a:tblGrid>
                <a:gridCol w="4260300">
                  <a:extLst>
                    <a:ext uri="{9D8B030D-6E8A-4147-A177-3AD203B41FA5}">
                      <a16:colId xmlns:a16="http://schemas.microsoft.com/office/drawing/2014/main" val="2635491763"/>
                    </a:ext>
                  </a:extLst>
                </a:gridCol>
                <a:gridCol w="4260300">
                  <a:extLst>
                    <a:ext uri="{9D8B030D-6E8A-4147-A177-3AD203B41FA5}">
                      <a16:colId xmlns:a16="http://schemas.microsoft.com/office/drawing/2014/main" val="4087101921"/>
                    </a:ext>
                  </a:extLst>
                </a:gridCol>
              </a:tblGrid>
              <a:tr h="472247">
                <a:tc>
                  <a:txBody>
                    <a:bodyPr/>
                    <a:lstStyle/>
                    <a:p>
                      <a:r>
                        <a:rPr lang="es-ES" sz="1400">
                          <a:solidFill>
                            <a:schemeClr val="bg1"/>
                          </a:solidFill>
                        </a:rPr>
                        <a:t>Propiedad</a:t>
                      </a:r>
                    </a:p>
                  </a:txBody>
                  <a:tcPr marL="6101" marR="6101" marT="3050" marB="3050" anchor="ctr">
                    <a:lnL>
                      <a:noFill/>
                    </a:lnL>
                    <a:lnR>
                      <a:noFill/>
                    </a:lnR>
                    <a:lnT>
                      <a:noFill/>
                    </a:lnT>
                    <a:lnB>
                      <a:noFill/>
                    </a:lnB>
                    <a:solidFill>
                      <a:schemeClr val="accent5"/>
                    </a:solidFill>
                  </a:tcPr>
                </a:tc>
                <a:tc>
                  <a:txBody>
                    <a:bodyPr/>
                    <a:lstStyle/>
                    <a:p>
                      <a:r>
                        <a:rPr lang="es-ES" sz="1400" dirty="0">
                          <a:solidFill>
                            <a:schemeClr val="bg1"/>
                          </a:solidFill>
                        </a:rPr>
                        <a:t>Aplica a</a:t>
                      </a:r>
                    </a:p>
                  </a:txBody>
                  <a:tcPr marL="6101" marR="6101" marT="3050" marB="3050" anchor="ctr">
                    <a:lnL>
                      <a:noFill/>
                    </a:lnL>
                    <a:lnR>
                      <a:noFill/>
                    </a:lnR>
                    <a:lnT>
                      <a:noFill/>
                    </a:lnT>
                    <a:lnB>
                      <a:noFill/>
                    </a:lnB>
                    <a:solidFill>
                      <a:schemeClr val="accent5"/>
                    </a:solidFill>
                  </a:tcPr>
                </a:tc>
                <a:extLst>
                  <a:ext uri="{0D108BD9-81ED-4DB2-BD59-A6C34878D82A}">
                    <a16:rowId xmlns:a16="http://schemas.microsoft.com/office/drawing/2014/main" val="1107847681"/>
                  </a:ext>
                </a:extLst>
              </a:tr>
              <a:tr h="472247">
                <a:tc>
                  <a:txBody>
                    <a:bodyPr/>
                    <a:lstStyle/>
                    <a:p>
                      <a:r>
                        <a:rPr lang="es-ES"/>
                        <a:t>font-size</a:t>
                      </a:r>
                    </a:p>
                  </a:txBody>
                  <a:tcPr anchor="ctr">
                    <a:lnL>
                      <a:noFill/>
                    </a:lnL>
                    <a:lnR>
                      <a:noFill/>
                    </a:lnR>
                    <a:lnT>
                      <a:noFill/>
                    </a:lnT>
                    <a:lnB>
                      <a:noFill/>
                    </a:lnB>
                  </a:tcPr>
                </a:tc>
                <a:tc>
                  <a:txBody>
                    <a:bodyPr/>
                    <a:lstStyle/>
                    <a:p>
                      <a:r>
                        <a:rPr lang="en-US"/>
                        <a:t>Button, DatePicker, Editor, Entry, Label, Picker, </a:t>
                      </a:r>
                    </a:p>
                    <a:p>
                      <a:r>
                        <a:rPr lang="en-US"/>
                        <a:t>SearchBar, TimePicker, Span</a:t>
                      </a:r>
                    </a:p>
                  </a:txBody>
                  <a:tcPr anchor="ctr">
                    <a:lnL>
                      <a:noFill/>
                    </a:lnL>
                    <a:lnR>
                      <a:noFill/>
                    </a:lnR>
                    <a:lnT>
                      <a:noFill/>
                    </a:lnT>
                    <a:lnB>
                      <a:noFill/>
                    </a:lnB>
                  </a:tcPr>
                </a:tc>
                <a:extLst>
                  <a:ext uri="{0D108BD9-81ED-4DB2-BD59-A6C34878D82A}">
                    <a16:rowId xmlns:a16="http://schemas.microsoft.com/office/drawing/2014/main" val="583747686"/>
                  </a:ext>
                </a:extLst>
              </a:tr>
              <a:tr h="472247">
                <a:tc>
                  <a:txBody>
                    <a:bodyPr/>
                    <a:lstStyle/>
                    <a:p>
                      <a:r>
                        <a:rPr lang="es-ES"/>
                        <a:t>font-style</a:t>
                      </a:r>
                    </a:p>
                  </a:txBody>
                  <a:tcPr anchor="ctr">
                    <a:lnL>
                      <a:noFill/>
                    </a:lnL>
                    <a:lnR>
                      <a:noFill/>
                    </a:lnR>
                    <a:lnT>
                      <a:noFill/>
                    </a:lnT>
                    <a:lnB>
                      <a:noFill/>
                    </a:lnB>
                  </a:tcPr>
                </a:tc>
                <a:tc>
                  <a:txBody>
                    <a:bodyPr/>
                    <a:lstStyle/>
                    <a:p>
                      <a:r>
                        <a:rPr lang="en-US"/>
                        <a:t>Button, DatePicker, Editor, Entry, Label, Picker, </a:t>
                      </a:r>
                    </a:p>
                    <a:p>
                      <a:r>
                        <a:rPr lang="en-US"/>
                        <a:t>SearchBar, TimePicker, Span</a:t>
                      </a:r>
                    </a:p>
                  </a:txBody>
                  <a:tcPr anchor="ctr">
                    <a:lnL>
                      <a:noFill/>
                    </a:lnL>
                    <a:lnR>
                      <a:noFill/>
                    </a:lnR>
                    <a:lnT>
                      <a:noFill/>
                    </a:lnT>
                    <a:lnB>
                      <a:noFill/>
                    </a:lnB>
                  </a:tcPr>
                </a:tc>
                <a:extLst>
                  <a:ext uri="{0D108BD9-81ED-4DB2-BD59-A6C34878D82A}">
                    <a16:rowId xmlns:a16="http://schemas.microsoft.com/office/drawing/2014/main" val="1292805804"/>
                  </a:ext>
                </a:extLst>
              </a:tr>
              <a:tr h="472247">
                <a:tc>
                  <a:txBody>
                    <a:bodyPr/>
                    <a:lstStyle/>
                    <a:p>
                      <a:r>
                        <a:rPr lang="es-ES"/>
                        <a:t>height</a:t>
                      </a:r>
                    </a:p>
                  </a:txBody>
                  <a:tcPr anchor="ctr">
                    <a:lnL>
                      <a:noFill/>
                    </a:lnL>
                    <a:lnR>
                      <a:noFill/>
                    </a:lnR>
                    <a:lnT>
                      <a:noFill/>
                    </a:lnT>
                    <a:lnB>
                      <a:noFill/>
                    </a:lnB>
                  </a:tcPr>
                </a:tc>
                <a:tc>
                  <a:txBody>
                    <a:bodyPr/>
                    <a:lstStyle/>
                    <a:p>
                      <a:r>
                        <a:rPr lang="es-ES"/>
                        <a:t>VisualElement</a:t>
                      </a:r>
                    </a:p>
                  </a:txBody>
                  <a:tcPr anchor="ctr">
                    <a:lnL>
                      <a:noFill/>
                    </a:lnL>
                    <a:lnR>
                      <a:noFill/>
                    </a:lnR>
                    <a:lnT>
                      <a:noFill/>
                    </a:lnT>
                    <a:lnB>
                      <a:noFill/>
                    </a:lnB>
                  </a:tcPr>
                </a:tc>
                <a:extLst>
                  <a:ext uri="{0D108BD9-81ED-4DB2-BD59-A6C34878D82A}">
                    <a16:rowId xmlns:a16="http://schemas.microsoft.com/office/drawing/2014/main" val="555032049"/>
                  </a:ext>
                </a:extLst>
              </a:tr>
              <a:tr h="472247">
                <a:tc>
                  <a:txBody>
                    <a:bodyPr/>
                    <a:lstStyle/>
                    <a:p>
                      <a:r>
                        <a:rPr lang="es-ES"/>
                        <a:t>margin</a:t>
                      </a:r>
                    </a:p>
                  </a:txBody>
                  <a:tcPr anchor="ctr">
                    <a:lnL>
                      <a:noFill/>
                    </a:lnL>
                    <a:lnR>
                      <a:noFill/>
                    </a:lnR>
                    <a:lnT>
                      <a:noFill/>
                    </a:lnT>
                    <a:lnB>
                      <a:noFill/>
                    </a:lnB>
                  </a:tcPr>
                </a:tc>
                <a:tc>
                  <a:txBody>
                    <a:bodyPr/>
                    <a:lstStyle/>
                    <a:p>
                      <a:r>
                        <a:rPr lang="es-ES"/>
                        <a:t>View</a:t>
                      </a:r>
                    </a:p>
                  </a:txBody>
                  <a:tcPr anchor="ctr">
                    <a:lnL>
                      <a:noFill/>
                    </a:lnL>
                    <a:lnR>
                      <a:noFill/>
                    </a:lnR>
                    <a:lnT>
                      <a:noFill/>
                    </a:lnT>
                    <a:lnB>
                      <a:noFill/>
                    </a:lnB>
                  </a:tcPr>
                </a:tc>
                <a:extLst>
                  <a:ext uri="{0D108BD9-81ED-4DB2-BD59-A6C34878D82A}">
                    <a16:rowId xmlns:a16="http://schemas.microsoft.com/office/drawing/2014/main" val="2162611773"/>
                  </a:ext>
                </a:extLst>
              </a:tr>
              <a:tr h="472247">
                <a:tc>
                  <a:txBody>
                    <a:bodyPr/>
                    <a:lstStyle/>
                    <a:p>
                      <a:r>
                        <a:rPr lang="es-ES"/>
                        <a:t>margin-left</a:t>
                      </a:r>
                    </a:p>
                  </a:txBody>
                  <a:tcPr anchor="ctr">
                    <a:lnL>
                      <a:noFill/>
                    </a:lnL>
                    <a:lnR>
                      <a:noFill/>
                    </a:lnR>
                    <a:lnT>
                      <a:noFill/>
                    </a:lnT>
                    <a:lnB>
                      <a:noFill/>
                    </a:lnB>
                  </a:tcPr>
                </a:tc>
                <a:tc>
                  <a:txBody>
                    <a:bodyPr/>
                    <a:lstStyle/>
                    <a:p>
                      <a:r>
                        <a:rPr lang="es-ES"/>
                        <a:t>View</a:t>
                      </a:r>
                    </a:p>
                  </a:txBody>
                  <a:tcPr anchor="ctr">
                    <a:lnL>
                      <a:noFill/>
                    </a:lnL>
                    <a:lnR>
                      <a:noFill/>
                    </a:lnR>
                    <a:lnT>
                      <a:noFill/>
                    </a:lnT>
                    <a:lnB>
                      <a:noFill/>
                    </a:lnB>
                  </a:tcPr>
                </a:tc>
                <a:extLst>
                  <a:ext uri="{0D108BD9-81ED-4DB2-BD59-A6C34878D82A}">
                    <a16:rowId xmlns:a16="http://schemas.microsoft.com/office/drawing/2014/main" val="1183046387"/>
                  </a:ext>
                </a:extLst>
              </a:tr>
              <a:tr h="472247">
                <a:tc>
                  <a:txBody>
                    <a:bodyPr/>
                    <a:lstStyle/>
                    <a:p>
                      <a:r>
                        <a:rPr lang="es-ES"/>
                        <a:t>margin-top</a:t>
                      </a:r>
                    </a:p>
                  </a:txBody>
                  <a:tcPr anchor="ctr">
                    <a:lnL>
                      <a:noFill/>
                    </a:lnL>
                    <a:lnR>
                      <a:noFill/>
                    </a:lnR>
                    <a:lnT>
                      <a:noFill/>
                    </a:lnT>
                    <a:lnB>
                      <a:noFill/>
                    </a:lnB>
                  </a:tcPr>
                </a:tc>
                <a:tc>
                  <a:txBody>
                    <a:bodyPr/>
                    <a:lstStyle/>
                    <a:p>
                      <a:r>
                        <a:rPr lang="es-ES"/>
                        <a:t>View</a:t>
                      </a:r>
                    </a:p>
                  </a:txBody>
                  <a:tcPr anchor="ctr">
                    <a:lnL>
                      <a:noFill/>
                    </a:lnL>
                    <a:lnR>
                      <a:noFill/>
                    </a:lnR>
                    <a:lnT>
                      <a:noFill/>
                    </a:lnT>
                    <a:lnB>
                      <a:noFill/>
                    </a:lnB>
                  </a:tcPr>
                </a:tc>
                <a:extLst>
                  <a:ext uri="{0D108BD9-81ED-4DB2-BD59-A6C34878D82A}">
                    <a16:rowId xmlns:a16="http://schemas.microsoft.com/office/drawing/2014/main" val="1677388170"/>
                  </a:ext>
                </a:extLst>
              </a:tr>
              <a:tr h="458803">
                <a:tc>
                  <a:txBody>
                    <a:bodyPr/>
                    <a:lstStyle/>
                    <a:p>
                      <a:r>
                        <a:rPr lang="es-ES"/>
                        <a:t>margin-right</a:t>
                      </a:r>
                    </a:p>
                  </a:txBody>
                  <a:tcPr anchor="ctr">
                    <a:lnL>
                      <a:noFill/>
                    </a:lnL>
                    <a:lnR>
                      <a:noFill/>
                    </a:lnR>
                    <a:lnT>
                      <a:noFill/>
                    </a:lnT>
                    <a:lnB>
                      <a:noFill/>
                    </a:lnB>
                  </a:tcPr>
                </a:tc>
                <a:tc>
                  <a:txBody>
                    <a:bodyPr/>
                    <a:lstStyle/>
                    <a:p>
                      <a:r>
                        <a:rPr lang="es-ES" dirty="0"/>
                        <a:t>View</a:t>
                      </a:r>
                    </a:p>
                  </a:txBody>
                  <a:tcPr anchor="ctr">
                    <a:lnL>
                      <a:noFill/>
                    </a:lnL>
                    <a:lnR>
                      <a:noFill/>
                    </a:lnR>
                    <a:lnT>
                      <a:noFill/>
                    </a:lnT>
                    <a:lnB>
                      <a:noFill/>
                    </a:lnB>
                  </a:tcPr>
                </a:tc>
                <a:extLst>
                  <a:ext uri="{0D108BD9-81ED-4DB2-BD59-A6C34878D82A}">
                    <a16:rowId xmlns:a16="http://schemas.microsoft.com/office/drawing/2014/main" val="2741927"/>
                  </a:ext>
                </a:extLst>
              </a:tr>
            </a:tbl>
          </a:graphicData>
        </a:graphic>
      </p:graphicFrame>
    </p:spTree>
    <p:extLst>
      <p:ext uri="{BB962C8B-B14F-4D97-AF65-F5344CB8AC3E}">
        <p14:creationId xmlns:p14="http://schemas.microsoft.com/office/powerpoint/2010/main" val="235250104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 </a:t>
            </a:r>
            <a:r>
              <a:rPr lang="en-US" dirty="0" err="1"/>
              <a:t>Propiedades</a:t>
            </a:r>
            <a:endParaRPr lang="en-US" dirty="0"/>
          </a:p>
        </p:txBody>
      </p:sp>
      <p:graphicFrame>
        <p:nvGraphicFramePr>
          <p:cNvPr id="5" name="Tabla 4">
            <a:extLst>
              <a:ext uri="{FF2B5EF4-FFF2-40B4-BE49-F238E27FC236}">
                <a16:creationId xmlns:a16="http://schemas.microsoft.com/office/drawing/2014/main" id="{3BCD9D6B-3BF2-4EA9-92EA-379C35F15513}"/>
              </a:ext>
            </a:extLst>
          </p:cNvPr>
          <p:cNvGraphicFramePr>
            <a:graphicFrameLocks noGrp="1"/>
          </p:cNvGraphicFramePr>
          <p:nvPr>
            <p:extLst>
              <p:ext uri="{D42A27DB-BD31-4B8C-83A1-F6EECF244321}">
                <p14:modId xmlns:p14="http://schemas.microsoft.com/office/powerpoint/2010/main" val="993531672"/>
              </p:ext>
            </p:extLst>
          </p:nvPr>
        </p:nvGraphicFramePr>
        <p:xfrm>
          <a:off x="311699" y="1152524"/>
          <a:ext cx="8520600" cy="3764532"/>
        </p:xfrm>
        <a:graphic>
          <a:graphicData uri="http://schemas.openxmlformats.org/drawingml/2006/table">
            <a:tbl>
              <a:tblPr/>
              <a:tblGrid>
                <a:gridCol w="4260300">
                  <a:extLst>
                    <a:ext uri="{9D8B030D-6E8A-4147-A177-3AD203B41FA5}">
                      <a16:colId xmlns:a16="http://schemas.microsoft.com/office/drawing/2014/main" val="2635491763"/>
                    </a:ext>
                  </a:extLst>
                </a:gridCol>
                <a:gridCol w="4260300">
                  <a:extLst>
                    <a:ext uri="{9D8B030D-6E8A-4147-A177-3AD203B41FA5}">
                      <a16:colId xmlns:a16="http://schemas.microsoft.com/office/drawing/2014/main" val="4087101921"/>
                    </a:ext>
                  </a:extLst>
                </a:gridCol>
              </a:tblGrid>
              <a:tr h="472247">
                <a:tc>
                  <a:txBody>
                    <a:bodyPr/>
                    <a:lstStyle/>
                    <a:p>
                      <a:r>
                        <a:rPr lang="es-ES" sz="1400">
                          <a:solidFill>
                            <a:schemeClr val="bg1"/>
                          </a:solidFill>
                        </a:rPr>
                        <a:t>Propiedad</a:t>
                      </a:r>
                    </a:p>
                  </a:txBody>
                  <a:tcPr marL="6101" marR="6101" marT="3050" marB="3050" anchor="ctr">
                    <a:lnL>
                      <a:noFill/>
                    </a:lnL>
                    <a:lnR>
                      <a:noFill/>
                    </a:lnR>
                    <a:lnT>
                      <a:noFill/>
                    </a:lnT>
                    <a:lnB>
                      <a:noFill/>
                    </a:lnB>
                    <a:solidFill>
                      <a:schemeClr val="accent5"/>
                    </a:solidFill>
                  </a:tcPr>
                </a:tc>
                <a:tc>
                  <a:txBody>
                    <a:bodyPr/>
                    <a:lstStyle/>
                    <a:p>
                      <a:r>
                        <a:rPr lang="es-ES" sz="1400" dirty="0">
                          <a:solidFill>
                            <a:schemeClr val="bg1"/>
                          </a:solidFill>
                        </a:rPr>
                        <a:t>Aplica a</a:t>
                      </a:r>
                    </a:p>
                  </a:txBody>
                  <a:tcPr marL="6101" marR="6101" marT="3050" marB="3050" anchor="ctr">
                    <a:lnL>
                      <a:noFill/>
                    </a:lnL>
                    <a:lnR>
                      <a:noFill/>
                    </a:lnR>
                    <a:lnT>
                      <a:noFill/>
                    </a:lnT>
                    <a:lnB>
                      <a:noFill/>
                    </a:lnB>
                    <a:solidFill>
                      <a:schemeClr val="accent5"/>
                    </a:solidFill>
                  </a:tcPr>
                </a:tc>
                <a:extLst>
                  <a:ext uri="{0D108BD9-81ED-4DB2-BD59-A6C34878D82A}">
                    <a16:rowId xmlns:a16="http://schemas.microsoft.com/office/drawing/2014/main" val="1107847681"/>
                  </a:ext>
                </a:extLst>
              </a:tr>
              <a:tr h="472247">
                <a:tc>
                  <a:txBody>
                    <a:bodyPr/>
                    <a:lstStyle/>
                    <a:p>
                      <a:r>
                        <a:rPr lang="es-ES"/>
                        <a:t>margin-bottom</a:t>
                      </a:r>
                    </a:p>
                  </a:txBody>
                  <a:tcPr anchor="ctr">
                    <a:lnL>
                      <a:noFill/>
                    </a:lnL>
                    <a:lnR>
                      <a:noFill/>
                    </a:lnR>
                    <a:lnT>
                      <a:noFill/>
                    </a:lnT>
                    <a:lnB>
                      <a:noFill/>
                    </a:lnB>
                  </a:tcPr>
                </a:tc>
                <a:tc>
                  <a:txBody>
                    <a:bodyPr/>
                    <a:lstStyle/>
                    <a:p>
                      <a:r>
                        <a:rPr lang="es-ES"/>
                        <a:t>View</a:t>
                      </a:r>
                    </a:p>
                  </a:txBody>
                  <a:tcPr anchor="ctr">
                    <a:lnL>
                      <a:noFill/>
                    </a:lnL>
                    <a:lnR>
                      <a:noFill/>
                    </a:lnR>
                    <a:lnT>
                      <a:noFill/>
                    </a:lnT>
                    <a:lnB>
                      <a:noFill/>
                    </a:lnB>
                  </a:tcPr>
                </a:tc>
                <a:extLst>
                  <a:ext uri="{0D108BD9-81ED-4DB2-BD59-A6C34878D82A}">
                    <a16:rowId xmlns:a16="http://schemas.microsoft.com/office/drawing/2014/main" val="583747686"/>
                  </a:ext>
                </a:extLst>
              </a:tr>
              <a:tr h="472247">
                <a:tc>
                  <a:txBody>
                    <a:bodyPr/>
                    <a:lstStyle/>
                    <a:p>
                      <a:r>
                        <a:rPr lang="es-ES"/>
                        <a:t>min-height</a:t>
                      </a:r>
                    </a:p>
                  </a:txBody>
                  <a:tcPr anchor="ctr">
                    <a:lnL>
                      <a:noFill/>
                    </a:lnL>
                    <a:lnR>
                      <a:noFill/>
                    </a:lnR>
                    <a:lnT>
                      <a:noFill/>
                    </a:lnT>
                    <a:lnB>
                      <a:noFill/>
                    </a:lnB>
                  </a:tcPr>
                </a:tc>
                <a:tc>
                  <a:txBody>
                    <a:bodyPr/>
                    <a:lstStyle/>
                    <a:p>
                      <a:r>
                        <a:rPr lang="es-ES"/>
                        <a:t>VisualElement</a:t>
                      </a:r>
                    </a:p>
                  </a:txBody>
                  <a:tcPr anchor="ctr">
                    <a:lnL>
                      <a:noFill/>
                    </a:lnL>
                    <a:lnR>
                      <a:noFill/>
                    </a:lnR>
                    <a:lnT>
                      <a:noFill/>
                    </a:lnT>
                    <a:lnB>
                      <a:noFill/>
                    </a:lnB>
                  </a:tcPr>
                </a:tc>
                <a:extLst>
                  <a:ext uri="{0D108BD9-81ED-4DB2-BD59-A6C34878D82A}">
                    <a16:rowId xmlns:a16="http://schemas.microsoft.com/office/drawing/2014/main" val="1292805804"/>
                  </a:ext>
                </a:extLst>
              </a:tr>
              <a:tr h="472247">
                <a:tc>
                  <a:txBody>
                    <a:bodyPr/>
                    <a:lstStyle/>
                    <a:p>
                      <a:r>
                        <a:rPr lang="es-ES"/>
                        <a:t>min-width</a:t>
                      </a:r>
                    </a:p>
                  </a:txBody>
                  <a:tcPr anchor="ctr">
                    <a:lnL>
                      <a:noFill/>
                    </a:lnL>
                    <a:lnR>
                      <a:noFill/>
                    </a:lnR>
                    <a:lnT>
                      <a:noFill/>
                    </a:lnT>
                    <a:lnB>
                      <a:noFill/>
                    </a:lnB>
                  </a:tcPr>
                </a:tc>
                <a:tc>
                  <a:txBody>
                    <a:bodyPr/>
                    <a:lstStyle/>
                    <a:p>
                      <a:r>
                        <a:rPr lang="es-ES"/>
                        <a:t>VisualElement</a:t>
                      </a:r>
                    </a:p>
                  </a:txBody>
                  <a:tcPr anchor="ctr">
                    <a:lnL>
                      <a:noFill/>
                    </a:lnL>
                    <a:lnR>
                      <a:noFill/>
                    </a:lnR>
                    <a:lnT>
                      <a:noFill/>
                    </a:lnT>
                    <a:lnB>
                      <a:noFill/>
                    </a:lnB>
                  </a:tcPr>
                </a:tc>
                <a:extLst>
                  <a:ext uri="{0D108BD9-81ED-4DB2-BD59-A6C34878D82A}">
                    <a16:rowId xmlns:a16="http://schemas.microsoft.com/office/drawing/2014/main" val="555032049"/>
                  </a:ext>
                </a:extLst>
              </a:tr>
              <a:tr h="472247">
                <a:tc>
                  <a:txBody>
                    <a:bodyPr/>
                    <a:lstStyle/>
                    <a:p>
                      <a:r>
                        <a:rPr lang="es-ES"/>
                        <a:t>opacity</a:t>
                      </a:r>
                    </a:p>
                  </a:txBody>
                  <a:tcPr anchor="ctr">
                    <a:lnL>
                      <a:noFill/>
                    </a:lnL>
                    <a:lnR>
                      <a:noFill/>
                    </a:lnR>
                    <a:lnT>
                      <a:noFill/>
                    </a:lnT>
                    <a:lnB>
                      <a:noFill/>
                    </a:lnB>
                  </a:tcPr>
                </a:tc>
                <a:tc>
                  <a:txBody>
                    <a:bodyPr/>
                    <a:lstStyle/>
                    <a:p>
                      <a:r>
                        <a:rPr lang="es-ES"/>
                        <a:t>VisualElement</a:t>
                      </a:r>
                    </a:p>
                  </a:txBody>
                  <a:tcPr anchor="ctr">
                    <a:lnL>
                      <a:noFill/>
                    </a:lnL>
                    <a:lnR>
                      <a:noFill/>
                    </a:lnR>
                    <a:lnT>
                      <a:noFill/>
                    </a:lnT>
                    <a:lnB>
                      <a:noFill/>
                    </a:lnB>
                  </a:tcPr>
                </a:tc>
                <a:extLst>
                  <a:ext uri="{0D108BD9-81ED-4DB2-BD59-A6C34878D82A}">
                    <a16:rowId xmlns:a16="http://schemas.microsoft.com/office/drawing/2014/main" val="2162611773"/>
                  </a:ext>
                </a:extLst>
              </a:tr>
              <a:tr h="472247">
                <a:tc>
                  <a:txBody>
                    <a:bodyPr/>
                    <a:lstStyle/>
                    <a:p>
                      <a:r>
                        <a:rPr lang="es-ES"/>
                        <a:t>padding</a:t>
                      </a:r>
                    </a:p>
                  </a:txBody>
                  <a:tcPr anchor="ctr">
                    <a:lnL>
                      <a:noFill/>
                    </a:lnL>
                    <a:lnR>
                      <a:noFill/>
                    </a:lnR>
                    <a:lnT>
                      <a:noFill/>
                    </a:lnT>
                    <a:lnB>
                      <a:noFill/>
                    </a:lnB>
                  </a:tcPr>
                </a:tc>
                <a:tc>
                  <a:txBody>
                    <a:bodyPr/>
                    <a:lstStyle/>
                    <a:p>
                      <a:r>
                        <a:rPr lang="es-ES"/>
                        <a:t>Layout, Page</a:t>
                      </a:r>
                    </a:p>
                  </a:txBody>
                  <a:tcPr anchor="ctr">
                    <a:lnL>
                      <a:noFill/>
                    </a:lnL>
                    <a:lnR>
                      <a:noFill/>
                    </a:lnR>
                    <a:lnT>
                      <a:noFill/>
                    </a:lnT>
                    <a:lnB>
                      <a:noFill/>
                    </a:lnB>
                  </a:tcPr>
                </a:tc>
                <a:extLst>
                  <a:ext uri="{0D108BD9-81ED-4DB2-BD59-A6C34878D82A}">
                    <a16:rowId xmlns:a16="http://schemas.microsoft.com/office/drawing/2014/main" val="1183046387"/>
                  </a:ext>
                </a:extLst>
              </a:tr>
              <a:tr h="472247">
                <a:tc>
                  <a:txBody>
                    <a:bodyPr/>
                    <a:lstStyle/>
                    <a:p>
                      <a:r>
                        <a:rPr lang="es-ES"/>
                        <a:t>padding-left</a:t>
                      </a:r>
                    </a:p>
                  </a:txBody>
                  <a:tcPr anchor="ctr">
                    <a:lnL>
                      <a:noFill/>
                    </a:lnL>
                    <a:lnR>
                      <a:noFill/>
                    </a:lnR>
                    <a:lnT>
                      <a:noFill/>
                    </a:lnT>
                    <a:lnB>
                      <a:noFill/>
                    </a:lnB>
                  </a:tcPr>
                </a:tc>
                <a:tc>
                  <a:txBody>
                    <a:bodyPr/>
                    <a:lstStyle/>
                    <a:p>
                      <a:r>
                        <a:rPr lang="es-ES"/>
                        <a:t>Layout, Page</a:t>
                      </a:r>
                    </a:p>
                  </a:txBody>
                  <a:tcPr anchor="ctr">
                    <a:lnL>
                      <a:noFill/>
                    </a:lnL>
                    <a:lnR>
                      <a:noFill/>
                    </a:lnR>
                    <a:lnT>
                      <a:noFill/>
                    </a:lnT>
                    <a:lnB>
                      <a:noFill/>
                    </a:lnB>
                  </a:tcPr>
                </a:tc>
                <a:extLst>
                  <a:ext uri="{0D108BD9-81ED-4DB2-BD59-A6C34878D82A}">
                    <a16:rowId xmlns:a16="http://schemas.microsoft.com/office/drawing/2014/main" val="1677388170"/>
                  </a:ext>
                </a:extLst>
              </a:tr>
              <a:tr h="458803">
                <a:tc>
                  <a:txBody>
                    <a:bodyPr/>
                    <a:lstStyle/>
                    <a:p>
                      <a:r>
                        <a:rPr lang="es-ES"/>
                        <a:t>padding-top</a:t>
                      </a:r>
                    </a:p>
                  </a:txBody>
                  <a:tcPr anchor="ctr">
                    <a:lnL>
                      <a:noFill/>
                    </a:lnL>
                    <a:lnR>
                      <a:noFill/>
                    </a:lnR>
                    <a:lnT>
                      <a:noFill/>
                    </a:lnT>
                    <a:lnB>
                      <a:noFill/>
                    </a:lnB>
                  </a:tcPr>
                </a:tc>
                <a:tc>
                  <a:txBody>
                    <a:bodyPr/>
                    <a:lstStyle/>
                    <a:p>
                      <a:r>
                        <a:rPr lang="es-ES" dirty="0" err="1"/>
                        <a:t>Layout</a:t>
                      </a:r>
                      <a:r>
                        <a:rPr lang="es-ES" dirty="0"/>
                        <a:t>, Page</a:t>
                      </a:r>
                    </a:p>
                  </a:txBody>
                  <a:tcPr anchor="ctr">
                    <a:lnL>
                      <a:noFill/>
                    </a:lnL>
                    <a:lnR>
                      <a:noFill/>
                    </a:lnR>
                    <a:lnT>
                      <a:noFill/>
                    </a:lnT>
                    <a:lnB>
                      <a:noFill/>
                    </a:lnB>
                  </a:tcPr>
                </a:tc>
                <a:extLst>
                  <a:ext uri="{0D108BD9-81ED-4DB2-BD59-A6C34878D82A}">
                    <a16:rowId xmlns:a16="http://schemas.microsoft.com/office/drawing/2014/main" val="2741927"/>
                  </a:ext>
                </a:extLst>
              </a:tr>
            </a:tbl>
          </a:graphicData>
        </a:graphic>
      </p:graphicFrame>
    </p:spTree>
    <p:extLst>
      <p:ext uri="{BB962C8B-B14F-4D97-AF65-F5344CB8AC3E}">
        <p14:creationId xmlns:p14="http://schemas.microsoft.com/office/powerpoint/2010/main" val="46186521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 </a:t>
            </a:r>
            <a:r>
              <a:rPr lang="en-US" dirty="0" err="1"/>
              <a:t>Propiedades</a:t>
            </a:r>
            <a:endParaRPr lang="en-US" dirty="0"/>
          </a:p>
        </p:txBody>
      </p:sp>
      <p:graphicFrame>
        <p:nvGraphicFramePr>
          <p:cNvPr id="5" name="Tabla 4">
            <a:extLst>
              <a:ext uri="{FF2B5EF4-FFF2-40B4-BE49-F238E27FC236}">
                <a16:creationId xmlns:a16="http://schemas.microsoft.com/office/drawing/2014/main" id="{3BCD9D6B-3BF2-4EA9-92EA-379C35F15513}"/>
              </a:ext>
            </a:extLst>
          </p:cNvPr>
          <p:cNvGraphicFramePr>
            <a:graphicFrameLocks noGrp="1"/>
          </p:cNvGraphicFramePr>
          <p:nvPr>
            <p:extLst>
              <p:ext uri="{D42A27DB-BD31-4B8C-83A1-F6EECF244321}">
                <p14:modId xmlns:p14="http://schemas.microsoft.com/office/powerpoint/2010/main" val="2219213354"/>
              </p:ext>
            </p:extLst>
          </p:nvPr>
        </p:nvGraphicFramePr>
        <p:xfrm>
          <a:off x="311699" y="1152524"/>
          <a:ext cx="8520600" cy="3764532"/>
        </p:xfrm>
        <a:graphic>
          <a:graphicData uri="http://schemas.openxmlformats.org/drawingml/2006/table">
            <a:tbl>
              <a:tblPr/>
              <a:tblGrid>
                <a:gridCol w="4260300">
                  <a:extLst>
                    <a:ext uri="{9D8B030D-6E8A-4147-A177-3AD203B41FA5}">
                      <a16:colId xmlns:a16="http://schemas.microsoft.com/office/drawing/2014/main" val="2635491763"/>
                    </a:ext>
                  </a:extLst>
                </a:gridCol>
                <a:gridCol w="4260300">
                  <a:extLst>
                    <a:ext uri="{9D8B030D-6E8A-4147-A177-3AD203B41FA5}">
                      <a16:colId xmlns:a16="http://schemas.microsoft.com/office/drawing/2014/main" val="4087101921"/>
                    </a:ext>
                  </a:extLst>
                </a:gridCol>
              </a:tblGrid>
              <a:tr h="472247">
                <a:tc>
                  <a:txBody>
                    <a:bodyPr/>
                    <a:lstStyle/>
                    <a:p>
                      <a:r>
                        <a:rPr lang="es-ES" sz="1400" dirty="0">
                          <a:solidFill>
                            <a:schemeClr val="bg1"/>
                          </a:solidFill>
                        </a:rPr>
                        <a:t>Propiedad</a:t>
                      </a:r>
                    </a:p>
                  </a:txBody>
                  <a:tcPr marL="6101" marR="6101" marT="3050" marB="3050" anchor="ctr">
                    <a:lnL>
                      <a:noFill/>
                    </a:lnL>
                    <a:lnR>
                      <a:noFill/>
                    </a:lnR>
                    <a:lnT>
                      <a:noFill/>
                    </a:lnT>
                    <a:lnB>
                      <a:noFill/>
                    </a:lnB>
                    <a:solidFill>
                      <a:schemeClr val="accent5"/>
                    </a:solidFill>
                  </a:tcPr>
                </a:tc>
                <a:tc>
                  <a:txBody>
                    <a:bodyPr/>
                    <a:lstStyle/>
                    <a:p>
                      <a:r>
                        <a:rPr lang="es-ES" sz="1400" dirty="0">
                          <a:solidFill>
                            <a:schemeClr val="bg1"/>
                          </a:solidFill>
                        </a:rPr>
                        <a:t>Aplica a</a:t>
                      </a:r>
                    </a:p>
                  </a:txBody>
                  <a:tcPr marL="6101" marR="6101" marT="3050" marB="3050" anchor="ctr">
                    <a:lnL>
                      <a:noFill/>
                    </a:lnL>
                    <a:lnR>
                      <a:noFill/>
                    </a:lnR>
                    <a:lnT>
                      <a:noFill/>
                    </a:lnT>
                    <a:lnB>
                      <a:noFill/>
                    </a:lnB>
                    <a:solidFill>
                      <a:schemeClr val="accent5"/>
                    </a:solidFill>
                  </a:tcPr>
                </a:tc>
                <a:extLst>
                  <a:ext uri="{0D108BD9-81ED-4DB2-BD59-A6C34878D82A}">
                    <a16:rowId xmlns:a16="http://schemas.microsoft.com/office/drawing/2014/main" val="1107847681"/>
                  </a:ext>
                </a:extLst>
              </a:tr>
              <a:tr h="472247">
                <a:tc>
                  <a:txBody>
                    <a:bodyPr/>
                    <a:lstStyle/>
                    <a:p>
                      <a:r>
                        <a:rPr lang="es-ES"/>
                        <a:t>padding-right</a:t>
                      </a:r>
                    </a:p>
                  </a:txBody>
                  <a:tcPr anchor="ctr">
                    <a:lnL>
                      <a:noFill/>
                    </a:lnL>
                    <a:lnR>
                      <a:noFill/>
                    </a:lnR>
                    <a:lnT>
                      <a:noFill/>
                    </a:lnT>
                    <a:lnB>
                      <a:noFill/>
                    </a:lnB>
                  </a:tcPr>
                </a:tc>
                <a:tc>
                  <a:txBody>
                    <a:bodyPr/>
                    <a:lstStyle/>
                    <a:p>
                      <a:r>
                        <a:rPr lang="es-ES"/>
                        <a:t>Layout, Page</a:t>
                      </a:r>
                    </a:p>
                  </a:txBody>
                  <a:tcPr anchor="ctr">
                    <a:lnL>
                      <a:noFill/>
                    </a:lnL>
                    <a:lnR>
                      <a:noFill/>
                    </a:lnR>
                    <a:lnT>
                      <a:noFill/>
                    </a:lnT>
                    <a:lnB>
                      <a:noFill/>
                    </a:lnB>
                  </a:tcPr>
                </a:tc>
                <a:extLst>
                  <a:ext uri="{0D108BD9-81ED-4DB2-BD59-A6C34878D82A}">
                    <a16:rowId xmlns:a16="http://schemas.microsoft.com/office/drawing/2014/main" val="583747686"/>
                  </a:ext>
                </a:extLst>
              </a:tr>
              <a:tr h="472247">
                <a:tc>
                  <a:txBody>
                    <a:bodyPr/>
                    <a:lstStyle/>
                    <a:p>
                      <a:r>
                        <a:rPr lang="es-ES"/>
                        <a:t>padding-bottom</a:t>
                      </a:r>
                    </a:p>
                  </a:txBody>
                  <a:tcPr anchor="ctr">
                    <a:lnL>
                      <a:noFill/>
                    </a:lnL>
                    <a:lnR>
                      <a:noFill/>
                    </a:lnR>
                    <a:lnT>
                      <a:noFill/>
                    </a:lnT>
                    <a:lnB>
                      <a:noFill/>
                    </a:lnB>
                  </a:tcPr>
                </a:tc>
                <a:tc>
                  <a:txBody>
                    <a:bodyPr/>
                    <a:lstStyle/>
                    <a:p>
                      <a:r>
                        <a:rPr lang="es-ES"/>
                        <a:t>Layout, Page</a:t>
                      </a:r>
                    </a:p>
                  </a:txBody>
                  <a:tcPr anchor="ctr">
                    <a:lnL>
                      <a:noFill/>
                    </a:lnL>
                    <a:lnR>
                      <a:noFill/>
                    </a:lnR>
                    <a:lnT>
                      <a:noFill/>
                    </a:lnT>
                    <a:lnB>
                      <a:noFill/>
                    </a:lnB>
                  </a:tcPr>
                </a:tc>
                <a:extLst>
                  <a:ext uri="{0D108BD9-81ED-4DB2-BD59-A6C34878D82A}">
                    <a16:rowId xmlns:a16="http://schemas.microsoft.com/office/drawing/2014/main" val="1292805804"/>
                  </a:ext>
                </a:extLst>
              </a:tr>
              <a:tr h="472247">
                <a:tc>
                  <a:txBody>
                    <a:bodyPr/>
                    <a:lstStyle/>
                    <a:p>
                      <a:r>
                        <a:rPr lang="es-ES"/>
                        <a:t>text-align</a:t>
                      </a:r>
                    </a:p>
                  </a:txBody>
                  <a:tcPr anchor="ctr">
                    <a:lnL>
                      <a:noFill/>
                    </a:lnL>
                    <a:lnR>
                      <a:noFill/>
                    </a:lnR>
                    <a:lnT>
                      <a:noFill/>
                    </a:lnT>
                    <a:lnB>
                      <a:noFill/>
                    </a:lnB>
                  </a:tcPr>
                </a:tc>
                <a:tc>
                  <a:txBody>
                    <a:bodyPr/>
                    <a:lstStyle/>
                    <a:p>
                      <a:r>
                        <a:rPr lang="es-ES"/>
                        <a:t>Entry, EntryCell, Label, SearchBar</a:t>
                      </a:r>
                    </a:p>
                  </a:txBody>
                  <a:tcPr anchor="ctr">
                    <a:lnL>
                      <a:noFill/>
                    </a:lnL>
                    <a:lnR>
                      <a:noFill/>
                    </a:lnR>
                    <a:lnT>
                      <a:noFill/>
                    </a:lnT>
                    <a:lnB>
                      <a:noFill/>
                    </a:lnB>
                  </a:tcPr>
                </a:tc>
                <a:extLst>
                  <a:ext uri="{0D108BD9-81ED-4DB2-BD59-A6C34878D82A}">
                    <a16:rowId xmlns:a16="http://schemas.microsoft.com/office/drawing/2014/main" val="555032049"/>
                  </a:ext>
                </a:extLst>
              </a:tr>
              <a:tr h="472247">
                <a:tc>
                  <a:txBody>
                    <a:bodyPr/>
                    <a:lstStyle/>
                    <a:p>
                      <a:r>
                        <a:rPr lang="es-ES"/>
                        <a:t>visibility</a:t>
                      </a:r>
                    </a:p>
                  </a:txBody>
                  <a:tcPr anchor="ctr">
                    <a:lnL>
                      <a:noFill/>
                    </a:lnL>
                    <a:lnR>
                      <a:noFill/>
                    </a:lnR>
                    <a:lnT>
                      <a:noFill/>
                    </a:lnT>
                    <a:lnB>
                      <a:noFill/>
                    </a:lnB>
                  </a:tcPr>
                </a:tc>
                <a:tc>
                  <a:txBody>
                    <a:bodyPr/>
                    <a:lstStyle/>
                    <a:p>
                      <a:r>
                        <a:rPr lang="es-ES"/>
                        <a:t>VisualElement</a:t>
                      </a:r>
                    </a:p>
                  </a:txBody>
                  <a:tcPr anchor="ctr">
                    <a:lnL>
                      <a:noFill/>
                    </a:lnL>
                    <a:lnR>
                      <a:noFill/>
                    </a:lnR>
                    <a:lnT>
                      <a:noFill/>
                    </a:lnT>
                    <a:lnB>
                      <a:noFill/>
                    </a:lnB>
                  </a:tcPr>
                </a:tc>
                <a:extLst>
                  <a:ext uri="{0D108BD9-81ED-4DB2-BD59-A6C34878D82A}">
                    <a16:rowId xmlns:a16="http://schemas.microsoft.com/office/drawing/2014/main" val="2162611773"/>
                  </a:ext>
                </a:extLst>
              </a:tr>
              <a:tr h="472247">
                <a:tc>
                  <a:txBody>
                    <a:bodyPr/>
                    <a:lstStyle/>
                    <a:p>
                      <a:r>
                        <a:rPr lang="es-ES" dirty="0" err="1"/>
                        <a:t>width</a:t>
                      </a:r>
                      <a:endParaRPr lang="es-ES" dirty="0"/>
                    </a:p>
                  </a:txBody>
                  <a:tcPr anchor="ctr">
                    <a:lnL>
                      <a:noFill/>
                    </a:lnL>
                    <a:lnR>
                      <a:noFill/>
                    </a:lnR>
                    <a:lnT>
                      <a:noFill/>
                    </a:lnT>
                    <a:lnB>
                      <a:noFill/>
                    </a:lnB>
                  </a:tcPr>
                </a:tc>
                <a:tc>
                  <a:txBody>
                    <a:bodyPr/>
                    <a:lstStyle/>
                    <a:p>
                      <a:r>
                        <a:rPr lang="es-ES"/>
                        <a:t>VisualElement</a:t>
                      </a:r>
                    </a:p>
                  </a:txBody>
                  <a:tcPr anchor="ctr">
                    <a:lnL>
                      <a:noFill/>
                    </a:lnL>
                    <a:lnR>
                      <a:noFill/>
                    </a:lnR>
                    <a:lnT>
                      <a:noFill/>
                    </a:lnT>
                    <a:lnB>
                      <a:noFill/>
                    </a:lnB>
                  </a:tcPr>
                </a:tc>
                <a:extLst>
                  <a:ext uri="{0D108BD9-81ED-4DB2-BD59-A6C34878D82A}">
                    <a16:rowId xmlns:a16="http://schemas.microsoft.com/office/drawing/2014/main" val="1183046387"/>
                  </a:ext>
                </a:extLst>
              </a:tr>
              <a:tr h="472247">
                <a:tc>
                  <a:txBody>
                    <a:bodyPr/>
                    <a:lstStyle/>
                    <a:p>
                      <a:endParaRPr lang="es-ES" dirty="0"/>
                    </a:p>
                  </a:txBody>
                  <a:tcPr anchor="ctr">
                    <a:lnL>
                      <a:noFill/>
                    </a:lnL>
                    <a:lnR>
                      <a:noFill/>
                    </a:lnR>
                    <a:lnT>
                      <a:noFill/>
                    </a:lnT>
                    <a:lnB>
                      <a:noFill/>
                    </a:lnB>
                  </a:tcPr>
                </a:tc>
                <a:tc>
                  <a:txBody>
                    <a:bodyPr/>
                    <a:lstStyle/>
                    <a:p>
                      <a:endParaRPr lang="es-ES"/>
                    </a:p>
                  </a:txBody>
                  <a:tcPr anchor="ctr">
                    <a:lnL>
                      <a:noFill/>
                    </a:lnL>
                    <a:lnR>
                      <a:noFill/>
                    </a:lnR>
                    <a:lnT>
                      <a:noFill/>
                    </a:lnT>
                    <a:lnB>
                      <a:noFill/>
                    </a:lnB>
                  </a:tcPr>
                </a:tc>
                <a:extLst>
                  <a:ext uri="{0D108BD9-81ED-4DB2-BD59-A6C34878D82A}">
                    <a16:rowId xmlns:a16="http://schemas.microsoft.com/office/drawing/2014/main" val="1677388170"/>
                  </a:ext>
                </a:extLst>
              </a:tr>
              <a:tr h="458803">
                <a:tc>
                  <a:txBody>
                    <a:bodyPr/>
                    <a:lstStyle/>
                    <a:p>
                      <a:endParaRPr lang="es-ES" dirty="0"/>
                    </a:p>
                  </a:txBody>
                  <a:tcPr anchor="ctr">
                    <a:lnL>
                      <a:noFill/>
                    </a:lnL>
                    <a:lnR>
                      <a:noFill/>
                    </a:lnR>
                    <a:lnT>
                      <a:noFill/>
                    </a:lnT>
                    <a:lnB>
                      <a:noFill/>
                    </a:lnB>
                  </a:tcPr>
                </a:tc>
                <a:tc>
                  <a:txBody>
                    <a:bodyPr/>
                    <a:lstStyle/>
                    <a:p>
                      <a:endParaRPr lang="es-ES" dirty="0"/>
                    </a:p>
                  </a:txBody>
                  <a:tcPr anchor="ctr">
                    <a:lnL>
                      <a:noFill/>
                    </a:lnL>
                    <a:lnR>
                      <a:noFill/>
                    </a:lnR>
                    <a:lnT>
                      <a:noFill/>
                    </a:lnT>
                    <a:lnB>
                      <a:noFill/>
                    </a:lnB>
                  </a:tcPr>
                </a:tc>
                <a:extLst>
                  <a:ext uri="{0D108BD9-81ED-4DB2-BD59-A6C34878D82A}">
                    <a16:rowId xmlns:a16="http://schemas.microsoft.com/office/drawing/2014/main" val="2741927"/>
                  </a:ext>
                </a:extLst>
              </a:tr>
            </a:tbl>
          </a:graphicData>
        </a:graphic>
      </p:graphicFrame>
    </p:spTree>
    <p:extLst>
      <p:ext uri="{BB962C8B-B14F-4D97-AF65-F5344CB8AC3E}">
        <p14:creationId xmlns:p14="http://schemas.microsoft.com/office/powerpoint/2010/main" val="35152637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Estilos</a:t>
            </a:r>
            <a:r>
              <a:rPr lang="en-US" dirty="0"/>
              <a:t> con CSS. </a:t>
            </a:r>
            <a:r>
              <a:rPr lang="en-US" dirty="0" err="1"/>
              <a:t>Aplicando</a:t>
            </a:r>
            <a:r>
              <a:rPr lang="en-US" dirty="0"/>
              <a:t> </a:t>
            </a:r>
            <a:r>
              <a:rPr lang="en-US" dirty="0" err="1"/>
              <a:t>estilos</a:t>
            </a:r>
            <a:endParaRPr lang="en-US" dirty="0"/>
          </a:p>
        </p:txBody>
      </p:sp>
      <p:sp>
        <p:nvSpPr>
          <p:cNvPr id="3" name="Text Placeholder 2"/>
          <p:cNvSpPr>
            <a:spLocks noGrp="1"/>
          </p:cNvSpPr>
          <p:nvPr>
            <p:ph type="body" sz="quarter" idx="11"/>
          </p:nvPr>
        </p:nvSpPr>
        <p:spPr>
          <a:xfrm>
            <a:off x="208187" y="1227114"/>
            <a:ext cx="8733885" cy="3767580"/>
          </a:xfrm>
        </p:spPr>
        <p:txBody>
          <a:bodyPr/>
          <a:lstStyle/>
          <a:p>
            <a:pPr marL="0" indent="0"/>
            <a:r>
              <a:rPr lang="es-ES" sz="2400" dirty="0"/>
              <a:t>El estilo:</a:t>
            </a:r>
          </a:p>
          <a:p>
            <a:pPr marL="0" indent="0"/>
            <a:endParaRPr lang="es-ES" sz="2400" dirty="0"/>
          </a:p>
          <a:p>
            <a:pPr marL="0" indent="0"/>
            <a:endParaRPr lang="es-ES" sz="2400" dirty="0"/>
          </a:p>
          <a:p>
            <a:pPr marL="0" indent="0"/>
            <a:r>
              <a:rPr lang="es-ES" sz="2400" dirty="0"/>
              <a:t>Utilizar el estilo:</a:t>
            </a:r>
          </a:p>
          <a:p>
            <a:pPr marL="0" indent="0"/>
            <a:endParaRPr lang="es-ES" sz="2400" dirty="0"/>
          </a:p>
          <a:p>
            <a:pPr marL="0" indent="0"/>
            <a:r>
              <a:rPr lang="es-ES" sz="2000" dirty="0"/>
              <a:t>Con </a:t>
            </a:r>
            <a:r>
              <a:rPr lang="es-ES" sz="2000" b="1" dirty="0" err="1"/>
              <a:t>StyleClass</a:t>
            </a:r>
            <a:r>
              <a:rPr lang="es-ES" sz="2000" dirty="0"/>
              <a:t> buscamos el estilo definido por un selector de tipo .</a:t>
            </a:r>
            <a:r>
              <a:rPr lang="es-ES" sz="2000" dirty="0" err="1"/>
              <a:t>class</a:t>
            </a:r>
            <a:r>
              <a:rPr lang="es-ES" sz="2000" dirty="0"/>
              <a:t>.</a:t>
            </a:r>
            <a:endParaRPr lang="en-US" sz="1800" dirty="0"/>
          </a:p>
        </p:txBody>
      </p:sp>
      <p:sp>
        <p:nvSpPr>
          <p:cNvPr id="4" name="Rectángulo 3">
            <a:extLst>
              <a:ext uri="{FF2B5EF4-FFF2-40B4-BE49-F238E27FC236}">
                <a16:creationId xmlns:a16="http://schemas.microsoft.com/office/drawing/2014/main" id="{4EA52EEC-CA7C-4B4E-BAA5-79E67EAD5538}"/>
              </a:ext>
            </a:extLst>
          </p:cNvPr>
          <p:cNvSpPr/>
          <p:nvPr/>
        </p:nvSpPr>
        <p:spPr>
          <a:xfrm>
            <a:off x="311700" y="1771531"/>
            <a:ext cx="8520600" cy="1415772"/>
          </a:xfrm>
          <a:prstGeom prst="rect">
            <a:avLst/>
          </a:prstGeom>
          <a:solidFill>
            <a:schemeClr val="tx1"/>
          </a:solidFill>
        </p:spPr>
        <p:txBody>
          <a:bodyPr wrap="square">
            <a:spAutoFit/>
          </a:bodyPr>
          <a:lstStyle/>
          <a:p>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CSSButton</a:t>
            </a:r>
            <a:r>
              <a:rPr lang="en-US" sz="1200" dirty="0">
                <a:solidFill>
                  <a:schemeClr val="bg1"/>
                </a:solidFill>
                <a:latin typeface="Consolas" panose="020B0609020204030204" pitchFamily="49" charset="0"/>
              </a:rPr>
              <a:t> {</a:t>
            </a:r>
          </a:p>
          <a:p>
            <a:r>
              <a:rPr lang="en-US" sz="1200" dirty="0">
                <a:solidFill>
                  <a:schemeClr val="bg1"/>
                </a:solidFill>
                <a:latin typeface="Consolas" panose="020B0609020204030204" pitchFamily="49" charset="0"/>
              </a:rPr>
              <a:t>     background-color: #11313F;</a:t>
            </a:r>
          </a:p>
          <a:p>
            <a:r>
              <a:rPr lang="en-US" sz="1200" dirty="0">
                <a:solidFill>
                  <a:schemeClr val="bg1"/>
                </a:solidFill>
                <a:latin typeface="Consolas" panose="020B0609020204030204" pitchFamily="49" charset="0"/>
              </a:rPr>
              <a:t>     color: white;</a:t>
            </a:r>
          </a:p>
          <a:p>
            <a:r>
              <a:rPr lang="en-US" sz="1200" dirty="0">
                <a:solidFill>
                  <a:schemeClr val="bg1"/>
                </a:solidFill>
                <a:latin typeface="Consolas" panose="020B0609020204030204" pitchFamily="49" charset="0"/>
              </a:rPr>
              <a:t>     font-size: 16;</a:t>
            </a:r>
          </a:p>
          <a:p>
            <a:r>
              <a:rPr lang="en-US" sz="1200" dirty="0">
                <a:solidFill>
                  <a:schemeClr val="bg1"/>
                </a:solidFill>
                <a:latin typeface="Consolas" panose="020B0609020204030204" pitchFamily="49" charset="0"/>
              </a:rPr>
              <a:t>     height: 60;</a:t>
            </a:r>
          </a:p>
          <a:p>
            <a:r>
              <a:rPr lang="en-US" sz="1200" dirty="0">
                <a:solidFill>
                  <a:schemeClr val="bg1"/>
                </a:solidFill>
                <a:latin typeface="Consolas" panose="020B0609020204030204" pitchFamily="49" charset="0"/>
              </a:rPr>
              <a:t>     border: 0;</a:t>
            </a:r>
          </a:p>
          <a:p>
            <a:r>
              <a:rPr lang="en-US" sz="1200" dirty="0">
                <a:solidFill>
                  <a:schemeClr val="bg1"/>
                </a:solidFill>
                <a:latin typeface="Consolas" panose="020B0609020204030204" pitchFamily="49" charset="0"/>
              </a:rPr>
              <a:t>}</a:t>
            </a:r>
            <a:endParaRPr lang="es-ES" sz="1200" dirty="0">
              <a:solidFill>
                <a:schemeClr val="bg1"/>
              </a:solidFill>
              <a:latin typeface="Consolas" panose="020B0609020204030204" pitchFamily="49" charset="0"/>
            </a:endParaRPr>
          </a:p>
        </p:txBody>
      </p:sp>
      <p:sp>
        <p:nvSpPr>
          <p:cNvPr id="6" name="Rectángulo 5">
            <a:extLst>
              <a:ext uri="{FF2B5EF4-FFF2-40B4-BE49-F238E27FC236}">
                <a16:creationId xmlns:a16="http://schemas.microsoft.com/office/drawing/2014/main" id="{34F0B7A8-D861-4346-A657-EFC9B76DCA82}"/>
              </a:ext>
            </a:extLst>
          </p:cNvPr>
          <p:cNvSpPr/>
          <p:nvPr/>
        </p:nvSpPr>
        <p:spPr>
          <a:xfrm>
            <a:off x="311700" y="3634403"/>
            <a:ext cx="8520600" cy="738664"/>
          </a:xfrm>
          <a:prstGeom prst="rect">
            <a:avLst/>
          </a:prstGeom>
          <a:solidFill>
            <a:schemeClr val="tx1"/>
          </a:solidFill>
        </p:spPr>
        <p:txBody>
          <a:bodyPr wrap="square">
            <a:spAutoFit/>
          </a:bodyPr>
          <a:lstStyle/>
          <a:p>
            <a:r>
              <a:rPr lang="es-ES" dirty="0">
                <a:solidFill>
                  <a:schemeClr val="bg1"/>
                </a:solidFill>
                <a:latin typeface="Consolas" panose="020B0609020204030204" pitchFamily="49" charset="0"/>
              </a:rPr>
              <a:t>&lt;</a:t>
            </a:r>
            <a:r>
              <a:rPr lang="es-ES" dirty="0" err="1">
                <a:solidFill>
                  <a:schemeClr val="bg1"/>
                </a:solidFill>
                <a:latin typeface="Consolas" panose="020B0609020204030204" pitchFamily="49" charset="0"/>
              </a:rPr>
              <a:t>Button</a:t>
            </a:r>
            <a:endParaRPr lang="es-ES" dirty="0">
              <a:solidFill>
                <a:schemeClr val="bg1"/>
              </a:solidFill>
              <a:latin typeface="Consolas" panose="020B0609020204030204" pitchFamily="49" charset="0"/>
            </a:endParaRPr>
          </a:p>
          <a:p>
            <a:r>
              <a:rPr lang="es-ES" dirty="0">
                <a:solidFill>
                  <a:schemeClr val="bg1"/>
                </a:solidFill>
                <a:latin typeface="Consolas" panose="020B0609020204030204" pitchFamily="49" charset="0"/>
              </a:rPr>
              <a:t>     Text="CSS Style </a:t>
            </a:r>
            <a:r>
              <a:rPr lang="es-ES" dirty="0" err="1">
                <a:solidFill>
                  <a:schemeClr val="bg1"/>
                </a:solidFill>
                <a:latin typeface="Consolas" panose="020B0609020204030204" pitchFamily="49" charset="0"/>
              </a:rPr>
              <a:t>Button</a:t>
            </a:r>
            <a:r>
              <a:rPr lang="es-ES" dirty="0">
                <a:solidFill>
                  <a:schemeClr val="bg1"/>
                </a:solidFill>
                <a:latin typeface="Consolas" panose="020B0609020204030204" pitchFamily="49" charset="0"/>
              </a:rPr>
              <a:t>"</a:t>
            </a:r>
          </a:p>
          <a:p>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StyleClass</a:t>
            </a:r>
            <a:r>
              <a:rPr lang="es-ES" dirty="0">
                <a:solidFill>
                  <a:schemeClr val="bg1"/>
                </a:solidFill>
                <a:latin typeface="Consolas" panose="020B0609020204030204" pitchFamily="49" charset="0"/>
              </a:rPr>
              <a:t>="</a:t>
            </a:r>
            <a:r>
              <a:rPr lang="es-ES" dirty="0" err="1">
                <a:solidFill>
                  <a:schemeClr val="bg1"/>
                </a:solidFill>
                <a:latin typeface="Consolas" panose="020B0609020204030204" pitchFamily="49" charset="0"/>
              </a:rPr>
              <a:t>CSSButton</a:t>
            </a:r>
            <a:r>
              <a:rPr lang="es-ES" dirty="0">
                <a:solidFill>
                  <a:schemeClr val="bg1"/>
                </a:solidFill>
                <a:latin typeface="Consolas" panose="020B0609020204030204" pitchFamily="49" charset="0"/>
              </a:rPr>
              <a:t>" /&gt;</a:t>
            </a:r>
          </a:p>
        </p:txBody>
      </p:sp>
    </p:spTree>
    <p:extLst>
      <p:ext uri="{BB962C8B-B14F-4D97-AF65-F5344CB8AC3E}">
        <p14:creationId xmlns:p14="http://schemas.microsoft.com/office/powerpoint/2010/main" val="281764300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ES" dirty="0"/>
              <a:t>Estilos con CSS</a:t>
            </a:r>
            <a:endParaRPr lang="en-US" dirty="0"/>
          </a:p>
        </p:txBody>
      </p:sp>
    </p:spTree>
    <p:extLst>
      <p:ext uri="{BB962C8B-B14F-4D97-AF65-F5344CB8AC3E}">
        <p14:creationId xmlns:p14="http://schemas.microsoft.com/office/powerpoint/2010/main" val="250445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4" name="Title 1"/>
          <p:cNvSpPr txBox="1">
            <a:spLocks/>
          </p:cNvSpPr>
          <p:nvPr/>
        </p:nvSpPr>
        <p:spPr>
          <a:xfrm>
            <a:off x="889070" y="2091370"/>
            <a:ext cx="7380000" cy="823955"/>
          </a:xfrm>
          <a:prstGeom prst="rect">
            <a:avLst/>
          </a:prstGeom>
        </p:spPr>
        <p:txBody>
          <a:bodyPr lIns="109713" tIns="6857" rIns="109713" bIns="6857"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algn="ctr" defTabSz="685714">
              <a:defRPr/>
            </a:pPr>
            <a:r>
              <a:rPr lang="en-US" spc="-75" dirty="0">
                <a:solidFill>
                  <a:srgbClr val="FFFFFF"/>
                </a:solidFill>
                <a:cs typeface="Segoe UI Light" panose="020B0502040204020203" pitchFamily="34" charset="0"/>
              </a:rPr>
              <a:t>RTL</a:t>
            </a:r>
          </a:p>
        </p:txBody>
      </p:sp>
    </p:spTree>
    <p:extLst>
      <p:ext uri="{BB962C8B-B14F-4D97-AF65-F5344CB8AC3E}">
        <p14:creationId xmlns:p14="http://schemas.microsoft.com/office/powerpoint/2010/main" val="6105176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Localizar</a:t>
            </a:r>
            <a:r>
              <a:rPr lang="en-US" dirty="0"/>
              <a:t> </a:t>
            </a:r>
            <a:r>
              <a:rPr lang="en-US" dirty="0" err="1"/>
              <a:t>aplicaciones</a:t>
            </a:r>
            <a:endParaRPr lang="en-US" dirty="0"/>
          </a:p>
        </p:txBody>
      </p:sp>
      <p:sp>
        <p:nvSpPr>
          <p:cNvPr id="3" name="Text Placeholder 2"/>
          <p:cNvSpPr>
            <a:spLocks noGrp="1"/>
          </p:cNvSpPr>
          <p:nvPr>
            <p:ph type="body" sz="quarter" idx="11"/>
          </p:nvPr>
        </p:nvSpPr>
        <p:spPr>
          <a:xfrm>
            <a:off x="208188" y="1227114"/>
            <a:ext cx="4479704" cy="3697752"/>
          </a:xfrm>
        </p:spPr>
        <p:txBody>
          <a:bodyPr/>
          <a:lstStyle/>
          <a:p>
            <a:pPr marL="0" indent="0"/>
            <a:r>
              <a:rPr lang="es-ES" sz="2000" dirty="0"/>
              <a:t>Si creas aplicaciones que admiten diferentes idiomas, además de localizar textos, puedes necesitar adaptar la aplicación a idiomas que  se escriben de derecha a izquierda.</a:t>
            </a:r>
            <a:endParaRPr lang="en-US" sz="1800" dirty="0"/>
          </a:p>
        </p:txBody>
      </p:sp>
      <p:pic>
        <p:nvPicPr>
          <p:cNvPr id="8" name="Imagen 7">
            <a:extLst>
              <a:ext uri="{FF2B5EF4-FFF2-40B4-BE49-F238E27FC236}">
                <a16:creationId xmlns:a16="http://schemas.microsoft.com/office/drawing/2014/main" id="{2264E4EF-CC4F-456B-803E-E6C41AF72A6C}"/>
              </a:ext>
            </a:extLst>
          </p:cNvPr>
          <p:cNvPicPr>
            <a:picLocks noChangeAspect="1"/>
          </p:cNvPicPr>
          <p:nvPr/>
        </p:nvPicPr>
        <p:blipFill>
          <a:blip r:embed="rId3"/>
          <a:stretch>
            <a:fillRect/>
          </a:stretch>
        </p:blipFill>
        <p:spPr>
          <a:xfrm>
            <a:off x="5196852" y="1194526"/>
            <a:ext cx="1771468" cy="3471361"/>
          </a:xfrm>
          <a:prstGeom prst="rect">
            <a:avLst/>
          </a:prstGeom>
        </p:spPr>
      </p:pic>
      <p:pic>
        <p:nvPicPr>
          <p:cNvPr id="10" name="Imagen 9">
            <a:extLst>
              <a:ext uri="{FF2B5EF4-FFF2-40B4-BE49-F238E27FC236}">
                <a16:creationId xmlns:a16="http://schemas.microsoft.com/office/drawing/2014/main" id="{65009081-DD9E-49F0-B566-59EA6319B25B}"/>
              </a:ext>
            </a:extLst>
          </p:cNvPr>
          <p:cNvPicPr>
            <a:picLocks noChangeAspect="1"/>
          </p:cNvPicPr>
          <p:nvPr/>
        </p:nvPicPr>
        <p:blipFill>
          <a:blip r:embed="rId4"/>
          <a:stretch>
            <a:fillRect/>
          </a:stretch>
        </p:blipFill>
        <p:spPr>
          <a:xfrm>
            <a:off x="7076109" y="1194526"/>
            <a:ext cx="1772842" cy="3488363"/>
          </a:xfrm>
          <a:prstGeom prst="rect">
            <a:avLst/>
          </a:prstGeom>
        </p:spPr>
      </p:pic>
    </p:spTree>
    <p:extLst>
      <p:ext uri="{BB962C8B-B14F-4D97-AF65-F5344CB8AC3E}">
        <p14:creationId xmlns:p14="http://schemas.microsoft.com/office/powerpoint/2010/main" val="411693217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FlowDirection</a:t>
            </a:r>
            <a:endParaRPr lang="en-US" dirty="0"/>
          </a:p>
        </p:txBody>
      </p:sp>
      <p:sp>
        <p:nvSpPr>
          <p:cNvPr id="3" name="Text Placeholder 2"/>
          <p:cNvSpPr>
            <a:spLocks noGrp="1"/>
          </p:cNvSpPr>
          <p:nvPr>
            <p:ph type="body" sz="quarter" idx="11"/>
          </p:nvPr>
        </p:nvSpPr>
        <p:spPr>
          <a:xfrm>
            <a:off x="208187" y="1227114"/>
            <a:ext cx="8733885" cy="3353512"/>
          </a:xfrm>
        </p:spPr>
        <p:txBody>
          <a:bodyPr/>
          <a:lstStyle/>
          <a:p>
            <a:pPr marL="0" indent="0"/>
            <a:r>
              <a:rPr lang="es-ES" sz="2000" dirty="0"/>
              <a:t>Contamos con una propiedad nueva en cada </a:t>
            </a:r>
            <a:r>
              <a:rPr lang="es-ES" sz="2000" dirty="0" err="1"/>
              <a:t>VisualElement</a:t>
            </a:r>
            <a:r>
              <a:rPr lang="es-ES" sz="2000" dirty="0"/>
              <a:t> (por ejemplo, </a:t>
            </a:r>
            <a:r>
              <a:rPr lang="es-ES" sz="2000" dirty="0" err="1"/>
              <a:t>ContentPage</a:t>
            </a:r>
            <a:r>
              <a:rPr lang="es-ES" sz="2000" dirty="0"/>
              <a:t>, </a:t>
            </a:r>
            <a:r>
              <a:rPr lang="es-ES" sz="2000" dirty="0" err="1"/>
              <a:t>DatePicker</a:t>
            </a:r>
            <a:r>
              <a:rPr lang="es-ES" sz="2000" dirty="0"/>
              <a:t>, etc.) llamada </a:t>
            </a:r>
            <a:r>
              <a:rPr lang="es-ES" sz="2000" b="1" dirty="0" err="1"/>
              <a:t>FlowDirection</a:t>
            </a:r>
            <a:r>
              <a:rPr lang="es-ES" sz="2000" dirty="0"/>
              <a:t>. Si se configura esta propiedad en un </a:t>
            </a:r>
            <a:r>
              <a:rPr lang="es-ES" sz="2000" dirty="0" err="1"/>
              <a:t>VisualElement</a:t>
            </a:r>
            <a:r>
              <a:rPr lang="es-ES" sz="2000" dirty="0"/>
              <a:t>, todos sus hijos heredarán el valor (a menos que se anule). </a:t>
            </a:r>
          </a:p>
          <a:p>
            <a:pPr marL="0" indent="0"/>
            <a:endParaRPr lang="es-ES" sz="2000" dirty="0"/>
          </a:p>
          <a:p>
            <a:pPr marL="0" indent="0"/>
            <a:r>
              <a:rPr lang="es-ES" sz="2000" b="1" dirty="0" err="1"/>
              <a:t>Device.FlowDirection</a:t>
            </a:r>
            <a:r>
              <a:rPr lang="es-ES" sz="2000" b="1" dirty="0"/>
              <a:t> </a:t>
            </a:r>
            <a:r>
              <a:rPr lang="es-ES" sz="2000" dirty="0"/>
              <a:t>permite saber en qué dirección debe fluir la dirección del texto de la aplicación según el idioma y la región del dispositivo.</a:t>
            </a:r>
            <a:endParaRPr lang="en-US" sz="1800" dirty="0"/>
          </a:p>
        </p:txBody>
      </p:sp>
      <p:sp>
        <p:nvSpPr>
          <p:cNvPr id="4" name="Rectángulo 3">
            <a:extLst>
              <a:ext uri="{FF2B5EF4-FFF2-40B4-BE49-F238E27FC236}">
                <a16:creationId xmlns:a16="http://schemas.microsoft.com/office/drawing/2014/main" id="{49590083-9D41-494A-A270-766205B2A686}"/>
              </a:ext>
            </a:extLst>
          </p:cNvPr>
          <p:cNvSpPr/>
          <p:nvPr/>
        </p:nvSpPr>
        <p:spPr>
          <a:xfrm>
            <a:off x="311700" y="2959938"/>
            <a:ext cx="8733884" cy="307777"/>
          </a:xfrm>
          <a:prstGeom prst="rect">
            <a:avLst/>
          </a:prstGeom>
          <a:solidFill>
            <a:schemeClr val="tx1"/>
          </a:solidFill>
        </p:spPr>
        <p:txBody>
          <a:bodyPr wrap="square">
            <a:spAutoFit/>
          </a:bodyPr>
          <a:lstStyle/>
          <a:p>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FlowDirection</a:t>
            </a:r>
            <a:r>
              <a:rPr lang="es-ES" dirty="0">
                <a:solidFill>
                  <a:schemeClr val="bg1"/>
                </a:solidFill>
                <a:latin typeface="Consolas" panose="020B0609020204030204" pitchFamily="49" charset="0"/>
              </a:rPr>
              <a:t> = "{</a:t>
            </a:r>
            <a:r>
              <a:rPr lang="es-ES" dirty="0" err="1">
                <a:solidFill>
                  <a:schemeClr val="bg1"/>
                </a:solidFill>
                <a:latin typeface="Consolas" panose="020B0609020204030204" pitchFamily="49" charset="0"/>
              </a:rPr>
              <a:t>Binding</a:t>
            </a:r>
            <a:r>
              <a:rPr lang="es-ES" dirty="0">
                <a:solidFill>
                  <a:schemeClr val="bg1"/>
                </a:solidFill>
                <a:latin typeface="Consolas" panose="020B0609020204030204" pitchFamily="49" charset="0"/>
              </a:rPr>
              <a:t> </a:t>
            </a:r>
            <a:r>
              <a:rPr lang="es-ES" dirty="0" err="1">
                <a:solidFill>
                  <a:schemeClr val="bg1"/>
                </a:solidFill>
                <a:latin typeface="Consolas" panose="020B0609020204030204" pitchFamily="49" charset="0"/>
              </a:rPr>
              <a:t>Device.FlowDirection</a:t>
            </a:r>
            <a:r>
              <a:rPr lang="es-E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278566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4" name="Title 1"/>
          <p:cNvSpPr txBox="1">
            <a:spLocks/>
          </p:cNvSpPr>
          <p:nvPr/>
        </p:nvSpPr>
        <p:spPr>
          <a:xfrm>
            <a:off x="889070" y="2091370"/>
            <a:ext cx="7380000" cy="823955"/>
          </a:xfrm>
          <a:prstGeom prst="rect">
            <a:avLst/>
          </a:prstGeom>
        </p:spPr>
        <p:txBody>
          <a:bodyPr lIns="109713" tIns="6857" rIns="109713" bIns="6857"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algn="ctr" defTabSz="685714">
              <a:defRPr/>
            </a:pPr>
            <a:r>
              <a:rPr lang="en-US" sz="6471" spc="-75" dirty="0" err="1">
                <a:solidFill>
                  <a:srgbClr val="FFFFFF"/>
                </a:solidFill>
                <a:cs typeface="Segoe UI Light" panose="020B0502040204020203" pitchFamily="34" charset="0"/>
              </a:rPr>
              <a:t>FlexLayout</a:t>
            </a:r>
            <a:endParaRPr lang="en-US" sz="6471" spc="-75" dirty="0">
              <a:solidFill>
                <a:srgbClr val="FFFFFF"/>
              </a:solidFill>
              <a:cs typeface="Segoe UI Light" panose="020B0502040204020203" pitchFamily="34" charset="0"/>
            </a:endParaRPr>
          </a:p>
        </p:txBody>
      </p:sp>
    </p:spTree>
    <p:extLst>
      <p:ext uri="{BB962C8B-B14F-4D97-AF65-F5344CB8AC3E}">
        <p14:creationId xmlns:p14="http://schemas.microsoft.com/office/powerpoint/2010/main" val="12760566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ES" dirty="0" err="1"/>
              <a:t>Right</a:t>
            </a:r>
            <a:r>
              <a:rPr lang="es-ES" dirty="0"/>
              <a:t> </a:t>
            </a:r>
            <a:r>
              <a:rPr lang="es-ES" dirty="0" err="1"/>
              <a:t>To</a:t>
            </a:r>
            <a:r>
              <a:rPr lang="es-ES" dirty="0"/>
              <a:t> </a:t>
            </a:r>
            <a:r>
              <a:rPr lang="es-ES" dirty="0" err="1"/>
              <a:t>Left</a:t>
            </a:r>
            <a:endParaRPr lang="en-US" dirty="0"/>
          </a:p>
        </p:txBody>
      </p:sp>
    </p:spTree>
    <p:extLst>
      <p:ext uri="{BB962C8B-B14F-4D97-AF65-F5344CB8AC3E}">
        <p14:creationId xmlns:p14="http://schemas.microsoft.com/office/powerpoint/2010/main" val="165556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4" name="Title 1"/>
          <p:cNvSpPr txBox="1">
            <a:spLocks/>
          </p:cNvSpPr>
          <p:nvPr/>
        </p:nvSpPr>
        <p:spPr>
          <a:xfrm>
            <a:off x="889070" y="2091370"/>
            <a:ext cx="7380000" cy="823955"/>
          </a:xfrm>
          <a:prstGeom prst="rect">
            <a:avLst/>
          </a:prstGeom>
        </p:spPr>
        <p:txBody>
          <a:bodyPr lIns="109713" tIns="6857" rIns="109713" bIns="6857"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algn="ctr" defTabSz="685714">
              <a:defRPr/>
            </a:pPr>
            <a:r>
              <a:rPr lang="en-US" spc="-75" dirty="0" err="1">
                <a:solidFill>
                  <a:srgbClr val="FFFFFF"/>
                </a:solidFill>
                <a:cs typeface="Segoe UI Light" panose="020B0502040204020203" pitchFamily="34" charset="0"/>
              </a:rPr>
              <a:t>Nuevas</a:t>
            </a:r>
            <a:r>
              <a:rPr lang="en-US" spc="-75" dirty="0">
                <a:solidFill>
                  <a:srgbClr val="FFFFFF"/>
                </a:solidFill>
                <a:cs typeface="Segoe UI Light" panose="020B0502040204020203" pitchFamily="34" charset="0"/>
              </a:rPr>
              <a:t> </a:t>
            </a:r>
            <a:r>
              <a:rPr lang="en-US" spc="-75" dirty="0" err="1">
                <a:solidFill>
                  <a:srgbClr val="FFFFFF"/>
                </a:solidFill>
                <a:cs typeface="Segoe UI Light" panose="020B0502040204020203" pitchFamily="34" charset="0"/>
              </a:rPr>
              <a:t>plataformas</a:t>
            </a:r>
            <a:endParaRPr lang="en-US" spc="-75" dirty="0">
              <a:solidFill>
                <a:srgbClr val="FFFFFF"/>
              </a:solidFill>
              <a:cs typeface="Segoe UI Light" panose="020B0502040204020203" pitchFamily="34" charset="0"/>
            </a:endParaRPr>
          </a:p>
        </p:txBody>
      </p:sp>
    </p:spTree>
    <p:extLst>
      <p:ext uri="{BB962C8B-B14F-4D97-AF65-F5344CB8AC3E}">
        <p14:creationId xmlns:p14="http://schemas.microsoft.com/office/powerpoint/2010/main" val="28275771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Xamarin.Forms: Nuevas plataformas</a:t>
            </a:r>
          </a:p>
        </p:txBody>
      </p:sp>
      <p:sp>
        <p:nvSpPr>
          <p:cNvPr id="3" name="Text Placeholder 2"/>
          <p:cNvSpPr>
            <a:spLocks noGrp="1"/>
          </p:cNvSpPr>
          <p:nvPr>
            <p:ph type="body" sz="quarter" idx="11"/>
          </p:nvPr>
        </p:nvSpPr>
        <p:spPr>
          <a:xfrm>
            <a:off x="208187" y="1227114"/>
            <a:ext cx="3492545" cy="3697752"/>
          </a:xfrm>
        </p:spPr>
        <p:txBody>
          <a:bodyPr/>
          <a:lstStyle/>
          <a:p>
            <a:pPr marL="342900" indent="-342900">
              <a:buFont typeface="Arial" panose="020B0604020202020204" pitchFamily="34" charset="0"/>
              <a:buChar char="•"/>
            </a:pPr>
            <a:r>
              <a:rPr lang="es-ES" sz="3200" dirty="0"/>
              <a:t>Linux</a:t>
            </a:r>
          </a:p>
          <a:p>
            <a:pPr marL="342900" indent="-342900">
              <a:buFont typeface="Arial" panose="020B0604020202020204" pitchFamily="34" charset="0"/>
              <a:buChar char="•"/>
            </a:pPr>
            <a:r>
              <a:rPr lang="es-ES" sz="3200" dirty="0"/>
              <a:t>WPF</a:t>
            </a:r>
          </a:p>
          <a:p>
            <a:pPr marL="342900" indent="-342900">
              <a:buFont typeface="Arial" panose="020B0604020202020204" pitchFamily="34" charset="0"/>
              <a:buChar char="•"/>
            </a:pPr>
            <a:endParaRPr lang="es-ES" sz="2000" dirty="0"/>
          </a:p>
          <a:p>
            <a:pPr marL="0" indent="0"/>
            <a:endParaRPr lang="en-US" sz="2400" dirty="0"/>
          </a:p>
        </p:txBody>
      </p:sp>
      <p:pic>
        <p:nvPicPr>
          <p:cNvPr id="7" name="Imagen 6">
            <a:extLst>
              <a:ext uri="{FF2B5EF4-FFF2-40B4-BE49-F238E27FC236}">
                <a16:creationId xmlns:a16="http://schemas.microsoft.com/office/drawing/2014/main" id="{B597EAFA-FB76-4FCE-8A1D-68E3CC8265F7}"/>
              </a:ext>
            </a:extLst>
          </p:cNvPr>
          <p:cNvPicPr>
            <a:picLocks noChangeAspect="1"/>
          </p:cNvPicPr>
          <p:nvPr/>
        </p:nvPicPr>
        <p:blipFill>
          <a:blip r:embed="rId3"/>
          <a:stretch>
            <a:fillRect/>
          </a:stretch>
        </p:blipFill>
        <p:spPr>
          <a:xfrm>
            <a:off x="3421044" y="1227114"/>
            <a:ext cx="5411256" cy="3639229"/>
          </a:xfrm>
          <a:prstGeom prst="rect">
            <a:avLst/>
          </a:prstGeom>
        </p:spPr>
      </p:pic>
    </p:spTree>
    <p:extLst>
      <p:ext uri="{BB962C8B-B14F-4D97-AF65-F5344CB8AC3E}">
        <p14:creationId xmlns:p14="http://schemas.microsoft.com/office/powerpoint/2010/main" val="5914407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ES" dirty="0"/>
              <a:t>Linux</a:t>
            </a:r>
            <a:endParaRPr lang="en-US" dirty="0"/>
          </a:p>
        </p:txBody>
      </p:sp>
    </p:spTree>
    <p:extLst>
      <p:ext uri="{BB962C8B-B14F-4D97-AF65-F5344CB8AC3E}">
        <p14:creationId xmlns:p14="http://schemas.microsoft.com/office/powerpoint/2010/main" val="403404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ES" dirty="0"/>
              <a:t>WPF</a:t>
            </a:r>
            <a:endParaRPr lang="en-US" dirty="0"/>
          </a:p>
        </p:txBody>
      </p:sp>
    </p:spTree>
    <p:extLst>
      <p:ext uri="{BB962C8B-B14F-4D97-AF65-F5344CB8AC3E}">
        <p14:creationId xmlns:p14="http://schemas.microsoft.com/office/powerpoint/2010/main" val="8882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9390" y="304391"/>
            <a:ext cx="8648657" cy="360548"/>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dirty="0" err="1">
                <a:latin typeface="Segoe UI" panose="020B0502040204020203" pitchFamily="34" charset="0"/>
                <a:cs typeface="Segoe UI" panose="020B0502040204020203" pitchFamily="34" charset="0"/>
              </a:rPr>
              <a:t>Preguntas</a:t>
            </a:r>
            <a:r>
              <a:rPr lang="en-US" dirty="0">
                <a:latin typeface="Segoe UI" panose="020B0502040204020203" pitchFamily="34" charset="0"/>
                <a:cs typeface="Segoe UI" panose="020B0502040204020203" pitchFamily="34" charset="0"/>
              </a:rPr>
              <a:t> y </a:t>
            </a:r>
            <a:r>
              <a:rPr lang="en-US" dirty="0" err="1">
                <a:latin typeface="Segoe UI" panose="020B0502040204020203" pitchFamily="34" charset="0"/>
                <a:cs typeface="Segoe UI" panose="020B0502040204020203" pitchFamily="34" charset="0"/>
              </a:rPr>
              <a:t>respuestas</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3" name="Text Placeholder 1"/>
          <p:cNvSpPr>
            <a:spLocks noGrp="1"/>
          </p:cNvSpPr>
          <p:nvPr>
            <p:ph type="body" sz="quarter" idx="20"/>
          </p:nvPr>
        </p:nvSpPr>
        <p:spPr>
          <a:xfrm>
            <a:off x="252134" y="1076539"/>
            <a:ext cx="8594677" cy="631239"/>
          </a:xfrm>
        </p:spPr>
        <p:txBody>
          <a:bodyPr/>
          <a:lstStyle/>
          <a:p>
            <a:r>
              <a:rPr lang="en-US" sz="2800" dirty="0">
                <a:latin typeface="Segoe UI" panose="020B0502040204020203" pitchFamily="34" charset="0"/>
                <a:cs typeface="Segoe UI" panose="020B0502040204020203" pitchFamily="34" charset="0"/>
              </a:rPr>
              <a:t>¿</a:t>
            </a:r>
            <a:r>
              <a:rPr lang="en-US" sz="2800" dirty="0" err="1">
                <a:latin typeface="Segoe UI" panose="020B0502040204020203" pitchFamily="34" charset="0"/>
                <a:cs typeface="Segoe UI" panose="020B0502040204020203" pitchFamily="34" charset="0"/>
              </a:rPr>
              <a:t>Dudas</a:t>
            </a:r>
            <a:r>
              <a:rPr lang="en-US" sz="2800" dirty="0">
                <a:latin typeface="Segoe UI" panose="020B0502040204020203" pitchFamily="34" charset="0"/>
                <a:cs typeface="Segoe UI" panose="020B0502040204020203" pitchFamily="34" charset="0"/>
              </a:rPr>
              <a:t>?</a:t>
            </a:r>
            <a:endParaRPr lang="ru-RU" sz="2800" dirty="0">
              <a:latin typeface="Segoe UI" panose="020B0502040204020203" pitchFamily="34" charset="0"/>
              <a:cs typeface="Segoe UI" panose="020B0502040204020203" pitchFamily="34" charset="0"/>
            </a:endParaRPr>
          </a:p>
        </p:txBody>
      </p:sp>
      <p:sp>
        <p:nvSpPr>
          <p:cNvPr id="4" name="Text Placeholder 1"/>
          <p:cNvSpPr txBox="1">
            <a:spLocks/>
          </p:cNvSpPr>
          <p:nvPr/>
        </p:nvSpPr>
        <p:spPr>
          <a:xfrm>
            <a:off x="324131" y="1563781"/>
            <a:ext cx="8445056" cy="2303930"/>
          </a:xfrm>
          <a:prstGeom prst="rect">
            <a:avLst/>
          </a:prstGeom>
        </p:spPr>
        <p:txBody>
          <a:bodyPr vert="horz" lIns="91427" tIns="0" rIns="91427" bIns="45714"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597" dirty="0">
                <a:solidFill>
                  <a:schemeClr val="accent1"/>
                </a:solidFill>
                <a:latin typeface="Segoe UI" panose="020B0502040204020203" pitchFamily="34" charset="0"/>
                <a:cs typeface="Segoe UI" panose="020B0502040204020203" pitchFamily="34" charset="0"/>
              </a:rPr>
              <a:t>P</a:t>
            </a:r>
            <a:r>
              <a:rPr lang="en-US" sz="8798" dirty="0">
                <a:solidFill>
                  <a:schemeClr val="accent1"/>
                </a:solidFill>
                <a:latin typeface="Segoe UI" panose="020B0502040204020203" pitchFamily="34" charset="0"/>
                <a:cs typeface="Segoe UI" panose="020B0502040204020203" pitchFamily="34" charset="0"/>
              </a:rPr>
              <a:t>&amp;</a:t>
            </a:r>
            <a:r>
              <a:rPr lang="en-US" sz="16597" dirty="0">
                <a:solidFill>
                  <a:schemeClr val="accent1"/>
                </a:solidFill>
                <a:latin typeface="Segoe UI" panose="020B0502040204020203" pitchFamily="34" charset="0"/>
                <a:cs typeface="Segoe UI" panose="020B0502040204020203" pitchFamily="34" charset="0"/>
              </a:rPr>
              <a:t>R</a:t>
            </a:r>
            <a:endParaRPr lang="ru-RU" sz="16597"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Layouts</a:t>
            </a:r>
            <a:r>
              <a:rPr lang="es-ES" dirty="0"/>
              <a:t> de Xamarin.Forms</a:t>
            </a:r>
          </a:p>
        </p:txBody>
      </p:sp>
      <p:sp>
        <p:nvSpPr>
          <p:cNvPr id="3" name="Text Placeholder 2"/>
          <p:cNvSpPr>
            <a:spLocks noGrp="1"/>
          </p:cNvSpPr>
          <p:nvPr>
            <p:ph type="body" sz="quarter" idx="11"/>
          </p:nvPr>
        </p:nvSpPr>
        <p:spPr>
          <a:xfrm>
            <a:off x="208188" y="1227114"/>
            <a:ext cx="4976288" cy="3697752"/>
          </a:xfrm>
        </p:spPr>
        <p:txBody>
          <a:bodyPr/>
          <a:lstStyle/>
          <a:p>
            <a:r>
              <a:rPr lang="es-ES" sz="2000" dirty="0"/>
              <a:t>En Xamarin.Forms contamos con diferentes </a:t>
            </a:r>
            <a:r>
              <a:rPr lang="es-ES" sz="2000" b="1" dirty="0" err="1"/>
              <a:t>Layouts</a:t>
            </a:r>
            <a:r>
              <a:rPr lang="es-ES" sz="2000" dirty="0"/>
              <a:t> que nos permiten organizar y posicionar los diferentes elementos visuales que componen la interfaz de usuario.</a:t>
            </a:r>
          </a:p>
          <a:p>
            <a:r>
              <a:rPr lang="es-ES" sz="2000" dirty="0"/>
              <a:t>Las clases </a:t>
            </a:r>
            <a:r>
              <a:rPr lang="es-ES" sz="2000" b="1" dirty="0" err="1"/>
              <a:t>Layout</a:t>
            </a:r>
            <a:r>
              <a:rPr lang="es-ES" sz="2000" dirty="0"/>
              <a:t> y </a:t>
            </a:r>
            <a:r>
              <a:rPr lang="es-ES" sz="2000" b="1" dirty="0" err="1"/>
              <a:t>Layout</a:t>
            </a:r>
            <a:r>
              <a:rPr lang="es-ES" sz="2000" b="1" dirty="0"/>
              <a:t>&lt;T&gt;</a:t>
            </a:r>
            <a:r>
              <a:rPr lang="es-ES" sz="2000" dirty="0"/>
              <a:t> en Xamarin.Forms son tipos especiales de </a:t>
            </a:r>
            <a:r>
              <a:rPr lang="es-ES" sz="2000" dirty="0" err="1"/>
              <a:t>Views</a:t>
            </a:r>
            <a:r>
              <a:rPr lang="es-ES" sz="2000" dirty="0"/>
              <a:t> que actúan como contenedores de otras </a:t>
            </a:r>
            <a:r>
              <a:rPr lang="es-ES" sz="2000" dirty="0" err="1"/>
              <a:t>Views</a:t>
            </a:r>
            <a:r>
              <a:rPr lang="es-ES" sz="2000" dirty="0"/>
              <a:t> o </a:t>
            </a:r>
            <a:r>
              <a:rPr lang="es-ES" sz="2000" dirty="0" err="1"/>
              <a:t>Layouts</a:t>
            </a:r>
            <a:r>
              <a:rPr lang="es-ES" sz="2800" dirty="0"/>
              <a:t>.</a:t>
            </a:r>
          </a:p>
        </p:txBody>
      </p:sp>
      <p:pic>
        <p:nvPicPr>
          <p:cNvPr id="5" name="Imagen 4">
            <a:extLst>
              <a:ext uri="{FF2B5EF4-FFF2-40B4-BE49-F238E27FC236}">
                <a16:creationId xmlns:a16="http://schemas.microsoft.com/office/drawing/2014/main" id="{0E11161B-B032-4478-9A81-12C5A854F7BE}"/>
              </a:ext>
            </a:extLst>
          </p:cNvPr>
          <p:cNvPicPr>
            <a:picLocks noChangeAspect="1"/>
          </p:cNvPicPr>
          <p:nvPr/>
        </p:nvPicPr>
        <p:blipFill>
          <a:blip r:embed="rId3"/>
          <a:stretch>
            <a:fillRect/>
          </a:stretch>
        </p:blipFill>
        <p:spPr>
          <a:xfrm>
            <a:off x="5252623" y="1227114"/>
            <a:ext cx="3683189" cy="2451226"/>
          </a:xfrm>
          <a:prstGeom prst="rect">
            <a:avLst/>
          </a:prstGeom>
        </p:spPr>
      </p:pic>
    </p:spTree>
    <p:extLst>
      <p:ext uri="{BB962C8B-B14F-4D97-AF65-F5344CB8AC3E}">
        <p14:creationId xmlns:p14="http://schemas.microsoft.com/office/powerpoint/2010/main" val="19095158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Qué</a:t>
            </a:r>
            <a:r>
              <a:rPr lang="en-US" dirty="0"/>
              <a:t> </a:t>
            </a:r>
            <a:r>
              <a:rPr lang="en-US" dirty="0" err="1"/>
              <a:t>es</a:t>
            </a:r>
            <a:r>
              <a:rPr lang="en-US" dirty="0"/>
              <a:t> </a:t>
            </a:r>
            <a:r>
              <a:rPr lang="en-US" dirty="0" err="1"/>
              <a:t>FlexLayout</a:t>
            </a:r>
            <a:r>
              <a:rPr lang="en-US" dirty="0"/>
              <a:t>?</a:t>
            </a:r>
          </a:p>
        </p:txBody>
      </p:sp>
      <p:sp>
        <p:nvSpPr>
          <p:cNvPr id="3" name="Text Placeholder 2"/>
          <p:cNvSpPr>
            <a:spLocks noGrp="1"/>
          </p:cNvSpPr>
          <p:nvPr>
            <p:ph type="body" sz="quarter" idx="11"/>
          </p:nvPr>
        </p:nvSpPr>
        <p:spPr>
          <a:xfrm>
            <a:off x="208187" y="1227114"/>
            <a:ext cx="8733885" cy="3697752"/>
          </a:xfrm>
        </p:spPr>
        <p:txBody>
          <a:bodyPr/>
          <a:lstStyle/>
          <a:p>
            <a:pPr marL="0" indent="0"/>
            <a:r>
              <a:rPr lang="es-ES" sz="2200" dirty="0"/>
              <a:t>Al trabajar con CSS en desarrollo web, para adoptar una sintaxis limpia para crear diseños adaptativos llegó </a:t>
            </a:r>
            <a:r>
              <a:rPr lang="es-ES" sz="2200" b="1" dirty="0" err="1"/>
              <a:t>Flexbox</a:t>
            </a:r>
            <a:r>
              <a:rPr lang="es-ES" sz="2200" dirty="0"/>
              <a:t>.</a:t>
            </a:r>
          </a:p>
          <a:p>
            <a:pPr marL="0" indent="0"/>
            <a:r>
              <a:rPr lang="es-ES" sz="2200" dirty="0" err="1"/>
              <a:t>Flexbox</a:t>
            </a:r>
            <a:r>
              <a:rPr lang="es-ES" sz="2200" dirty="0"/>
              <a:t> proporciona una forma eficiente de distribuir, alinear y gestionar el espacio entre elementos incluso cuando el tamaño de la ventana o de cada elemento es </a:t>
            </a:r>
            <a:r>
              <a:rPr lang="es-ES" sz="2200" b="1" dirty="0"/>
              <a:t>dinámico</a:t>
            </a:r>
            <a:r>
              <a:rPr lang="es-ES" sz="2200" dirty="0"/>
              <a:t> o desconocido.</a:t>
            </a:r>
          </a:p>
          <a:p>
            <a:pPr marL="0" indent="0"/>
            <a:r>
              <a:rPr lang="es-ES" sz="2200" dirty="0"/>
              <a:t>Basados en esta opción, contamos con un nuevo </a:t>
            </a:r>
            <a:r>
              <a:rPr lang="es-ES" sz="2200" dirty="0" err="1"/>
              <a:t>Layout</a:t>
            </a:r>
            <a:r>
              <a:rPr lang="es-ES" sz="2200" dirty="0"/>
              <a:t> llamado </a:t>
            </a:r>
            <a:r>
              <a:rPr lang="es-ES" sz="2200" b="1" dirty="0" err="1"/>
              <a:t>FlexLayout</a:t>
            </a:r>
            <a:r>
              <a:rPr lang="es-ES" sz="2200" dirty="0"/>
              <a:t> con gran cantidad de opciones para la gestión de la distribución y tamaño de elementos.</a:t>
            </a:r>
          </a:p>
        </p:txBody>
      </p:sp>
    </p:spTree>
    <p:extLst>
      <p:ext uri="{BB962C8B-B14F-4D97-AF65-F5344CB8AC3E}">
        <p14:creationId xmlns:p14="http://schemas.microsoft.com/office/powerpoint/2010/main" val="37188762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FlexLayout</a:t>
            </a:r>
            <a:r>
              <a:rPr lang="en-US" dirty="0"/>
              <a:t>, </a:t>
            </a:r>
            <a:r>
              <a:rPr lang="en-US" dirty="0" err="1"/>
              <a:t>propiedades</a:t>
            </a:r>
            <a:endParaRPr lang="en-US" dirty="0"/>
          </a:p>
        </p:txBody>
      </p:sp>
      <p:sp>
        <p:nvSpPr>
          <p:cNvPr id="3" name="Text Placeholder 2"/>
          <p:cNvSpPr>
            <a:spLocks noGrp="1"/>
          </p:cNvSpPr>
          <p:nvPr>
            <p:ph type="body" sz="quarter" idx="11"/>
          </p:nvPr>
        </p:nvSpPr>
        <p:spPr>
          <a:xfrm>
            <a:off x="208187" y="1227114"/>
            <a:ext cx="8733885" cy="1429822"/>
          </a:xfrm>
        </p:spPr>
        <p:txBody>
          <a:bodyPr/>
          <a:lstStyle/>
          <a:p>
            <a:pPr marL="0" indent="0"/>
            <a:r>
              <a:rPr lang="es-ES" sz="2200" dirty="0"/>
              <a:t>El </a:t>
            </a:r>
            <a:r>
              <a:rPr lang="es-ES" sz="2200" b="1" dirty="0"/>
              <a:t>comportamiento</a:t>
            </a:r>
            <a:r>
              <a:rPr lang="es-ES" sz="2200" dirty="0"/>
              <a:t> del </a:t>
            </a:r>
            <a:r>
              <a:rPr lang="es-ES" sz="2200" dirty="0" err="1"/>
              <a:t>Layout</a:t>
            </a:r>
            <a:r>
              <a:rPr lang="es-ES" sz="2200" dirty="0"/>
              <a:t> es diferente en base a sus propiedades. A continuación, vamos a revisar las propiedades fundamentales.</a:t>
            </a:r>
          </a:p>
        </p:txBody>
      </p:sp>
      <p:pic>
        <p:nvPicPr>
          <p:cNvPr id="5" name="Imagen 4">
            <a:extLst>
              <a:ext uri="{FF2B5EF4-FFF2-40B4-BE49-F238E27FC236}">
                <a16:creationId xmlns:a16="http://schemas.microsoft.com/office/drawing/2014/main" id="{C37E67FC-6C3E-4EB5-AD3F-1BFE16C66446}"/>
              </a:ext>
            </a:extLst>
          </p:cNvPr>
          <p:cNvPicPr>
            <a:picLocks noChangeAspect="1"/>
          </p:cNvPicPr>
          <p:nvPr/>
        </p:nvPicPr>
        <p:blipFill>
          <a:blip r:embed="rId3"/>
          <a:stretch>
            <a:fillRect/>
          </a:stretch>
        </p:blipFill>
        <p:spPr>
          <a:xfrm>
            <a:off x="311700" y="2591358"/>
            <a:ext cx="4352163" cy="1704597"/>
          </a:xfrm>
          <a:prstGeom prst="rect">
            <a:avLst/>
          </a:prstGeom>
        </p:spPr>
      </p:pic>
      <p:pic>
        <p:nvPicPr>
          <p:cNvPr id="6" name="Imagen 5">
            <a:extLst>
              <a:ext uri="{FF2B5EF4-FFF2-40B4-BE49-F238E27FC236}">
                <a16:creationId xmlns:a16="http://schemas.microsoft.com/office/drawing/2014/main" id="{D16323D3-41DE-4D06-A45B-C348C176BE70}"/>
              </a:ext>
            </a:extLst>
          </p:cNvPr>
          <p:cNvPicPr>
            <a:picLocks noChangeAspect="1"/>
          </p:cNvPicPr>
          <p:nvPr/>
        </p:nvPicPr>
        <p:blipFill>
          <a:blip r:embed="rId4"/>
          <a:stretch>
            <a:fillRect/>
          </a:stretch>
        </p:blipFill>
        <p:spPr>
          <a:xfrm>
            <a:off x="4621255" y="2510284"/>
            <a:ext cx="4424330" cy="1837427"/>
          </a:xfrm>
          <a:prstGeom prst="rect">
            <a:avLst/>
          </a:prstGeom>
        </p:spPr>
      </p:pic>
    </p:spTree>
    <p:extLst>
      <p:ext uri="{BB962C8B-B14F-4D97-AF65-F5344CB8AC3E}">
        <p14:creationId xmlns:p14="http://schemas.microsoft.com/office/powerpoint/2010/main" val="4195719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4" name="Title 1"/>
          <p:cNvSpPr txBox="1">
            <a:spLocks/>
          </p:cNvSpPr>
          <p:nvPr/>
        </p:nvSpPr>
        <p:spPr>
          <a:xfrm>
            <a:off x="889070" y="2091370"/>
            <a:ext cx="7380000" cy="823955"/>
          </a:xfrm>
          <a:prstGeom prst="rect">
            <a:avLst/>
          </a:prstGeom>
        </p:spPr>
        <p:txBody>
          <a:bodyPr lIns="109713" tIns="6857" rIns="109713" bIns="6857"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algn="ctr" defTabSz="685714">
              <a:defRPr/>
            </a:pPr>
            <a:r>
              <a:rPr lang="en-US" sz="6471" spc="-75" dirty="0" err="1">
                <a:solidFill>
                  <a:srgbClr val="FFFFFF"/>
                </a:solidFill>
                <a:cs typeface="Segoe UI Light" panose="020B0502040204020203" pitchFamily="34" charset="0"/>
              </a:rPr>
              <a:t>FlexLayout</a:t>
            </a:r>
            <a:endParaRPr lang="en-US" sz="6471" spc="-75" dirty="0">
              <a:solidFill>
                <a:srgbClr val="FFFFFF"/>
              </a:solidFill>
              <a:cs typeface="Segoe UI Light" panose="020B0502040204020203" pitchFamily="34" charset="0"/>
            </a:endParaRPr>
          </a:p>
          <a:p>
            <a:pPr algn="ctr" defTabSz="685714">
              <a:defRPr/>
            </a:pPr>
            <a:r>
              <a:rPr lang="en-US" sz="1800" spc="-75" dirty="0" err="1">
                <a:solidFill>
                  <a:srgbClr val="FFFFFF"/>
                </a:solidFill>
                <a:cs typeface="Segoe UI Light" panose="020B0502040204020203" pitchFamily="34" charset="0"/>
              </a:rPr>
              <a:t>Propiedades</a:t>
            </a:r>
            <a:r>
              <a:rPr lang="en-US" sz="1800" spc="-75" dirty="0">
                <a:solidFill>
                  <a:srgbClr val="FFFFFF"/>
                </a:solidFill>
                <a:cs typeface="Segoe UI Light" panose="020B0502040204020203" pitchFamily="34" charset="0"/>
              </a:rPr>
              <a:t> del panel</a:t>
            </a:r>
          </a:p>
        </p:txBody>
      </p:sp>
    </p:spTree>
    <p:extLst>
      <p:ext uri="{BB962C8B-B14F-4D97-AF65-F5344CB8AC3E}">
        <p14:creationId xmlns:p14="http://schemas.microsoft.com/office/powerpoint/2010/main" val="2967736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FlexLayout</a:t>
            </a:r>
            <a:r>
              <a:rPr lang="en-US" dirty="0"/>
              <a:t>. </a:t>
            </a:r>
            <a:r>
              <a:rPr lang="en-US" dirty="0" err="1"/>
              <a:t>Propiedades</a:t>
            </a:r>
            <a:r>
              <a:rPr lang="en-US" dirty="0"/>
              <a:t> del panel. Direction</a:t>
            </a:r>
          </a:p>
        </p:txBody>
      </p:sp>
      <p:sp>
        <p:nvSpPr>
          <p:cNvPr id="3" name="Text Placeholder 2"/>
          <p:cNvSpPr>
            <a:spLocks noGrp="1"/>
          </p:cNvSpPr>
          <p:nvPr>
            <p:ph type="body" sz="quarter" idx="11"/>
          </p:nvPr>
        </p:nvSpPr>
        <p:spPr>
          <a:xfrm>
            <a:off x="208187" y="1227114"/>
            <a:ext cx="8624113" cy="3697752"/>
          </a:xfrm>
        </p:spPr>
        <p:txBody>
          <a:bodyPr/>
          <a:lstStyle/>
          <a:p>
            <a:pPr marL="0" indent="0"/>
            <a:r>
              <a:rPr lang="es-ES" sz="1600" dirty="0"/>
              <a:t>La propiedad </a:t>
            </a:r>
            <a:r>
              <a:rPr lang="es-ES" sz="1600" b="1" dirty="0" err="1"/>
              <a:t>Direction</a:t>
            </a:r>
            <a:r>
              <a:rPr lang="es-ES" sz="1600" dirty="0"/>
              <a:t> controla la dirección de los elementos. Los valores posible son:</a:t>
            </a:r>
          </a:p>
          <a:p>
            <a:pPr marL="285750" indent="-285750">
              <a:buFont typeface="Arial" panose="020B0604020202020204" pitchFamily="34" charset="0"/>
              <a:buChar char="•"/>
            </a:pPr>
            <a:r>
              <a:rPr lang="es-ES" sz="1600" dirty="0" err="1"/>
              <a:t>Row</a:t>
            </a:r>
            <a:endParaRPr lang="es-ES" sz="1600" dirty="0"/>
          </a:p>
          <a:p>
            <a:pPr marL="285750" indent="-285750">
              <a:buFont typeface="Arial" panose="020B0604020202020204" pitchFamily="34" charset="0"/>
              <a:buChar char="•"/>
            </a:pPr>
            <a:r>
              <a:rPr lang="es-ES" sz="1600" dirty="0" err="1"/>
              <a:t>Column</a:t>
            </a:r>
            <a:endParaRPr lang="es-ES" sz="1600" dirty="0"/>
          </a:p>
          <a:p>
            <a:pPr marL="285750" indent="-285750">
              <a:buFont typeface="Arial" panose="020B0604020202020204" pitchFamily="34" charset="0"/>
              <a:buChar char="•"/>
            </a:pPr>
            <a:r>
              <a:rPr lang="es-ES" sz="1600" dirty="0" err="1"/>
              <a:t>RowReverse</a:t>
            </a:r>
            <a:endParaRPr lang="es-ES" sz="1600" dirty="0"/>
          </a:p>
          <a:p>
            <a:pPr marL="285750" indent="-285750">
              <a:buFont typeface="Arial" panose="020B0604020202020204" pitchFamily="34" charset="0"/>
              <a:buChar char="•"/>
            </a:pPr>
            <a:r>
              <a:rPr lang="es-ES" sz="1600" dirty="0" err="1"/>
              <a:t>ColumnReverse</a:t>
            </a:r>
            <a:endParaRPr lang="es-ES" sz="1600" dirty="0"/>
          </a:p>
          <a:p>
            <a:pPr marL="0" indent="0"/>
            <a:r>
              <a:rPr lang="es-ES" sz="1600" dirty="0"/>
              <a:t>Simplificando, esta propiedad permite definir como se distribuyen los elementos que contiene. Puede ser de forma horizontal, vertical o de forma invertida en ambas direcciones. La dirección predeterminada es </a:t>
            </a:r>
            <a:r>
              <a:rPr lang="es-ES" sz="1600" b="1" dirty="0"/>
              <a:t>horizontal</a:t>
            </a:r>
            <a:r>
              <a:rPr lang="es-ES" sz="1600" dirty="0"/>
              <a:t>, de izquierda a derecha.</a:t>
            </a:r>
          </a:p>
        </p:txBody>
      </p:sp>
      <p:pic>
        <p:nvPicPr>
          <p:cNvPr id="5" name="Imagen 4">
            <a:extLst>
              <a:ext uri="{FF2B5EF4-FFF2-40B4-BE49-F238E27FC236}">
                <a16:creationId xmlns:a16="http://schemas.microsoft.com/office/drawing/2014/main" id="{AE540A5B-FC91-4AFA-B14C-05B49BBB2DD7}"/>
              </a:ext>
            </a:extLst>
          </p:cNvPr>
          <p:cNvPicPr>
            <a:picLocks noChangeAspect="1"/>
          </p:cNvPicPr>
          <p:nvPr/>
        </p:nvPicPr>
        <p:blipFill>
          <a:blip r:embed="rId3"/>
          <a:stretch>
            <a:fillRect/>
          </a:stretch>
        </p:blipFill>
        <p:spPr>
          <a:xfrm>
            <a:off x="2376143" y="1675687"/>
            <a:ext cx="6559670" cy="1967901"/>
          </a:xfrm>
          <a:prstGeom prst="rect">
            <a:avLst/>
          </a:prstGeom>
        </p:spPr>
      </p:pic>
    </p:spTree>
    <p:extLst>
      <p:ext uri="{BB962C8B-B14F-4D97-AF65-F5344CB8AC3E}">
        <p14:creationId xmlns:p14="http://schemas.microsoft.com/office/powerpoint/2010/main" val="2391526303"/>
      </p:ext>
    </p:extLst>
  </p:cSld>
  <p:clrMapOvr>
    <a:masterClrMapping/>
  </p:clrMapOvr>
  <p:transition>
    <p:fad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1940</Words>
  <Application>Microsoft Office PowerPoint</Application>
  <PresentationFormat>Presentación en pantalla (16:9)</PresentationFormat>
  <Paragraphs>331</Paragraphs>
  <Slides>45</Slides>
  <Notes>38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Segoe UI</vt:lpstr>
      <vt:lpstr>Arial</vt:lpstr>
      <vt:lpstr>Roboto</vt:lpstr>
      <vt:lpstr>Segoe UI Light</vt:lpstr>
      <vt:lpstr>Calibri</vt:lpstr>
      <vt:lpstr>Consolas</vt:lpstr>
      <vt:lpstr>Times New Roman</vt:lpstr>
      <vt:lpstr>Simple Light</vt:lpstr>
      <vt:lpstr>Novedades Xamarin.Forms 3.0 Preview</vt:lpstr>
      <vt:lpstr>Javier Suárez Ruiz</vt:lpstr>
      <vt:lpstr>¿Qué vamos a ver?</vt:lpstr>
      <vt:lpstr>Presentación de PowerPoint</vt:lpstr>
      <vt:lpstr>Layouts de Xamarin.Forms</vt:lpstr>
      <vt:lpstr>¿Qué es FlexLayout?</vt:lpstr>
      <vt:lpstr>FlexLayout, propiedades</vt:lpstr>
      <vt:lpstr>Presentación de PowerPoint</vt:lpstr>
      <vt:lpstr>FlexLayout. Propiedades del panel. Direction</vt:lpstr>
      <vt:lpstr>FlexLayout. Propiedades del panel. Wrap</vt:lpstr>
      <vt:lpstr>FlexLayout. Propiedades del panel. JustifyContent</vt:lpstr>
      <vt:lpstr>FlexLayout. Propiedades del panel. AlignItems</vt:lpstr>
      <vt:lpstr>FlexLayout. Propiedades del panel. AlignContent</vt:lpstr>
      <vt:lpstr>FlexLayout. Propiedades del panel. AlignContent</vt:lpstr>
      <vt:lpstr>Presentación de PowerPoint</vt:lpstr>
      <vt:lpstr>FlexLayout. Propiedades de cada elemento. FlexLayout.Grow </vt:lpstr>
      <vt:lpstr>FlexLayout. Propiedades de cada elemento. FlexLayout.Basis </vt:lpstr>
      <vt:lpstr>FlexLayout</vt:lpstr>
      <vt:lpstr>Presentación de PowerPoint</vt:lpstr>
      <vt:lpstr>VisualStateManager</vt:lpstr>
      <vt:lpstr>VisualStateManager</vt:lpstr>
      <vt:lpstr>VisualStateManager. Definición de estados</vt:lpstr>
      <vt:lpstr>VisualStateManager. Gestión de estados</vt:lpstr>
      <vt:lpstr>VisualStateManager</vt:lpstr>
      <vt:lpstr>Presentación de PowerPoint</vt:lpstr>
      <vt:lpstr>Estilos con CSS</vt:lpstr>
      <vt:lpstr>Estilos con CSS</vt:lpstr>
      <vt:lpstr>Estilos con CSS. Selectores y propiedades</vt:lpstr>
      <vt:lpstr>Estilos con CSS. Selectores</vt:lpstr>
      <vt:lpstr>Estilos con CSS. Selectores y propiedades</vt:lpstr>
      <vt:lpstr>Estilos con CSS. Propiedades</vt:lpstr>
      <vt:lpstr>Estilos con CSS. Propiedades</vt:lpstr>
      <vt:lpstr>Estilos con CSS. Propiedades</vt:lpstr>
      <vt:lpstr>Estilos con CSS. Propiedades</vt:lpstr>
      <vt:lpstr>Estilos con CSS. Aplicando estilos</vt:lpstr>
      <vt:lpstr>Estilos con CSS</vt:lpstr>
      <vt:lpstr>Presentación de PowerPoint</vt:lpstr>
      <vt:lpstr>Localizar aplicaciones</vt:lpstr>
      <vt:lpstr>FlowDirection</vt:lpstr>
      <vt:lpstr>Right To Left</vt:lpstr>
      <vt:lpstr>Presentación de PowerPoint</vt:lpstr>
      <vt:lpstr>Xamarin.Forms: Nuevas plataformas</vt:lpstr>
      <vt:lpstr>Linux</vt:lpstr>
      <vt:lpstr>WPF</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Connect();</dc:title>
  <cp:lastModifiedBy>Javier Suárez Ruiz</cp:lastModifiedBy>
  <cp:revision>67</cp:revision>
  <dcterms:modified xsi:type="dcterms:W3CDTF">2018-04-08T11:47:21Z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2017-11-17T18:00:55.6543177Z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