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423" r:id="rId2"/>
    <p:sldId id="338" r:id="rId3"/>
    <p:sldId id="349" r:id="rId4"/>
    <p:sldId id="424" r:id="rId5"/>
    <p:sldId id="425" r:id="rId6"/>
    <p:sldId id="426" r:id="rId7"/>
    <p:sldId id="428" r:id="rId8"/>
    <p:sldId id="429" r:id="rId9"/>
    <p:sldId id="427" r:id="rId10"/>
    <p:sldId id="430" r:id="rId11"/>
    <p:sldId id="431" r:id="rId12"/>
    <p:sldId id="432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229533-1901-4D0D-9975-E7EB3A709A31}">
          <p14:sldIdLst>
            <p14:sldId id="423"/>
            <p14:sldId id="338"/>
          </p14:sldIdLst>
        </p14:section>
        <p14:section name="Embeddinator-4000" id="{74669018-35EF-48F4-9425-55EA9738DB7F}">
          <p14:sldIdLst>
            <p14:sldId id="349"/>
            <p14:sldId id="424"/>
            <p14:sldId id="425"/>
            <p14:sldId id="426"/>
            <p14:sldId id="428"/>
            <p14:sldId id="429"/>
            <p14:sldId id="427"/>
            <p14:sldId id="430"/>
            <p14:sldId id="431"/>
            <p14:sldId id="432"/>
          </p14:sldIdLst>
        </p14:section>
        <p14:section name="P&amp;R" id="{C4EAA3EF-EEC1-45C6-9639-F01FDCC35012}">
          <p14:sldIdLst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4D2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851"/>
  </p:normalViewPr>
  <p:slideViewPr>
    <p:cSldViewPr snapToGrid="0" snapToObjects="1">
      <p:cViewPr varScale="1">
        <p:scale>
          <a:sx n="79" d="100"/>
          <a:sy n="79" d="100"/>
        </p:scale>
        <p:origin x="82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10/16/2017 8:35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48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10/16/2017 8:35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08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10/16/2017 8:35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77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10/16/2017 8:35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31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10/16/2017 8:35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57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10/16/2017 8:35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20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10/16/2017 8:35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87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10/16/2017 8:35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77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E9B84EE-31BC-44B9-A566-60A72A7CB1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AC6942A-2AB8-40AE-9BF8-BEE67754D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43938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46" y="1189177"/>
            <a:ext cx="7769017" cy="2052030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33608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60134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8418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08241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705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69240" y="1554113"/>
            <a:ext cx="3585699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92979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9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105" indent="-152375">
              <a:defRPr/>
            </a:lvl2pPr>
            <a:lvl3pPr marL="1371370" indent="-152375">
              <a:defRPr/>
            </a:lvl3pPr>
            <a:lvl4pPr marL="1985101" indent="-152375">
              <a:defRPr/>
            </a:lvl4pPr>
            <a:lvl5pPr marL="2590366" indent="-152375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95" indent="0">
              <a:buNone/>
              <a:defRPr sz="1600">
                <a:solidFill>
                  <a:schemeClr val="tx1"/>
                </a:solidFill>
              </a:defRPr>
            </a:lvl2pPr>
            <a:lvl3pPr marL="457124" indent="0">
              <a:buNone/>
              <a:defRPr sz="1600">
                <a:solidFill>
                  <a:schemeClr val="tx1"/>
                </a:solidFill>
              </a:defRPr>
            </a:lvl3pPr>
            <a:lvl4pPr marL="689917" indent="0">
              <a:buNone/>
              <a:defRPr sz="1600">
                <a:solidFill>
                  <a:schemeClr val="tx1"/>
                </a:solidFill>
              </a:defRPr>
            </a:lvl4pPr>
            <a:lvl5pPr marL="914246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4" y="6347738"/>
            <a:ext cx="1465007" cy="184670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10/16/2017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0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4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3" y="1118"/>
            <a:ext cx="12192000" cy="4062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33" y="-6"/>
            <a:ext cx="7010531" cy="203069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03200" y="895215"/>
            <a:ext cx="4267200" cy="48635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89948" y="1202636"/>
            <a:ext cx="4267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2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03200" y="1507437"/>
            <a:ext cx="4267200" cy="9055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75281" y="3584071"/>
            <a:ext cx="1526332" cy="403388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33" baseline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17" y="6383925"/>
            <a:ext cx="6096000" cy="1219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01579" y="6414405"/>
            <a:ext cx="2438400" cy="609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11595100" y="6416040"/>
            <a:ext cx="609600" cy="609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95177" y="6151371"/>
            <a:ext cx="711199" cy="596328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sz="1333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547798" y="6177781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6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YOUR COMPANY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8557802" y="6424807"/>
            <a:ext cx="2211799" cy="3796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800"/>
              </a:spcBef>
              <a:buNone/>
              <a:defRPr sz="12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WWW.YOURCOMAPNY.COM</a:t>
            </a:r>
          </a:p>
        </p:txBody>
      </p:sp>
    </p:spTree>
    <p:extLst>
      <p:ext uri="{BB962C8B-B14F-4D97-AF65-F5344CB8AC3E}">
        <p14:creationId xmlns:p14="http://schemas.microsoft.com/office/powerpoint/2010/main" val="307009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71" r:id="rId8"/>
    <p:sldLayoutId id="2147483679" r:id="rId9"/>
    <p:sldLayoutId id="2147483745" r:id="rId10"/>
    <p:sldLayoutId id="2147483807" r:id="rId11"/>
    <p:sldLayoutId id="2147483808" r:id="rId12"/>
    <p:sldLayoutId id="2147483810" r:id="rId13"/>
    <p:sldLayoutId id="2147483812" r:id="rId14"/>
    <p:sldLayoutId id="2147483813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Relationship Id="rId9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Embeddinator-4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1119"/>
            <a:ext cx="12188777" cy="6868883"/>
          </a:xfrm>
        </p:spPr>
      </p:pic>
      <p:sp>
        <p:nvSpPr>
          <p:cNvPr id="24" name="Entrada manual 23"/>
          <p:cNvSpPr/>
          <p:nvPr/>
        </p:nvSpPr>
        <p:spPr>
          <a:xfrm rot="5400000">
            <a:off x="26205" y="-12594"/>
            <a:ext cx="6858000" cy="690719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67" dirty="0"/>
          </a:p>
        </p:txBody>
      </p:sp>
      <p:sp>
        <p:nvSpPr>
          <p:cNvPr id="31" name="Title 19"/>
          <p:cNvSpPr txBox="1">
            <a:spLocks/>
          </p:cNvSpPr>
          <p:nvPr/>
        </p:nvSpPr>
        <p:spPr>
          <a:xfrm>
            <a:off x="380385" y="581767"/>
            <a:ext cx="4791697" cy="75605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</a:rPr>
              <a:t>Introducción</a:t>
            </a:r>
            <a:r>
              <a:rPr lang="en-US" sz="48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203200" y="3373315"/>
            <a:ext cx="5689600" cy="188448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+mn-lt"/>
              </a:rPr>
              <a:t>Convertir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librerías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.NET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en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librerías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que se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puedan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consumir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desde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una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aplicación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iOS con Objective-C o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una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aplicación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Android con Java.</a:t>
            </a:r>
          </a:p>
        </p:txBody>
      </p:sp>
      <p:sp>
        <p:nvSpPr>
          <p:cNvPr id="7" name="Title 19"/>
          <p:cNvSpPr txBox="1">
            <a:spLocks/>
          </p:cNvSpPr>
          <p:nvPr/>
        </p:nvSpPr>
        <p:spPr>
          <a:xfrm>
            <a:off x="3962400" y="6375400"/>
            <a:ext cx="2743200" cy="406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SVQXDG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9A16B7-2BDB-4810-8347-F1EA636D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36" y="1346178"/>
            <a:ext cx="5396003" cy="9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1"/>
            <a:ext cx="11655078" cy="277358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Android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iOS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33614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F49104-0AA5-4527-AA51-67EE9204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3" y="1698196"/>
            <a:ext cx="11479980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mono '${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SolutionDir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/Embeddinator-4000.0.2.0.80/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/Embeddinator-4000.exe' '${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TargetPath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}' --gen=Java --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=Android --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outdir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='${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SolutionDir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}/output' -c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5DEE276-FDB0-4F77-961A-26CB4FCF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02" y="2783702"/>
            <a:ext cx="11480678" cy="3385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objcgen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~/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Projects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/library.dll --target=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=iOS --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outdir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=output -c --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7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s-ES" sz="4400" dirty="0" err="1">
                <a:solidFill>
                  <a:schemeClr val="bg1"/>
                </a:solidFill>
              </a:rPr>
              <a:t>Embeddinator</a:t>
            </a:r>
            <a:r>
              <a:rPr lang="en-US" sz="4400" dirty="0">
                <a:solidFill>
                  <a:schemeClr val="bg1"/>
                </a:solidFill>
              </a:rPr>
              <a:t>-4000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9ACF01-89C0-4AFA-9381-F5EAF310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74" y="1134664"/>
            <a:ext cx="2466416" cy="45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9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Limitaciones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38692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/>
              <a:t>Existen</a:t>
            </a:r>
            <a:r>
              <a:rPr lang="en-US" sz="2400" dirty="0"/>
              <a:t> </a:t>
            </a:r>
            <a:r>
              <a:rPr lang="en-US" sz="2400" dirty="0" err="1"/>
              <a:t>limitaciones</a:t>
            </a:r>
            <a:r>
              <a:rPr lang="en-US" sz="2400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No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tener</a:t>
            </a:r>
            <a:r>
              <a:rPr lang="en-US" sz="2400" dirty="0"/>
              <a:t> dos mono runtimes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misma</a:t>
            </a:r>
            <a:r>
              <a:rPr lang="en-US" sz="2400" dirty="0"/>
              <a:t> </a:t>
            </a:r>
            <a:r>
              <a:rPr lang="en-US" sz="2400" dirty="0" err="1"/>
              <a:t>aplicación</a:t>
            </a:r>
            <a:r>
              <a:rPr lang="en-US" sz="2400" dirty="0"/>
              <a:t>.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decir</a:t>
            </a:r>
            <a:r>
              <a:rPr lang="en-US" sz="2400" dirty="0"/>
              <a:t>, NO </a:t>
            </a:r>
            <a:r>
              <a:rPr lang="en-US" sz="2400" dirty="0" err="1"/>
              <a:t>puedes</a:t>
            </a:r>
            <a:r>
              <a:rPr lang="en-US" sz="2400" dirty="0"/>
              <a:t> </a:t>
            </a:r>
            <a:r>
              <a:rPr lang="en-US" sz="2400" dirty="0" err="1"/>
              <a:t>tener</a:t>
            </a:r>
            <a:r>
              <a:rPr lang="en-US" sz="2400" dirty="0"/>
              <a:t> dos </a:t>
            </a:r>
            <a:r>
              <a:rPr lang="en-US" sz="2400" dirty="0" err="1"/>
              <a:t>librerías</a:t>
            </a:r>
            <a:r>
              <a:rPr lang="en-US" sz="2400" dirty="0"/>
              <a:t> </a:t>
            </a:r>
            <a:r>
              <a:rPr lang="en-US" sz="2400" dirty="0" err="1"/>
              <a:t>creadas</a:t>
            </a:r>
            <a:r>
              <a:rPr lang="en-US" sz="2400" dirty="0"/>
              <a:t> con la </a:t>
            </a:r>
            <a:r>
              <a:rPr lang="en-US" sz="2400" dirty="0" err="1"/>
              <a:t>herramienta</a:t>
            </a:r>
            <a:r>
              <a:rPr lang="en-US" sz="2400" dirty="0"/>
              <a:t> a la </a:t>
            </a:r>
            <a:r>
              <a:rPr lang="en-US" sz="2400" dirty="0" err="1"/>
              <a:t>vez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Subclassing</a:t>
            </a:r>
            <a:r>
              <a:rPr lang="en-US" sz="2400" dirty="0"/>
              <a:t>: No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sub </a:t>
            </a:r>
            <a:r>
              <a:rPr lang="en-US" sz="2400" dirty="0" err="1"/>
              <a:t>clase</a:t>
            </a:r>
            <a:r>
              <a:rPr lang="en-US" sz="2400" dirty="0"/>
              <a:t> de un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dirty="0" err="1"/>
              <a:t>manejado</a:t>
            </a:r>
            <a:r>
              <a:rPr lang="en-US" sz="2400" dirty="0"/>
              <a:t> y </a:t>
            </a:r>
            <a:r>
              <a:rPr lang="en-US" sz="2400" dirty="0" err="1"/>
              <a:t>esperar</a:t>
            </a:r>
            <a:r>
              <a:rPr lang="en-US" sz="2400" dirty="0"/>
              <a:t> que </a:t>
            </a:r>
            <a:r>
              <a:rPr lang="en-US" sz="2400" dirty="0" err="1"/>
              <a:t>haga</a:t>
            </a:r>
            <a:r>
              <a:rPr lang="en-US" sz="2400" dirty="0"/>
              <a:t> la </a:t>
            </a:r>
            <a:r>
              <a:rPr lang="en-US" sz="2400" dirty="0" err="1"/>
              <a:t>llamada</a:t>
            </a:r>
            <a:r>
              <a:rPr lang="en-US" sz="2400" dirty="0"/>
              <a:t> a Código </a:t>
            </a:r>
            <a:r>
              <a:rPr lang="en-US" sz="2400" dirty="0" err="1"/>
              <a:t>nativo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Nullability: No hay </a:t>
            </a:r>
            <a:r>
              <a:rPr lang="en-US" sz="2400" dirty="0" err="1"/>
              <a:t>metadatos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.NET para saber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aceptamos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referencia</a:t>
            </a:r>
            <a:r>
              <a:rPr lang="en-US" sz="2400" dirty="0"/>
              <a:t> </a:t>
            </a:r>
            <a:r>
              <a:rPr lang="en-US" sz="2400" dirty="0" err="1"/>
              <a:t>nula</a:t>
            </a:r>
            <a:r>
              <a:rPr lang="en-US" sz="2400" dirty="0"/>
              <a:t> o no.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Faltan</a:t>
            </a:r>
            <a:r>
              <a:rPr lang="en-US" sz="2400" dirty="0"/>
              <a:t> </a:t>
            </a:r>
            <a:r>
              <a:rPr lang="en-US" sz="2400" dirty="0" err="1"/>
              <a:t>plataformas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implementar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ejemplo</a:t>
            </a:r>
            <a:r>
              <a:rPr lang="en-US" sz="2400" dirty="0"/>
              <a:t>, </a:t>
            </a:r>
            <a:r>
              <a:rPr lang="en-US" sz="2400" dirty="0" err="1"/>
              <a:t>watchOS</a:t>
            </a:r>
            <a:r>
              <a:rPr lang="en-US" sz="2400" dirty="0"/>
              <a:t>.</a:t>
            </a:r>
          </a:p>
          <a:p>
            <a:pPr marL="336145" lvl="1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66" y="5298896"/>
            <a:ext cx="7681863" cy="12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5"/>
            <a:ext cx="11531542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Preguntas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respuestas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78" y="1435385"/>
            <a:ext cx="11459569" cy="84165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4" y="2085041"/>
            <a:ext cx="11260075" cy="3071906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2">
                    <a:lumMod val="75000"/>
                  </a:schemeClr>
                </a:solidFill>
                <a:latin typeface="Aller" pitchFamily="2" charset="0"/>
              </a:rPr>
              <a:t>P</a:t>
            </a:r>
            <a:r>
              <a:rPr lang="en-US" sz="11731" dirty="0">
                <a:solidFill>
                  <a:schemeClr val="accent2">
                    <a:lumMod val="75000"/>
                  </a:schemeClr>
                </a:solidFill>
                <a:latin typeface="Aller" pitchFamily="2" charset="0"/>
              </a:rPr>
              <a:t>&amp;</a:t>
            </a:r>
            <a:r>
              <a:rPr lang="en-US" sz="22129" dirty="0">
                <a:solidFill>
                  <a:schemeClr val="accent2">
                    <a:lumMod val="75000"/>
                  </a:schemeClr>
                </a:solidFill>
                <a:latin typeface="Aller" pitchFamily="2" charset="0"/>
              </a:rPr>
              <a:t>R</a:t>
            </a:r>
            <a:endParaRPr lang="ru-RU" sz="22129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63810" y="1189495"/>
            <a:ext cx="6461270" cy="2382191"/>
          </a:xfrm>
        </p:spPr>
        <p:txBody>
          <a:bodyPr/>
          <a:lstStyle/>
          <a:p>
            <a:r>
              <a:rPr lang="es-ES" sz="2800" dirty="0"/>
              <a:t>Visual Studio Technologies &amp; Windows Platform Development MVP</a:t>
            </a:r>
          </a:p>
          <a:p>
            <a:r>
              <a:rPr lang="es-ES" sz="2800" dirty="0"/>
              <a:t>Xamarin MVP</a:t>
            </a:r>
          </a:p>
          <a:p>
            <a:endParaRPr lang="es-ES" sz="2800" dirty="0"/>
          </a:p>
          <a:p>
            <a:r>
              <a:rPr lang="es-ES" sz="2800" dirty="0"/>
              <a:t>Software Developer at Plain Concepts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5463810" y="3833349"/>
            <a:ext cx="6175015" cy="2111234"/>
          </a:xfrm>
          <a:prstGeom prst="rect">
            <a:avLst/>
          </a:prstGeom>
        </p:spPr>
        <p:txBody>
          <a:bodyPr vert="horz" lIns="119507" tIns="0" rIns="119507" bIns="59754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432" indent="-37343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Blog: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http://geeks.ms/blogs/jsuarez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373432" indent="-37343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373432" indent="-37343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961" dirty="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9F90-3375-454B-BA89-B5A69B09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1011677"/>
            <a:ext cx="5194570" cy="51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076450"/>
            <a:ext cx="11652250" cy="1800225"/>
          </a:xfrm>
        </p:spPr>
        <p:txBody>
          <a:bodyPr/>
          <a:lstStyle/>
          <a:p>
            <a:r>
              <a:rPr lang="es-ES" sz="8000" dirty="0" err="1">
                <a:solidFill>
                  <a:schemeClr val="bg1"/>
                </a:solidFill>
              </a:rPr>
              <a:t>Embeddinator</a:t>
            </a:r>
            <a:r>
              <a:rPr lang="en-US" sz="8000" dirty="0">
                <a:solidFill>
                  <a:schemeClr val="bg1"/>
                </a:solidFill>
              </a:rPr>
              <a:t>-4000</a:t>
            </a:r>
          </a:p>
        </p:txBody>
      </p:sp>
    </p:spTree>
    <p:extLst>
      <p:ext uri="{BB962C8B-B14F-4D97-AF65-F5344CB8AC3E}">
        <p14:creationId xmlns:p14="http://schemas.microsoft.com/office/powerpoint/2010/main" val="30605075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489533" cy="899665"/>
          </a:xfrm>
        </p:spPr>
        <p:txBody>
          <a:bodyPr/>
          <a:lstStyle/>
          <a:p>
            <a:r>
              <a:rPr lang="en-US" sz="4400" dirty="0" err="1"/>
              <a:t>Clientes</a:t>
            </a:r>
            <a:r>
              <a:rPr lang="en-US" sz="4400" dirty="0"/>
              <a:t> </a:t>
            </a:r>
            <a:r>
              <a:rPr lang="en-US" sz="4400" dirty="0" err="1"/>
              <a:t>nativos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C#: Mobile, Mac, &amp; Windows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104914"/>
          </a:xfrm>
        </p:spPr>
        <p:txBody>
          <a:bodyPr/>
          <a:lstStyle/>
          <a:p>
            <a:r>
              <a:rPr lang="en-US" dirty="0"/>
              <a:t>. NET </a:t>
            </a:r>
            <a:r>
              <a:rPr lang="en-US" dirty="0" err="1"/>
              <a:t>alcanza</a:t>
            </a:r>
            <a:r>
              <a:rPr lang="en-US" dirty="0"/>
              <a:t> a gran </a:t>
            </a:r>
            <a:r>
              <a:rPr lang="en-US" dirty="0" err="1"/>
              <a:t>variedad</a:t>
            </a:r>
            <a:r>
              <a:rPr lang="en-US" dirty="0"/>
              <a:t> de </a:t>
            </a:r>
            <a:r>
              <a:rPr lang="en-US" dirty="0" err="1"/>
              <a:t>clientes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84371" y="4234777"/>
            <a:ext cx="10597023" cy="1785839"/>
          </a:xfrm>
          <a:prstGeom prst="rect">
            <a:avLst/>
          </a:prstGeom>
          <a:solidFill>
            <a:srgbClr val="505050">
              <a:alpha val="4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05" tIns="89605" rIns="33606" bIns="89642" rtlCol="0" anchor="ctr" anchorCtr="0"/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313" dirty="0" err="1">
                <a:solidFill>
                  <a:srgbClr val="FFFFFF"/>
                </a:solidFill>
                <a:latin typeface="Segoe UI Light"/>
              </a:rPr>
              <a:t>Lógica</a:t>
            </a:r>
            <a:r>
              <a:rPr lang="en-US" sz="4313" dirty="0">
                <a:solidFill>
                  <a:srgbClr val="FFFFFF"/>
                </a:solidFill>
                <a:latin typeface="Segoe UI Light"/>
              </a:rPr>
              <a:t> C# </a:t>
            </a:r>
            <a:r>
              <a:rPr lang="en-US" sz="4313" dirty="0" err="1">
                <a:solidFill>
                  <a:srgbClr val="FFFFFF"/>
                </a:solidFill>
                <a:latin typeface="Segoe UI Light"/>
              </a:rPr>
              <a:t>compartida</a:t>
            </a:r>
            <a:endParaRPr lang="en-US" sz="4313" dirty="0">
              <a:solidFill>
                <a:srgbClr val="FFFFFF"/>
              </a:solidFill>
              <a:latin typeface="Segoe UI Ligh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7381" y="2691943"/>
            <a:ext cx="10491000" cy="1209876"/>
            <a:chOff x="871904" y="2745425"/>
            <a:chExt cx="10701366" cy="1234137"/>
          </a:xfrm>
        </p:grpSpPr>
        <p:grpSp>
          <p:nvGrpSpPr>
            <p:cNvPr id="8" name="Group 7"/>
            <p:cNvGrpSpPr/>
            <p:nvPr/>
          </p:nvGrpSpPr>
          <p:grpSpPr>
            <a:xfrm>
              <a:off x="871904" y="2750023"/>
              <a:ext cx="1136510" cy="1229539"/>
              <a:chOff x="871904" y="2750023"/>
              <a:chExt cx="1136510" cy="122953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71904" y="3495839"/>
                <a:ext cx="1136510" cy="483723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505050"/>
                    </a:solidFill>
                    <a:latin typeface="Segoe UI Semilight"/>
                  </a:rPr>
                  <a:t>Android C#</a:t>
                </a: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027" y="2750023"/>
                <a:ext cx="842264" cy="842264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330143" y="2745425"/>
              <a:ext cx="863376" cy="1234137"/>
              <a:chOff x="4247467" y="2745425"/>
              <a:chExt cx="863376" cy="123413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247467" y="3495839"/>
                <a:ext cx="863376" cy="483723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505050"/>
                    </a:solidFill>
                    <a:latin typeface="Segoe UI Semilight"/>
                  </a:rPr>
                  <a:t>iOS C#</a:t>
                </a:r>
              </a:p>
            </p:txBody>
          </p:sp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96545" y="2745425"/>
                <a:ext cx="765218" cy="765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5803482" y="3010431"/>
              <a:ext cx="1032525" cy="969131"/>
              <a:chOff x="5735348" y="3010431"/>
              <a:chExt cx="1032525" cy="96913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792178" y="3495839"/>
                <a:ext cx="918866" cy="483723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err="1">
                    <a:solidFill>
                      <a:srgbClr val="505050"/>
                    </a:solidFill>
                    <a:latin typeface="Segoe UI Semilight"/>
                  </a:rPr>
                  <a:t>tvOS</a:t>
                </a:r>
                <a:r>
                  <a:rPr lang="en-US" sz="1200">
                    <a:solidFill>
                      <a:srgbClr val="505050"/>
                    </a:solidFill>
                    <a:latin typeface="Segoe UI Semilight"/>
                  </a:rPr>
                  <a:t> C#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5348" y="3010431"/>
                <a:ext cx="1032525" cy="40859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618376" y="2778804"/>
              <a:ext cx="1101804" cy="1200758"/>
              <a:chOff x="2621111" y="2778804"/>
              <a:chExt cx="1101804" cy="120075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621111" y="3495839"/>
                <a:ext cx="1101804" cy="483723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err="1">
                    <a:solidFill>
                      <a:srgbClr val="505050"/>
                    </a:solidFill>
                    <a:latin typeface="Segoe UI Semilight"/>
                  </a:rPr>
                  <a:t>macOS</a:t>
                </a:r>
                <a:r>
                  <a:rPr lang="en-US" sz="1200">
                    <a:solidFill>
                      <a:srgbClr val="505050"/>
                    </a:solidFill>
                    <a:latin typeface="Segoe UI Semilight"/>
                  </a:rPr>
                  <a:t> C#</a:t>
                </a:r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9764" y="2778804"/>
                <a:ext cx="764496" cy="764496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7445969" y="2775857"/>
              <a:ext cx="958352" cy="1203705"/>
              <a:chOff x="7450863" y="2775857"/>
              <a:chExt cx="958352" cy="120370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450863" y="3495839"/>
                <a:ext cx="958352" cy="483723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505050"/>
                    </a:solidFill>
                    <a:latin typeface="Segoe UI Semilight"/>
                  </a:rPr>
                  <a:t>Linux C#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6772" y="2775857"/>
                <a:ext cx="626532" cy="738413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9014284" y="2841172"/>
              <a:ext cx="1239638" cy="1138390"/>
              <a:chOff x="8949392" y="2841172"/>
              <a:chExt cx="1239638" cy="113839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949392" y="3495839"/>
                <a:ext cx="1239638" cy="483723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505050"/>
                    </a:solidFill>
                    <a:latin typeface="Segoe UI Semilight"/>
                  </a:rPr>
                  <a:t>Windows C#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8968" y="2841172"/>
                <a:ext cx="620485" cy="620485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10863884" y="2784928"/>
              <a:ext cx="709386" cy="1194634"/>
              <a:chOff x="10863884" y="2784928"/>
              <a:chExt cx="709386" cy="119463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0876526" y="3495839"/>
                <a:ext cx="684104" cy="483723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>
                    <a:solidFill>
                      <a:srgbClr val="505050"/>
                    </a:solidFill>
                    <a:latin typeface="Segoe UI Semilight"/>
                  </a:rPr>
                  <a:t>Web</a:t>
                </a: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63884" y="2784928"/>
                <a:ext cx="709386" cy="7093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29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Embeddinator-4000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428784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ocasiones</a:t>
            </a:r>
            <a:r>
              <a:rPr lang="en-US" dirty="0"/>
              <a:t>, hay bases de Código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ObjC</a:t>
            </a:r>
            <a:r>
              <a:rPr lang="en-US" dirty="0"/>
              <a:t>, Java, Swift, C++.</a:t>
            </a:r>
          </a:p>
          <a:p>
            <a:pPr>
              <a:lnSpc>
                <a:spcPct val="100000"/>
              </a:lnSpc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reutilizar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.NET </a:t>
            </a:r>
            <a:r>
              <a:rPr lang="en-US" dirty="0" err="1"/>
              <a:t>aquí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Librerías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¿</a:t>
            </a:r>
            <a:r>
              <a:rPr lang="en-US" dirty="0" err="1"/>
              <a:t>Perdemos</a:t>
            </a:r>
            <a:r>
              <a:rPr lang="en-US" dirty="0"/>
              <a:t> NuGet?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¿</a:t>
            </a:r>
            <a:r>
              <a:rPr lang="en-US" dirty="0" err="1"/>
              <a:t>Empezar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cero?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¿</a:t>
            </a:r>
            <a:r>
              <a:rPr lang="en-US" dirty="0" err="1"/>
              <a:t>Esperar</a:t>
            </a:r>
            <a:r>
              <a:rPr lang="en-US" dirty="0"/>
              <a:t> un </a:t>
            </a:r>
            <a:r>
              <a:rPr lang="en-US" dirty="0" err="1"/>
              <a:t>cambio</a:t>
            </a:r>
            <a:r>
              <a:rPr lang="en-US" dirty="0"/>
              <a:t> de </a:t>
            </a:r>
            <a:r>
              <a:rPr lang="en-US" dirty="0" err="1"/>
              <a:t>industria</a:t>
            </a:r>
            <a:r>
              <a:rPr lang="en-US" dirty="0"/>
              <a:t>?</a:t>
            </a:r>
          </a:p>
          <a:p>
            <a:pPr marL="336145" lvl="1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66" y="5298896"/>
            <a:ext cx="7681863" cy="12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librería</a:t>
            </a:r>
            <a:r>
              <a:rPr lang="en-US" dirty="0"/>
              <a:t> .NET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nativa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2288880" y="5405958"/>
            <a:ext cx="7568730" cy="1319310"/>
          </a:xfrm>
          <a:prstGeom prst="rect">
            <a:avLst/>
          </a:prstGeom>
          <a:solidFill>
            <a:srgbClr val="505050">
              <a:alpha val="4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05" tIns="89605" rIns="33606" bIns="89642" rtlCol="0" anchor="ctr" anchorCtr="0"/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313" dirty="0" err="1">
                <a:solidFill>
                  <a:srgbClr val="FFFFFF"/>
                </a:solidFill>
                <a:latin typeface="Segoe UI Light"/>
              </a:rPr>
              <a:t>Lógica</a:t>
            </a:r>
            <a:r>
              <a:rPr lang="en-US" sz="4313" dirty="0">
                <a:solidFill>
                  <a:srgbClr val="FFFFFF"/>
                </a:solidFill>
                <a:latin typeface="Segoe UI Light"/>
              </a:rPr>
              <a:t> C#/.NET </a:t>
            </a:r>
            <a:r>
              <a:rPr lang="en-US" sz="4313" dirty="0" err="1">
                <a:solidFill>
                  <a:srgbClr val="FFFFFF"/>
                </a:solidFill>
                <a:latin typeface="Segoe UI Light"/>
              </a:rPr>
              <a:t>compartida</a:t>
            </a:r>
            <a:endParaRPr lang="en-US" sz="4313" dirty="0">
              <a:solidFill>
                <a:srgbClr val="FFFFFF"/>
              </a:solidFill>
              <a:latin typeface="Segoe UI Ligh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288880" y="2003573"/>
            <a:ext cx="7384346" cy="1394526"/>
            <a:chOff x="871904" y="2745425"/>
            <a:chExt cx="7532417" cy="1422490"/>
          </a:xfrm>
        </p:grpSpPr>
        <p:grpSp>
          <p:nvGrpSpPr>
            <p:cNvPr id="8" name="Group 7"/>
            <p:cNvGrpSpPr/>
            <p:nvPr/>
          </p:nvGrpSpPr>
          <p:grpSpPr>
            <a:xfrm>
              <a:off x="871904" y="2750023"/>
              <a:ext cx="1136510" cy="1417892"/>
              <a:chOff x="871904" y="2750023"/>
              <a:chExt cx="1136510" cy="141789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71904" y="3495839"/>
                <a:ext cx="1136510" cy="672076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505050"/>
                    </a:solidFill>
                    <a:latin typeface="Segoe UI Semilight"/>
                  </a:rPr>
                  <a:t>Android Java</a:t>
                </a: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027" y="2750023"/>
                <a:ext cx="842264" cy="842264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4330143" y="2745425"/>
              <a:ext cx="863376" cy="1422490"/>
              <a:chOff x="4247467" y="2745425"/>
              <a:chExt cx="863376" cy="142249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247467" y="3495839"/>
                <a:ext cx="863376" cy="672076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505050"/>
                    </a:solidFill>
                    <a:latin typeface="Segoe UI Semilight"/>
                  </a:rPr>
                  <a:t>iOS Swift</a:t>
                </a:r>
              </a:p>
            </p:txBody>
          </p:sp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96545" y="2745425"/>
                <a:ext cx="765218" cy="765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5803482" y="3010431"/>
              <a:ext cx="1032525" cy="1157484"/>
              <a:chOff x="5735348" y="3010431"/>
              <a:chExt cx="1032525" cy="1157484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792178" y="3495839"/>
                <a:ext cx="918866" cy="672076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err="1">
                    <a:solidFill>
                      <a:srgbClr val="505050"/>
                    </a:solidFill>
                    <a:latin typeface="Segoe UI Semilight"/>
                  </a:rPr>
                  <a:t>tvOS</a:t>
                </a:r>
                <a:r>
                  <a:rPr lang="en-US" sz="1200" dirty="0">
                    <a:solidFill>
                      <a:srgbClr val="505050"/>
                    </a:solidFill>
                    <a:latin typeface="Segoe UI Semilight"/>
                  </a:rPr>
                  <a:t> Swift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5348" y="3010431"/>
                <a:ext cx="1032525" cy="40859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528082" y="2778804"/>
              <a:ext cx="1320152" cy="1389111"/>
              <a:chOff x="2530817" y="2778804"/>
              <a:chExt cx="1320152" cy="138911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530817" y="3495839"/>
                <a:ext cx="1320152" cy="672076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err="1">
                    <a:solidFill>
                      <a:srgbClr val="505050"/>
                    </a:solidFill>
                    <a:latin typeface="Segoe UI Semilight"/>
                  </a:rPr>
                  <a:t>macOS</a:t>
                </a:r>
                <a:r>
                  <a:rPr lang="en-US" sz="1200" dirty="0">
                    <a:solidFill>
                      <a:srgbClr val="505050"/>
                    </a:solidFill>
                    <a:latin typeface="Segoe UI Semilight"/>
                  </a:rPr>
                  <a:t> Objective-C</a:t>
                </a:r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9764" y="2778804"/>
                <a:ext cx="764496" cy="764496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7445969" y="2775857"/>
              <a:ext cx="958352" cy="1392058"/>
              <a:chOff x="7450863" y="2775857"/>
              <a:chExt cx="958352" cy="1392058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7450863" y="3495839"/>
                <a:ext cx="958352" cy="672076"/>
              </a:xfrm>
              <a:prstGeom prst="rect">
                <a:avLst/>
              </a:prstGeom>
              <a:noFill/>
            </p:spPr>
            <p:txBody>
              <a:bodyPr wrap="square" lIns="179208" tIns="143366" rIns="179208" bIns="143366" rtlCol="0">
                <a:spAutoFit/>
              </a:bodyPr>
              <a:lstStyle/>
              <a:p>
                <a:pPr algn="ctr" defTabSz="913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rgbClr val="505050"/>
                    </a:solidFill>
                    <a:latin typeface="Segoe UI Semilight"/>
                  </a:rPr>
                  <a:t>Linux C++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6772" y="2775857"/>
                <a:ext cx="626532" cy="738413"/>
              </a:xfrm>
              <a:prstGeom prst="rect">
                <a:avLst/>
              </a:prstGeom>
            </p:spPr>
          </p:pic>
        </p:grpSp>
      </p:grpSp>
      <p:sp>
        <p:nvSpPr>
          <p:cNvPr id="30" name="Rectangle 29"/>
          <p:cNvSpPr/>
          <p:nvPr/>
        </p:nvSpPr>
        <p:spPr bwMode="auto">
          <a:xfrm>
            <a:off x="2288880" y="3764843"/>
            <a:ext cx="1211225" cy="595802"/>
          </a:xfrm>
          <a:prstGeom prst="rect">
            <a:avLst/>
          </a:prstGeom>
          <a:solidFill>
            <a:srgbClr val="505050">
              <a:alpha val="4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05" tIns="89605" rIns="33606" bIns="89642" rtlCol="0" anchor="ctr" anchorCtr="0"/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Segoe UI Light"/>
              </a:rPr>
              <a:t>Jar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984008" y="3764843"/>
            <a:ext cx="1211225" cy="595802"/>
          </a:xfrm>
          <a:prstGeom prst="rect">
            <a:avLst/>
          </a:prstGeom>
          <a:solidFill>
            <a:srgbClr val="505050">
              <a:alpha val="4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05" tIns="89605" rIns="33606" bIns="89642" rtlCol="0" anchor="ctr" anchorCtr="0"/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err="1">
                <a:solidFill>
                  <a:srgbClr val="FFFFFF"/>
                </a:solidFill>
                <a:latin typeface="Segoe UI Light"/>
              </a:rPr>
              <a:t>DynamicLib</a:t>
            </a:r>
            <a:endParaRPr lang="en-US" sz="16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545254" y="3761347"/>
            <a:ext cx="1211225" cy="595802"/>
          </a:xfrm>
          <a:prstGeom prst="rect">
            <a:avLst/>
          </a:prstGeom>
          <a:solidFill>
            <a:srgbClr val="505050">
              <a:alpha val="4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05" tIns="89605" rIns="33606" bIns="89642" rtlCol="0" anchor="ctr" anchorCtr="0"/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Segoe UI Light"/>
              </a:rPr>
              <a:t>Framework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072544" y="3761347"/>
            <a:ext cx="1211225" cy="595802"/>
          </a:xfrm>
          <a:prstGeom prst="rect">
            <a:avLst/>
          </a:prstGeom>
          <a:solidFill>
            <a:srgbClr val="505050">
              <a:alpha val="4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05" tIns="89605" rIns="33606" bIns="89642" rtlCol="0" anchor="ctr" anchorCtr="0"/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Segoe UI Light"/>
              </a:rPr>
              <a:t>Framework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646385" y="3761347"/>
            <a:ext cx="1211225" cy="595802"/>
          </a:xfrm>
          <a:prstGeom prst="rect">
            <a:avLst/>
          </a:prstGeom>
          <a:solidFill>
            <a:srgbClr val="505050">
              <a:alpha val="49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05" tIns="89605" rIns="33606" bIns="89642" rtlCol="0" anchor="ctr" anchorCtr="0"/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FFFFFF"/>
                </a:solidFill>
                <a:latin typeface="Segoe UI Light"/>
              </a:rPr>
              <a:t>C++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288880" y="4915788"/>
            <a:ext cx="7568730" cy="442146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05" tIns="89605" rIns="33606" bIns="89642" rtlCol="0" anchor="ctr" anchorCtr="0"/>
          <a:lstStyle/>
          <a:p>
            <a:pPr algn="ctr" defTabSz="9137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4" name="Arrow: Up 3"/>
          <p:cNvSpPr/>
          <p:nvPr/>
        </p:nvSpPr>
        <p:spPr bwMode="auto">
          <a:xfrm>
            <a:off x="2794308" y="4415083"/>
            <a:ext cx="200368" cy="404517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Arrow: Up 37"/>
          <p:cNvSpPr/>
          <p:nvPr/>
        </p:nvSpPr>
        <p:spPr bwMode="auto">
          <a:xfrm>
            <a:off x="4489436" y="4415082"/>
            <a:ext cx="200368" cy="404517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Arrow: Up 38"/>
          <p:cNvSpPr/>
          <p:nvPr/>
        </p:nvSpPr>
        <p:spPr bwMode="auto">
          <a:xfrm>
            <a:off x="5996976" y="4415081"/>
            <a:ext cx="200368" cy="404517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Arrow: Up 39"/>
          <p:cNvSpPr/>
          <p:nvPr/>
        </p:nvSpPr>
        <p:spPr bwMode="auto">
          <a:xfrm>
            <a:off x="7529444" y="4425212"/>
            <a:ext cx="200368" cy="404517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Arrow: Up 40"/>
          <p:cNvSpPr/>
          <p:nvPr/>
        </p:nvSpPr>
        <p:spPr bwMode="auto">
          <a:xfrm>
            <a:off x="9151813" y="4416214"/>
            <a:ext cx="200368" cy="404517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9984" y="4938789"/>
            <a:ext cx="2867748" cy="4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instalación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327397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Tenemos</a:t>
            </a:r>
            <a:r>
              <a:rPr lang="en-US" dirty="0"/>
              <a:t> la </a:t>
            </a:r>
            <a:r>
              <a:rPr lang="en-US" dirty="0" err="1"/>
              <a:t>herramienta</a:t>
            </a:r>
            <a:r>
              <a:rPr lang="en-US" dirty="0"/>
              <a:t> </a:t>
            </a: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NuGet </a:t>
            </a:r>
            <a:r>
              <a:rPr lang="en-US" dirty="0">
                <a:hlinkClick r:id="rId3"/>
              </a:rPr>
              <a:t>https://www.nuget.org/packages/Embeddinator-4000/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instalador</a:t>
            </a:r>
            <a:r>
              <a:rPr lang="en-US" dirty="0"/>
              <a:t> </a:t>
            </a:r>
            <a:r>
              <a:rPr lang="en-US" dirty="0" err="1"/>
              <a:t>pkg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macOS.</a:t>
            </a:r>
          </a:p>
          <a:p>
            <a:pPr marL="336145" lvl="1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666" y="5298896"/>
            <a:ext cx="7681863" cy="12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2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instalación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367391-1A54-4AC4-80AF-E672DB2A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1189176"/>
            <a:ext cx="69723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62926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Vamos</a:t>
            </a:r>
            <a:r>
              <a:rPr lang="en-US" sz="2000" dirty="0"/>
              <a:t> a utilizer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herramienta</a:t>
            </a:r>
            <a:r>
              <a:rPr lang="en-US" sz="2000" dirty="0"/>
              <a:t> de </a:t>
            </a:r>
            <a:r>
              <a:rPr lang="en-US" sz="2000" dirty="0" err="1"/>
              <a:t>línea</a:t>
            </a:r>
            <a:r>
              <a:rPr lang="en-US" sz="2000" dirty="0"/>
              <a:t> de commandos </a:t>
            </a:r>
            <a:r>
              <a:rPr lang="en-US" sz="2000" dirty="0" err="1"/>
              <a:t>llamada</a:t>
            </a:r>
            <a:r>
              <a:rPr lang="en-US" sz="2000" dirty="0"/>
              <a:t> </a:t>
            </a:r>
            <a:r>
              <a:rPr lang="en-US" sz="2000" b="1" dirty="0"/>
              <a:t>Embeddinator-4000.exe</a:t>
            </a:r>
          </a:p>
          <a:p>
            <a:pPr marL="336145" lvl="1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0E1C3D-EBE5-4793-8AE7-9FECF6CF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11" y="1817230"/>
            <a:ext cx="8868061" cy="48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0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646</Words>
  <Application>Microsoft Office PowerPoint</Application>
  <PresentationFormat>Panorámica</PresentationFormat>
  <Paragraphs>99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Aller</vt:lpstr>
      <vt:lpstr>Arial</vt:lpstr>
      <vt:lpstr>Calibri</vt:lpstr>
      <vt:lpstr>Consolas</vt:lpstr>
      <vt:lpstr>Exo</vt:lpstr>
      <vt:lpstr>Segoe UI</vt:lpstr>
      <vt:lpstr>Segoe UI Light</vt:lpstr>
      <vt:lpstr>Segoe UI Semilight</vt:lpstr>
      <vt:lpstr>Times New Roman</vt:lpstr>
      <vt:lpstr>5-30629_Build_Template_WHITE</vt:lpstr>
      <vt:lpstr>Presentación de PowerPoint</vt:lpstr>
      <vt:lpstr>Javier Suárez Ruiz</vt:lpstr>
      <vt:lpstr>Embeddinator-4000</vt:lpstr>
      <vt:lpstr>Clientes nativos en C#: Mobile, Mac, &amp; Windows</vt:lpstr>
      <vt:lpstr>Embeddinator-4000</vt:lpstr>
      <vt:lpstr>Convierte cualquier librería .NET en nativa</vt:lpstr>
      <vt:lpstr>La instalación</vt:lpstr>
      <vt:lpstr>La instalación</vt:lpstr>
      <vt:lpstr>¿Cómo se usa?</vt:lpstr>
      <vt:lpstr>¿Cómo se usa?</vt:lpstr>
      <vt:lpstr>Embeddinator-4000 Demo</vt:lpstr>
      <vt:lpstr>Limitaciones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Suárez Ruiz</cp:lastModifiedBy>
  <cp:revision>208</cp:revision>
  <dcterms:created xsi:type="dcterms:W3CDTF">2015-05-05T21:43:30Z</dcterms:created>
  <dcterms:modified xsi:type="dcterms:W3CDTF">2017-10-16T18:37:49Z</dcterms:modified>
</cp:coreProperties>
</file>