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334" r:id="rId2"/>
    <p:sldId id="338" r:id="rId3"/>
    <p:sldId id="306" r:id="rId4"/>
    <p:sldId id="347" r:id="rId5"/>
    <p:sldId id="273" r:id="rId6"/>
    <p:sldId id="353" r:id="rId7"/>
    <p:sldId id="325" r:id="rId8"/>
    <p:sldId id="354" r:id="rId9"/>
    <p:sldId id="422" r:id="rId10"/>
    <p:sldId id="355" r:id="rId11"/>
    <p:sldId id="348" r:id="rId12"/>
    <p:sldId id="356" r:id="rId13"/>
    <p:sldId id="357" r:id="rId14"/>
    <p:sldId id="358" r:id="rId15"/>
    <p:sldId id="393" r:id="rId16"/>
    <p:sldId id="387" r:id="rId17"/>
    <p:sldId id="388" r:id="rId18"/>
    <p:sldId id="389" r:id="rId19"/>
    <p:sldId id="390" r:id="rId20"/>
    <p:sldId id="394" r:id="rId21"/>
    <p:sldId id="349" r:id="rId22"/>
    <p:sldId id="361" r:id="rId23"/>
    <p:sldId id="362" r:id="rId24"/>
    <p:sldId id="363" r:id="rId25"/>
    <p:sldId id="364" r:id="rId26"/>
    <p:sldId id="365" r:id="rId27"/>
    <p:sldId id="366" r:id="rId28"/>
    <p:sldId id="370" r:id="rId29"/>
    <p:sldId id="367" r:id="rId30"/>
    <p:sldId id="369" r:id="rId31"/>
    <p:sldId id="368" r:id="rId32"/>
    <p:sldId id="350" r:id="rId33"/>
    <p:sldId id="371" r:id="rId34"/>
    <p:sldId id="372" r:id="rId35"/>
    <p:sldId id="373" r:id="rId36"/>
    <p:sldId id="374" r:id="rId37"/>
    <p:sldId id="375" r:id="rId38"/>
    <p:sldId id="376" r:id="rId39"/>
    <p:sldId id="395" r:id="rId40"/>
    <p:sldId id="351" r:id="rId41"/>
    <p:sldId id="377" r:id="rId42"/>
    <p:sldId id="378" r:id="rId43"/>
    <p:sldId id="381" r:id="rId44"/>
    <p:sldId id="383" r:id="rId45"/>
    <p:sldId id="382" r:id="rId46"/>
    <p:sldId id="384" r:id="rId47"/>
    <p:sldId id="379" r:id="rId48"/>
    <p:sldId id="380" r:id="rId49"/>
    <p:sldId id="398" r:id="rId50"/>
    <p:sldId id="399" r:id="rId51"/>
    <p:sldId id="385" r:id="rId52"/>
    <p:sldId id="400" r:id="rId53"/>
    <p:sldId id="386" r:id="rId54"/>
    <p:sldId id="392" r:id="rId55"/>
    <p:sldId id="396" r:id="rId56"/>
    <p:sldId id="352" r:id="rId57"/>
    <p:sldId id="401" r:id="rId58"/>
    <p:sldId id="402" r:id="rId59"/>
    <p:sldId id="404" r:id="rId60"/>
    <p:sldId id="397" r:id="rId61"/>
    <p:sldId id="405" r:id="rId62"/>
    <p:sldId id="406" r:id="rId63"/>
    <p:sldId id="410" r:id="rId64"/>
    <p:sldId id="411" r:id="rId65"/>
    <p:sldId id="412" r:id="rId66"/>
    <p:sldId id="415" r:id="rId67"/>
    <p:sldId id="414" r:id="rId68"/>
    <p:sldId id="416" r:id="rId69"/>
    <p:sldId id="407" r:id="rId70"/>
    <p:sldId id="417" r:id="rId71"/>
    <p:sldId id="418" r:id="rId72"/>
    <p:sldId id="419" r:id="rId73"/>
    <p:sldId id="420" r:id="rId74"/>
    <p:sldId id="408" r:id="rId75"/>
    <p:sldId id="421" r:id="rId76"/>
    <p:sldId id="39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229533-1901-4D0D-9975-E7EB3A709A31}">
          <p14:sldIdLst>
            <p14:sldId id="334"/>
            <p14:sldId id="338"/>
            <p14:sldId id="306"/>
          </p14:sldIdLst>
        </p14:section>
        <p14:section name="Classic VS Forms" id="{541F3D50-76CD-4A3C-9A44-E86451FFCD09}">
          <p14:sldIdLst>
            <p14:sldId id="347"/>
            <p14:sldId id="273"/>
            <p14:sldId id="353"/>
            <p14:sldId id="325"/>
            <p14:sldId id="354"/>
            <p14:sldId id="422"/>
            <p14:sldId id="355"/>
          </p14:sldIdLst>
        </p14:section>
        <p14:section name="XamlC" id="{C0AFC5B5-7F72-421D-AADF-189E48E14526}">
          <p14:sldIdLst>
            <p14:sldId id="348"/>
            <p14:sldId id="356"/>
            <p14:sldId id="357"/>
            <p14:sldId id="358"/>
            <p14:sldId id="393"/>
          </p14:sldIdLst>
        </p14:section>
        <p14:section name="Bindings" id="{2E75CD81-31D5-4720-81CB-44CBB43AEFDB}">
          <p14:sldIdLst>
            <p14:sldId id="387"/>
            <p14:sldId id="388"/>
            <p14:sldId id="389"/>
            <p14:sldId id="390"/>
            <p14:sldId id="394"/>
          </p14:sldIdLst>
        </p14:section>
        <p14:section name="View" id="{74669018-35EF-48F4-9425-55EA9738DB7F}">
          <p14:sldIdLst>
            <p14:sldId id="349"/>
            <p14:sldId id="361"/>
            <p14:sldId id="362"/>
            <p14:sldId id="363"/>
            <p14:sldId id="364"/>
            <p14:sldId id="365"/>
            <p14:sldId id="366"/>
            <p14:sldId id="370"/>
            <p14:sldId id="367"/>
            <p14:sldId id="369"/>
            <p14:sldId id="368"/>
          </p14:sldIdLst>
        </p14:section>
        <p14:section name="ListView" id="{1F0C0336-8714-4EC6-A0E1-05DB23D12627}">
          <p14:sldIdLst>
            <p14:sldId id="350"/>
            <p14:sldId id="371"/>
            <p14:sldId id="372"/>
            <p14:sldId id="373"/>
            <p14:sldId id="374"/>
            <p14:sldId id="375"/>
            <p14:sldId id="376"/>
            <p14:sldId id="395"/>
          </p14:sldIdLst>
        </p14:section>
        <p14:section name="Layout" id="{1B071D25-3CDC-47BF-A9DB-D189D9964A51}">
          <p14:sldIdLst>
            <p14:sldId id="351"/>
            <p14:sldId id="377"/>
            <p14:sldId id="378"/>
            <p14:sldId id="381"/>
            <p14:sldId id="383"/>
            <p14:sldId id="382"/>
            <p14:sldId id="384"/>
            <p14:sldId id="379"/>
            <p14:sldId id="380"/>
            <p14:sldId id="398"/>
            <p14:sldId id="399"/>
            <p14:sldId id="385"/>
            <p14:sldId id="400"/>
            <p14:sldId id="386"/>
            <p14:sldId id="392"/>
            <p14:sldId id="396"/>
          </p14:sldIdLst>
        </p14:section>
        <p14:section name="Fast Renderers" id="{6B15C7F0-905B-483A-9363-5A460ED3233F}">
          <p14:sldIdLst>
            <p14:sldId id="352"/>
            <p14:sldId id="401"/>
            <p14:sldId id="402"/>
            <p14:sldId id="404"/>
            <p14:sldId id="397"/>
            <p14:sldId id="405"/>
          </p14:sldIdLst>
        </p14:section>
        <p14:section name="Custom Renders" id="{A1C73E64-E4C7-45FE-A59A-0EAC38A55020}">
          <p14:sldIdLst>
            <p14:sldId id="406"/>
            <p14:sldId id="410"/>
            <p14:sldId id="411"/>
            <p14:sldId id="412"/>
            <p14:sldId id="415"/>
            <p14:sldId id="414"/>
            <p14:sldId id="416"/>
            <p14:sldId id="407"/>
            <p14:sldId id="417"/>
            <p14:sldId id="418"/>
            <p14:sldId id="419"/>
            <p14:sldId id="420"/>
            <p14:sldId id="408"/>
            <p14:sldId id="421"/>
          </p14:sldIdLst>
        </p14:section>
        <p14:section name="P&amp;R" id="{C4EAA3EF-EEC1-45C6-9639-F01FDCC35012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851"/>
  </p:normalViewPr>
  <p:slideViewPr>
    <p:cSldViewPr snapToGrid="0" snapToObjects="1">
      <p:cViewPr varScale="1">
        <p:scale>
          <a:sx n="77" d="100"/>
          <a:sy n="77" d="100"/>
        </p:scale>
        <p:origin x="-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  Tiempo de inicialización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Android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F-4245-8417-BD249D354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Android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F-4245-8417-BD249D354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214952"/>
        <c:axId val="439215280"/>
      </c:barChart>
      <c:catAx>
        <c:axId val="43921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9215280"/>
        <c:crosses val="autoZero"/>
        <c:auto val="1"/>
        <c:lblAlgn val="ctr"/>
        <c:lblOffset val="100"/>
        <c:noMultiLvlLbl val="0"/>
      </c:catAx>
      <c:valAx>
        <c:axId val="4392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921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  Tiempo de inicialización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Android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F-4245-8417-BD249D354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Fast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Android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F-4245-8417-BD249D354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214952"/>
        <c:axId val="439215280"/>
      </c:barChart>
      <c:catAx>
        <c:axId val="43921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9215280"/>
        <c:crosses val="autoZero"/>
        <c:auto val="1"/>
        <c:lblAlgn val="ctr"/>
        <c:lblOffset val="100"/>
        <c:noMultiLvlLbl val="0"/>
      </c:catAx>
      <c:valAx>
        <c:axId val="4392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921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9/22/2017 6:27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9/22/2017 6:27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https://developer.xamarin.com/guides/xamarin-forms/application-fundamentals/behaviors/introduction/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E9B84EE-31BC-44B9-A566-60A72A7CB1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AC6942A-2AB8-40AE-9BF8-BEE67754D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3938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6" y="1189177"/>
            <a:ext cx="7769017" cy="2052030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8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34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8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41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0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92979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9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5434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0635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7" r:id="rId9"/>
    <p:sldLayoutId id="2147483679" r:id="rId10"/>
    <p:sldLayoutId id="2147483745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berda-molinet/FFImageLoading" TargetMode="Externa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ithub.com/Microsoft/BikeSharing360_MobileApps" TargetMode="External"/><Relationship Id="rId2" Type="http://schemas.openxmlformats.org/officeDocument/2006/relationships/hyperlink" Target="http://bit.ly/2kHwjoU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uarezruiz/xamarin-forms-goodlooking-UI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bit.ly/2kHwjoU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Javier Suárez Ruiz</a:t>
            </a:r>
          </a:p>
          <a:p>
            <a:r>
              <a:rPr lang="en-US" dirty="0"/>
              <a:t>@</a:t>
            </a:r>
            <a:r>
              <a:rPr lang="en-US" dirty="0" err="1"/>
              <a:t>jsuarezruiz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2655" y="282736"/>
            <a:ext cx="9160106" cy="3763970"/>
          </a:xfrm>
        </p:spPr>
        <p:txBody>
          <a:bodyPr/>
          <a:lstStyle/>
          <a:p>
            <a:r>
              <a:rPr lang="en-US" sz="8800" dirty="0" err="1"/>
              <a:t>Trucos</a:t>
            </a:r>
            <a:r>
              <a:rPr lang="en-US" sz="8800" dirty="0"/>
              <a:t> y </a:t>
            </a:r>
            <a:r>
              <a:rPr lang="en-US" sz="8800" dirty="0" err="1"/>
              <a:t>consejos</a:t>
            </a:r>
            <a:r>
              <a:rPr lang="en-US" sz="8800" dirty="0"/>
              <a:t> de </a:t>
            </a:r>
            <a:r>
              <a:rPr lang="en-US" sz="8800" dirty="0" err="1"/>
              <a:t>rendimiento</a:t>
            </a:r>
            <a:r>
              <a:rPr lang="en-US" sz="8800" dirty="0"/>
              <a:t> </a:t>
            </a:r>
            <a:r>
              <a:rPr lang="en-US" sz="8800" dirty="0" err="1"/>
              <a:t>en</a:t>
            </a:r>
            <a:r>
              <a:rPr lang="en-US" sz="8800" dirty="0"/>
              <a:t> Xamarin.Forms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40AB90-7754-4A9E-AE42-01E2B8E8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4" y="282736"/>
            <a:ext cx="2396247" cy="23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Xamarin.Forms, las claves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Hay que </a:t>
            </a:r>
            <a:r>
              <a:rPr lang="en-US" sz="3600" dirty="0" err="1">
                <a:cs typeface="Helvetica" panose="020B0604020202020204" pitchFamily="34" charset="0"/>
              </a:rPr>
              <a:t>tener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cuenta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capa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abstracción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No se </a:t>
            </a:r>
            <a:r>
              <a:rPr lang="en-US" sz="3600" dirty="0" err="1">
                <a:cs typeface="Helvetica" panose="020B0604020202020204" pitchFamily="34" charset="0"/>
              </a:rPr>
              <a:t>puede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desarrollar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absolutamente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todo</a:t>
            </a:r>
            <a:r>
              <a:rPr lang="en-US" sz="3600" dirty="0">
                <a:cs typeface="Helvetica" panose="020B0604020202020204" pitchFamily="34" charset="0"/>
              </a:rPr>
              <a:t> sin </a:t>
            </a:r>
            <a:r>
              <a:rPr lang="en-US" sz="3600" dirty="0" err="1">
                <a:cs typeface="Helvetica" panose="020B0604020202020204" pitchFamily="34" charset="0"/>
              </a:rPr>
              <a:t>pensar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que hay “</a:t>
            </a:r>
            <a:r>
              <a:rPr lang="en-US" sz="3600" dirty="0" err="1">
                <a:cs typeface="Helvetica" panose="020B0604020202020204" pitchFamily="34" charset="0"/>
              </a:rPr>
              <a:t>debajo</a:t>
            </a:r>
            <a:r>
              <a:rPr lang="en-US" sz="3600" dirty="0">
                <a:cs typeface="Helvetica" panose="020B060402020202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Hay que </a:t>
            </a:r>
            <a:r>
              <a:rPr lang="en-US" sz="3600" dirty="0" err="1">
                <a:cs typeface="Helvetica" panose="020B0604020202020204" pitchFamily="34" charset="0"/>
              </a:rPr>
              <a:t>utilizar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los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controles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adecuados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cada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caso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El </a:t>
            </a:r>
            <a:r>
              <a:rPr lang="en-US" sz="3600" dirty="0" err="1">
                <a:cs typeface="Helvetica" panose="020B0604020202020204" pitchFamily="34" charset="0"/>
              </a:rPr>
              <a:t>árbol</a:t>
            </a:r>
            <a:r>
              <a:rPr lang="en-US" sz="3600" dirty="0">
                <a:cs typeface="Helvetica" panose="020B0604020202020204" pitchFamily="34" charset="0"/>
              </a:rPr>
              <a:t> visual </a:t>
            </a:r>
            <a:r>
              <a:rPr lang="en-US" sz="3600" dirty="0" err="1">
                <a:cs typeface="Helvetica" panose="020B0604020202020204" pitchFamily="34" charset="0"/>
              </a:rPr>
              <a:t>debe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ser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parte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nuestra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responsabilidad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A </a:t>
            </a:r>
            <a:r>
              <a:rPr lang="en-US" sz="3600" dirty="0" err="1">
                <a:cs typeface="Helvetica" panose="020B0604020202020204" pitchFamily="34" charset="0"/>
              </a:rPr>
              <a:t>veces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necesario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código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nativo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forma de </a:t>
            </a:r>
            <a:r>
              <a:rPr lang="en-US" sz="3600" dirty="0" err="1">
                <a:cs typeface="Helvetica" panose="020B0604020202020204" pitchFamily="34" charset="0"/>
              </a:rPr>
              <a:t>Cunstom</a:t>
            </a:r>
            <a:r>
              <a:rPr lang="en-US" sz="3600" dirty="0">
                <a:cs typeface="Helvetica" panose="020B0604020202020204" pitchFamily="34" charset="0"/>
              </a:rPr>
              <a:t> Renderers o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 err="1">
                <a:solidFill>
                  <a:schemeClr val="bg1"/>
                </a:solidFill>
              </a:rPr>
              <a:t>XamlC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6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Si defines la </a:t>
            </a:r>
            <a:r>
              <a:rPr lang="en-US" sz="2400" dirty="0" err="1">
                <a:cs typeface="Helvetica" panose="020B0604020202020204" pitchFamily="34" charset="0"/>
              </a:rPr>
              <a:t>interfaz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usuario</a:t>
            </a:r>
            <a:r>
              <a:rPr lang="en-US" sz="2400" dirty="0">
                <a:cs typeface="Helvetica" panose="020B0604020202020204" pitchFamily="34" charset="0"/>
              </a:rPr>
              <a:t> de la </a:t>
            </a:r>
            <a:r>
              <a:rPr lang="en-US" sz="2400" dirty="0" err="1">
                <a:cs typeface="Helvetica" panose="020B0604020202020204" pitchFamily="34" charset="0"/>
              </a:rPr>
              <a:t>aplicación</a:t>
            </a:r>
            <a:r>
              <a:rPr lang="en-US" sz="2400" dirty="0">
                <a:cs typeface="Helvetica" panose="020B0604020202020204" pitchFamily="34" charset="0"/>
              </a:rPr>
              <a:t> Xamarin.Forms con XAML </a:t>
            </a:r>
            <a:r>
              <a:rPr lang="en-US" sz="2400" dirty="0" err="1">
                <a:cs typeface="Helvetica" panose="020B0604020202020204" pitchFamily="34" charset="0"/>
              </a:rPr>
              <a:t>tienes</a:t>
            </a:r>
            <a:r>
              <a:rPr lang="en-US" sz="2400" dirty="0">
                <a:cs typeface="Helvetica" panose="020B0604020202020204" pitchFamily="34" charset="0"/>
              </a:rPr>
              <a:t> la </a:t>
            </a:r>
            <a:r>
              <a:rPr lang="en-US" sz="2400" dirty="0" err="1">
                <a:cs typeface="Helvetica" panose="020B0604020202020204" pitchFamily="34" charset="0"/>
              </a:rPr>
              <a:t>opción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utilizar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b="1" dirty="0" err="1">
                <a:cs typeface="Helvetica" panose="020B0604020202020204" pitchFamily="34" charset="0"/>
              </a:rPr>
              <a:t>XamlCompilationOptions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  <a:p>
            <a:endParaRPr lang="en-US" sz="2400" dirty="0">
              <a:cs typeface="Helvetica" panose="020B0604020202020204" pitchFamily="34" charset="0"/>
            </a:endParaRPr>
          </a:p>
          <a:p>
            <a:r>
              <a:rPr lang="en-US" sz="2400" dirty="0" err="1">
                <a:cs typeface="Helvetica" panose="020B0604020202020204" pitchFamily="34" charset="0"/>
              </a:rPr>
              <a:t>Cuenta</a:t>
            </a:r>
            <a:r>
              <a:rPr lang="en-US" sz="2400" dirty="0">
                <a:cs typeface="Helvetica" panose="020B0604020202020204" pitchFamily="34" charset="0"/>
              </a:rPr>
              <a:t> con dos </a:t>
            </a:r>
            <a:r>
              <a:rPr lang="en-US" sz="2400" dirty="0" err="1">
                <a:cs typeface="Helvetica" panose="020B0604020202020204" pitchFamily="34" charset="0"/>
              </a:rPr>
              <a:t>valores</a:t>
            </a:r>
            <a:r>
              <a:rPr lang="en-US" sz="2400" dirty="0">
                <a:cs typeface="Helvetica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Helvetica" panose="020B0604020202020204" pitchFamily="34" charset="0"/>
              </a:rPr>
              <a:t>Compile.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cs typeface="Helvetica" panose="020B0604020202020204" pitchFamily="34" charset="0"/>
              </a:rPr>
              <a:t>Acelera</a:t>
            </a:r>
            <a:r>
              <a:rPr lang="en-US" sz="2400" dirty="0">
                <a:cs typeface="Helvetica" panose="020B0604020202020204" pitchFamily="34" charset="0"/>
              </a:rPr>
              <a:t> la </a:t>
            </a:r>
            <a:r>
              <a:rPr lang="en-US" sz="2400" dirty="0" err="1">
                <a:cs typeface="Helvetica" panose="020B0604020202020204" pitchFamily="34" charset="0"/>
              </a:rPr>
              <a:t>carga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elementos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visuales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Reduce el </a:t>
            </a:r>
            <a:r>
              <a:rPr lang="en-US" sz="2400" dirty="0" err="1">
                <a:cs typeface="Helvetica" panose="020B0604020202020204" pitchFamily="34" charset="0"/>
              </a:rPr>
              <a:t>tamaño</a:t>
            </a:r>
            <a:r>
              <a:rPr lang="en-US" sz="2400" dirty="0">
                <a:cs typeface="Helvetica" panose="020B0604020202020204" pitchFamily="34" charset="0"/>
              </a:rPr>
              <a:t> del </a:t>
            </a:r>
            <a:r>
              <a:rPr lang="en-US" sz="2400" dirty="0" err="1">
                <a:cs typeface="Helvetica" panose="020B0604020202020204" pitchFamily="34" charset="0"/>
              </a:rPr>
              <a:t>paquete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La </a:t>
            </a:r>
            <a:r>
              <a:rPr lang="en-US" sz="2400" dirty="0" err="1">
                <a:cs typeface="Helvetica" panose="020B0604020202020204" pitchFamily="34" charset="0"/>
              </a:rPr>
              <a:t>compilación</a:t>
            </a:r>
            <a:r>
              <a:rPr lang="en-US" sz="2400" dirty="0">
                <a:cs typeface="Helvetica" panose="020B0604020202020204" pitchFamily="34" charset="0"/>
              </a:rPr>
              <a:t> (AOT) </a:t>
            </a:r>
            <a:r>
              <a:rPr lang="en-US" sz="2400" dirty="0" err="1">
                <a:cs typeface="Helvetica" panose="020B0604020202020204" pitchFamily="34" charset="0"/>
              </a:rPr>
              <a:t>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más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larga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Helvetica" panose="020B0604020202020204" pitchFamily="34" charset="0"/>
              </a:rPr>
              <a:t>Skip.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Valor </a:t>
            </a:r>
            <a:r>
              <a:rPr lang="en-US" sz="2400" dirty="0" err="1">
                <a:cs typeface="Helvetica" panose="020B0604020202020204" pitchFamily="34" charset="0"/>
              </a:rPr>
              <a:t>por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defecto</a:t>
            </a:r>
            <a:r>
              <a:rPr lang="en-US" sz="2400" dirty="0">
                <a:cs typeface="Helvetica" panose="020B0604020202020204" pitchFamily="34" charset="0"/>
              </a:rPr>
              <a:t> para </a:t>
            </a:r>
            <a:r>
              <a:rPr lang="en-US" sz="2400" dirty="0" err="1">
                <a:cs typeface="Helvetica" panose="020B0604020202020204" pitchFamily="34" charset="0"/>
              </a:rPr>
              <a:t>mantener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retocompatibilidad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No hay </a:t>
            </a:r>
            <a:r>
              <a:rPr lang="en-US" sz="2400" dirty="0" err="1">
                <a:cs typeface="Helvetica" panose="020B0604020202020204" pitchFamily="34" charset="0"/>
              </a:rPr>
              <a:t>validación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en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tiempo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ejecución</a:t>
            </a:r>
            <a:r>
              <a:rPr lang="en-US" sz="2400" dirty="0">
                <a:cs typeface="Helvetica" panose="020B0604020202020204" pitchFamily="34" charset="0"/>
              </a:rPr>
              <a:t> de XAML.</a:t>
            </a:r>
          </a:p>
        </p:txBody>
      </p:sp>
    </p:spTree>
    <p:extLst>
      <p:ext uri="{BB962C8B-B14F-4D97-AF65-F5344CB8AC3E}">
        <p14:creationId xmlns:p14="http://schemas.microsoft.com/office/powerpoint/2010/main" val="2761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Xamarin.Forms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350758" y="2272286"/>
            <a:ext cx="11574322" cy="989436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509983" y="2512914"/>
            <a:ext cx="11255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assembly: </a:t>
            </a:r>
            <a:r>
              <a:rPr lang="it-IT" sz="2400" dirty="0">
                <a:solidFill>
                  <a:schemeClr val="accent6"/>
                </a:solidFill>
                <a:latin typeface="Consolas" panose="020B0609020204030204" pitchFamily="49" charset="0"/>
              </a:rPr>
              <a:t>XamlCompilation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chemeClr val="accent6"/>
                </a:solidFill>
                <a:latin typeface="Consolas" panose="020B0609020204030204" pitchFamily="49" charset="0"/>
              </a:rPr>
              <a:t>XamlCompilationOptions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it-IT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Compile)]</a:t>
            </a:r>
            <a:endParaRPr lang="it-IT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Xamarin.Forms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8534553" y="1449345"/>
            <a:ext cx="2669921" cy="4852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sz="2448" dirty="0"/>
          </a:p>
        </p:txBody>
      </p:sp>
      <p:pic>
        <p:nvPicPr>
          <p:cNvPr id="5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11" y="1735583"/>
            <a:ext cx="1975104" cy="3511296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5226722"/>
              </p:ext>
            </p:extLst>
          </p:nvPr>
        </p:nvGraphicFramePr>
        <p:xfrm>
          <a:off x="654985" y="2005222"/>
          <a:ext cx="3114909" cy="403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/>
          <p:cNvSpPr/>
          <p:nvPr/>
        </p:nvSpPr>
        <p:spPr>
          <a:xfrm>
            <a:off x="4227171" y="2695026"/>
            <a:ext cx="4307382" cy="307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Tiempo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calculado</a:t>
            </a:r>
            <a:r>
              <a:rPr lang="en-US" sz="3600" spc="-14" dirty="0">
                <a:latin typeface="Segoe UI Light"/>
                <a:cs typeface="Segoe UI Light"/>
              </a:rPr>
              <a:t> con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sz="3200" spc="-14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Tiempo</a:t>
            </a:r>
            <a:r>
              <a:rPr lang="en-US" sz="3600" spc="-14" dirty="0">
                <a:latin typeface="Segoe UI Light"/>
                <a:cs typeface="Segoe UI Light"/>
              </a:rPr>
              <a:t> medio de 5 </a:t>
            </a:r>
            <a:r>
              <a:rPr lang="en-US" sz="3600" spc="-14" dirty="0" err="1">
                <a:latin typeface="Segoe UI Light"/>
                <a:cs typeface="Segoe UI Light"/>
              </a:rPr>
              <a:t>medidas</a:t>
            </a:r>
            <a:r>
              <a:rPr lang="en-US" sz="3600" spc="-14" dirty="0">
                <a:latin typeface="Segoe UI Light"/>
                <a:cs typeface="Segoe UI Light"/>
              </a:rPr>
              <a:t>.</a:t>
            </a: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sz="3600" spc="-14" dirty="0">
              <a:latin typeface="Segoe UI Light"/>
              <a:cs typeface="Segoe UI Light"/>
            </a:endParaRP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Oneplus</a:t>
            </a:r>
            <a:r>
              <a:rPr lang="en-US" sz="3600" spc="-14" dirty="0">
                <a:latin typeface="Segoe UI Light"/>
                <a:cs typeface="Segoe UI Light"/>
              </a:rPr>
              <a:t> 3 con Android 7.1 Nougat.</a:t>
            </a:r>
          </a:p>
        </p:txBody>
      </p:sp>
    </p:spTree>
    <p:extLst>
      <p:ext uri="{BB962C8B-B14F-4D97-AF65-F5344CB8AC3E}">
        <p14:creationId xmlns:p14="http://schemas.microsoft.com/office/powerpoint/2010/main" val="13637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XamlC</a:t>
            </a:r>
            <a:r>
              <a:rPr lang="en-US" sz="6000" dirty="0"/>
              <a:t>, </a:t>
            </a:r>
            <a:r>
              <a:rPr lang="en-US" sz="6000" dirty="0" err="1"/>
              <a:t>pruebas</a:t>
            </a:r>
            <a:r>
              <a:rPr lang="en-US" sz="6000" dirty="0"/>
              <a:t> de </a:t>
            </a:r>
            <a:r>
              <a:rPr lang="en-US" sz="6000" dirty="0" err="1"/>
              <a:t>rendimiento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288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7422962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/>
          <p:cNvSpPr/>
          <p:nvPr/>
        </p:nvSpPr>
        <p:spPr>
          <a:xfrm>
            <a:off x="2815222" y="1900281"/>
            <a:ext cx="1066648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1" name="Rectangle 19"/>
          <p:cNvSpPr/>
          <p:nvPr/>
        </p:nvSpPr>
        <p:spPr>
          <a:xfrm>
            <a:off x="5634222" y="1900281"/>
            <a:ext cx="990459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2" name="Rectangle 20"/>
          <p:cNvSpPr/>
          <p:nvPr/>
        </p:nvSpPr>
        <p:spPr>
          <a:xfrm>
            <a:off x="8453222" y="1921061"/>
            <a:ext cx="990459" cy="29505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21"/>
          <p:cNvCxnSpPr/>
          <p:nvPr/>
        </p:nvCxnSpPr>
        <p:spPr>
          <a:xfrm>
            <a:off x="4339005" y="3140087"/>
            <a:ext cx="114283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/>
        </p:nvSpPr>
        <p:spPr>
          <a:xfrm>
            <a:off x="4415194" y="2454385"/>
            <a:ext cx="1237549" cy="65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get/set </a:t>
            </a:r>
            <a:r>
              <a:rPr lang="en-US" sz="1200" dirty="0" err="1"/>
              <a:t>Propiedades</a:t>
            </a:r>
            <a:endParaRPr lang="en-US" sz="1200" dirty="0"/>
          </a:p>
          <a:p>
            <a:r>
              <a:rPr lang="en-US" sz="1200" dirty="0" err="1"/>
              <a:t>Comandos</a:t>
            </a:r>
            <a:endParaRPr lang="en-US" sz="1200" dirty="0"/>
          </a:p>
        </p:txBody>
      </p:sp>
      <p:cxnSp>
        <p:nvCxnSpPr>
          <p:cNvPr id="15" name="Straight Arrow Connector 23"/>
          <p:cNvCxnSpPr/>
          <p:nvPr/>
        </p:nvCxnSpPr>
        <p:spPr>
          <a:xfrm flipH="1">
            <a:off x="4339005" y="3978168"/>
            <a:ext cx="1142838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4339006" y="4163423"/>
            <a:ext cx="1295216" cy="2769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Notifica</a:t>
            </a:r>
            <a:r>
              <a:rPr lang="en-US" sz="1200" dirty="0"/>
              <a:t> </a:t>
            </a:r>
            <a:r>
              <a:rPr lang="en-US" sz="1200" dirty="0" err="1"/>
              <a:t>cambios</a:t>
            </a:r>
            <a:endParaRPr lang="en-US" sz="1200" dirty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7081817" y="3521033"/>
            <a:ext cx="121902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7100338" y="3021294"/>
            <a:ext cx="1447595" cy="103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C#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Models</a:t>
            </a:r>
          </a:p>
        </p:txBody>
      </p:sp>
      <p:sp>
        <p:nvSpPr>
          <p:cNvPr id="19" name="Rectangle 27"/>
          <p:cNvSpPr/>
          <p:nvPr/>
        </p:nvSpPr>
        <p:spPr>
          <a:xfrm>
            <a:off x="2967601" y="2052660"/>
            <a:ext cx="1066648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0" name="Rectangle 28"/>
          <p:cNvSpPr/>
          <p:nvPr/>
        </p:nvSpPr>
        <p:spPr>
          <a:xfrm>
            <a:off x="3119979" y="2205038"/>
            <a:ext cx="1066648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1" name="Rectangle 29"/>
          <p:cNvSpPr/>
          <p:nvPr/>
        </p:nvSpPr>
        <p:spPr>
          <a:xfrm>
            <a:off x="5786600" y="2052660"/>
            <a:ext cx="990459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22" name="Rectangle 30"/>
          <p:cNvSpPr/>
          <p:nvPr/>
        </p:nvSpPr>
        <p:spPr>
          <a:xfrm>
            <a:off x="5938979" y="2205038"/>
            <a:ext cx="990459" cy="29713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23" name="Rectangle 31"/>
          <p:cNvSpPr/>
          <p:nvPr/>
        </p:nvSpPr>
        <p:spPr>
          <a:xfrm>
            <a:off x="8605600" y="2073439"/>
            <a:ext cx="990459" cy="29505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4" name="Rectangle 32"/>
          <p:cNvSpPr/>
          <p:nvPr/>
        </p:nvSpPr>
        <p:spPr>
          <a:xfrm>
            <a:off x="8757979" y="2225817"/>
            <a:ext cx="990459" cy="29505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5" name="Rectangle 33"/>
          <p:cNvSpPr/>
          <p:nvPr/>
        </p:nvSpPr>
        <p:spPr>
          <a:xfrm>
            <a:off x="2815222" y="5500171"/>
            <a:ext cx="6964788" cy="503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Cross Platform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b">
            <a:noAutofit/>
          </a:bodyPr>
          <a:lstStyle>
            <a:lvl1pPr algn="ct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119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pt-BR" sz="48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30162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y MVVM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cs typeface="Helvetica" panose="020B0604020202020204" pitchFamily="34" charset="0"/>
              </a:rPr>
              <a:t>Binding </a:t>
            </a:r>
            <a:r>
              <a:rPr lang="en-US" sz="3200" dirty="0" err="1">
                <a:cs typeface="Helvetica" panose="020B0604020202020204" pitchFamily="34" charset="0"/>
              </a:rPr>
              <a:t>es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características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incluida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Xamarin.Forms.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cs typeface="Helvetica" panose="020B0604020202020204" pitchFamily="34" charset="0"/>
              </a:rPr>
              <a:t>Permite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crear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asociaciones</a:t>
            </a:r>
            <a:r>
              <a:rPr lang="en-US" sz="3200" dirty="0">
                <a:cs typeface="Helvetica" panose="020B0604020202020204" pitchFamily="34" charset="0"/>
              </a:rPr>
              <a:t> entre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Fuente y un </a:t>
            </a:r>
            <a:r>
              <a:rPr lang="en-US" sz="3200" dirty="0" err="1">
                <a:cs typeface="Helvetica" panose="020B0604020202020204" pitchFamily="34" charset="0"/>
              </a:rPr>
              <a:t>destino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cs typeface="Helvetica" panose="020B0604020202020204" pitchFamily="34" charset="0"/>
              </a:rPr>
              <a:t>Permite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aplicar</a:t>
            </a:r>
            <a:r>
              <a:rPr lang="en-US" sz="3200" dirty="0">
                <a:cs typeface="Helvetica" panose="020B0604020202020204" pitchFamily="34" charset="0"/>
              </a:rPr>
              <a:t> MVVM </a:t>
            </a:r>
            <a:r>
              <a:rPr lang="en-US" sz="3200" dirty="0" err="1">
                <a:cs typeface="Helvetica" panose="020B0604020202020204" pitchFamily="34" charset="0"/>
              </a:rPr>
              <a:t>descoplando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Modelo</a:t>
            </a:r>
            <a:r>
              <a:rPr lang="en-US" sz="3200" dirty="0">
                <a:cs typeface="Helvetica" panose="020B0604020202020204" pitchFamily="34" charset="0"/>
              </a:rPr>
              <a:t> y Vista </a:t>
            </a:r>
            <a:r>
              <a:rPr lang="en-US" sz="3200" dirty="0" err="1">
                <a:cs typeface="Helvetica" panose="020B0604020202020204" pitchFamily="34" charset="0"/>
              </a:rPr>
              <a:t>interponiendo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capa</a:t>
            </a:r>
            <a:r>
              <a:rPr lang="en-US" sz="3200" dirty="0">
                <a:cs typeface="Helvetica" panose="020B0604020202020204" pitchFamily="34" charset="0"/>
              </a:rPr>
              <a:t> intermedia, la </a:t>
            </a:r>
            <a:r>
              <a:rPr lang="en-US" sz="3200" dirty="0" err="1">
                <a:cs typeface="Helvetica" panose="020B0604020202020204" pitchFamily="34" charset="0"/>
              </a:rPr>
              <a:t>ViewModel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</p:txBody>
      </p:sp>
      <p:pic>
        <p:nvPicPr>
          <p:cNvPr id="4" name="Immagin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03" y="5269927"/>
            <a:ext cx="2322777" cy="63436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451531" y="5387054"/>
            <a:ext cx="212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Propiedad pública</a:t>
            </a:r>
            <a:endParaRPr lang="it-IT" sz="2000" dirty="0"/>
          </a:p>
        </p:txBody>
      </p:sp>
      <p:sp>
        <p:nvSpPr>
          <p:cNvPr id="6" name="object 14"/>
          <p:cNvSpPr txBox="1"/>
          <p:nvPr/>
        </p:nvSpPr>
        <p:spPr>
          <a:xfrm>
            <a:off x="7695756" y="5250877"/>
            <a:ext cx="2319655" cy="634365"/>
          </a:xfrm>
          <a:prstGeom prst="rect">
            <a:avLst/>
          </a:prstGeom>
          <a:solidFill>
            <a:srgbClr val="943735"/>
          </a:solidFill>
        </p:spPr>
        <p:txBody>
          <a:bodyPr vert="horz" wrap="square" lIns="0" tIns="167640" rIns="0" bIns="0" rtlCol="0">
            <a:spAutoFit/>
          </a:bodyPr>
          <a:lstStyle/>
          <a:p>
            <a:pPr marL="157480" defTabSz="914400">
              <a:spcBef>
                <a:spcPts val="1320"/>
              </a:spcBef>
            </a:pPr>
            <a:r>
              <a:rPr spc="-5" dirty="0">
                <a:solidFill>
                  <a:srgbClr val="FFFFFF"/>
                </a:solidFill>
                <a:latin typeface="Consolas"/>
                <a:cs typeface="Consolas"/>
              </a:rPr>
              <a:t>BindableProperty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4627089" y="4538805"/>
            <a:ext cx="2117957" cy="205850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s-E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6811143" y="5408704"/>
            <a:ext cx="818515" cy="378460"/>
          </a:xfrm>
          <a:custGeom>
            <a:avLst/>
            <a:gdLst/>
            <a:ahLst/>
            <a:cxnLst/>
            <a:rect l="l" t="t" r="r" b="b"/>
            <a:pathLst>
              <a:path w="818514" h="378460">
                <a:moveTo>
                  <a:pt x="188976" y="0"/>
                </a:moveTo>
                <a:lnTo>
                  <a:pt x="0" y="188975"/>
                </a:lnTo>
                <a:lnTo>
                  <a:pt x="188976" y="377952"/>
                </a:lnTo>
                <a:lnTo>
                  <a:pt x="188976" y="283464"/>
                </a:lnTo>
                <a:lnTo>
                  <a:pt x="723900" y="283464"/>
                </a:lnTo>
                <a:lnTo>
                  <a:pt x="818388" y="188975"/>
                </a:lnTo>
                <a:lnTo>
                  <a:pt x="723900" y="94487"/>
                </a:lnTo>
                <a:lnTo>
                  <a:pt x="188976" y="94487"/>
                </a:lnTo>
                <a:lnTo>
                  <a:pt x="188976" y="0"/>
                </a:lnTo>
                <a:close/>
              </a:path>
              <a:path w="818514" h="378460">
                <a:moveTo>
                  <a:pt x="723900" y="283464"/>
                </a:moveTo>
                <a:lnTo>
                  <a:pt x="629412" y="283464"/>
                </a:lnTo>
                <a:lnTo>
                  <a:pt x="629412" y="377952"/>
                </a:lnTo>
                <a:lnTo>
                  <a:pt x="723900" y="283464"/>
                </a:lnTo>
                <a:close/>
              </a:path>
              <a:path w="818514" h="378460">
                <a:moveTo>
                  <a:pt x="629412" y="0"/>
                </a:moveTo>
                <a:lnTo>
                  <a:pt x="629412" y="94487"/>
                </a:lnTo>
                <a:lnTo>
                  <a:pt x="723900" y="94487"/>
                </a:lnTo>
                <a:lnTo>
                  <a:pt x="62941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0270" y="5408704"/>
            <a:ext cx="818515" cy="378460"/>
          </a:xfrm>
          <a:custGeom>
            <a:avLst/>
            <a:gdLst/>
            <a:ahLst/>
            <a:cxnLst/>
            <a:rect l="l" t="t" r="r" b="b"/>
            <a:pathLst>
              <a:path w="818514" h="378460">
                <a:moveTo>
                  <a:pt x="188976" y="0"/>
                </a:moveTo>
                <a:lnTo>
                  <a:pt x="0" y="188975"/>
                </a:lnTo>
                <a:lnTo>
                  <a:pt x="188976" y="377952"/>
                </a:lnTo>
                <a:lnTo>
                  <a:pt x="188976" y="283464"/>
                </a:lnTo>
                <a:lnTo>
                  <a:pt x="723900" y="283464"/>
                </a:lnTo>
                <a:lnTo>
                  <a:pt x="818388" y="188975"/>
                </a:lnTo>
                <a:lnTo>
                  <a:pt x="723900" y="94487"/>
                </a:lnTo>
                <a:lnTo>
                  <a:pt x="188976" y="94487"/>
                </a:lnTo>
                <a:lnTo>
                  <a:pt x="188976" y="0"/>
                </a:lnTo>
                <a:close/>
              </a:path>
              <a:path w="818514" h="378460">
                <a:moveTo>
                  <a:pt x="723900" y="283464"/>
                </a:moveTo>
                <a:lnTo>
                  <a:pt x="629412" y="283464"/>
                </a:lnTo>
                <a:lnTo>
                  <a:pt x="629412" y="377952"/>
                </a:lnTo>
                <a:lnTo>
                  <a:pt x="723900" y="283464"/>
                </a:lnTo>
                <a:close/>
              </a:path>
              <a:path w="818514" h="378460">
                <a:moveTo>
                  <a:pt x="629412" y="0"/>
                </a:moveTo>
                <a:lnTo>
                  <a:pt x="629412" y="94487"/>
                </a:lnTo>
                <a:lnTo>
                  <a:pt x="723900" y="94487"/>
                </a:lnTo>
                <a:lnTo>
                  <a:pt x="62941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446153" y="4895824"/>
            <a:ext cx="68262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15" dirty="0">
                <a:solidFill>
                  <a:prstClr val="black"/>
                </a:solidFill>
                <a:latin typeface="Segoe UI Light"/>
                <a:cs typeface="Segoe UI Light"/>
              </a:rPr>
              <a:t>S</a:t>
            </a:r>
            <a:r>
              <a:rPr spc="5" dirty="0">
                <a:solidFill>
                  <a:prstClr val="black"/>
                </a:solidFill>
                <a:latin typeface="Segoe UI Light"/>
                <a:cs typeface="Segoe UI Light"/>
              </a:rPr>
              <a:t>ou</a:t>
            </a:r>
            <a:r>
              <a:rPr spc="-35" dirty="0">
                <a:solidFill>
                  <a:prstClr val="black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prstClr val="black"/>
                </a:solidFill>
                <a:latin typeface="Segoe UI Light"/>
                <a:cs typeface="Segoe UI Light"/>
              </a:rPr>
              <a:t>ce</a:t>
            </a:r>
          </a:p>
        </p:txBody>
      </p:sp>
      <p:sp>
        <p:nvSpPr>
          <p:cNvPr id="18" name="object 8"/>
          <p:cNvSpPr txBox="1"/>
          <p:nvPr/>
        </p:nvSpPr>
        <p:spPr>
          <a:xfrm>
            <a:off x="7695756" y="4895823"/>
            <a:ext cx="6826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lang="es-ES" spc="15" dirty="0">
                <a:solidFill>
                  <a:prstClr val="black"/>
                </a:solidFill>
                <a:latin typeface="Segoe UI Light"/>
                <a:cs typeface="Segoe UI Light"/>
              </a:rPr>
              <a:t>Target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4627089" y="4730934"/>
            <a:ext cx="21179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914400"/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Bind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ing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5334711" y="5254656"/>
            <a:ext cx="6673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15" dirty="0">
                <a:solidFill>
                  <a:schemeClr val="bg1"/>
                </a:solidFill>
                <a:latin typeface="Segoe UI Light"/>
                <a:cs typeface="Segoe UI Light"/>
              </a:rPr>
              <a:t>OneWay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5334711" y="5525623"/>
            <a:ext cx="642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35" dirty="0">
                <a:solidFill>
                  <a:schemeClr val="bg1"/>
                </a:solidFill>
                <a:latin typeface="Segoe UI Light"/>
                <a:cs typeface="Segoe UI Light"/>
              </a:rPr>
              <a:t>TwoWay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5016777" y="5777520"/>
            <a:ext cx="13385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25" dirty="0">
                <a:solidFill>
                  <a:schemeClr val="bg1"/>
                </a:solidFill>
                <a:latin typeface="Segoe UI Light"/>
                <a:cs typeface="Segoe UI Light"/>
              </a:rPr>
              <a:t>OneWayToSource</a:t>
            </a:r>
            <a:endParaRPr sz="14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70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Bindings, el </a:t>
            </a:r>
            <a:r>
              <a:rPr lang="en-US" dirty="0" err="1"/>
              <a:t>funcionamiento</a:t>
            </a:r>
            <a:endParaRPr lang="en-US" dirty="0"/>
          </a:p>
        </p:txBody>
      </p:sp>
      <p:sp>
        <p:nvSpPr>
          <p:cNvPr id="4" name="Rettangolo 104"/>
          <p:cNvSpPr/>
          <p:nvPr/>
        </p:nvSpPr>
        <p:spPr>
          <a:xfrm>
            <a:off x="306103" y="1399190"/>
            <a:ext cx="11452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BindableObject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PropertyChanged;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OnPropertyChanged([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propertyName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dirty="0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handler = PropertyChanged;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(handler !=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handler(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(propertyName));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/>
          </a:p>
        </p:txBody>
      </p:sp>
      <p:sp>
        <p:nvSpPr>
          <p:cNvPr id="5" name="object 5"/>
          <p:cNvSpPr/>
          <p:nvPr/>
        </p:nvSpPr>
        <p:spPr>
          <a:xfrm>
            <a:off x="269240" y="1339734"/>
            <a:ext cx="11655840" cy="2333991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2758317" y="5420374"/>
            <a:ext cx="6548331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270" marR="100170">
              <a:lnSpc>
                <a:spcPts val="4000"/>
              </a:lnSpc>
              <a:tabLst>
                <a:tab pos="483580" algn="l"/>
              </a:tabLst>
            </a:pPr>
            <a:r>
              <a:rPr lang="en-US" sz="3200" i="1" dirty="0">
                <a:latin typeface="Segoe UI Light"/>
                <a:cs typeface="Segoe UI Light"/>
              </a:rPr>
              <a:t>“</a:t>
            </a:r>
            <a:r>
              <a:rPr lang="en-US" i="1" dirty="0">
                <a:latin typeface="Segoe UI Light"/>
                <a:cs typeface="Segoe UI Light"/>
              </a:rPr>
              <a:t>No enlaces </a:t>
            </a:r>
            <a:r>
              <a:rPr lang="en-US" i="1" dirty="0" err="1">
                <a:latin typeface="Segoe UI Light"/>
                <a:cs typeface="Segoe UI Light"/>
              </a:rPr>
              <a:t>cosas</a:t>
            </a:r>
            <a:r>
              <a:rPr lang="en-US" i="1" dirty="0">
                <a:latin typeface="Segoe UI Light"/>
                <a:cs typeface="Segoe UI Light"/>
              </a:rPr>
              <a:t> que se </a:t>
            </a:r>
            <a:r>
              <a:rPr lang="en-US" i="1" dirty="0" err="1">
                <a:latin typeface="Segoe UI Light"/>
                <a:cs typeface="Segoe UI Light"/>
              </a:rPr>
              <a:t>pueden</a:t>
            </a:r>
            <a:r>
              <a:rPr lang="en-US" i="1" dirty="0">
                <a:latin typeface="Segoe UI Light"/>
                <a:cs typeface="Segoe UI Light"/>
              </a:rPr>
              <a:t> </a:t>
            </a:r>
            <a:r>
              <a:rPr lang="en-US" i="1" dirty="0" err="1">
                <a:latin typeface="Segoe UI Light"/>
                <a:cs typeface="Segoe UI Light"/>
              </a:rPr>
              <a:t>establecer</a:t>
            </a:r>
            <a:r>
              <a:rPr lang="en-US" i="1" dirty="0">
                <a:latin typeface="Segoe UI Light"/>
                <a:cs typeface="Segoe UI Light"/>
              </a:rPr>
              <a:t> de forma </a:t>
            </a:r>
            <a:r>
              <a:rPr lang="en-US" i="1" dirty="0" err="1">
                <a:latin typeface="Segoe UI Light"/>
                <a:cs typeface="Segoe UI Light"/>
              </a:rPr>
              <a:t>estática</a:t>
            </a:r>
            <a:r>
              <a:rPr lang="en-US" sz="3200" i="1" dirty="0">
                <a:latin typeface="Segoe UI Light"/>
                <a:cs typeface="Segoe UI Light"/>
              </a:rPr>
              <a:t>”</a:t>
            </a:r>
            <a:endParaRPr lang="it-IT" i="1" dirty="0">
              <a:latin typeface="Segoe UI Light"/>
              <a:cs typeface="Segoe UI Light"/>
            </a:endParaRPr>
          </a:p>
        </p:txBody>
      </p:sp>
      <p:sp>
        <p:nvSpPr>
          <p:cNvPr id="7" name="Rettangolo 2"/>
          <p:cNvSpPr/>
          <p:nvPr/>
        </p:nvSpPr>
        <p:spPr>
          <a:xfrm>
            <a:off x="6283929" y="6108988"/>
            <a:ext cx="4046749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20" dirty="0">
                <a:solidFill>
                  <a:srgbClr val="505050"/>
                </a:solidFill>
                <a:latin typeface="Segoe UI Light"/>
                <a:cs typeface="Segoe UI Light"/>
              </a:rPr>
              <a:t>Jason Smith - Evolve 2016</a:t>
            </a:r>
            <a:endParaRPr lang="it-IT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72" y="4097513"/>
            <a:ext cx="803217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044" y="1189495"/>
            <a:ext cx="7843719" cy="3010055"/>
          </a:xfrm>
        </p:spPr>
        <p:txBody>
          <a:bodyPr/>
          <a:lstStyle/>
          <a:p>
            <a:r>
              <a:rPr lang="es-ES" sz="3600" dirty="0"/>
              <a:t>Visual Studio Technologies &amp; Windows Platform Development MVP</a:t>
            </a:r>
          </a:p>
          <a:p>
            <a:r>
              <a:rPr lang="es-ES" sz="3600" dirty="0"/>
              <a:t>Xamarin MVP</a:t>
            </a:r>
          </a:p>
          <a:p>
            <a:endParaRPr lang="es-ES" sz="3600" dirty="0"/>
          </a:p>
          <a:p>
            <a:r>
              <a:rPr lang="es-ES" sz="3600" dirty="0"/>
              <a:t>Xamarin Team Lead at Plain Concepts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4079044" y="4400128"/>
            <a:ext cx="7559781" cy="1277004"/>
          </a:xfrm>
          <a:prstGeom prst="rect">
            <a:avLst/>
          </a:prstGeom>
        </p:spPr>
        <p:txBody>
          <a:bodyPr vert="horz" lIns="119507" tIns="0" rIns="119507" bIns="59754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921" dirty="0">
                <a:solidFill>
                  <a:schemeClr val="bg2">
                    <a:lumMod val="25000"/>
                  </a:schemeClr>
                </a:solidFill>
              </a:rPr>
              <a:t>Blog: </a:t>
            </a:r>
            <a:r>
              <a:rPr lang="en-US" sz="392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http://geeks.ms/blogs/jsuarez</a:t>
            </a:r>
            <a:endParaRPr lang="en-US" sz="3921" dirty="0">
              <a:solidFill>
                <a:schemeClr val="bg2">
                  <a:lumMod val="25000"/>
                </a:schemeClr>
              </a:solidFill>
            </a:endParaRPr>
          </a:p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921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92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921" dirty="0">
              <a:solidFill>
                <a:schemeClr val="bg2">
                  <a:lumMod val="25000"/>
                </a:schemeClr>
              </a:solidFill>
            </a:endParaRPr>
          </a:p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921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921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92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333D698-0650-484B-9AAB-2D98CBB74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4392" y="1189176"/>
            <a:ext cx="5635487" cy="56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“</a:t>
            </a:r>
            <a:r>
              <a:rPr lang="en-US" sz="6000" dirty="0" err="1"/>
              <a:t>Midiendo</a:t>
            </a:r>
            <a:r>
              <a:rPr lang="en-US" sz="6000" dirty="0"/>
              <a:t>” </a:t>
            </a:r>
            <a:r>
              <a:rPr lang="en-US" sz="6000" dirty="0" err="1"/>
              <a:t>Bindinds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77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0605075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580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Xamarin.Forms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Elaborazione 17"/>
          <p:cNvSpPr/>
          <p:nvPr/>
        </p:nvSpPr>
        <p:spPr bwMode="auto">
          <a:xfrm>
            <a:off x="8580437" y="2869960"/>
            <a:ext cx="2133600" cy="762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Layout</a:t>
            </a:r>
          </a:p>
        </p:txBody>
      </p:sp>
      <p:sp>
        <p:nvSpPr>
          <p:cNvPr id="5" name="Elaborazione 20"/>
          <p:cNvSpPr/>
          <p:nvPr/>
        </p:nvSpPr>
        <p:spPr bwMode="auto">
          <a:xfrm>
            <a:off x="8580437" y="1458187"/>
            <a:ext cx="2133600" cy="762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Page</a:t>
            </a:r>
          </a:p>
        </p:txBody>
      </p:sp>
      <p:cxnSp>
        <p:nvCxnSpPr>
          <p:cNvPr id="6" name="Connettore 2 26"/>
          <p:cNvCxnSpPr>
            <a:stCxn id="5" idx="2"/>
            <a:endCxn id="4" idx="0"/>
          </p:cNvCxnSpPr>
          <p:nvPr/>
        </p:nvCxnSpPr>
        <p:spPr>
          <a:xfrm>
            <a:off x="9647237" y="2220187"/>
            <a:ext cx="0" cy="649773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aborazione 45"/>
          <p:cNvSpPr/>
          <p:nvPr/>
        </p:nvSpPr>
        <p:spPr bwMode="auto">
          <a:xfrm>
            <a:off x="9647237" y="4281971"/>
            <a:ext cx="1219201" cy="762000"/>
          </a:xfrm>
          <a:prstGeom prst="flowChartProcess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View2</a:t>
            </a:r>
          </a:p>
        </p:txBody>
      </p:sp>
      <p:cxnSp>
        <p:nvCxnSpPr>
          <p:cNvPr id="10" name="Connettore 2 48"/>
          <p:cNvCxnSpPr>
            <a:cxnSpLocks/>
            <a:stCxn id="4" idx="2"/>
            <a:endCxn id="12" idx="0"/>
          </p:cNvCxnSpPr>
          <p:nvPr/>
        </p:nvCxnSpPr>
        <p:spPr>
          <a:xfrm flipH="1">
            <a:off x="8809038" y="3631960"/>
            <a:ext cx="838199" cy="623478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50"/>
          <p:cNvCxnSpPr>
            <a:stCxn id="4" idx="2"/>
            <a:endCxn id="9" idx="0"/>
          </p:cNvCxnSpPr>
          <p:nvPr/>
        </p:nvCxnSpPr>
        <p:spPr>
          <a:xfrm>
            <a:off x="9647237" y="3631960"/>
            <a:ext cx="609601" cy="650011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aborazione 46"/>
          <p:cNvSpPr/>
          <p:nvPr/>
        </p:nvSpPr>
        <p:spPr bwMode="auto">
          <a:xfrm>
            <a:off x="8199437" y="4255438"/>
            <a:ext cx="1219201" cy="762000"/>
          </a:xfrm>
          <a:prstGeom prst="flowChartProcess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View1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350758" y="2174937"/>
            <a:ext cx="7620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Helvetica" panose="020B0604020202020204" pitchFamily="34" charset="0"/>
              </a:rPr>
              <a:t>Una </a:t>
            </a:r>
            <a:r>
              <a:rPr lang="en-US" sz="3200" b="1" dirty="0">
                <a:cs typeface="Helvetica" panose="020B0604020202020204" pitchFamily="34" charset="0"/>
              </a:rPr>
              <a:t>View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es</a:t>
            </a:r>
            <a:r>
              <a:rPr lang="en-US" sz="3200" dirty="0">
                <a:cs typeface="Helvetica" panose="020B0604020202020204" pitchFamily="34" charset="0"/>
              </a:rPr>
              <a:t> un </a:t>
            </a:r>
            <a:r>
              <a:rPr lang="en-US" sz="3200" dirty="0" err="1">
                <a:cs typeface="Helvetica" panose="020B0604020202020204" pitchFamily="34" charset="0"/>
              </a:rPr>
              <a:t>elemento</a:t>
            </a:r>
            <a:r>
              <a:rPr lang="en-US" sz="3200" dirty="0">
                <a:cs typeface="Helvetica" panose="020B0604020202020204" pitchFamily="34" charset="0"/>
              </a:rPr>
              <a:t> de bajo </a:t>
            </a:r>
            <a:r>
              <a:rPr lang="en-US" sz="3200" dirty="0" err="1">
                <a:cs typeface="Helvetica" panose="020B0604020202020204" pitchFamily="34" charset="0"/>
              </a:rPr>
              <a:t>nivel</a:t>
            </a:r>
            <a:r>
              <a:rPr lang="en-US" sz="3200" dirty="0">
                <a:cs typeface="Helvetica" panose="020B0604020202020204" pitchFamily="34" charset="0"/>
              </a:rPr>
              <a:t> que </a:t>
            </a:r>
            <a:r>
              <a:rPr lang="en-US" sz="3200" dirty="0" err="1">
                <a:cs typeface="Helvetica" panose="020B0604020202020204" pitchFamily="34" charset="0"/>
              </a:rPr>
              <a:t>representa</a:t>
            </a:r>
            <a:r>
              <a:rPr lang="en-US" sz="3200" dirty="0">
                <a:cs typeface="Helvetica" panose="020B0604020202020204" pitchFamily="34" charset="0"/>
              </a:rPr>
              <a:t> un </a:t>
            </a:r>
            <a:r>
              <a:rPr lang="en-US" sz="3200" dirty="0" err="1">
                <a:cs typeface="Helvetica" panose="020B0604020202020204" pitchFamily="34" charset="0"/>
              </a:rPr>
              <a:t>nodo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el </a:t>
            </a:r>
            <a:r>
              <a:rPr lang="en-US" sz="3200" b="1" dirty="0" err="1">
                <a:cs typeface="Helvetica" panose="020B0604020202020204" pitchFamily="34" charset="0"/>
              </a:rPr>
              <a:t>árbol</a:t>
            </a:r>
            <a:r>
              <a:rPr lang="en-US" sz="3200" b="1" dirty="0">
                <a:cs typeface="Helvetica" panose="020B0604020202020204" pitchFamily="34" charset="0"/>
              </a:rPr>
              <a:t> visual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Helvetica" panose="020B0604020202020204" pitchFamily="34" charset="0"/>
              </a:rPr>
              <a:t>Toda View </a:t>
            </a:r>
            <a:r>
              <a:rPr lang="en-US" sz="3200" dirty="0" err="1">
                <a:cs typeface="Helvetica" panose="020B0604020202020204" pitchFamily="34" charset="0"/>
              </a:rPr>
              <a:t>cuenta</a:t>
            </a:r>
            <a:r>
              <a:rPr lang="en-US" sz="3200" dirty="0">
                <a:cs typeface="Helvetica" panose="020B0604020202020204" pitchFamily="34" charset="0"/>
              </a:rPr>
              <a:t> con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serie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propiedades</a:t>
            </a:r>
            <a:r>
              <a:rPr lang="en-US" sz="3200" dirty="0">
                <a:cs typeface="Helvetica" panose="020B0604020202020204" pitchFamily="34" charset="0"/>
              </a:rPr>
              <a:t> y </a:t>
            </a:r>
            <a:r>
              <a:rPr lang="en-US" sz="3200" dirty="0" err="1">
                <a:cs typeface="Helvetica" panose="020B0604020202020204" pitchFamily="34" charset="0"/>
              </a:rPr>
              <a:t>eventos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Helvetica" panose="020B0604020202020204" pitchFamily="34" charset="0"/>
              </a:rPr>
              <a:t>Ejemplos</a:t>
            </a:r>
            <a:r>
              <a:rPr lang="en-US" sz="3200" dirty="0">
                <a:cs typeface="Helvetica" panose="020B0604020202020204" pitchFamily="34" charset="0"/>
              </a:rPr>
              <a:t>: Label, Button,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Helvetica" panose="020B0604020202020204" pitchFamily="34" charset="0"/>
              </a:rPr>
              <a:t>La </a:t>
            </a:r>
            <a:r>
              <a:rPr lang="en-US" sz="4000" b="1" dirty="0" err="1">
                <a:cs typeface="Helvetica" panose="020B0604020202020204" pitchFamily="34" charset="0"/>
              </a:rPr>
              <a:t>creación</a:t>
            </a:r>
            <a:r>
              <a:rPr lang="en-US" sz="4000" dirty="0">
                <a:cs typeface="Helvetica" panose="020B0604020202020204" pitchFamily="34" charset="0"/>
              </a:rPr>
              <a:t> de </a:t>
            </a:r>
            <a:r>
              <a:rPr lang="en-US" sz="4000" dirty="0" err="1">
                <a:cs typeface="Helvetica" panose="020B0604020202020204" pitchFamily="34" charset="0"/>
              </a:rPr>
              <a:t>una</a:t>
            </a:r>
            <a:r>
              <a:rPr lang="en-US" sz="4000" dirty="0">
                <a:cs typeface="Helvetica" panose="020B0604020202020204" pitchFamily="34" charset="0"/>
              </a:rPr>
              <a:t> View </a:t>
            </a:r>
            <a:r>
              <a:rPr lang="en-US" sz="4000" dirty="0" err="1">
                <a:cs typeface="Helvetica" panose="020B0604020202020204" pitchFamily="34" charset="0"/>
              </a:rPr>
              <a:t>en</a:t>
            </a:r>
            <a:r>
              <a:rPr lang="en-US" sz="4000" dirty="0">
                <a:cs typeface="Helvetica" panose="020B0604020202020204" pitchFamily="34" charset="0"/>
              </a:rPr>
              <a:t> Xamarin.Forms se divide </a:t>
            </a:r>
            <a:r>
              <a:rPr lang="en-US" sz="4000" dirty="0" err="1">
                <a:cs typeface="Helvetica" panose="020B0604020202020204" pitchFamily="34" charset="0"/>
              </a:rPr>
              <a:t>en</a:t>
            </a:r>
            <a:r>
              <a:rPr lang="en-US" sz="4000" dirty="0">
                <a:cs typeface="Helvetica" panose="020B0604020202020204" pitchFamily="34" charset="0"/>
              </a:rPr>
              <a:t> dos </a:t>
            </a:r>
            <a:r>
              <a:rPr lang="en-US" sz="4000" dirty="0" err="1">
                <a:cs typeface="Helvetica" panose="020B0604020202020204" pitchFamily="34" charset="0"/>
              </a:rPr>
              <a:t>fases</a:t>
            </a:r>
            <a:r>
              <a:rPr lang="en-US" sz="4000" dirty="0">
                <a:cs typeface="Helvetica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cs typeface="Helvetica" panose="020B0604020202020204" pitchFamily="34" charset="0"/>
              </a:rPr>
              <a:t>Inflating</a:t>
            </a:r>
            <a:r>
              <a:rPr lang="en-US" sz="4000" dirty="0">
                <a:cs typeface="Helvetica" panose="020B0604020202020204" pitchFamily="34" charset="0"/>
              </a:rPr>
              <a:t>: </a:t>
            </a:r>
            <a:r>
              <a:rPr lang="en-US" sz="4000" dirty="0" err="1">
                <a:cs typeface="Helvetica" panose="020B0604020202020204" pitchFamily="34" charset="0"/>
              </a:rPr>
              <a:t>Instanciar</a:t>
            </a:r>
            <a:r>
              <a:rPr lang="en-US" sz="4000" dirty="0">
                <a:cs typeface="Helvetica" panose="020B0604020202020204" pitchFamily="34" charset="0"/>
              </a:rPr>
              <a:t> la vista.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cs typeface="Helvetica" panose="020B0604020202020204" pitchFamily="34" charset="0"/>
              </a:rPr>
              <a:t>Rendering</a:t>
            </a:r>
            <a:r>
              <a:rPr lang="en-US" sz="4000" dirty="0">
                <a:cs typeface="Helvetica" panose="020B0604020202020204" pitchFamily="34" charset="0"/>
              </a:rPr>
              <a:t>: </a:t>
            </a:r>
            <a:r>
              <a:rPr lang="en-US" sz="4000" dirty="0" err="1">
                <a:cs typeface="Helvetica" panose="020B0604020202020204" pitchFamily="34" charset="0"/>
              </a:rPr>
              <a:t>Añadir</a:t>
            </a:r>
            <a:r>
              <a:rPr lang="en-US" sz="4000" dirty="0">
                <a:cs typeface="Helvetica" panose="020B0604020202020204" pitchFamily="34" charset="0"/>
              </a:rPr>
              <a:t> al </a:t>
            </a:r>
            <a:r>
              <a:rPr lang="en-US" sz="4000" dirty="0" err="1">
                <a:cs typeface="Helvetica" panose="020B0604020202020204" pitchFamily="34" charset="0"/>
              </a:rPr>
              <a:t>árbol</a:t>
            </a:r>
            <a:r>
              <a:rPr lang="en-US" sz="4000" dirty="0">
                <a:cs typeface="Helvetica" panose="020B0604020202020204" pitchFamily="34" charset="0"/>
              </a:rPr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18488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MainView()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stackLayout = 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2B91AF"/>
                </a:solidFill>
                <a:latin typeface="Consolas" panose="020B0609020204030204" pitchFamily="49" charset="0"/>
              </a:rPr>
              <a:t>StackLayout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stackLayout.Children.Add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«Click me!"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075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MainView()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stackLayout;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400" dirty="0"/>
          </a:p>
          <a:p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con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No </a:t>
            </a:r>
            <a:r>
              <a:rPr lang="en-US" sz="3600" dirty="0" err="1">
                <a:cs typeface="Helvetica" panose="020B0604020202020204" pitchFamily="34" charset="0"/>
              </a:rPr>
              <a:t>especificar</a:t>
            </a:r>
            <a:r>
              <a:rPr lang="en-US" sz="3600" dirty="0">
                <a:cs typeface="Helvetica" panose="020B0604020202020204" pitchFamily="34" charset="0"/>
              </a:rPr>
              <a:t> las </a:t>
            </a:r>
            <a:r>
              <a:rPr lang="en-US" sz="3600" dirty="0" err="1">
                <a:cs typeface="Helvetica" panose="020B0604020202020204" pitchFamily="34" charset="0"/>
              </a:rPr>
              <a:t>propiedades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HorizontalOptions</a:t>
            </a:r>
            <a:r>
              <a:rPr lang="en-US" sz="3600" dirty="0">
                <a:cs typeface="Helvetica" panose="020B0604020202020204" pitchFamily="34" charset="0"/>
              </a:rPr>
              <a:t> y </a:t>
            </a:r>
            <a:r>
              <a:rPr lang="en-US" sz="3600" b="1" dirty="0" err="1">
                <a:cs typeface="Helvetica" panose="020B0604020202020204" pitchFamily="34" charset="0"/>
              </a:rPr>
              <a:t>VerticalOptions</a:t>
            </a:r>
            <a:r>
              <a:rPr lang="en-US" sz="3600" dirty="0">
                <a:cs typeface="Helvetica" panose="020B0604020202020204" pitchFamily="34" charset="0"/>
              </a:rPr>
              <a:t> con </a:t>
            </a:r>
            <a:r>
              <a:rPr lang="en-US" sz="3600" dirty="0" err="1">
                <a:cs typeface="Helvetica" panose="020B0604020202020204" pitchFamily="34" charset="0"/>
              </a:rPr>
              <a:t>sus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valores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defecto</a:t>
            </a:r>
            <a:r>
              <a:rPr lang="en-US" sz="3600" dirty="0">
                <a:cs typeface="Helvetica" panose="020B0604020202020204" pitchFamily="34" charset="0"/>
              </a:rPr>
              <a:t>. Se </a:t>
            </a:r>
            <a:r>
              <a:rPr lang="en-US" sz="3600" dirty="0" err="1">
                <a:cs typeface="Helvetica" panose="020B0604020202020204" pitchFamily="34" charset="0"/>
              </a:rPr>
              <a:t>desencadenan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diferentes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ciclos</a:t>
            </a:r>
            <a:r>
              <a:rPr lang="en-US" sz="3600" dirty="0">
                <a:cs typeface="Helvetica" panose="020B0604020202020204" pitchFamily="34" charset="0"/>
              </a:rPr>
              <a:t> con </a:t>
            </a:r>
            <a:r>
              <a:rPr lang="en-US" sz="3600" dirty="0" err="1">
                <a:cs typeface="Helvetica" panose="020B0604020202020204" pitchFamily="34" charset="0"/>
              </a:rPr>
              <a:t>cálculos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innecesarios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Rendimiento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muy</a:t>
            </a:r>
            <a:r>
              <a:rPr lang="en-US" sz="3600" dirty="0">
                <a:cs typeface="Helvetica" panose="020B0604020202020204" pitchFamily="34" charset="0"/>
              </a:rPr>
              <a:t> superior </a:t>
            </a:r>
            <a:r>
              <a:rPr lang="en-US" sz="3600" dirty="0" err="1">
                <a:cs typeface="Helvetica" panose="020B0604020202020204" pitchFamily="34" charset="0"/>
              </a:rPr>
              <a:t>utilizando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TranslationX</a:t>
            </a:r>
            <a:r>
              <a:rPr lang="en-US" sz="3600" dirty="0">
                <a:cs typeface="Helvetica" panose="020B0604020202020204" pitchFamily="34" charset="0"/>
              </a:rPr>
              <a:t> y </a:t>
            </a:r>
            <a:r>
              <a:rPr lang="en-US" sz="3600" b="1" dirty="0" err="1">
                <a:cs typeface="Helvetica" panose="020B0604020202020204" pitchFamily="34" charset="0"/>
              </a:rPr>
              <a:t>TranslationY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lugar</a:t>
            </a:r>
            <a:r>
              <a:rPr lang="en-US" sz="3600" dirty="0">
                <a:cs typeface="Helvetica" panose="020B0604020202020204" pitchFamily="34" charset="0"/>
              </a:rPr>
              <a:t> de Margin para </a:t>
            </a:r>
            <a:r>
              <a:rPr lang="en-US" sz="3600" dirty="0" err="1">
                <a:cs typeface="Helvetica" panose="020B0604020202020204" pitchFamily="34" charset="0"/>
              </a:rPr>
              <a:t>posicionar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Evitar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modificar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b="1" dirty="0">
                <a:cs typeface="Helvetica" panose="020B0604020202020204" pitchFamily="34" charset="0"/>
              </a:rPr>
              <a:t>Opacity</a:t>
            </a:r>
            <a:r>
              <a:rPr lang="en-US" sz="3600" dirty="0">
                <a:cs typeface="Helvetica" panose="020B0604020202020204" pitchFamily="34" charset="0"/>
              </a:rPr>
              <a:t> salvo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casos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necesarios</a:t>
            </a:r>
            <a:r>
              <a:rPr lang="en-US" sz="3600" dirty="0">
                <a:cs typeface="Helvetica" panose="020B0604020202020204" pitchFamily="34" charset="0"/>
              </a:rPr>
              <a:t>. </a:t>
            </a:r>
            <a:r>
              <a:rPr lang="en-US" sz="3600" dirty="0" err="1">
                <a:cs typeface="Helvetica" panose="020B0604020202020204" pitchFamily="34" charset="0"/>
              </a:rPr>
              <a:t>Costoso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sobretodo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Android.</a:t>
            </a: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Views, </a:t>
            </a:r>
            <a:r>
              <a:rPr lang="en-US" sz="8000" dirty="0" err="1">
                <a:solidFill>
                  <a:schemeClr val="bg1"/>
                </a:solidFill>
              </a:rPr>
              <a:t>entrando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en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detalle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838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Las </a:t>
            </a:r>
            <a:r>
              <a:rPr lang="en-US" sz="2400" dirty="0" err="1">
                <a:cs typeface="Helvetica" panose="020B0604020202020204" pitchFamily="34" charset="0"/>
              </a:rPr>
              <a:t>propiedades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bindables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b="1" dirty="0" err="1">
                <a:cs typeface="Helvetica" panose="020B0604020202020204" pitchFamily="34" charset="0"/>
              </a:rPr>
              <a:t>VerticalTextAlignment</a:t>
            </a:r>
            <a:r>
              <a:rPr lang="en-US" sz="2400" dirty="0">
                <a:cs typeface="Helvetica" panose="020B0604020202020204" pitchFamily="34" charset="0"/>
              </a:rPr>
              <a:t> y </a:t>
            </a:r>
            <a:r>
              <a:rPr lang="en-US" sz="2400" b="1" dirty="0" err="1">
                <a:cs typeface="Helvetica" panose="020B0604020202020204" pitchFamily="34" charset="0"/>
              </a:rPr>
              <a:t>HorizontalTextAlignment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tipo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i="1" dirty="0" err="1">
                <a:cs typeface="Helvetica" panose="020B0604020202020204" pitchFamily="34" charset="0"/>
              </a:rPr>
              <a:t>TextAlignment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están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optimizadas</a:t>
            </a:r>
            <a:r>
              <a:rPr lang="en-US" sz="2400" dirty="0">
                <a:cs typeface="Helvetica" panose="020B0604020202020204" pitchFamily="34" charset="0"/>
              </a:rPr>
              <a:t> para </a:t>
            </a:r>
            <a:r>
              <a:rPr lang="en-US" sz="2400" dirty="0" err="1">
                <a:cs typeface="Helvetica" panose="020B0604020202020204" pitchFamily="34" charset="0"/>
              </a:rPr>
              <a:t>posicionar</a:t>
            </a:r>
            <a:r>
              <a:rPr lang="en-US" sz="2400" dirty="0">
                <a:cs typeface="Helvetica" panose="020B0604020202020204" pitchFamily="34" charset="0"/>
              </a:rPr>
              <a:t> el </a:t>
            </a:r>
            <a:r>
              <a:rPr lang="en-US" sz="2400" dirty="0" err="1">
                <a:cs typeface="Helvetica" panose="020B0604020202020204" pitchFamily="34" charset="0"/>
              </a:rPr>
              <a:t>contenido</a:t>
            </a:r>
            <a:r>
              <a:rPr lang="en-US" sz="2400" dirty="0">
                <a:cs typeface="Helvetica" panose="020B0604020202020204" pitchFamily="34" charset="0"/>
              </a:rPr>
              <a:t> del Label.</a:t>
            </a:r>
            <a:endParaRPr lang="en-US" sz="1600" dirty="0">
              <a:cs typeface="Helvetica" panose="020B060402020202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756388" y="2395781"/>
            <a:ext cx="10168692" cy="1143000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ttangolo 1"/>
          <p:cNvSpPr/>
          <p:nvPr/>
        </p:nvSpPr>
        <p:spPr>
          <a:xfrm>
            <a:off x="1871759" y="2522115"/>
            <a:ext cx="9871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="Testing"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VerticalOptions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HorizontalOptions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="Center"/&gt;</a:t>
            </a:r>
            <a:endParaRPr lang="it-IT" dirty="0"/>
          </a:p>
        </p:txBody>
      </p:sp>
      <p:sp>
        <p:nvSpPr>
          <p:cNvPr id="6" name="object 5"/>
          <p:cNvSpPr/>
          <p:nvPr/>
        </p:nvSpPr>
        <p:spPr>
          <a:xfrm>
            <a:off x="1722943" y="3744674"/>
            <a:ext cx="10168692" cy="1143000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ángulo 6"/>
          <p:cNvSpPr/>
          <p:nvPr/>
        </p:nvSpPr>
        <p:spPr>
          <a:xfrm>
            <a:off x="1871758" y="3854509"/>
            <a:ext cx="9871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="Testing"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VerticalTextAlignment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HorizontalTextAlignment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="Center"/&gt;</a:t>
            </a:r>
            <a:endParaRPr lang="it-IT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0" y="4087542"/>
            <a:ext cx="457264" cy="4572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0" y="2738649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Helvetica" panose="020B0604020202020204" pitchFamily="34" charset="0"/>
              </a:rPr>
              <a:t>A la hora de </a:t>
            </a:r>
            <a:r>
              <a:rPr lang="en-US" sz="2400" dirty="0" err="1">
                <a:cs typeface="Helvetica" panose="020B0604020202020204" pitchFamily="34" charset="0"/>
              </a:rPr>
              <a:t>manejar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texto</a:t>
            </a:r>
            <a:r>
              <a:rPr lang="en-US" sz="2400" dirty="0">
                <a:cs typeface="Helvetica" panose="020B0604020202020204" pitchFamily="34" charset="0"/>
              </a:rPr>
              <a:t> con </a:t>
            </a:r>
            <a:r>
              <a:rPr lang="en-US" sz="2400" dirty="0" err="1">
                <a:cs typeface="Helvetica" panose="020B0604020202020204" pitchFamily="34" charset="0"/>
              </a:rPr>
              <a:t>formato</a:t>
            </a:r>
            <a:r>
              <a:rPr lang="en-US" sz="2400" dirty="0">
                <a:cs typeface="Helvetica" panose="020B0604020202020204" pitchFamily="34" charset="0"/>
              </a:rPr>
              <a:t>, el control de </a:t>
            </a:r>
            <a:r>
              <a:rPr lang="en-US" sz="2400" dirty="0" err="1">
                <a:cs typeface="Helvetica" panose="020B0604020202020204" pitchFamily="34" charset="0"/>
              </a:rPr>
              <a:t>tipo</a:t>
            </a:r>
            <a:r>
              <a:rPr lang="en-US" sz="2400" dirty="0">
                <a:cs typeface="Helvetica" panose="020B0604020202020204" pitchFamily="34" charset="0"/>
              </a:rPr>
              <a:t> Label </a:t>
            </a:r>
            <a:r>
              <a:rPr lang="en-US" sz="2400" dirty="0" err="1">
                <a:cs typeface="Helvetica" panose="020B0604020202020204" pitchFamily="34" charset="0"/>
              </a:rPr>
              <a:t>cuenta</a:t>
            </a:r>
            <a:r>
              <a:rPr lang="en-US" sz="2400" dirty="0">
                <a:cs typeface="Helvetica" panose="020B0604020202020204" pitchFamily="34" charset="0"/>
              </a:rPr>
              <a:t> con la </a:t>
            </a:r>
            <a:r>
              <a:rPr lang="en-US" sz="2400" dirty="0" err="1">
                <a:cs typeface="Helvetica" panose="020B0604020202020204" pitchFamily="34" charset="0"/>
              </a:rPr>
              <a:t>propiedad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bindable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b="1" dirty="0" err="1">
                <a:cs typeface="Helvetica" panose="020B0604020202020204" pitchFamily="34" charset="0"/>
              </a:rPr>
              <a:t>FormattedText</a:t>
            </a:r>
            <a:r>
              <a:rPr lang="en-US" sz="2400" dirty="0">
                <a:cs typeface="Helvetica" panose="020B0604020202020204" pitchFamily="34" charset="0"/>
              </a:rPr>
              <a:t>. </a:t>
            </a:r>
            <a:r>
              <a:rPr lang="en-US" sz="2400" dirty="0" err="1">
                <a:cs typeface="Helvetica" panose="020B0604020202020204" pitchFamily="34" charset="0"/>
              </a:rPr>
              <a:t>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muchísimo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más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óptimo</a:t>
            </a:r>
            <a:r>
              <a:rPr lang="en-US" sz="2400" dirty="0">
                <a:cs typeface="Helvetica" panose="020B0604020202020204" pitchFamily="34" charset="0"/>
              </a:rPr>
              <a:t> que </a:t>
            </a:r>
            <a:r>
              <a:rPr lang="en-US" sz="2400" dirty="0" err="1">
                <a:cs typeface="Helvetica" panose="020B0604020202020204" pitchFamily="34" charset="0"/>
              </a:rPr>
              <a:t>crear</a:t>
            </a:r>
            <a:r>
              <a:rPr lang="en-US" sz="2400" dirty="0">
                <a:cs typeface="Helvetica" panose="020B0604020202020204" pitchFamily="34" charset="0"/>
              </a:rPr>
              <a:t> un nuevo Layout con multiples </a:t>
            </a:r>
            <a:r>
              <a:rPr lang="en-US" sz="2400" dirty="0" err="1">
                <a:cs typeface="Helvetica" panose="020B0604020202020204" pitchFamily="34" charset="0"/>
              </a:rPr>
              <a:t>controles</a:t>
            </a:r>
            <a:r>
              <a:rPr lang="en-US" sz="2400" dirty="0">
                <a:cs typeface="Helvetica" panose="020B0604020202020204" pitchFamily="34" charset="0"/>
              </a:rPr>
              <a:t> de </a:t>
            </a:r>
            <a:r>
              <a:rPr lang="en-US" sz="2400" dirty="0" err="1">
                <a:cs typeface="Helvetica" panose="020B0604020202020204" pitchFamily="34" charset="0"/>
              </a:rPr>
              <a:t>tipo</a:t>
            </a:r>
            <a:r>
              <a:rPr lang="en-US" sz="2400" dirty="0">
                <a:cs typeface="Helvetica" panose="020B0604020202020204" pitchFamily="34" charset="0"/>
              </a:rPr>
              <a:t> Label.</a:t>
            </a:r>
            <a:endParaRPr lang="en-US" sz="1600" dirty="0">
              <a:cs typeface="Helvetica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942" y="4094427"/>
            <a:ext cx="10202138" cy="2482835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5" y="5107212"/>
            <a:ext cx="457264" cy="4572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5" y="3065744"/>
            <a:ext cx="457264" cy="457264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1722943" y="2594270"/>
            <a:ext cx="10168692" cy="1400215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ángulo 8"/>
          <p:cNvSpPr/>
          <p:nvPr/>
        </p:nvSpPr>
        <p:spPr>
          <a:xfrm>
            <a:off x="1872980" y="2694212"/>
            <a:ext cx="9801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="Hola "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="!"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10" name="Rectángulo 9"/>
          <p:cNvSpPr/>
          <p:nvPr/>
        </p:nvSpPr>
        <p:spPr>
          <a:xfrm>
            <a:off x="1923147" y="4222550"/>
            <a:ext cx="9801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Label.FormattedText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FormattedString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Span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="Hola 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ForegroundColor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Span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="!"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ForegroundColor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="Blue" 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FormattedString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Label.FormattedText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26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660" y="1205743"/>
            <a:ext cx="12943442" cy="5207186"/>
          </a:xfrm>
        </p:spPr>
        <p:txBody>
          <a:bodyPr/>
          <a:lstStyle/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Classic vs. Forms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XamlC</a:t>
            </a:r>
          </a:p>
          <a:p>
            <a:pPr marL="639017" indent="-621746">
              <a:lnSpc>
                <a:spcPts val="3600"/>
              </a:lnSpc>
              <a:buFont typeface="Arial" pitchFamily="34" charset="0"/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Bindings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View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ListView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Layout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Fast Renderers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Custom Renders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Behaviors</a:t>
            </a:r>
          </a:p>
          <a:p>
            <a:pPr marL="639017" indent="-621746">
              <a:lnSpc>
                <a:spcPts val="3600"/>
              </a:lnSpc>
              <a:buAutoNum type="arabicPeriod"/>
              <a:tabLst>
                <a:tab pos="639017" algn="l"/>
                <a:tab pos="639879" algn="l"/>
              </a:tabLst>
            </a:pPr>
            <a:r>
              <a:rPr lang="it-IT" sz="2000" dirty="0">
                <a:cs typeface="Segoe UI Light"/>
              </a:rPr>
              <a:t>Otros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60" y="289511"/>
            <a:ext cx="11564484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905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más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óptimo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utilizar</a:t>
            </a:r>
            <a:r>
              <a:rPr lang="en-US" sz="3600" dirty="0">
                <a:cs typeface="Helvetica" panose="020B0604020202020204" pitchFamily="34" charset="0"/>
              </a:rPr>
              <a:t> un </a:t>
            </a:r>
            <a:r>
              <a:rPr lang="en-US" sz="3600" b="1" dirty="0" err="1">
                <a:cs typeface="Helvetica" panose="020B0604020202020204" pitchFamily="34" charset="0"/>
              </a:rPr>
              <a:t>ImageSource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una</a:t>
            </a:r>
            <a:r>
              <a:rPr lang="en-US" sz="3600" dirty="0">
                <a:cs typeface="Helvetica" panose="020B0604020202020204" pitchFamily="34" charset="0"/>
              </a:rPr>
              <a:t> imagen </a:t>
            </a:r>
            <a:r>
              <a:rPr lang="en-US" sz="3600" dirty="0" err="1">
                <a:cs typeface="Helvetica" panose="020B0604020202020204" pitchFamily="34" charset="0"/>
              </a:rPr>
              <a:t>desde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sistema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archivos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lugar</a:t>
            </a:r>
            <a:r>
              <a:rPr lang="en-US" sz="3600" dirty="0">
                <a:cs typeface="Helvetica" panose="020B0604020202020204" pitchFamily="34" charset="0"/>
              </a:rPr>
              <a:t> del </a:t>
            </a:r>
            <a:r>
              <a:rPr lang="en-US" sz="3600" dirty="0" err="1">
                <a:cs typeface="Helvetica" panose="020B0604020202020204" pitchFamily="34" charset="0"/>
              </a:rPr>
              <a:t>archivo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recursos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06" y="3261722"/>
            <a:ext cx="10168692" cy="989436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111060" y="4610615"/>
            <a:ext cx="10202137" cy="1693932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9" y="5228949"/>
            <a:ext cx="457264" cy="4572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8" y="3604590"/>
            <a:ext cx="457264" cy="45726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64655" y="3461163"/>
            <a:ext cx="9868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Source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="resource.png"/&gt;</a:t>
            </a:r>
            <a:endParaRPr lang="it-IT" dirty="0"/>
          </a:p>
        </p:txBody>
      </p:sp>
      <p:sp>
        <p:nvSpPr>
          <p:cNvPr id="10" name="Rectángulo 9"/>
          <p:cNvSpPr/>
          <p:nvPr/>
        </p:nvSpPr>
        <p:spPr>
          <a:xfrm>
            <a:off x="1264654" y="4672083"/>
            <a:ext cx="9868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Image.Source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FileImageSource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File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="file.png"/&gt;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Image.Source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6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Desactivar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opacidad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Transformaciones</a:t>
            </a:r>
            <a:r>
              <a:rPr lang="en-US" sz="3600" dirty="0">
                <a:cs typeface="Helvetica" panose="020B0604020202020204" pitchFamily="34" charset="0"/>
              </a:rPr>
              <a:t> y </a:t>
            </a:r>
            <a:r>
              <a:rPr lang="en-US" sz="3600" dirty="0" err="1">
                <a:cs typeface="Helvetica" panose="020B0604020202020204" pitchFamily="34" charset="0"/>
              </a:rPr>
              <a:t>reducción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tamaño</a:t>
            </a:r>
            <a:r>
              <a:rPr lang="en-US" sz="3600" dirty="0">
                <a:cs typeface="Helvetica" panose="020B0604020202020204" pitchFamily="34" charset="0"/>
              </a:rPr>
              <a:t> preferable </a:t>
            </a:r>
            <a:r>
              <a:rPr lang="en-US" sz="3600" dirty="0" err="1">
                <a:cs typeface="Helvetica" panose="020B0604020202020204" pitchFamily="34" charset="0"/>
              </a:rPr>
              <a:t>desde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lado</a:t>
            </a:r>
            <a:r>
              <a:rPr lang="en-US" sz="3600" dirty="0">
                <a:cs typeface="Helvetica" panose="020B0604020202020204" pitchFamily="34" charset="0"/>
              </a:rPr>
              <a:t> del </a:t>
            </a:r>
            <a:r>
              <a:rPr lang="en-US" sz="3600" dirty="0" err="1">
                <a:cs typeface="Helvetica" panose="020B0604020202020204" pitchFamily="34" charset="0"/>
              </a:rPr>
              <a:t>servidor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Rettangolo 1"/>
          <p:cNvSpPr/>
          <p:nvPr/>
        </p:nvSpPr>
        <p:spPr>
          <a:xfrm>
            <a:off x="645897" y="2213656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 IsOpaque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="False"/&gt;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20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 err="1">
                <a:solidFill>
                  <a:schemeClr val="bg1"/>
                </a:solidFill>
              </a:rPr>
              <a:t>ListView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252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Salto </a:t>
            </a:r>
            <a:r>
              <a:rPr lang="en-US" sz="3600" dirty="0" err="1">
                <a:cs typeface="Helvetica" panose="020B0604020202020204" pitchFamily="34" charset="0"/>
              </a:rPr>
              <a:t>cualitativo</a:t>
            </a:r>
            <a:r>
              <a:rPr lang="en-US" sz="3600" dirty="0">
                <a:cs typeface="Helvetica" panose="020B0604020202020204" pitchFamily="34" charset="0"/>
              </a:rPr>
              <a:t> con Xamarin.Forms 2.0 </a:t>
            </a:r>
            <a:r>
              <a:rPr lang="en-US" sz="3600" dirty="0" err="1">
                <a:cs typeface="Helvetica" panose="020B0604020202020204" pitchFamily="34" charset="0"/>
              </a:rPr>
              <a:t>donde</a:t>
            </a:r>
            <a:r>
              <a:rPr lang="en-US" sz="3600" dirty="0">
                <a:cs typeface="Helvetica" panose="020B0604020202020204" pitchFamily="34" charset="0"/>
              </a:rPr>
              <a:t> se </a:t>
            </a:r>
            <a:r>
              <a:rPr lang="en-US" sz="3600" dirty="0" err="1">
                <a:cs typeface="Helvetica" panose="020B0604020202020204" pitchFamily="34" charset="0"/>
              </a:rPr>
              <a:t>añadieron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opciones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como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b="1" dirty="0" err="1">
                <a:cs typeface="Helvetica" panose="020B0604020202020204" pitchFamily="34" charset="0"/>
              </a:rPr>
              <a:t>reutilización</a:t>
            </a:r>
            <a:r>
              <a:rPr lang="en-US" sz="3600" b="1" dirty="0">
                <a:cs typeface="Helvetica" panose="020B0604020202020204" pitchFamily="34" charset="0"/>
              </a:rPr>
              <a:t> de </a:t>
            </a:r>
            <a:r>
              <a:rPr lang="en-US" sz="3600" b="1" dirty="0" err="1">
                <a:cs typeface="Helvetica" panose="020B0604020202020204" pitchFamily="34" charset="0"/>
              </a:rPr>
              <a:t>celdas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La </a:t>
            </a:r>
            <a:r>
              <a:rPr lang="en-US" sz="3600" dirty="0" err="1">
                <a:cs typeface="Helvetica" panose="020B0604020202020204" pitchFamily="34" charset="0"/>
              </a:rPr>
              <a:t>reutilización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celdas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viene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definida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propiedad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ListViewCachingStrategy</a:t>
            </a:r>
            <a:r>
              <a:rPr lang="en-US" sz="3600" dirty="0">
                <a:cs typeface="Helvetica" panose="020B0604020202020204" pitchFamily="34" charset="0"/>
              </a:rPr>
              <a:t> que </a:t>
            </a:r>
            <a:r>
              <a:rPr lang="en-US" sz="3600" dirty="0" err="1">
                <a:cs typeface="Helvetica" panose="020B0604020202020204" pitchFamily="34" charset="0"/>
              </a:rPr>
              <a:t>cuenta</a:t>
            </a:r>
            <a:r>
              <a:rPr lang="en-US" sz="3600" dirty="0">
                <a:cs typeface="Helvetica" panose="020B0604020202020204" pitchFamily="34" charset="0"/>
              </a:rPr>
              <a:t> con dos </a:t>
            </a:r>
            <a:r>
              <a:rPr lang="en-US" sz="3600" dirty="0" err="1">
                <a:cs typeface="Helvetica" panose="020B0604020202020204" pitchFamily="34" charset="0"/>
              </a:rPr>
              <a:t>posibles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valores</a:t>
            </a:r>
            <a:r>
              <a:rPr lang="en-US" sz="3600" dirty="0">
                <a:cs typeface="Helvetica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cs typeface="Helvetica" panose="020B0604020202020204" pitchFamily="34" charset="0"/>
              </a:rPr>
              <a:t>RecycleElement</a:t>
            </a:r>
            <a:endParaRPr lang="en-US" sz="2400" b="1" dirty="0"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cs typeface="Helvetica" panose="020B0604020202020204" pitchFamily="34" charset="0"/>
              </a:rPr>
              <a:t>RetainElement</a:t>
            </a:r>
            <a:endParaRPr lang="en-US" sz="2400" b="1" dirty="0">
              <a:cs typeface="Helvetica" panose="020B0604020202020204" pitchFamily="34" charset="0"/>
            </a:endParaRPr>
          </a:p>
        </p:txBody>
      </p:sp>
      <p:sp>
        <p:nvSpPr>
          <p:cNvPr id="4" name="Rettangolo 2"/>
          <p:cNvSpPr/>
          <p:nvPr/>
        </p:nvSpPr>
        <p:spPr>
          <a:xfrm>
            <a:off x="358695" y="2898779"/>
            <a:ext cx="113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 CachingStrategy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="RecycleElement"/&gt;</a:t>
            </a:r>
            <a:endParaRPr lang="it-IT" sz="2400" dirty="0"/>
          </a:p>
        </p:txBody>
      </p:sp>
      <p:sp>
        <p:nvSpPr>
          <p:cNvPr id="5" name="object 5"/>
          <p:cNvSpPr/>
          <p:nvPr/>
        </p:nvSpPr>
        <p:spPr>
          <a:xfrm>
            <a:off x="350757" y="2820587"/>
            <a:ext cx="11574323" cy="676591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ListView</a:t>
            </a:r>
            <a:r>
              <a:rPr lang="en-US" sz="4400" dirty="0"/>
              <a:t>, </a:t>
            </a:r>
            <a:r>
              <a:rPr lang="en-US" sz="4400" dirty="0" err="1"/>
              <a:t>reutilización</a:t>
            </a:r>
            <a:r>
              <a:rPr lang="en-US" sz="4400" dirty="0"/>
              <a:t> de </a:t>
            </a:r>
            <a:r>
              <a:rPr lang="en-US" sz="4400" dirty="0" err="1"/>
              <a:t>celdas</a:t>
            </a:r>
            <a:r>
              <a:rPr lang="en-US" sz="4400" dirty="0"/>
              <a:t> - </a:t>
            </a:r>
            <a:r>
              <a:rPr lang="en-US" sz="4400" dirty="0" err="1"/>
              <a:t>RecycleElement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El </a:t>
            </a:r>
            <a:r>
              <a:rPr lang="en-US" sz="3600" dirty="0" err="1">
                <a:cs typeface="Helvetica" panose="020B0604020202020204" pitchFamily="34" charset="0"/>
              </a:rPr>
              <a:t>ListView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mantiene</a:t>
            </a:r>
            <a:r>
              <a:rPr lang="en-US" sz="3600" dirty="0">
                <a:cs typeface="Helvetica" panose="020B0604020202020204" pitchFamily="34" charset="0"/>
              </a:rPr>
              <a:t> un </a:t>
            </a:r>
            <a:r>
              <a:rPr lang="en-US" sz="3600" dirty="0" err="1">
                <a:cs typeface="Helvetica" panose="020B0604020202020204" pitchFamily="34" charset="0"/>
              </a:rPr>
              <a:t>grupo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celdas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iguales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dimensiones</a:t>
            </a:r>
            <a:r>
              <a:rPr lang="en-US" sz="3600" dirty="0">
                <a:cs typeface="Helvetica" panose="020B0604020202020204" pitchFamily="34" charset="0"/>
              </a:rPr>
              <a:t> con el </a:t>
            </a:r>
            <a:r>
              <a:rPr lang="en-US" sz="3600" dirty="0" err="1">
                <a:cs typeface="Helvetica" panose="020B0604020202020204" pitchFamily="34" charset="0"/>
              </a:rPr>
              <a:t>tamaño</a:t>
            </a:r>
            <a:r>
              <a:rPr lang="en-US" sz="3600" dirty="0">
                <a:cs typeface="Helvetica" panose="020B0604020202020204" pitchFamily="34" charset="0"/>
              </a:rPr>
              <a:t> de la </a:t>
            </a:r>
            <a:r>
              <a:rPr lang="en-US" sz="3600" dirty="0" err="1">
                <a:cs typeface="Helvetica" panose="020B0604020202020204" pitchFamily="34" charset="0"/>
              </a:rPr>
              <a:t>ventana</a:t>
            </a:r>
            <a:r>
              <a:rPr lang="en-US" sz="3600" dirty="0">
                <a:cs typeface="Helvetica" panose="020B0604020202020204" pitchFamily="34" charset="0"/>
              </a:rPr>
              <a:t>, lo que se </a:t>
            </a:r>
            <a:r>
              <a:rPr lang="en-US" sz="3600" dirty="0" err="1">
                <a:cs typeface="Helvetica" panose="020B0604020202020204" pitchFamily="34" charset="0"/>
              </a:rPr>
              <a:t>conoce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como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reutilización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celdas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Opción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idónea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una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enorme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variedad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casos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pero</a:t>
            </a:r>
            <a:r>
              <a:rPr lang="en-US" sz="3600" dirty="0">
                <a:cs typeface="Helvetica" panose="020B0604020202020204" pitchFamily="34" charset="0"/>
              </a:rPr>
              <a:t> no </a:t>
            </a:r>
            <a:r>
              <a:rPr lang="en-US" sz="3600" dirty="0" err="1">
                <a:cs typeface="Helvetica" panose="020B0604020202020204" pitchFamily="34" charset="0"/>
              </a:rPr>
              <a:t>siempre</a:t>
            </a:r>
            <a:r>
              <a:rPr lang="en-US" sz="3600" dirty="0">
                <a:cs typeface="Helvetica" panose="020B0604020202020204" pitchFamily="34" charset="0"/>
              </a:rPr>
              <a:t>. Por </a:t>
            </a:r>
            <a:r>
              <a:rPr lang="en-US" sz="3600" dirty="0" err="1">
                <a:cs typeface="Helvetica" panose="020B0604020202020204" pitchFamily="34" charset="0"/>
              </a:rPr>
              <a:t>ejemplo</a:t>
            </a:r>
            <a:r>
              <a:rPr lang="en-US" sz="3600" dirty="0">
                <a:cs typeface="Helvetica" panose="020B0604020202020204" pitchFamily="34" charset="0"/>
              </a:rPr>
              <a:t>, se </a:t>
            </a:r>
            <a:r>
              <a:rPr lang="en-US" sz="3600" dirty="0" err="1">
                <a:cs typeface="Helvetica" panose="020B0604020202020204" pitchFamily="34" charset="0"/>
              </a:rPr>
              <a:t>pueden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tener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problemas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si</a:t>
            </a:r>
            <a:r>
              <a:rPr lang="en-US" sz="3600" dirty="0">
                <a:cs typeface="Helvetica" panose="020B0604020202020204" pitchFamily="34" charset="0"/>
              </a:rPr>
              <a:t> se </a:t>
            </a:r>
            <a:r>
              <a:rPr lang="en-US" sz="3600" dirty="0" err="1">
                <a:cs typeface="Helvetica" panose="020B0604020202020204" pitchFamily="34" charset="0"/>
              </a:rPr>
              <a:t>utiliza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DataTemplateSelector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9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ListView</a:t>
            </a:r>
            <a:r>
              <a:rPr lang="en-US" sz="4400" dirty="0"/>
              <a:t>, </a:t>
            </a:r>
            <a:r>
              <a:rPr lang="en-US" sz="4400" dirty="0" err="1"/>
              <a:t>reutilización</a:t>
            </a:r>
            <a:r>
              <a:rPr lang="en-US" sz="4400" dirty="0"/>
              <a:t> de </a:t>
            </a:r>
            <a:r>
              <a:rPr lang="en-US" sz="4400" dirty="0" err="1"/>
              <a:t>celdas</a:t>
            </a:r>
            <a:r>
              <a:rPr lang="en-US" sz="4400" dirty="0"/>
              <a:t> - </a:t>
            </a:r>
            <a:r>
              <a:rPr lang="en-US" sz="4400" dirty="0" err="1"/>
              <a:t>RetainElement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el valor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defecto</a:t>
            </a:r>
            <a:r>
              <a:rPr lang="en-US" sz="3600" dirty="0">
                <a:cs typeface="Helvetica" panose="020B0604020202020204" pitchFamily="34" charset="0"/>
              </a:rPr>
              <a:t> para </a:t>
            </a:r>
            <a:r>
              <a:rPr lang="en-US" sz="3600" dirty="0" err="1">
                <a:cs typeface="Helvetica" panose="020B0604020202020204" pitchFamily="34" charset="0"/>
              </a:rPr>
              <a:t>garantizar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compatibilidad</a:t>
            </a:r>
            <a:r>
              <a:rPr lang="en-US" sz="3600" dirty="0">
                <a:cs typeface="Helvetica" panose="020B0604020202020204" pitchFamily="34" charset="0"/>
              </a:rPr>
              <a:t> con versions </a:t>
            </a:r>
            <a:r>
              <a:rPr lang="en-US" sz="3600" dirty="0" err="1">
                <a:cs typeface="Helvetica" panose="020B0604020202020204" pitchFamily="34" charset="0"/>
              </a:rPr>
              <a:t>anteriores</a:t>
            </a:r>
            <a:r>
              <a:rPr lang="en-US" sz="3600" dirty="0">
                <a:cs typeface="Helvetica" panose="020B0604020202020204" pitchFamily="34" charset="0"/>
              </a:rPr>
              <a:t> de Xamarin.Forms.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El </a:t>
            </a:r>
            <a:r>
              <a:rPr lang="en-US" sz="3600" dirty="0" err="1">
                <a:cs typeface="Helvetica" panose="020B0604020202020204" pitchFamily="34" charset="0"/>
              </a:rPr>
              <a:t>ListView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crea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una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nueva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celda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cada</a:t>
            </a:r>
            <a:r>
              <a:rPr lang="en-US" sz="3600" dirty="0">
                <a:cs typeface="Helvetica" panose="020B0604020202020204" pitchFamily="34" charset="0"/>
              </a:rPr>
              <a:t> element de la </a:t>
            </a:r>
            <a:r>
              <a:rPr lang="en-US" sz="3600" dirty="0" err="1">
                <a:cs typeface="Helvetica" panose="020B0604020202020204" pitchFamily="34" charset="0"/>
              </a:rPr>
              <a:t>lista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determinadas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ocasiones</a:t>
            </a:r>
            <a:r>
              <a:rPr lang="en-US" sz="3600" dirty="0">
                <a:cs typeface="Helvetica" panose="020B0604020202020204" pitchFamily="34" charset="0"/>
              </a:rPr>
              <a:t> se </a:t>
            </a:r>
            <a:r>
              <a:rPr lang="en-US" sz="3600" dirty="0" err="1">
                <a:cs typeface="Helvetica" panose="020B0604020202020204" pitchFamily="34" charset="0"/>
              </a:rPr>
              <a:t>requiere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contenido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adicional</a:t>
            </a:r>
            <a:r>
              <a:rPr lang="en-US" sz="3600" dirty="0">
                <a:cs typeface="Helvetica" panose="020B0604020202020204" pitchFamily="34" charset="0"/>
              </a:rPr>
              <a:t> al </a:t>
            </a:r>
            <a:r>
              <a:rPr lang="en-US" sz="3600" dirty="0" err="1">
                <a:cs typeface="Helvetica" panose="020B0604020202020204" pitchFamily="34" charset="0"/>
              </a:rPr>
              <a:t>ListView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parte</a:t>
            </a:r>
            <a:r>
              <a:rPr lang="en-US" sz="3600" dirty="0">
                <a:cs typeface="Helvetica" panose="020B0604020202020204" pitchFamily="34" charset="0"/>
              </a:rPr>
              <a:t> superior y/o inferior.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recomendable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utilizar</a:t>
            </a:r>
            <a:r>
              <a:rPr lang="en-US" sz="3600" dirty="0">
                <a:cs typeface="Helvetica" panose="020B0604020202020204" pitchFamily="34" charset="0"/>
              </a:rPr>
              <a:t> las </a:t>
            </a:r>
            <a:r>
              <a:rPr lang="en-US" sz="3600" dirty="0" err="1">
                <a:cs typeface="Helvetica" panose="020B0604020202020204" pitchFamily="34" charset="0"/>
              </a:rPr>
              <a:t>propiedades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HeaderTemplate</a:t>
            </a:r>
            <a:r>
              <a:rPr lang="en-US" sz="3600" dirty="0">
                <a:cs typeface="Helvetica" panose="020B0604020202020204" pitchFamily="34" charset="0"/>
              </a:rPr>
              <a:t> y </a:t>
            </a:r>
            <a:r>
              <a:rPr lang="en-US" sz="3600" b="1" dirty="0" err="1">
                <a:cs typeface="Helvetica" panose="020B0604020202020204" pitchFamily="34" charset="0"/>
              </a:rPr>
              <a:t>FooterTemplate</a:t>
            </a:r>
            <a:r>
              <a:rPr lang="en-US" sz="3600" dirty="0">
                <a:cs typeface="Helvetica" panose="020B0604020202020204" pitchFamily="34" charset="0"/>
              </a:rPr>
              <a:t> para </a:t>
            </a:r>
            <a:r>
              <a:rPr lang="en-US" sz="3600" dirty="0" err="1">
                <a:cs typeface="Helvetica" panose="020B0604020202020204" pitchFamily="34" charset="0"/>
              </a:rPr>
              <a:t>ello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Envolver</a:t>
            </a:r>
            <a:r>
              <a:rPr lang="en-US" sz="3600" dirty="0">
                <a:cs typeface="Helvetica" panose="020B0604020202020204" pitchFamily="34" charset="0"/>
              </a:rPr>
              <a:t> al control </a:t>
            </a:r>
            <a:r>
              <a:rPr lang="en-US" sz="3600" dirty="0" err="1">
                <a:cs typeface="Helvetica" panose="020B0604020202020204" pitchFamily="34" charset="0"/>
              </a:rPr>
              <a:t>ListView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un </a:t>
            </a:r>
            <a:r>
              <a:rPr lang="en-US" sz="3600" b="1" dirty="0" err="1">
                <a:cs typeface="Helvetica" panose="020B0604020202020204" pitchFamily="34" charset="0"/>
              </a:rPr>
              <a:t>ScrollView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rompe</a:t>
            </a:r>
            <a:r>
              <a:rPr lang="en-US" sz="3600" b="1" dirty="0">
                <a:cs typeface="Helvetica" panose="020B0604020202020204" pitchFamily="34" charset="0"/>
              </a:rPr>
              <a:t> la </a:t>
            </a:r>
            <a:r>
              <a:rPr lang="en-US" sz="3600" b="1" dirty="0" err="1">
                <a:cs typeface="Helvetica" panose="020B0604020202020204" pitchFamily="34" charset="0"/>
              </a:rPr>
              <a:t>virtualización</a:t>
            </a:r>
            <a:r>
              <a:rPr lang="en-US" sz="3600" b="1" dirty="0">
                <a:cs typeface="Helvetica" panose="020B0604020202020204" pitchFamily="34" charset="0"/>
              </a:rPr>
              <a:t>!</a:t>
            </a:r>
            <a:endParaRPr lang="en-US" sz="2400" b="1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Rettangolo 4"/>
          <p:cNvSpPr/>
          <p:nvPr/>
        </p:nvSpPr>
        <p:spPr>
          <a:xfrm>
            <a:off x="1395663" y="1348934"/>
            <a:ext cx="102509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ScrollView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="Header" /&gt;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="Footer" /&gt;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ScrollView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5" name="object 5"/>
          <p:cNvSpPr/>
          <p:nvPr/>
        </p:nvSpPr>
        <p:spPr>
          <a:xfrm>
            <a:off x="1274446" y="1282322"/>
            <a:ext cx="10650633" cy="1913271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274446" y="3421963"/>
            <a:ext cx="10650633" cy="3144314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9" y="2140956"/>
            <a:ext cx="457264" cy="45726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95664" y="3457734"/>
            <a:ext cx="10250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="Header" 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Footer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="Footer"&gt;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ListView.HeaderTemplate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 .}" /&gt;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ListView.HeaderTemplate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ListView.FooterTemplate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 .}" /&gt;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ListView.FooterTemplate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89" y="4783373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Se </a:t>
            </a:r>
            <a:r>
              <a:rPr lang="en-US" sz="3600" dirty="0" err="1">
                <a:cs typeface="Helvetica" panose="020B0604020202020204" pitchFamily="34" charset="0"/>
              </a:rPr>
              <a:t>recomiendo</a:t>
            </a:r>
            <a:r>
              <a:rPr lang="en-US" sz="3600" dirty="0">
                <a:cs typeface="Helvetica" panose="020B0604020202020204" pitchFamily="34" charset="0"/>
              </a:rPr>
              <a:t> utilizer </a:t>
            </a:r>
            <a:r>
              <a:rPr lang="en-US" sz="3600" b="1" dirty="0" err="1">
                <a:cs typeface="Helvetica" panose="020B0604020202020204" pitchFamily="34" charset="0"/>
              </a:rPr>
              <a:t>IList</a:t>
            </a:r>
            <a:r>
              <a:rPr lang="en-US" sz="3600" b="1" dirty="0">
                <a:cs typeface="Helvetica" panose="020B0604020202020204" pitchFamily="34" charset="0"/>
              </a:rPr>
              <a:t>&lt;T&gt; </a:t>
            </a:r>
            <a:r>
              <a:rPr lang="en-US" sz="3600" dirty="0" err="1">
                <a:cs typeface="Helvetica" panose="020B0604020202020204" pitchFamily="34" charset="0"/>
              </a:rPr>
              <a:t>como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ItemsSource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lugar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b="1" dirty="0" err="1">
                <a:cs typeface="Helvetica" panose="020B0604020202020204" pitchFamily="34" charset="0"/>
              </a:rPr>
              <a:t>IEnumerable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Si se </a:t>
            </a:r>
            <a:r>
              <a:rPr lang="en-US" sz="3600" dirty="0" err="1">
                <a:cs typeface="Helvetica" panose="020B0604020202020204" pitchFamily="34" charset="0"/>
              </a:rPr>
              <a:t>utiliza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RecycleElemement</a:t>
            </a:r>
            <a:r>
              <a:rPr lang="en-US" sz="3600" dirty="0">
                <a:cs typeface="Helvetica" panose="020B0604020202020204" pitchFamily="34" charset="0"/>
              </a:rPr>
              <a:t>, se </a:t>
            </a:r>
            <a:r>
              <a:rPr lang="en-US" sz="3600" dirty="0" err="1">
                <a:cs typeface="Helvetica" panose="020B0604020202020204" pitchFamily="34" charset="0"/>
              </a:rPr>
              <a:t>aumenta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rendimiento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eliminando</a:t>
            </a:r>
            <a:r>
              <a:rPr lang="en-US" sz="3600" dirty="0">
                <a:cs typeface="Helvetica" panose="020B0604020202020204" pitchFamily="34" charset="0"/>
              </a:rPr>
              <a:t> el Binding de la </a:t>
            </a:r>
            <a:r>
              <a:rPr lang="en-US" sz="3600" dirty="0" err="1">
                <a:cs typeface="Helvetica" panose="020B0604020202020204" pitchFamily="34" charset="0"/>
              </a:rPr>
              <a:t>celda</a:t>
            </a:r>
            <a:r>
              <a:rPr lang="en-US" sz="3600" dirty="0">
                <a:cs typeface="Helvetica" panose="020B0604020202020204" pitchFamily="34" charset="0"/>
              </a:rPr>
              <a:t> y </a:t>
            </a:r>
            <a:r>
              <a:rPr lang="en-US" sz="3600" dirty="0" err="1">
                <a:cs typeface="Helvetica" panose="020B0604020202020204" pitchFamily="34" charset="0"/>
              </a:rPr>
              <a:t>utilizano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OnBindingContextChanged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Sacando</a:t>
            </a:r>
            <a:r>
              <a:rPr lang="en-US" sz="6000" dirty="0"/>
              <a:t> </a:t>
            </a:r>
            <a:r>
              <a:rPr lang="en-US" sz="6000" dirty="0" err="1"/>
              <a:t>rendimiento</a:t>
            </a:r>
            <a:r>
              <a:rPr lang="en-US" sz="6000" dirty="0"/>
              <a:t> a un </a:t>
            </a:r>
            <a:r>
              <a:rPr lang="en-US" sz="6000" dirty="0" err="1"/>
              <a:t>ListView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925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Classic VS Forms</a:t>
            </a:r>
          </a:p>
        </p:txBody>
      </p:sp>
    </p:spTree>
    <p:extLst>
      <p:ext uri="{BB962C8B-B14F-4D97-AF65-F5344CB8AC3E}">
        <p14:creationId xmlns:p14="http://schemas.microsoft.com/office/powerpoint/2010/main" val="364851089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49463448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Elaborazione 17"/>
          <p:cNvSpPr/>
          <p:nvPr/>
        </p:nvSpPr>
        <p:spPr bwMode="auto">
          <a:xfrm>
            <a:off x="8580437" y="2869960"/>
            <a:ext cx="2133600" cy="762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Layout</a:t>
            </a:r>
          </a:p>
        </p:txBody>
      </p:sp>
      <p:sp>
        <p:nvSpPr>
          <p:cNvPr id="5" name="Elaborazione 20"/>
          <p:cNvSpPr/>
          <p:nvPr/>
        </p:nvSpPr>
        <p:spPr bwMode="auto">
          <a:xfrm>
            <a:off x="8580437" y="1458187"/>
            <a:ext cx="2133600" cy="762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Page</a:t>
            </a:r>
          </a:p>
        </p:txBody>
      </p:sp>
      <p:cxnSp>
        <p:nvCxnSpPr>
          <p:cNvPr id="6" name="Connettore 2 26"/>
          <p:cNvCxnSpPr>
            <a:stCxn id="5" idx="2"/>
            <a:endCxn id="4" idx="0"/>
          </p:cNvCxnSpPr>
          <p:nvPr/>
        </p:nvCxnSpPr>
        <p:spPr>
          <a:xfrm>
            <a:off x="9647237" y="2220187"/>
            <a:ext cx="0" cy="649773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aborazione 45"/>
          <p:cNvSpPr/>
          <p:nvPr/>
        </p:nvSpPr>
        <p:spPr bwMode="auto">
          <a:xfrm>
            <a:off x="9647237" y="4281971"/>
            <a:ext cx="1219201" cy="762000"/>
          </a:xfrm>
          <a:prstGeom prst="flowChartProcess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View2</a:t>
            </a:r>
          </a:p>
        </p:txBody>
      </p:sp>
      <p:cxnSp>
        <p:nvCxnSpPr>
          <p:cNvPr id="10" name="Connettore 2 48"/>
          <p:cNvCxnSpPr>
            <a:cxnSpLocks/>
            <a:stCxn id="4" idx="2"/>
            <a:endCxn id="12" idx="0"/>
          </p:cNvCxnSpPr>
          <p:nvPr/>
        </p:nvCxnSpPr>
        <p:spPr>
          <a:xfrm flipH="1">
            <a:off x="8809038" y="3631960"/>
            <a:ext cx="838199" cy="623478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50"/>
          <p:cNvCxnSpPr>
            <a:stCxn id="4" idx="2"/>
            <a:endCxn id="9" idx="0"/>
          </p:cNvCxnSpPr>
          <p:nvPr/>
        </p:nvCxnSpPr>
        <p:spPr>
          <a:xfrm>
            <a:off x="9647237" y="3631960"/>
            <a:ext cx="609601" cy="650011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aborazione 46"/>
          <p:cNvSpPr/>
          <p:nvPr/>
        </p:nvSpPr>
        <p:spPr bwMode="auto">
          <a:xfrm>
            <a:off x="8199437" y="4255438"/>
            <a:ext cx="1219201" cy="762000"/>
          </a:xfrm>
          <a:prstGeom prst="flowChartProcess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View1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350758" y="1189176"/>
            <a:ext cx="76200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Helvetica" panose="020B0604020202020204" pitchFamily="34" charset="0"/>
              </a:rPr>
              <a:t>Un Layout </a:t>
            </a:r>
            <a:r>
              <a:rPr lang="en-US" sz="2800" dirty="0" err="1">
                <a:cs typeface="Helvetica" panose="020B0604020202020204" pitchFamily="34" charset="0"/>
              </a:rPr>
              <a:t>representa</a:t>
            </a:r>
            <a:r>
              <a:rPr lang="en-US" sz="2800" dirty="0">
                <a:cs typeface="Helvetica" panose="020B0604020202020204" pitchFamily="34" charset="0"/>
              </a:rPr>
              <a:t> un </a:t>
            </a:r>
            <a:r>
              <a:rPr lang="en-US" sz="2800" dirty="0" err="1">
                <a:cs typeface="Helvetica" panose="020B0604020202020204" pitchFamily="34" charset="0"/>
              </a:rPr>
              <a:t>nodo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en</a:t>
            </a:r>
            <a:r>
              <a:rPr lang="en-US" sz="2800" dirty="0">
                <a:cs typeface="Helvetica" panose="020B0604020202020204" pitchFamily="34" charset="0"/>
              </a:rPr>
              <a:t> el </a:t>
            </a:r>
            <a:r>
              <a:rPr lang="en-US" sz="2800" dirty="0" err="1">
                <a:cs typeface="Helvetica" panose="020B0604020202020204" pitchFamily="34" charset="0"/>
              </a:rPr>
              <a:t>árbol</a:t>
            </a:r>
            <a:r>
              <a:rPr lang="en-US" sz="2800" dirty="0">
                <a:cs typeface="Helvetica" panose="020B0604020202020204" pitchFamily="34" charset="0"/>
              </a:rPr>
              <a:t> visual.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Helvetica" panose="020B0604020202020204" pitchFamily="34" charset="0"/>
              </a:rPr>
              <a:t>Un Layout </a:t>
            </a:r>
            <a:r>
              <a:rPr lang="en-US" sz="2800" dirty="0" err="1">
                <a:cs typeface="Helvetica" panose="020B0604020202020204" pitchFamily="34" charset="0"/>
              </a:rPr>
              <a:t>cuenta</a:t>
            </a:r>
            <a:r>
              <a:rPr lang="en-US" sz="2800" dirty="0">
                <a:cs typeface="Helvetica" panose="020B0604020202020204" pitchFamily="34" charset="0"/>
              </a:rPr>
              <a:t> con </a:t>
            </a:r>
            <a:r>
              <a:rPr lang="en-US" sz="2800" dirty="0" err="1">
                <a:cs typeface="Helvetica" panose="020B0604020202020204" pitchFamily="34" charset="0"/>
              </a:rPr>
              <a:t>propiedades</a:t>
            </a:r>
            <a:r>
              <a:rPr lang="en-US" sz="2800" dirty="0">
                <a:cs typeface="Helvetica" panose="020B0604020202020204" pitchFamily="34" charset="0"/>
              </a:rPr>
              <a:t> y </a:t>
            </a:r>
            <a:r>
              <a:rPr lang="en-US" sz="2800" dirty="0" err="1">
                <a:cs typeface="Helvetica" panose="020B0604020202020204" pitchFamily="34" charset="0"/>
              </a:rPr>
              <a:t>eventos</a:t>
            </a:r>
            <a:r>
              <a:rPr lang="en-US" sz="2800" dirty="0">
                <a:cs typeface="Helvetica" panose="020B0604020202020204" pitchFamily="34" charset="0"/>
              </a:rPr>
              <a:t> que </a:t>
            </a:r>
            <a:r>
              <a:rPr lang="en-US" sz="2800" dirty="0" err="1">
                <a:cs typeface="Helvetica" panose="020B0604020202020204" pitchFamily="34" charset="0"/>
              </a:rPr>
              <a:t>permiten</a:t>
            </a:r>
            <a:r>
              <a:rPr lang="en-US" sz="2800" dirty="0">
                <a:cs typeface="Helvetica" panose="020B0604020202020204" pitchFamily="34" charset="0"/>
              </a:rPr>
              <a:t> definer </a:t>
            </a:r>
            <a:r>
              <a:rPr lang="en-US" sz="2800" dirty="0" err="1">
                <a:cs typeface="Helvetica" panose="020B0604020202020204" pitchFamily="34" charset="0"/>
              </a:rPr>
              <a:t>su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comportamiento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cs typeface="Helvetica" panose="020B0604020202020204" pitchFamily="34" charset="0"/>
              </a:rPr>
              <a:t>Es</a:t>
            </a:r>
            <a:r>
              <a:rPr lang="en-US" sz="2800" dirty="0">
                <a:cs typeface="Helvetica" panose="020B0604020202020204" pitchFamily="34" charset="0"/>
              </a:rPr>
              <a:t> el responsible de </a:t>
            </a:r>
            <a:r>
              <a:rPr lang="en-US" sz="2800" dirty="0" err="1">
                <a:cs typeface="Helvetica" panose="020B0604020202020204" pitchFamily="34" charset="0"/>
              </a:rPr>
              <a:t>gestionar</a:t>
            </a:r>
            <a:r>
              <a:rPr lang="en-US" sz="2800" dirty="0">
                <a:cs typeface="Helvetica" panose="020B0604020202020204" pitchFamily="34" charset="0"/>
              </a:rPr>
              <a:t> la </a:t>
            </a:r>
            <a:r>
              <a:rPr lang="en-US" sz="2800" dirty="0" err="1">
                <a:cs typeface="Helvetica" panose="020B0604020202020204" pitchFamily="34" charset="0"/>
              </a:rPr>
              <a:t>ubicación</a:t>
            </a:r>
            <a:r>
              <a:rPr lang="en-US" sz="2800" dirty="0">
                <a:cs typeface="Helvetica" panose="020B0604020202020204" pitchFamily="34" charset="0"/>
              </a:rPr>
              <a:t> y el </a:t>
            </a:r>
            <a:r>
              <a:rPr lang="en-US" sz="2800" dirty="0" err="1">
                <a:cs typeface="Helvetica" panose="020B0604020202020204" pitchFamily="34" charset="0"/>
              </a:rPr>
              <a:t>tamaño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nodos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secundarios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cs typeface="Helvetica" panose="020B0604020202020204" pitchFamily="34" charset="0"/>
              </a:rPr>
              <a:t>Ejemplos</a:t>
            </a:r>
            <a:r>
              <a:rPr lang="en-US" sz="2800" dirty="0">
                <a:cs typeface="Helvetica" panose="020B0604020202020204" pitchFamily="34" charset="0"/>
              </a:rPr>
              <a:t>: </a:t>
            </a:r>
            <a:r>
              <a:rPr lang="en-US" sz="2800" dirty="0" err="1">
                <a:cs typeface="Helvetica" panose="020B0604020202020204" pitchFamily="34" charset="0"/>
              </a:rPr>
              <a:t>StackLayout</a:t>
            </a:r>
            <a:r>
              <a:rPr lang="en-US" sz="2800" dirty="0">
                <a:cs typeface="Helvetica" panose="020B0604020202020204" pitchFamily="34" charset="0"/>
              </a:rPr>
              <a:t>, Grid,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un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Helvetica" panose="020B0604020202020204" pitchFamily="34" charset="0"/>
              </a:rPr>
              <a:t>La </a:t>
            </a:r>
            <a:r>
              <a:rPr lang="en-US" sz="3600" b="1" dirty="0" err="1">
                <a:cs typeface="Helvetica" panose="020B0604020202020204" pitchFamily="34" charset="0"/>
              </a:rPr>
              <a:t>creación</a:t>
            </a:r>
            <a:r>
              <a:rPr lang="en-US" sz="3600" dirty="0">
                <a:cs typeface="Helvetica" panose="020B0604020202020204" pitchFamily="34" charset="0"/>
              </a:rPr>
              <a:t> de un Layout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Xamarin.Forms </a:t>
            </a:r>
            <a:r>
              <a:rPr lang="en-US" sz="3600" dirty="0" err="1">
                <a:cs typeface="Helvetica" panose="020B0604020202020204" pitchFamily="34" charset="0"/>
              </a:rPr>
              <a:t>pasa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dos </a:t>
            </a:r>
            <a:r>
              <a:rPr lang="en-US" sz="3600" dirty="0" err="1">
                <a:cs typeface="Helvetica" panose="020B0604020202020204" pitchFamily="34" charset="0"/>
              </a:rPr>
              <a:t>fases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diferentes</a:t>
            </a:r>
            <a:r>
              <a:rPr lang="en-US" sz="3600" dirty="0">
                <a:cs typeface="Helvetica" panose="020B0604020202020204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Ciclo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b="1" dirty="0" err="1">
                <a:cs typeface="Helvetica" panose="020B0604020202020204" pitchFamily="34" charset="0"/>
              </a:rPr>
              <a:t>invalidación</a:t>
            </a:r>
            <a:r>
              <a:rPr lang="en-US" sz="3600" dirty="0">
                <a:cs typeface="Helvetica" panose="020B0604020202020204" pitchFamily="34" charset="0"/>
              </a:rPr>
              <a:t>: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árbol</a:t>
            </a:r>
            <a:r>
              <a:rPr lang="en-US" sz="3600" dirty="0">
                <a:cs typeface="Helvetica" panose="020B0604020202020204" pitchFamily="34" charset="0"/>
              </a:rPr>
              <a:t> visual, el </a:t>
            </a:r>
            <a:r>
              <a:rPr lang="en-US" sz="3600" dirty="0" err="1">
                <a:cs typeface="Helvetica" panose="020B0604020202020204" pitchFamily="34" charset="0"/>
              </a:rPr>
              <a:t>ciclo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invalidación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proceso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notificación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recursivamente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hacia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nodo</a:t>
            </a:r>
            <a:r>
              <a:rPr lang="en-US" sz="3600" dirty="0">
                <a:cs typeface="Helvetica" panose="020B0604020202020204" pitchFamily="34" charset="0"/>
              </a:rPr>
              <a:t> padre.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Ciclo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b="1" dirty="0">
                <a:cs typeface="Helvetica" panose="020B0604020202020204" pitchFamily="34" charset="0"/>
              </a:rPr>
              <a:t>Layout</a:t>
            </a:r>
            <a:r>
              <a:rPr lang="en-US" sz="3600" dirty="0">
                <a:cs typeface="Helvetica" panose="020B0604020202020204" pitchFamily="34" charset="0"/>
              </a:rPr>
              <a:t>: </a:t>
            </a:r>
            <a:r>
              <a:rPr lang="en-US" sz="3600" dirty="0" err="1">
                <a:cs typeface="Helvetica" panose="020B0604020202020204" pitchFamily="34" charset="0"/>
              </a:rPr>
              <a:t>Tras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invalidar</a:t>
            </a:r>
            <a:r>
              <a:rPr lang="en-US" sz="3600" dirty="0">
                <a:cs typeface="Helvetica" panose="020B0604020202020204" pitchFamily="34" charset="0"/>
              </a:rPr>
              <a:t>, se </a:t>
            </a:r>
            <a:r>
              <a:rPr lang="en-US" sz="3600" dirty="0" err="1">
                <a:cs typeface="Helvetica" panose="020B0604020202020204" pitchFamily="34" charset="0"/>
              </a:rPr>
              <a:t>procede</a:t>
            </a:r>
            <a:r>
              <a:rPr lang="en-US" sz="3600" dirty="0">
                <a:cs typeface="Helvetica" panose="020B0604020202020204" pitchFamily="34" charset="0"/>
              </a:rPr>
              <a:t> a la </a:t>
            </a:r>
            <a:r>
              <a:rPr lang="en-US" sz="3600" dirty="0" err="1">
                <a:cs typeface="Helvetica" panose="020B0604020202020204" pitchFamily="34" charset="0"/>
              </a:rPr>
              <a:t>reorganización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elementos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marcados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como</a:t>
            </a:r>
            <a:r>
              <a:rPr lang="en-US" sz="3600" dirty="0">
                <a:cs typeface="Helvetica" panose="020B0604020202020204" pitchFamily="34" charset="0"/>
              </a:rPr>
              <a:t> “</a:t>
            </a:r>
            <a:r>
              <a:rPr lang="en-US" sz="3600" dirty="0" err="1">
                <a:cs typeface="Helvetica" panose="020B0604020202020204" pitchFamily="34" charset="0"/>
              </a:rPr>
              <a:t>invalidados</a:t>
            </a:r>
            <a:r>
              <a:rPr lang="en-US" sz="3600" dirty="0">
                <a:cs typeface="Helvetica" panose="020B0604020202020204" pitchFamily="34" charset="0"/>
              </a:rPr>
              <a:t>”.</a:t>
            </a: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invalidación</a:t>
            </a:r>
            <a:endParaRPr lang="en-US" dirty="0"/>
          </a:p>
        </p:txBody>
      </p:sp>
      <p:sp>
        <p:nvSpPr>
          <p:cNvPr id="4" name="Rettangolo 14"/>
          <p:cNvSpPr/>
          <p:nvPr/>
        </p:nvSpPr>
        <p:spPr bwMode="auto">
          <a:xfrm>
            <a:off x="729693" y="16983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VisualElement.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InvalidateMeasureInternal()</a:t>
            </a:r>
          </a:p>
        </p:txBody>
      </p:sp>
      <p:sp>
        <p:nvSpPr>
          <p:cNvPr id="5" name="Freccia in su 16"/>
          <p:cNvSpPr/>
          <p:nvPr/>
        </p:nvSpPr>
        <p:spPr bwMode="auto">
          <a:xfrm rot="5400000" flipH="1">
            <a:off x="4429889" y="2005525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ttangolo 14"/>
          <p:cNvSpPr/>
          <p:nvPr/>
        </p:nvSpPr>
        <p:spPr bwMode="auto">
          <a:xfrm>
            <a:off x="5082085" y="16983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VisualElement.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MeasureInvalidated</a:t>
            </a:r>
          </a:p>
        </p:txBody>
      </p:sp>
      <p:sp>
        <p:nvSpPr>
          <p:cNvPr id="7" name="Freccia in su 16"/>
          <p:cNvSpPr/>
          <p:nvPr/>
        </p:nvSpPr>
        <p:spPr bwMode="auto">
          <a:xfrm rot="10800000" flipH="1">
            <a:off x="6606085" y="3238622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9" name="Decisione 6"/>
          <p:cNvSpPr/>
          <p:nvPr/>
        </p:nvSpPr>
        <p:spPr bwMode="auto">
          <a:xfrm>
            <a:off x="5653584" y="4348068"/>
            <a:ext cx="2209800" cy="127140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¿Es nodo raíz?</a:t>
            </a:r>
          </a:p>
        </p:txBody>
      </p:sp>
      <p:sp>
        <p:nvSpPr>
          <p:cNvPr id="10" name="Rettangolo 41"/>
          <p:cNvSpPr/>
          <p:nvPr/>
        </p:nvSpPr>
        <p:spPr>
          <a:xfrm>
            <a:off x="8070683" y="479910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11" name="Rettangolo 41"/>
          <p:cNvSpPr/>
          <p:nvPr/>
        </p:nvSpPr>
        <p:spPr>
          <a:xfrm>
            <a:off x="5027735" y="47991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13" name="Conector: curvado 12"/>
          <p:cNvCxnSpPr>
            <a:stCxn id="11" idx="1"/>
            <a:endCxn id="5" idx="1"/>
          </p:cNvCxnSpPr>
          <p:nvPr/>
        </p:nvCxnSpPr>
        <p:spPr>
          <a:xfrm rot="10800000">
            <a:off x="4869497" y="2574673"/>
            <a:ext cx="158238" cy="2409096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curvado 14"/>
          <p:cNvCxnSpPr>
            <a:stCxn id="10" idx="3"/>
          </p:cNvCxnSpPr>
          <p:nvPr/>
        </p:nvCxnSpPr>
        <p:spPr>
          <a:xfrm flipV="1">
            <a:off x="8434885" y="4072118"/>
            <a:ext cx="1286631" cy="911651"/>
          </a:xfrm>
          <a:prstGeom prst="curved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tangolo 14"/>
          <p:cNvSpPr/>
          <p:nvPr/>
        </p:nvSpPr>
        <p:spPr bwMode="auto">
          <a:xfrm>
            <a:off x="9856409" y="3617077"/>
            <a:ext cx="1616212" cy="94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Ciclo Layout</a:t>
            </a:r>
          </a:p>
        </p:txBody>
      </p:sp>
    </p:spTree>
    <p:extLst>
      <p:ext uri="{BB962C8B-B14F-4D97-AF65-F5344CB8AC3E}">
        <p14:creationId xmlns:p14="http://schemas.microsoft.com/office/powerpoint/2010/main" val="37570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invalidación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La </a:t>
            </a:r>
            <a:r>
              <a:rPr lang="en-US" sz="3600" dirty="0" err="1">
                <a:cs typeface="Helvetica" panose="020B0604020202020204" pitchFamily="34" charset="0"/>
              </a:rPr>
              <a:t>invalidación</a:t>
            </a:r>
            <a:r>
              <a:rPr lang="en-US" sz="3600" dirty="0">
                <a:cs typeface="Helvetica" panose="020B0604020202020204" pitchFamily="34" charset="0"/>
              </a:rPr>
              <a:t> de un Layout </a:t>
            </a:r>
            <a:r>
              <a:rPr lang="en-US" sz="3600" dirty="0" err="1">
                <a:cs typeface="Helvetica" panose="020B0604020202020204" pitchFamily="34" charset="0"/>
              </a:rPr>
              <a:t>puede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lanzarse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por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diferentes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motivos</a:t>
            </a:r>
            <a:r>
              <a:rPr lang="en-US" sz="3600" dirty="0">
                <a:cs typeface="Helvetica" panose="020B0604020202020204" pitchFamily="34" charset="0"/>
              </a:rPr>
              <a:t>. </a:t>
            </a:r>
            <a:r>
              <a:rPr lang="en-US" sz="3600" dirty="0" err="1">
                <a:cs typeface="Helvetica" panose="020B0604020202020204" pitchFamily="34" charset="0"/>
              </a:rPr>
              <a:t>Cada</a:t>
            </a:r>
            <a:r>
              <a:rPr lang="en-US" sz="3600" dirty="0">
                <a:cs typeface="Helvetica" panose="020B0604020202020204" pitchFamily="34" charset="0"/>
              </a:rPr>
              <a:t> motive </a:t>
            </a:r>
            <a:r>
              <a:rPr lang="en-US" sz="3600" dirty="0" err="1">
                <a:cs typeface="Helvetica" panose="020B0604020202020204" pitchFamily="34" charset="0"/>
              </a:rPr>
              <a:t>viene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indicado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el </a:t>
            </a:r>
            <a:r>
              <a:rPr lang="en-US" sz="3600" dirty="0" err="1">
                <a:cs typeface="Helvetica" panose="020B0604020202020204" pitchFamily="34" charset="0"/>
              </a:rPr>
              <a:t>enumerado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b="1" dirty="0" err="1">
                <a:cs typeface="Helvetica" panose="020B0604020202020204" pitchFamily="34" charset="0"/>
              </a:rPr>
              <a:t>InvalidationTrigger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10497" y="3335886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InvalidationTrigger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Undefined = 0,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MeasureChanged = 1 &lt;&lt; 0,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HorizontalOptionsChanged = 1 &lt;&lt; 1,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VerticalOptionsChanged = 1 &lt;&lt; 2,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SizeRequestChanged = 1 &lt;&lt; 3,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RendererReady = 1 &lt;&lt; 4,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MarginChanged = 1 &lt;&lt; 5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  <p:sp>
        <p:nvSpPr>
          <p:cNvPr id="5" name="object 5"/>
          <p:cNvSpPr/>
          <p:nvPr/>
        </p:nvSpPr>
        <p:spPr>
          <a:xfrm>
            <a:off x="350758" y="3295048"/>
            <a:ext cx="11574322" cy="2667000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3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Layout</a:t>
            </a:r>
          </a:p>
        </p:txBody>
      </p:sp>
      <p:sp>
        <p:nvSpPr>
          <p:cNvPr id="4" name="Rettangolo 14"/>
          <p:cNvSpPr/>
          <p:nvPr/>
        </p:nvSpPr>
        <p:spPr bwMode="auto">
          <a:xfrm>
            <a:off x="729693" y="16983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VisualElementRenderer&lt;T&gt;.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OnLayout()</a:t>
            </a:r>
          </a:p>
        </p:txBody>
      </p:sp>
      <p:sp>
        <p:nvSpPr>
          <p:cNvPr id="5" name="Freccia in su 16"/>
          <p:cNvSpPr/>
          <p:nvPr/>
        </p:nvSpPr>
        <p:spPr bwMode="auto">
          <a:xfrm rot="5400000" flipH="1">
            <a:off x="4429889" y="2005525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ttangolo 14"/>
          <p:cNvSpPr/>
          <p:nvPr/>
        </p:nvSpPr>
        <p:spPr bwMode="auto">
          <a:xfrm>
            <a:off x="5082085" y="16983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VisualElement.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UpdateLayout</a:t>
            </a:r>
          </a:p>
        </p:txBody>
      </p:sp>
      <p:sp>
        <p:nvSpPr>
          <p:cNvPr id="7" name="Freccia in su 16"/>
          <p:cNvSpPr/>
          <p:nvPr/>
        </p:nvSpPr>
        <p:spPr bwMode="auto">
          <a:xfrm rot="10800000" flipH="1">
            <a:off x="6606085" y="3238622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9" name="Decisione 6"/>
          <p:cNvSpPr/>
          <p:nvPr/>
        </p:nvSpPr>
        <p:spPr bwMode="auto">
          <a:xfrm>
            <a:off x="5653584" y="4348068"/>
            <a:ext cx="2209800" cy="127140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¿nodo compuesto?</a:t>
            </a:r>
          </a:p>
        </p:txBody>
      </p:sp>
      <p:sp>
        <p:nvSpPr>
          <p:cNvPr id="10" name="Rettangolo 41"/>
          <p:cNvSpPr/>
          <p:nvPr/>
        </p:nvSpPr>
        <p:spPr>
          <a:xfrm>
            <a:off x="8070683" y="47991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11" name="Rettangolo 41"/>
          <p:cNvSpPr/>
          <p:nvPr/>
        </p:nvSpPr>
        <p:spPr>
          <a:xfrm>
            <a:off x="5154489" y="479910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Si</a:t>
            </a:r>
          </a:p>
        </p:txBody>
      </p:sp>
      <p:cxnSp>
        <p:nvCxnSpPr>
          <p:cNvPr id="13" name="Conector: curvado 12"/>
          <p:cNvCxnSpPr>
            <a:cxnSpLocks/>
            <a:stCxn id="11" idx="1"/>
            <a:endCxn id="4" idx="2"/>
          </p:cNvCxnSpPr>
          <p:nvPr/>
        </p:nvCxnSpPr>
        <p:spPr>
          <a:xfrm rot="10800000">
            <a:off x="2406093" y="3146173"/>
            <a:ext cx="2748396" cy="1837596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curvado 14"/>
          <p:cNvCxnSpPr>
            <a:stCxn id="10" idx="3"/>
          </p:cNvCxnSpPr>
          <p:nvPr/>
        </p:nvCxnSpPr>
        <p:spPr>
          <a:xfrm flipV="1">
            <a:off x="8563126" y="4072119"/>
            <a:ext cx="1158390" cy="911650"/>
          </a:xfrm>
          <a:prstGeom prst="curved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tangolo 14"/>
          <p:cNvSpPr/>
          <p:nvPr/>
        </p:nvSpPr>
        <p:spPr bwMode="auto">
          <a:xfrm>
            <a:off x="9856409" y="3617077"/>
            <a:ext cx="1616212" cy="94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Measure() </a:t>
            </a:r>
            <a:b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</a:br>
            <a:r>
              <a:rPr lang="it-IT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Layout()</a:t>
            </a:r>
          </a:p>
        </p:txBody>
      </p:sp>
      <p:sp>
        <p:nvSpPr>
          <p:cNvPr id="17" name="Rettangolo 41"/>
          <p:cNvSpPr/>
          <p:nvPr/>
        </p:nvSpPr>
        <p:spPr>
          <a:xfrm>
            <a:off x="3120012" y="3881613"/>
            <a:ext cx="11632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Por cada hijo</a:t>
            </a:r>
          </a:p>
          <a:p>
            <a:r>
              <a:rPr lang="it-IT" sz="1100" dirty="0"/>
              <a:t>Layout.Children</a:t>
            </a:r>
          </a:p>
        </p:txBody>
      </p:sp>
    </p:spTree>
    <p:extLst>
      <p:ext uri="{BB962C8B-B14F-4D97-AF65-F5344CB8AC3E}">
        <p14:creationId xmlns:p14="http://schemas.microsoft.com/office/powerpoint/2010/main" val="38740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1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cs typeface="Helvetica" panose="020B0604020202020204" pitchFamily="34" charset="0"/>
              </a:rPr>
              <a:t>El </a:t>
            </a:r>
            <a:r>
              <a:rPr lang="en-US" sz="4400" dirty="0" err="1">
                <a:cs typeface="Helvetica" panose="020B0604020202020204" pitchFamily="34" charset="0"/>
              </a:rPr>
              <a:t>ciclo</a:t>
            </a:r>
            <a:r>
              <a:rPr lang="en-US" sz="4400" dirty="0">
                <a:cs typeface="Helvetica" panose="020B0604020202020204" pitchFamily="34" charset="0"/>
              </a:rPr>
              <a:t> de Layout </a:t>
            </a:r>
            <a:r>
              <a:rPr lang="en-US" sz="4400" dirty="0" err="1">
                <a:cs typeface="Helvetica" panose="020B0604020202020204" pitchFamily="34" charset="0"/>
              </a:rPr>
              <a:t>termina</a:t>
            </a:r>
            <a:r>
              <a:rPr lang="en-US" sz="4400" dirty="0">
                <a:cs typeface="Helvetica" panose="020B0604020202020204" pitchFamily="34" charset="0"/>
              </a:rPr>
              <a:t> con la </a:t>
            </a:r>
            <a:r>
              <a:rPr lang="en-US" sz="4400" dirty="0" err="1">
                <a:cs typeface="Helvetica" panose="020B0604020202020204" pitchFamily="34" charset="0"/>
              </a:rPr>
              <a:t>llamada</a:t>
            </a:r>
            <a:r>
              <a:rPr lang="en-US" sz="4400" dirty="0">
                <a:cs typeface="Helvetica" panose="020B0604020202020204" pitchFamily="34" charset="0"/>
              </a:rPr>
              <a:t> a Layout() del ultimo </a:t>
            </a:r>
            <a:r>
              <a:rPr lang="en-US" sz="4400" dirty="0" err="1">
                <a:cs typeface="Helvetica" panose="020B0604020202020204" pitchFamily="34" charset="0"/>
              </a:rPr>
              <a:t>elemento</a:t>
            </a:r>
            <a:r>
              <a:rPr lang="en-US" sz="4400" dirty="0">
                <a:cs typeface="Helvetica" panose="020B0604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cs typeface="Helvetica" panose="020B0604020202020204" pitchFamily="34" charset="0"/>
              </a:rPr>
              <a:t>A </a:t>
            </a:r>
            <a:r>
              <a:rPr lang="en-US" sz="4400" dirty="0" err="1">
                <a:cs typeface="Helvetica" panose="020B0604020202020204" pitchFamily="34" charset="0"/>
              </a:rPr>
              <a:t>diferencia</a:t>
            </a:r>
            <a:r>
              <a:rPr lang="en-US" sz="4400" dirty="0">
                <a:cs typeface="Helvetica" panose="020B0604020202020204" pitchFamily="34" charset="0"/>
              </a:rPr>
              <a:t> del </a:t>
            </a:r>
            <a:r>
              <a:rPr lang="en-US" sz="4400" dirty="0" err="1">
                <a:cs typeface="Helvetica" panose="020B0604020202020204" pitchFamily="34" charset="0"/>
              </a:rPr>
              <a:t>ciclo</a:t>
            </a:r>
            <a:r>
              <a:rPr lang="en-US" sz="4400" dirty="0">
                <a:cs typeface="Helvetica" panose="020B0604020202020204" pitchFamily="34" charset="0"/>
              </a:rPr>
              <a:t> de </a:t>
            </a:r>
            <a:r>
              <a:rPr lang="en-US" sz="4400" dirty="0" err="1">
                <a:cs typeface="Helvetica" panose="020B0604020202020204" pitchFamily="34" charset="0"/>
              </a:rPr>
              <a:t>validación</a:t>
            </a:r>
            <a:r>
              <a:rPr lang="en-US" sz="4400" dirty="0">
                <a:cs typeface="Helvetica" panose="020B0604020202020204" pitchFamily="34" charset="0"/>
              </a:rPr>
              <a:t>, no </a:t>
            </a:r>
            <a:r>
              <a:rPr lang="en-US" sz="4400" dirty="0" err="1">
                <a:cs typeface="Helvetica" panose="020B0604020202020204" pitchFamily="34" charset="0"/>
              </a:rPr>
              <a:t>es</a:t>
            </a:r>
            <a:r>
              <a:rPr lang="en-US" sz="4400" dirty="0">
                <a:cs typeface="Helvetica" panose="020B0604020202020204" pitchFamily="34" charset="0"/>
              </a:rPr>
              <a:t> possible </a:t>
            </a:r>
            <a:r>
              <a:rPr lang="en-US" sz="4400" dirty="0" err="1">
                <a:cs typeface="Helvetica" panose="020B0604020202020204" pitchFamily="34" charset="0"/>
              </a:rPr>
              <a:t>controlar</a:t>
            </a:r>
            <a:r>
              <a:rPr lang="en-US" sz="4400" dirty="0">
                <a:cs typeface="Helvetica" panose="020B0604020202020204" pitchFamily="34" charset="0"/>
              </a:rPr>
              <a:t> el </a:t>
            </a:r>
            <a:r>
              <a:rPr lang="en-US" sz="4400" dirty="0" err="1">
                <a:cs typeface="Helvetica" panose="020B0604020202020204" pitchFamily="34" charset="0"/>
              </a:rPr>
              <a:t>ciclo</a:t>
            </a:r>
            <a:r>
              <a:rPr lang="en-US" sz="4400" dirty="0">
                <a:cs typeface="Helvetica" panose="020B0604020202020204" pitchFamily="34" charset="0"/>
              </a:rPr>
              <a:t> de Layout.</a:t>
            </a:r>
            <a:endParaRPr lang="en-US" sz="32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Helvetica" panose="020B0604020202020204" pitchFamily="34" charset="0"/>
              </a:rPr>
              <a:t>El Grid </a:t>
            </a:r>
            <a:r>
              <a:rPr lang="en-US" sz="3200" dirty="0" err="1">
                <a:cs typeface="Helvetica" panose="020B0604020202020204" pitchFamily="34" charset="0"/>
              </a:rPr>
              <a:t>organiza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hijos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filas</a:t>
            </a:r>
            <a:r>
              <a:rPr lang="en-US" sz="3200" dirty="0">
                <a:cs typeface="Helvetica" panose="020B0604020202020204" pitchFamily="34" charset="0"/>
              </a:rPr>
              <a:t> y </a:t>
            </a:r>
            <a:r>
              <a:rPr lang="en-US" sz="3200" dirty="0" err="1">
                <a:cs typeface="Helvetica" panose="020B0604020202020204" pitchFamily="34" charset="0"/>
              </a:rPr>
              <a:t>columnas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 err="1">
                <a:cs typeface="Helvetica" panose="020B0604020202020204" pitchFamily="34" charset="0"/>
              </a:rPr>
              <a:t>Permite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crear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estructuras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complejas</a:t>
            </a:r>
            <a:r>
              <a:rPr lang="en-US" sz="3200" dirty="0">
                <a:cs typeface="Helvetica" panose="020B0604020202020204" pitchFamily="34" charset="0"/>
              </a:rPr>
              <a:t> sin </a:t>
            </a:r>
            <a:r>
              <a:rPr lang="en-US" sz="3200" dirty="0" err="1">
                <a:cs typeface="Helvetica" panose="020B0604020202020204" pitchFamily="34" charset="0"/>
              </a:rPr>
              <a:t>necesidad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grandes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anidaciones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>
                <a:cs typeface="Helvetica" panose="020B0604020202020204" pitchFamily="34" charset="0"/>
              </a:rPr>
              <a:t>El </a:t>
            </a:r>
            <a:r>
              <a:rPr lang="en-US" sz="3200" dirty="0" err="1">
                <a:cs typeface="Helvetica" panose="020B0604020202020204" pitchFamily="34" charset="0"/>
              </a:rPr>
              <a:t>tamaño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cada</a:t>
            </a:r>
            <a:r>
              <a:rPr lang="en-US" sz="3200" dirty="0">
                <a:cs typeface="Helvetica" panose="020B0604020202020204" pitchFamily="34" charset="0"/>
              </a:rPr>
              <a:t> fila y </a:t>
            </a:r>
            <a:r>
              <a:rPr lang="en-US" sz="3200" dirty="0" err="1">
                <a:cs typeface="Helvetica" panose="020B0604020202020204" pitchFamily="34" charset="0"/>
              </a:rPr>
              <a:t>columna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importante</a:t>
            </a:r>
            <a:r>
              <a:rPr lang="en-US" sz="3200" dirty="0">
                <a:cs typeface="Helvetica" panose="020B0604020202020204" pitchFamily="34" charset="0"/>
              </a:rPr>
              <a:t>, y </a:t>
            </a:r>
            <a:r>
              <a:rPr lang="en-US" sz="3200" dirty="0" err="1">
                <a:cs typeface="Helvetica" panose="020B0604020202020204" pitchFamily="34" charset="0"/>
              </a:rPr>
              <a:t>afecta</a:t>
            </a:r>
            <a:r>
              <a:rPr lang="en-US" sz="3200" dirty="0">
                <a:cs typeface="Helvetica" panose="020B0604020202020204" pitchFamily="34" charset="0"/>
              </a:rPr>
              <a:t> al </a:t>
            </a:r>
            <a:r>
              <a:rPr lang="en-US" sz="3200" dirty="0" err="1">
                <a:cs typeface="Helvetica" panose="020B0604020202020204" pitchFamily="34" charset="0"/>
              </a:rPr>
              <a:t>rendimiento</a:t>
            </a:r>
            <a:r>
              <a:rPr lang="en-US" sz="3200" dirty="0">
                <a:cs typeface="Helvetica" panose="020B0604020202020204" pitchFamily="34" charset="0"/>
              </a:rPr>
              <a:t>. Hay que </a:t>
            </a:r>
            <a:r>
              <a:rPr lang="en-US" sz="3200" dirty="0" err="1">
                <a:cs typeface="Helvetica" panose="020B0604020202020204" pitchFamily="34" charset="0"/>
              </a:rPr>
              <a:t>cuidar</a:t>
            </a:r>
            <a:r>
              <a:rPr lang="en-US" sz="3200" dirty="0">
                <a:cs typeface="Helvetica" panose="020B0604020202020204" pitchFamily="34" charset="0"/>
              </a:rPr>
              <a:t> la </a:t>
            </a:r>
            <a:r>
              <a:rPr lang="en-US" sz="3200" dirty="0" err="1">
                <a:cs typeface="Helvetica" panose="020B0604020202020204" pitchFamily="34" charset="0"/>
              </a:rPr>
              <a:t>utilización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celdas</a:t>
            </a:r>
            <a:r>
              <a:rPr lang="en-US" sz="3200" dirty="0">
                <a:cs typeface="Helvetica" panose="020B0604020202020204" pitchFamily="34" charset="0"/>
              </a:rPr>
              <a:t> y </a:t>
            </a:r>
            <a:r>
              <a:rPr lang="en-US" sz="3200" dirty="0" err="1">
                <a:cs typeface="Helvetica" panose="020B0604020202020204" pitchFamily="34" charset="0"/>
              </a:rPr>
              <a:t>filas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13136" y="1358891"/>
            <a:ext cx="2211944" cy="380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Grid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Helvetica" panose="020B0604020202020204" pitchFamily="34" charset="0"/>
              </a:rPr>
              <a:t>El Grid </a:t>
            </a:r>
            <a:r>
              <a:rPr lang="en-US" sz="2800" dirty="0" err="1">
                <a:cs typeface="Helvetica" panose="020B0604020202020204" pitchFamily="34" charset="0"/>
              </a:rPr>
              <a:t>organiza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los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elementos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hijos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en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filas</a:t>
            </a:r>
            <a:r>
              <a:rPr lang="en-US" sz="2800" dirty="0">
                <a:cs typeface="Helvetica" panose="020B0604020202020204" pitchFamily="34" charset="0"/>
              </a:rPr>
              <a:t> y </a:t>
            </a:r>
            <a:r>
              <a:rPr lang="en-US" sz="2800" dirty="0" err="1">
                <a:cs typeface="Helvetica" panose="020B0604020202020204" pitchFamily="34" charset="0"/>
              </a:rPr>
              <a:t>columnas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endParaRPr lang="en-US" sz="2800" dirty="0">
              <a:cs typeface="Helvetica" panose="020B0604020202020204" pitchFamily="34" charset="0"/>
            </a:endParaRPr>
          </a:p>
          <a:p>
            <a:r>
              <a:rPr lang="en-US" sz="2800" dirty="0">
                <a:cs typeface="Helvetica" panose="020B0604020202020204" pitchFamily="34" charset="0"/>
              </a:rPr>
              <a:t>La </a:t>
            </a:r>
            <a:r>
              <a:rPr lang="en-US" sz="2800" dirty="0" err="1">
                <a:cs typeface="Helvetica" panose="020B0604020202020204" pitchFamily="34" charset="0"/>
              </a:rPr>
              <a:t>invalidación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una</a:t>
            </a:r>
            <a:r>
              <a:rPr lang="en-US" sz="2800" dirty="0">
                <a:cs typeface="Helvetica" panose="020B0604020202020204" pitchFamily="34" charset="0"/>
              </a:rPr>
              <a:t> de las View </a:t>
            </a:r>
            <a:r>
              <a:rPr lang="en-US" sz="2800" dirty="0" err="1">
                <a:cs typeface="Helvetica" panose="020B0604020202020204" pitchFamily="34" charset="0"/>
              </a:rPr>
              <a:t>hijas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provoca</a:t>
            </a:r>
            <a:r>
              <a:rPr lang="en-US" sz="2800" dirty="0">
                <a:cs typeface="Helvetica" panose="020B0604020202020204" pitchFamily="34" charset="0"/>
              </a:rPr>
              <a:t> la </a:t>
            </a:r>
            <a:r>
              <a:rPr lang="en-US" sz="2800" dirty="0" err="1">
                <a:cs typeface="Helvetica" panose="020B0604020202020204" pitchFamily="34" charset="0"/>
              </a:rPr>
              <a:t>invalidación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en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cadena</a:t>
            </a:r>
            <a:r>
              <a:rPr lang="en-US" sz="2800" dirty="0">
                <a:cs typeface="Helvetica" panose="020B0604020202020204" pitchFamily="34" charset="0"/>
              </a:rPr>
              <a:t> del </a:t>
            </a:r>
            <a:r>
              <a:rPr lang="en-US" sz="2800" dirty="0" err="1">
                <a:cs typeface="Helvetica" panose="020B0604020202020204" pitchFamily="34" charset="0"/>
              </a:rPr>
              <a:t>árbol</a:t>
            </a:r>
            <a:r>
              <a:rPr lang="en-US" sz="2800" dirty="0">
                <a:cs typeface="Helvetica" panose="020B0604020202020204" pitchFamily="34" charset="0"/>
              </a:rPr>
              <a:t> visual de la </a:t>
            </a:r>
            <a:r>
              <a:rPr lang="en-US" sz="2800" dirty="0" err="1">
                <a:cs typeface="Helvetica" panose="020B0604020202020204" pitchFamily="34" charset="0"/>
              </a:rPr>
              <a:t>rejilla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endParaRPr lang="en-US" sz="2800" dirty="0">
              <a:cs typeface="Helvetica" panose="020B0604020202020204" pitchFamily="34" charset="0"/>
            </a:endParaRPr>
          </a:p>
          <a:p>
            <a:endParaRPr lang="en-US" sz="3200" dirty="0">
              <a:cs typeface="Helvetica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3136" y="1358891"/>
            <a:ext cx="2211944" cy="380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57" y="3874137"/>
            <a:ext cx="457264" cy="457264"/>
          </a:xfrm>
          <a:prstGeom prst="rect">
            <a:avLst/>
          </a:prstGeom>
        </p:spPr>
      </p:pic>
      <p:sp>
        <p:nvSpPr>
          <p:cNvPr id="7" name="object 5"/>
          <p:cNvSpPr/>
          <p:nvPr/>
        </p:nvSpPr>
        <p:spPr>
          <a:xfrm>
            <a:off x="369404" y="3390494"/>
            <a:ext cx="9362378" cy="3125082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ttangolo 15"/>
          <p:cNvSpPr/>
          <p:nvPr/>
        </p:nvSpPr>
        <p:spPr>
          <a:xfrm>
            <a:off x="388050" y="3376255"/>
            <a:ext cx="93437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1"/&gt;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Grid.Row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2"/&gt;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Grid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Helvetica" panose="020B0604020202020204" pitchFamily="34" charset="0"/>
              </a:rPr>
              <a:t>El Grid </a:t>
            </a:r>
            <a:r>
              <a:rPr lang="en-US" sz="2800" dirty="0" err="1">
                <a:cs typeface="Helvetica" panose="020B0604020202020204" pitchFamily="34" charset="0"/>
              </a:rPr>
              <a:t>puede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organizar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los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elementos</a:t>
            </a:r>
            <a:r>
              <a:rPr lang="en-US" sz="2800" dirty="0">
                <a:cs typeface="Helvetica" panose="020B0604020202020204" pitchFamily="34" charset="0"/>
              </a:rPr>
              <a:t> con </a:t>
            </a:r>
            <a:r>
              <a:rPr lang="en-US" sz="2800" dirty="0" err="1">
                <a:cs typeface="Helvetica" panose="020B0604020202020204" pitchFamily="34" charset="0"/>
              </a:rPr>
              <a:t>tamaño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proporcional</a:t>
            </a:r>
            <a:r>
              <a:rPr lang="en-US" sz="2800" dirty="0">
                <a:cs typeface="Helvetica" panose="020B0604020202020204" pitchFamily="34" charset="0"/>
              </a:rPr>
              <a:t> a la View. El Grid </a:t>
            </a:r>
            <a:r>
              <a:rPr lang="en-US" sz="2800" dirty="0" err="1">
                <a:cs typeface="Helvetica" panose="020B0604020202020204" pitchFamily="34" charset="0"/>
              </a:rPr>
              <a:t>ignora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cualquier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notificación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invalidación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sus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hijos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3136" y="1358891"/>
            <a:ext cx="2211944" cy="380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243" y="3112505"/>
            <a:ext cx="9151767" cy="3125082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ttangolo 10"/>
          <p:cNvSpPr/>
          <p:nvPr/>
        </p:nvSpPr>
        <p:spPr>
          <a:xfrm>
            <a:off x="395890" y="3098266"/>
            <a:ext cx="9133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1"/&gt;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Grid.Row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2"/&gt;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5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289957"/>
            <a:ext cx="11655840" cy="899537"/>
          </a:xfrm>
        </p:spPr>
        <p:txBody>
          <a:bodyPr/>
          <a:lstStyle/>
          <a:p>
            <a:pPr algn="ctr"/>
            <a:r>
              <a:rPr lang="en-US" dirty="0"/>
              <a:t>Xamarin Classic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133" y="5460851"/>
            <a:ext cx="4355963" cy="10590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Base de </a:t>
            </a:r>
            <a:r>
              <a:rPr lang="en-US" sz="1600" dirty="0" err="1">
                <a:solidFill>
                  <a:srgbClr val="70ACBB"/>
                </a:solidFill>
              </a:rPr>
              <a:t>código</a:t>
            </a:r>
            <a:r>
              <a:rPr lang="en-US" sz="1600" dirty="0">
                <a:solidFill>
                  <a:srgbClr val="70ACBB"/>
                </a:solidFill>
              </a:rPr>
              <a:t> C# </a:t>
            </a:r>
            <a:r>
              <a:rPr lang="en-US" sz="1600" dirty="0" err="1">
                <a:solidFill>
                  <a:srgbClr val="70ACBB"/>
                </a:solidFill>
              </a:rPr>
              <a:t>compartido</a:t>
            </a:r>
            <a:r>
              <a:rPr lang="en-US" sz="1600" dirty="0">
                <a:solidFill>
                  <a:srgbClr val="70ACBB"/>
                </a:solidFill>
              </a:rPr>
              <a:t>  </a:t>
            </a:r>
            <a:endParaRPr lang="en-US" sz="1600" dirty="0">
              <a:solidFill>
                <a:srgbClr val="6FBD23"/>
              </a:solidFill>
            </a:endParaRPr>
          </a:p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100% de </a:t>
            </a:r>
            <a:r>
              <a:rPr lang="en-US" sz="1600" dirty="0" err="1">
                <a:solidFill>
                  <a:srgbClr val="70ACBB"/>
                </a:solidFill>
              </a:rPr>
              <a:t>acceso</a:t>
            </a:r>
            <a:r>
              <a:rPr lang="en-US" sz="1600" dirty="0">
                <a:solidFill>
                  <a:srgbClr val="70ACBB"/>
                </a:solidFill>
              </a:rPr>
              <a:t> a APIs </a:t>
            </a:r>
            <a:r>
              <a:rPr lang="en-US" sz="1600" dirty="0" err="1">
                <a:solidFill>
                  <a:srgbClr val="70ACBB"/>
                </a:solidFill>
              </a:rPr>
              <a:t>nativas</a:t>
            </a:r>
            <a:endParaRPr lang="en-US" sz="1600" dirty="0">
              <a:solidFill>
                <a:srgbClr val="6FBD23"/>
              </a:solidFill>
            </a:endParaRPr>
          </a:p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Alto </a:t>
            </a:r>
            <a:r>
              <a:rPr lang="en-US" sz="1600" dirty="0" err="1">
                <a:solidFill>
                  <a:srgbClr val="70ACBB"/>
                </a:solidFill>
              </a:rPr>
              <a:t>rendimiento</a:t>
            </a:r>
            <a:endParaRPr lang="en-US" sz="1600" dirty="0">
              <a:solidFill>
                <a:srgbClr val="70ACBB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5986034" y="537557"/>
            <a:ext cx="234785" cy="9846587"/>
          </a:xfrm>
          <a:prstGeom prst="leftBrace">
            <a:avLst>
              <a:gd name="adj1" fmla="val 56668"/>
              <a:gd name="adj2" fmla="val 50000"/>
            </a:avLst>
          </a:prstGeom>
          <a:ln w="19050" cap="rnd">
            <a:solidFill>
              <a:srgbClr val="16ACEE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7"/>
            <a:endParaRPr lang="en-US" sz="1765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93418" y="1444948"/>
            <a:ext cx="6420017" cy="3643056"/>
            <a:chOff x="2804067" y="1444948"/>
            <a:chExt cx="6420017" cy="364305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804067" y="2177293"/>
              <a:ext cx="2117653" cy="479486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804067" y="2683418"/>
              <a:ext cx="6407259" cy="2404586"/>
            </a:xfrm>
            <a:prstGeom prst="rect">
              <a:avLst/>
            </a:prstGeom>
            <a:solidFill>
              <a:schemeClr val="accent2">
                <a:lumMod val="50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7643" y="2150169"/>
              <a:ext cx="2104077" cy="5261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iOS C# UI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48870" y="2177293"/>
              <a:ext cx="2117653" cy="479486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093673" y="2177293"/>
              <a:ext cx="2117653" cy="479486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7249" y="2150169"/>
              <a:ext cx="2104077" cy="53103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Windows C# UI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2445" y="2150169"/>
              <a:ext cx="2104077" cy="5261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Android C# UI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0401" y="3439156"/>
              <a:ext cx="6393683" cy="89311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921" dirty="0" err="1">
                  <a:solidFill>
                    <a:srgbClr val="FFFFFF"/>
                  </a:solidFill>
                </a:rPr>
                <a:t>Código</a:t>
              </a:r>
              <a:r>
                <a:rPr lang="en-US" sz="3921" dirty="0">
                  <a:solidFill>
                    <a:srgbClr val="FFFFFF"/>
                  </a:solidFill>
                </a:rPr>
                <a:t> </a:t>
              </a:r>
              <a:r>
                <a:rPr lang="en-US" sz="3921" dirty="0" err="1">
                  <a:solidFill>
                    <a:srgbClr val="FFFFFF"/>
                  </a:solidFill>
                </a:rPr>
                <a:t>compartido</a:t>
              </a:r>
              <a:r>
                <a:rPr lang="en-US" sz="3921" dirty="0">
                  <a:solidFill>
                    <a:srgbClr val="FFFFFF"/>
                  </a:solidFill>
                </a:rPr>
                <a:t> C#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562935" y="1444948"/>
              <a:ext cx="613490" cy="613491"/>
              <a:chOff x="2057399" y="2725789"/>
              <a:chExt cx="1028699" cy="10287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057399" y="2725789"/>
                <a:ext cx="1028699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45" descr="Apple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93813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5707598" y="1444948"/>
              <a:ext cx="613490" cy="613491"/>
              <a:chOff x="3810000" y="3144890"/>
              <a:chExt cx="1028699" cy="10287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3810000" y="3144890"/>
                <a:ext cx="1028699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4" name="Picture 43" descr="Android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402859"/>
                <a:ext cx="434973" cy="50022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7851596" y="1444948"/>
              <a:ext cx="613491" cy="613491"/>
              <a:chOff x="6083298" y="3144890"/>
              <a:chExt cx="1028699" cy="102870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6083298" y="3144890"/>
                <a:ext cx="1028699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Picture 37" descr="Windows_logo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436990"/>
                <a:ext cx="466043" cy="434973"/>
              </a:xfrm>
              <a:prstGeom prst="rect">
                <a:avLst/>
              </a:prstGeom>
            </p:spPr>
          </p:pic>
        </p:grp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85" y="5761768"/>
            <a:ext cx="457264" cy="457264"/>
          </a:xfrm>
          <a:prstGeom prst="rect">
            <a:avLst/>
          </a:prstGeom>
        </p:spPr>
      </p:pic>
      <p:sp>
        <p:nvSpPr>
          <p:cNvPr id="25" name="TextBox 13"/>
          <p:cNvSpPr txBox="1"/>
          <p:nvPr/>
        </p:nvSpPr>
        <p:spPr>
          <a:xfrm>
            <a:off x="7284965" y="5566090"/>
            <a:ext cx="3741755" cy="78210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Interfaces </a:t>
            </a:r>
            <a:r>
              <a:rPr lang="en-US" sz="1600" dirty="0" err="1">
                <a:solidFill>
                  <a:srgbClr val="70ACBB"/>
                </a:solidFill>
              </a:rPr>
              <a:t>dependientes</a:t>
            </a:r>
            <a:r>
              <a:rPr lang="en-US" sz="1600" dirty="0">
                <a:solidFill>
                  <a:srgbClr val="70ACBB"/>
                </a:solidFill>
              </a:rPr>
              <a:t> de </a:t>
            </a:r>
            <a:r>
              <a:rPr lang="en-US" sz="1600" dirty="0" err="1">
                <a:solidFill>
                  <a:srgbClr val="70ACBB"/>
                </a:solidFill>
              </a:rPr>
              <a:t>código</a:t>
            </a:r>
            <a:r>
              <a:rPr lang="en-US" sz="1600" dirty="0">
                <a:solidFill>
                  <a:srgbClr val="70ACBB"/>
                </a:solidFill>
              </a:rPr>
              <a:t> </a:t>
            </a:r>
            <a:r>
              <a:rPr lang="en-US" sz="1600" dirty="0" err="1">
                <a:solidFill>
                  <a:srgbClr val="70ACBB"/>
                </a:solidFill>
              </a:rPr>
              <a:t>nativo</a:t>
            </a:r>
            <a:endParaRPr lang="en-US" sz="1600" dirty="0">
              <a:solidFill>
                <a:srgbClr val="70ACB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39" y="5728508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Grid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Helvetica" panose="020B0604020202020204" pitchFamily="34" charset="0"/>
              </a:rPr>
              <a:t>El Grid </a:t>
            </a:r>
            <a:r>
              <a:rPr lang="en-US" sz="2800" dirty="0" err="1">
                <a:cs typeface="Helvetica" panose="020B0604020202020204" pitchFamily="34" charset="0"/>
              </a:rPr>
              <a:t>puede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organizar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los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elementos</a:t>
            </a:r>
            <a:r>
              <a:rPr lang="en-US" sz="2800" dirty="0">
                <a:cs typeface="Helvetica" panose="020B0604020202020204" pitchFamily="34" charset="0"/>
              </a:rPr>
              <a:t> con </a:t>
            </a:r>
            <a:r>
              <a:rPr lang="en-US" sz="2800" dirty="0" err="1">
                <a:cs typeface="Helvetica" panose="020B0604020202020204" pitchFamily="34" charset="0"/>
              </a:rPr>
              <a:t>tamaño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fijo</a:t>
            </a:r>
            <a:r>
              <a:rPr lang="en-US" sz="2800" dirty="0">
                <a:cs typeface="Helvetica" panose="020B0604020202020204" pitchFamily="34" charset="0"/>
              </a:rPr>
              <a:t>. El Grid </a:t>
            </a:r>
            <a:r>
              <a:rPr lang="en-US" sz="2800" dirty="0" err="1">
                <a:cs typeface="Helvetica" panose="020B0604020202020204" pitchFamily="34" charset="0"/>
              </a:rPr>
              <a:t>ignora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cualquier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notificación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invalidación</a:t>
            </a:r>
            <a:r>
              <a:rPr lang="en-US" sz="2800" dirty="0">
                <a:cs typeface="Helvetica" panose="020B0604020202020204" pitchFamily="34" charset="0"/>
              </a:rPr>
              <a:t> de </a:t>
            </a:r>
            <a:r>
              <a:rPr lang="en-US" sz="2800" dirty="0" err="1">
                <a:cs typeface="Helvetica" panose="020B0604020202020204" pitchFamily="34" charset="0"/>
              </a:rPr>
              <a:t>sus</a:t>
            </a:r>
            <a:r>
              <a:rPr lang="en-US" sz="2800" dirty="0">
                <a:cs typeface="Helvetica" panose="020B0604020202020204" pitchFamily="34" charset="0"/>
              </a:rPr>
              <a:t> </a:t>
            </a:r>
            <a:r>
              <a:rPr lang="en-US" sz="2800" dirty="0" err="1">
                <a:cs typeface="Helvetica" panose="020B0604020202020204" pitchFamily="34" charset="0"/>
              </a:rPr>
              <a:t>hijos</a:t>
            </a:r>
            <a:r>
              <a:rPr lang="en-US" sz="28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3136" y="1358891"/>
            <a:ext cx="2211944" cy="380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243" y="3112505"/>
            <a:ext cx="9151767" cy="3125082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ttangolo 10"/>
          <p:cNvSpPr/>
          <p:nvPr/>
        </p:nvSpPr>
        <p:spPr>
          <a:xfrm>
            <a:off x="395890" y="3098266"/>
            <a:ext cx="9133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="150"/&gt;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="150"/&gt;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1"/&gt;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Grid.Row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2"/&gt;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Helvetica" panose="020B0604020202020204" pitchFamily="34" charset="0"/>
              </a:rPr>
              <a:t>El </a:t>
            </a:r>
            <a:r>
              <a:rPr lang="en-US" sz="3200" dirty="0" err="1">
                <a:cs typeface="Helvetica" panose="020B0604020202020204" pitchFamily="34" charset="0"/>
              </a:rPr>
              <a:t>StackLayout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organiza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hijos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sóla</a:t>
            </a:r>
            <a:r>
              <a:rPr lang="en-US" sz="3200" dirty="0">
                <a:cs typeface="Helvetica" panose="020B0604020202020204" pitchFamily="34" charset="0"/>
              </a:rPr>
              <a:t> fila o </a:t>
            </a:r>
            <a:r>
              <a:rPr lang="en-US" sz="3200" dirty="0" err="1">
                <a:cs typeface="Helvetica" panose="020B0604020202020204" pitchFamily="34" charset="0"/>
              </a:rPr>
              <a:t>columna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>
                <a:cs typeface="Helvetica" panose="020B0604020202020204" pitchFamily="34" charset="0"/>
              </a:rPr>
              <a:t>Ideal para la </a:t>
            </a:r>
            <a:r>
              <a:rPr lang="en-US" sz="3200" dirty="0" err="1">
                <a:cs typeface="Helvetica" panose="020B0604020202020204" pitchFamily="34" charset="0"/>
              </a:rPr>
              <a:t>creación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sencilla</a:t>
            </a:r>
            <a:r>
              <a:rPr lang="en-US" sz="3200" dirty="0">
                <a:cs typeface="Helvetica" panose="020B0604020202020204" pitchFamily="34" charset="0"/>
              </a:rPr>
              <a:t> y de forma </a:t>
            </a:r>
            <a:r>
              <a:rPr lang="en-US" sz="3200" dirty="0" err="1">
                <a:cs typeface="Helvetica" panose="020B0604020202020204" pitchFamily="34" charset="0"/>
              </a:rPr>
              <a:t>rápida</a:t>
            </a:r>
            <a:r>
              <a:rPr lang="en-US" sz="3200" dirty="0">
                <a:cs typeface="Helvetica" panose="020B0604020202020204" pitchFamily="34" charset="0"/>
              </a:rPr>
              <a:t> de forma </a:t>
            </a:r>
            <a:r>
              <a:rPr lang="en-US" sz="3200" dirty="0" err="1">
                <a:cs typeface="Helvetica" panose="020B0604020202020204" pitchFamily="34" charset="0"/>
              </a:rPr>
              <a:t>secuencial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>
                <a:cs typeface="Helvetica" panose="020B0604020202020204" pitchFamily="34" charset="0"/>
              </a:rPr>
              <a:t>CUIDADO!, </a:t>
            </a:r>
            <a:r>
              <a:rPr lang="en-US" sz="3200" dirty="0" err="1">
                <a:cs typeface="Helvetica" panose="020B0604020202020204" pitchFamily="34" charset="0"/>
              </a:rPr>
              <a:t>puede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llevar</a:t>
            </a:r>
            <a:r>
              <a:rPr lang="en-US" sz="3200" dirty="0">
                <a:cs typeface="Helvetica" panose="020B0604020202020204" pitchFamily="34" charset="0"/>
              </a:rPr>
              <a:t> a la </a:t>
            </a:r>
            <a:r>
              <a:rPr lang="en-US" sz="3200" dirty="0" err="1">
                <a:cs typeface="Helvetica" panose="020B0604020202020204" pitchFamily="34" charset="0"/>
              </a:rPr>
              <a:t>anidación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excesiva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5" name="object 4"/>
          <p:cNvSpPr/>
          <p:nvPr/>
        </p:nvSpPr>
        <p:spPr>
          <a:xfrm>
            <a:off x="9529011" y="1358891"/>
            <a:ext cx="2212848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Helvetica" panose="020B0604020202020204" pitchFamily="34" charset="0"/>
              </a:rPr>
              <a:t>El </a:t>
            </a:r>
            <a:r>
              <a:rPr lang="en-US" sz="3200" dirty="0" err="1">
                <a:cs typeface="Helvetica" panose="020B0604020202020204" pitchFamily="34" charset="0"/>
              </a:rPr>
              <a:t>StackLayout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organiza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hijos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una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sóla</a:t>
            </a:r>
            <a:r>
              <a:rPr lang="en-US" sz="3200" dirty="0">
                <a:cs typeface="Helvetica" panose="020B0604020202020204" pitchFamily="34" charset="0"/>
              </a:rPr>
              <a:t> fila o </a:t>
            </a:r>
            <a:r>
              <a:rPr lang="en-US" sz="3200" dirty="0" err="1">
                <a:cs typeface="Helvetica" panose="020B0604020202020204" pitchFamily="34" charset="0"/>
              </a:rPr>
              <a:t>columna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>
                <a:cs typeface="Helvetica" panose="020B0604020202020204" pitchFamily="34" charset="0"/>
              </a:rPr>
              <a:t>La </a:t>
            </a:r>
            <a:r>
              <a:rPr lang="en-US" sz="3200" dirty="0" err="1">
                <a:cs typeface="Helvetica" panose="020B0604020202020204" pitchFamily="34" charset="0"/>
              </a:rPr>
              <a:t>invalidación</a:t>
            </a:r>
            <a:r>
              <a:rPr lang="en-US" sz="3200" dirty="0">
                <a:cs typeface="Helvetica" panose="020B0604020202020204" pitchFamily="34" charset="0"/>
              </a:rPr>
              <a:t> de un View </a:t>
            </a:r>
            <a:r>
              <a:rPr lang="en-US" sz="3200" dirty="0" err="1">
                <a:cs typeface="Helvetica" panose="020B0604020202020204" pitchFamily="34" charset="0"/>
              </a:rPr>
              <a:t>hijo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provoca</a:t>
            </a:r>
            <a:r>
              <a:rPr lang="en-US" sz="3200" dirty="0">
                <a:cs typeface="Helvetica" panose="020B0604020202020204" pitchFamily="34" charset="0"/>
              </a:rPr>
              <a:t> la </a:t>
            </a:r>
            <a:r>
              <a:rPr lang="en-US" sz="3200" dirty="0" err="1">
                <a:cs typeface="Helvetica" panose="020B0604020202020204" pitchFamily="34" charset="0"/>
              </a:rPr>
              <a:t>invalidación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cadena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el </a:t>
            </a:r>
            <a:r>
              <a:rPr lang="en-US" sz="3200" dirty="0" err="1">
                <a:cs typeface="Helvetica" panose="020B0604020202020204" pitchFamily="34" charset="0"/>
              </a:rPr>
              <a:t>árbol</a:t>
            </a:r>
            <a:r>
              <a:rPr lang="en-US" sz="3200" dirty="0">
                <a:cs typeface="Helvetica" panose="020B0604020202020204" pitchFamily="34" charset="0"/>
              </a:rPr>
              <a:t> visual hasta el </a:t>
            </a:r>
            <a:r>
              <a:rPr lang="en-US" sz="3200" dirty="0" err="1">
                <a:cs typeface="Helvetica" panose="020B0604020202020204" pitchFamily="34" charset="0"/>
              </a:rPr>
              <a:t>StackLayout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5" name="object 4"/>
          <p:cNvSpPr/>
          <p:nvPr/>
        </p:nvSpPr>
        <p:spPr>
          <a:xfrm>
            <a:off x="9529011" y="1358891"/>
            <a:ext cx="2212848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350757" y="4487861"/>
            <a:ext cx="9178253" cy="1820668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ttangolo 1"/>
          <p:cNvSpPr/>
          <p:nvPr/>
        </p:nvSpPr>
        <p:spPr>
          <a:xfrm>
            <a:off x="399970" y="4554203"/>
            <a:ext cx="91290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1"/&gt;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        Text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="Button 2"/&gt;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1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uso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240" y="2543090"/>
            <a:ext cx="115743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70" marR="100170">
              <a:lnSpc>
                <a:spcPts val="4000"/>
              </a:lnSpc>
              <a:tabLst>
                <a:tab pos="483580" algn="l"/>
              </a:tabLst>
            </a:pPr>
            <a:r>
              <a:rPr lang="en-US" sz="3600" b="1" i="1" dirty="0">
                <a:latin typeface="Segoe UI Light"/>
                <a:cs typeface="Segoe UI Light"/>
              </a:rPr>
              <a:t>” </a:t>
            </a:r>
            <a:r>
              <a:rPr lang="en-US" sz="3600" i="1" dirty="0">
                <a:latin typeface="Segoe UI Light"/>
                <a:cs typeface="Segoe UI Light"/>
              </a:rPr>
              <a:t>  No uses un </a:t>
            </a:r>
            <a:r>
              <a:rPr lang="en-US" sz="3600" i="1" dirty="0" err="1">
                <a:latin typeface="Segoe UI Light"/>
                <a:cs typeface="Segoe UI Light"/>
              </a:rPr>
              <a:t>StackLayout</a:t>
            </a:r>
            <a:r>
              <a:rPr lang="en-US" sz="3600" i="1" dirty="0">
                <a:latin typeface="Segoe UI Light"/>
                <a:cs typeface="Segoe UI Light"/>
              </a:rPr>
              <a:t> para un </a:t>
            </a:r>
            <a:r>
              <a:rPr lang="en-US" sz="3600" i="1" dirty="0" err="1">
                <a:latin typeface="Segoe UI Light"/>
                <a:cs typeface="Segoe UI Light"/>
              </a:rPr>
              <a:t>único</a:t>
            </a:r>
            <a:r>
              <a:rPr lang="en-US" sz="3600" i="1" dirty="0">
                <a:latin typeface="Segoe UI Light"/>
                <a:cs typeface="Segoe UI Light"/>
              </a:rPr>
              <a:t> </a:t>
            </a:r>
            <a:r>
              <a:rPr lang="en-US" sz="3600" i="1" dirty="0" err="1">
                <a:latin typeface="Segoe UI Light"/>
                <a:cs typeface="Segoe UI Light"/>
              </a:rPr>
              <a:t>hijo</a:t>
            </a:r>
            <a:endParaRPr lang="en-US" sz="3600" i="1" dirty="0">
              <a:latin typeface="Segoe UI Light"/>
              <a:cs typeface="Segoe UI Light"/>
            </a:endParaRPr>
          </a:p>
          <a:p>
            <a:pPr marL="17270" marR="100170">
              <a:lnSpc>
                <a:spcPts val="4000"/>
              </a:lnSpc>
              <a:tabLst>
                <a:tab pos="483580" algn="l"/>
              </a:tabLst>
            </a:pPr>
            <a:r>
              <a:rPr lang="en-US" sz="3600" i="1" dirty="0">
                <a:latin typeface="Segoe UI Light"/>
                <a:cs typeface="Segoe UI Light"/>
              </a:rPr>
              <a:t>    No uses un Grid </a:t>
            </a:r>
            <a:r>
              <a:rPr lang="en-US" sz="3600" i="1" dirty="0" err="1">
                <a:latin typeface="Segoe UI Light"/>
                <a:cs typeface="Segoe UI Light"/>
              </a:rPr>
              <a:t>cuando</a:t>
            </a:r>
            <a:r>
              <a:rPr lang="en-US" sz="3600" i="1" dirty="0">
                <a:latin typeface="Segoe UI Light"/>
                <a:cs typeface="Segoe UI Light"/>
              </a:rPr>
              <a:t> el </a:t>
            </a:r>
            <a:r>
              <a:rPr lang="en-US" sz="3600" i="1" dirty="0" err="1">
                <a:latin typeface="Segoe UI Light"/>
                <a:cs typeface="Segoe UI Light"/>
              </a:rPr>
              <a:t>StackLayout</a:t>
            </a:r>
            <a:r>
              <a:rPr lang="en-US" sz="3600" i="1" dirty="0">
                <a:latin typeface="Segoe UI Light"/>
                <a:cs typeface="Segoe UI Light"/>
              </a:rPr>
              <a:t> </a:t>
            </a:r>
            <a:r>
              <a:rPr lang="en-US" sz="3600" i="1" dirty="0" err="1">
                <a:latin typeface="Segoe UI Light"/>
                <a:cs typeface="Segoe UI Light"/>
              </a:rPr>
              <a:t>hace</a:t>
            </a:r>
            <a:r>
              <a:rPr lang="en-US" sz="3600" i="1" dirty="0">
                <a:latin typeface="Segoe UI Light"/>
                <a:cs typeface="Segoe UI Light"/>
              </a:rPr>
              <a:t> el </a:t>
            </a:r>
            <a:r>
              <a:rPr lang="en-US" sz="3600" i="1" dirty="0" err="1">
                <a:latin typeface="Segoe UI Light"/>
                <a:cs typeface="Segoe UI Light"/>
              </a:rPr>
              <a:t>trabajo</a:t>
            </a:r>
            <a:endParaRPr lang="en-US" sz="3600" i="1" dirty="0">
              <a:latin typeface="Segoe UI Light"/>
              <a:cs typeface="Segoe UI Light"/>
            </a:endParaRPr>
          </a:p>
          <a:p>
            <a:pPr marL="17270" marR="100170">
              <a:lnSpc>
                <a:spcPts val="4000"/>
              </a:lnSpc>
              <a:tabLst>
                <a:tab pos="483580" algn="l"/>
              </a:tabLst>
            </a:pPr>
            <a:r>
              <a:rPr lang="en-US" sz="3600" i="1" dirty="0">
                <a:latin typeface="Segoe UI Light"/>
                <a:cs typeface="Segoe UI Light"/>
              </a:rPr>
              <a:t>    No uses </a:t>
            </a:r>
            <a:r>
              <a:rPr lang="en-US" sz="3600" i="1" dirty="0" err="1">
                <a:latin typeface="Segoe UI Light"/>
                <a:cs typeface="Segoe UI Light"/>
              </a:rPr>
              <a:t>varios</a:t>
            </a:r>
            <a:r>
              <a:rPr lang="en-US" sz="3600" i="1" dirty="0">
                <a:latin typeface="Segoe UI Light"/>
                <a:cs typeface="Segoe UI Light"/>
              </a:rPr>
              <a:t> </a:t>
            </a:r>
            <a:r>
              <a:rPr lang="en-US" sz="3600" i="1" dirty="0" err="1">
                <a:latin typeface="Segoe UI Light"/>
                <a:cs typeface="Segoe UI Light"/>
              </a:rPr>
              <a:t>StackLayout</a:t>
            </a:r>
            <a:r>
              <a:rPr lang="en-US" sz="3600" i="1" dirty="0">
                <a:latin typeface="Segoe UI Light"/>
                <a:cs typeface="Segoe UI Light"/>
              </a:rPr>
              <a:t> </a:t>
            </a:r>
            <a:r>
              <a:rPr lang="en-US" sz="3600" i="1" dirty="0" err="1">
                <a:latin typeface="Segoe UI Light"/>
                <a:cs typeface="Segoe UI Light"/>
              </a:rPr>
              <a:t>cuando</a:t>
            </a:r>
            <a:r>
              <a:rPr lang="en-US" sz="3600" i="1" dirty="0">
                <a:latin typeface="Segoe UI Light"/>
                <a:cs typeface="Segoe UI Light"/>
              </a:rPr>
              <a:t> un Grid </a:t>
            </a:r>
            <a:r>
              <a:rPr lang="en-US" sz="3600" i="1" dirty="0" err="1">
                <a:latin typeface="Segoe UI Light"/>
                <a:cs typeface="Segoe UI Light"/>
              </a:rPr>
              <a:t>cumple</a:t>
            </a:r>
            <a:r>
              <a:rPr lang="en-US" sz="3600" i="1" dirty="0">
                <a:latin typeface="Segoe UI Light"/>
                <a:cs typeface="Segoe UI Light"/>
              </a:rPr>
              <a:t> </a:t>
            </a:r>
            <a:r>
              <a:rPr lang="en-US" sz="3600" b="1" i="1" dirty="0">
                <a:latin typeface="Segoe UI Light"/>
                <a:cs typeface="Segoe UI Light"/>
              </a:rPr>
              <a:t>” </a:t>
            </a:r>
            <a:endParaRPr lang="en-US" sz="3600" i="1" dirty="0">
              <a:latin typeface="Segoe UI Light"/>
              <a:cs typeface="Segoe UI Light"/>
            </a:endParaRPr>
          </a:p>
        </p:txBody>
      </p:sp>
      <p:sp>
        <p:nvSpPr>
          <p:cNvPr id="4" name="Rettangolo 4"/>
          <p:cNvSpPr/>
          <p:nvPr/>
        </p:nvSpPr>
        <p:spPr>
          <a:xfrm>
            <a:off x="7663151" y="4815153"/>
            <a:ext cx="3927101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20" dirty="0">
                <a:solidFill>
                  <a:srgbClr val="505050"/>
                </a:solidFill>
                <a:latin typeface="Segoe UI Light"/>
                <a:cs typeface="Segoe UI Light"/>
              </a:rPr>
              <a:t>Jason Smith - Evolve 2016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44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9178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Helvetica" panose="020B0604020202020204" pitchFamily="34" charset="0"/>
              </a:rPr>
              <a:t>El </a:t>
            </a:r>
            <a:r>
              <a:rPr lang="en-US" sz="3200" dirty="0" err="1">
                <a:cs typeface="Helvetica" panose="020B0604020202020204" pitchFamily="34" charset="0"/>
              </a:rPr>
              <a:t>RelativeLayout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organiza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hijos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en</a:t>
            </a:r>
            <a:r>
              <a:rPr lang="en-US" sz="3200" dirty="0">
                <a:cs typeface="Helvetica" panose="020B0604020202020204" pitchFamily="34" charset="0"/>
              </a:rPr>
              <a:t> base a </a:t>
            </a:r>
            <a:r>
              <a:rPr lang="en-US" sz="3200" dirty="0" err="1">
                <a:cs typeface="Helvetica" panose="020B0604020202020204" pitchFamily="34" charset="0"/>
              </a:rPr>
              <a:t>relaciones</a:t>
            </a:r>
            <a:r>
              <a:rPr lang="en-US" sz="3200" dirty="0">
                <a:cs typeface="Helvetica" panose="020B0604020202020204" pitchFamily="34" charset="0"/>
              </a:rPr>
              <a:t> entre </a:t>
            </a:r>
            <a:r>
              <a:rPr lang="en-US" sz="3200" dirty="0" err="1">
                <a:cs typeface="Helvetica" panose="020B0604020202020204" pitchFamily="34" charset="0"/>
              </a:rPr>
              <a:t>los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diferentes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y el </a:t>
            </a:r>
            <a:r>
              <a:rPr lang="en-US" sz="3200" dirty="0" err="1">
                <a:cs typeface="Helvetica" panose="020B0604020202020204" pitchFamily="34" charset="0"/>
              </a:rPr>
              <a:t>contenedor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>
                <a:cs typeface="Helvetica" panose="020B0604020202020204" pitchFamily="34" charset="0"/>
              </a:rPr>
              <a:t>Ideal </a:t>
            </a:r>
            <a:r>
              <a:rPr lang="en-US" sz="3200" dirty="0" err="1">
                <a:cs typeface="Helvetica" panose="020B0604020202020204" pitchFamily="34" charset="0"/>
              </a:rPr>
              <a:t>cuando</a:t>
            </a:r>
            <a:r>
              <a:rPr lang="en-US" sz="3200" dirty="0">
                <a:cs typeface="Helvetica" panose="020B0604020202020204" pitchFamily="34" charset="0"/>
              </a:rPr>
              <a:t> el </a:t>
            </a:r>
            <a:r>
              <a:rPr lang="en-US" sz="3200" dirty="0" err="1">
                <a:cs typeface="Helvetica" panose="020B0604020202020204" pitchFamily="34" charset="0"/>
              </a:rPr>
              <a:t>tamaño</a:t>
            </a:r>
            <a:r>
              <a:rPr lang="en-US" sz="3200" dirty="0">
                <a:cs typeface="Helvetica" panose="020B0604020202020204" pitchFamily="34" charset="0"/>
              </a:rPr>
              <a:t> o el </a:t>
            </a:r>
            <a:r>
              <a:rPr lang="en-US" sz="3200" dirty="0" err="1">
                <a:cs typeface="Helvetica" panose="020B0604020202020204" pitchFamily="34" charset="0"/>
              </a:rPr>
              <a:t>posicionamiento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dbe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ser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dinámico</a:t>
            </a:r>
            <a:r>
              <a:rPr lang="en-US" sz="3200" dirty="0">
                <a:cs typeface="Helvetica" panose="020B0604020202020204" pitchFamily="34" charset="0"/>
              </a:rPr>
              <a:t> y </a:t>
            </a:r>
            <a:r>
              <a:rPr lang="en-US" sz="3200" dirty="0" err="1">
                <a:cs typeface="Helvetica" panose="020B0604020202020204" pitchFamily="34" charset="0"/>
              </a:rPr>
              <a:t>adaptarse</a:t>
            </a:r>
            <a:r>
              <a:rPr lang="en-US" sz="3200" dirty="0">
                <a:cs typeface="Helvetica" panose="020B0604020202020204" pitchFamily="34" charset="0"/>
              </a:rPr>
              <a:t> a </a:t>
            </a:r>
            <a:r>
              <a:rPr lang="en-US" sz="3200" dirty="0" err="1">
                <a:cs typeface="Helvetica" panose="020B0604020202020204" pitchFamily="34" charset="0"/>
              </a:rPr>
              <a:t>diferentes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condiciones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</a:p>
          <a:p>
            <a:endParaRPr lang="en-US" sz="3200" dirty="0">
              <a:cs typeface="Helvetica" panose="020B0604020202020204" pitchFamily="34" charset="0"/>
            </a:endParaRPr>
          </a:p>
          <a:p>
            <a:r>
              <a:rPr lang="en-US" sz="3200" dirty="0" err="1">
                <a:cs typeface="Helvetica" panose="020B0604020202020204" pitchFamily="34" charset="0"/>
              </a:rPr>
              <a:t>Rendimiento</a:t>
            </a:r>
            <a:r>
              <a:rPr lang="en-US" sz="3200" dirty="0">
                <a:cs typeface="Helvetica" panose="020B0604020202020204" pitchFamily="34" charset="0"/>
              </a:rPr>
              <a:t> bajo.</a:t>
            </a:r>
          </a:p>
        </p:txBody>
      </p:sp>
      <p:pic>
        <p:nvPicPr>
          <p:cNvPr id="6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232" y="1358891"/>
            <a:ext cx="2212848" cy="37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Pruebas</a:t>
            </a:r>
            <a:r>
              <a:rPr lang="en-US" sz="6000" dirty="0"/>
              <a:t> con Layout</a:t>
            </a:r>
          </a:p>
        </p:txBody>
      </p:sp>
    </p:spTree>
    <p:extLst>
      <p:ext uri="{BB962C8B-B14F-4D97-AF65-F5344CB8AC3E}">
        <p14:creationId xmlns:p14="http://schemas.microsoft.com/office/powerpoint/2010/main" val="36847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Fast Renderers</a:t>
            </a:r>
          </a:p>
        </p:txBody>
      </p:sp>
    </p:spTree>
    <p:extLst>
      <p:ext uri="{BB962C8B-B14F-4D97-AF65-F5344CB8AC3E}">
        <p14:creationId xmlns:p14="http://schemas.microsoft.com/office/powerpoint/2010/main" val="408714219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Renderers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Hablamos de cambios realizados en Xamarin.Forms con el objetivo de reducir a mínimos de operaciones y cálculos a realizar para </a:t>
            </a:r>
            <a:r>
              <a:rPr lang="es-ES" sz="3600" dirty="0" err="1"/>
              <a:t>renderizar</a:t>
            </a:r>
            <a:r>
              <a:rPr lang="es-ES" sz="3600" dirty="0"/>
              <a:t> el control y gestionar su tamaño y posición.</a:t>
            </a: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Pre Fast Renderers (Label)</a:t>
            </a:r>
          </a:p>
        </p:txBody>
      </p:sp>
      <p:sp>
        <p:nvSpPr>
          <p:cNvPr id="4" name="Rettangolo 14"/>
          <p:cNvSpPr/>
          <p:nvPr/>
        </p:nvSpPr>
        <p:spPr bwMode="auto">
          <a:xfrm>
            <a:off x="116851" y="15459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OnLayout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LabelRenderer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ttangolo 14"/>
          <p:cNvSpPr/>
          <p:nvPr/>
        </p:nvSpPr>
        <p:spPr bwMode="auto">
          <a:xfrm>
            <a:off x="116851" y="3919718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/>
              <a:t>OnLayout();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/>
              <a:t>ViewRenderer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7" name="Freccia in su 16"/>
          <p:cNvSpPr/>
          <p:nvPr/>
        </p:nvSpPr>
        <p:spPr bwMode="auto">
          <a:xfrm rot="10800000" flipH="1">
            <a:off x="1640851" y="3047929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ttangolo 14"/>
          <p:cNvSpPr/>
          <p:nvPr/>
        </p:nvSpPr>
        <p:spPr bwMode="auto">
          <a:xfrm>
            <a:off x="4469243" y="3881426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MeasureAndLayout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ViewRenderer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8" name="Freccia in su 16"/>
          <p:cNvSpPr/>
          <p:nvPr/>
        </p:nvSpPr>
        <p:spPr bwMode="auto">
          <a:xfrm rot="5400000" flipH="1">
            <a:off x="3817047" y="4226870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ttangolo 14"/>
          <p:cNvSpPr/>
          <p:nvPr/>
        </p:nvSpPr>
        <p:spPr bwMode="auto">
          <a:xfrm>
            <a:off x="4386195" y="15459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OnLayout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ViewElementRenderer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0" name="Freccia in su 16"/>
          <p:cNvSpPr/>
          <p:nvPr/>
        </p:nvSpPr>
        <p:spPr bwMode="auto">
          <a:xfrm flipH="1">
            <a:off x="6062595" y="3020851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ttangolo 14"/>
          <p:cNvSpPr/>
          <p:nvPr/>
        </p:nvSpPr>
        <p:spPr bwMode="auto">
          <a:xfrm>
            <a:off x="8713721" y="1545973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UpdateLayout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LabelRenderer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2" name="Freccia in su 16"/>
          <p:cNvSpPr/>
          <p:nvPr/>
        </p:nvSpPr>
        <p:spPr bwMode="auto">
          <a:xfrm rot="5400000" flipH="1">
            <a:off x="8073958" y="1853125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188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Post Fast Renderers (Label)</a:t>
            </a:r>
          </a:p>
        </p:txBody>
      </p:sp>
      <p:sp>
        <p:nvSpPr>
          <p:cNvPr id="4" name="Rettangolo 14"/>
          <p:cNvSpPr/>
          <p:nvPr/>
        </p:nvSpPr>
        <p:spPr bwMode="auto">
          <a:xfrm>
            <a:off x="4465115" y="1189176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OnLayout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LabelRenderer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ttangolo 14"/>
          <p:cNvSpPr/>
          <p:nvPr/>
        </p:nvSpPr>
        <p:spPr bwMode="auto">
          <a:xfrm>
            <a:off x="4465115" y="3562921"/>
            <a:ext cx="33528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OnLayout</a:t>
            </a:r>
            <a:r>
              <a:rPr lang="es-ES" sz="2000" dirty="0"/>
              <a:t>();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ViewRenderer</a:t>
            </a: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7" name="Freccia in su 16"/>
          <p:cNvSpPr/>
          <p:nvPr/>
        </p:nvSpPr>
        <p:spPr bwMode="auto">
          <a:xfrm rot="10800000" flipH="1">
            <a:off x="5989115" y="2691132"/>
            <a:ext cx="304800" cy="833496"/>
          </a:xfrm>
          <a:prstGeom prst="upArrow">
            <a:avLst>
              <a:gd name="adj1" fmla="val 35000"/>
              <a:gd name="adj2" fmla="val 4250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it-IT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23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289957"/>
            <a:ext cx="11655840" cy="899537"/>
          </a:xfrm>
        </p:spPr>
        <p:txBody>
          <a:bodyPr/>
          <a:lstStyle/>
          <a:p>
            <a:pPr algn="ctr"/>
            <a:r>
              <a:rPr lang="en-US" dirty="0"/>
              <a:t>Xamarin.Forms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133" y="5460851"/>
            <a:ext cx="4355963" cy="102832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Más </a:t>
            </a:r>
            <a:r>
              <a:rPr lang="en-US" sz="1600" dirty="0" err="1">
                <a:solidFill>
                  <a:srgbClr val="70ACBB"/>
                </a:solidFill>
              </a:rPr>
              <a:t>código</a:t>
            </a:r>
            <a:r>
              <a:rPr lang="en-US" sz="1600" dirty="0">
                <a:solidFill>
                  <a:srgbClr val="70ACBB"/>
                </a:solidFill>
              </a:rPr>
              <a:t> </a:t>
            </a:r>
            <a:r>
              <a:rPr lang="en-US" sz="1600" dirty="0" err="1">
                <a:solidFill>
                  <a:srgbClr val="70ACBB"/>
                </a:solidFill>
              </a:rPr>
              <a:t>compartido</a:t>
            </a:r>
            <a:r>
              <a:rPr lang="en-US" sz="1600" dirty="0">
                <a:solidFill>
                  <a:srgbClr val="70ACBB"/>
                </a:solidFill>
              </a:rPr>
              <a:t>. UI XAML o C#</a:t>
            </a:r>
          </a:p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ACBB"/>
                </a:solidFill>
              </a:rPr>
              <a:t>Data Binding &amp; MVVM</a:t>
            </a:r>
          </a:p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70ACBB"/>
                </a:solidFill>
              </a:rPr>
              <a:t>Abstracciones</a:t>
            </a:r>
            <a:r>
              <a:rPr lang="en-US" sz="1600" dirty="0">
                <a:solidFill>
                  <a:srgbClr val="70ACBB"/>
                </a:solidFill>
              </a:rPr>
              <a:t> (</a:t>
            </a:r>
            <a:r>
              <a:rPr lang="en-US" sz="1600" dirty="0" err="1">
                <a:solidFill>
                  <a:srgbClr val="70ACBB"/>
                </a:solidFill>
              </a:rPr>
              <a:t>Navegación</a:t>
            </a:r>
            <a:r>
              <a:rPr lang="en-US" sz="1600" dirty="0">
                <a:solidFill>
                  <a:srgbClr val="70ACBB"/>
                </a:solidFill>
              </a:rPr>
              <a:t>, etc.)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986034" y="537557"/>
            <a:ext cx="234785" cy="9846587"/>
          </a:xfrm>
          <a:prstGeom prst="leftBrace">
            <a:avLst>
              <a:gd name="adj1" fmla="val 56668"/>
              <a:gd name="adj2" fmla="val 50000"/>
            </a:avLst>
          </a:prstGeom>
          <a:ln w="19050" cap="rnd">
            <a:solidFill>
              <a:srgbClr val="16ACEE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7"/>
            <a:endParaRPr lang="en-US" sz="1765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93418" y="1444948"/>
            <a:ext cx="6420017" cy="3643056"/>
            <a:chOff x="2804067" y="1444948"/>
            <a:chExt cx="6420017" cy="364305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804067" y="2177293"/>
              <a:ext cx="2117653" cy="479486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804067" y="2683418"/>
              <a:ext cx="6407259" cy="2404586"/>
            </a:xfrm>
            <a:prstGeom prst="rect">
              <a:avLst/>
            </a:prstGeom>
            <a:solidFill>
              <a:schemeClr val="accent2">
                <a:lumMod val="50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7643" y="2150169"/>
              <a:ext cx="2104077" cy="5261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iOS C# UI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48870" y="2177293"/>
              <a:ext cx="2117653" cy="479486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093673" y="2177293"/>
              <a:ext cx="2117653" cy="479486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7249" y="2150169"/>
              <a:ext cx="2104077" cy="53103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Windows C# UI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2445" y="2150169"/>
              <a:ext cx="2104077" cy="52619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rgbClr val="FFFFFF"/>
                  </a:solidFill>
                </a:rPr>
                <a:t>Android C# UI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0401" y="3439156"/>
              <a:ext cx="6393683" cy="89311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921" dirty="0" err="1">
                  <a:solidFill>
                    <a:srgbClr val="FFFFFF"/>
                  </a:solidFill>
                </a:rPr>
                <a:t>Código</a:t>
              </a:r>
              <a:r>
                <a:rPr lang="en-US" sz="3921" dirty="0">
                  <a:solidFill>
                    <a:srgbClr val="FFFFFF"/>
                  </a:solidFill>
                </a:rPr>
                <a:t> </a:t>
              </a:r>
              <a:r>
                <a:rPr lang="en-US" sz="3921" dirty="0" err="1">
                  <a:solidFill>
                    <a:srgbClr val="FFFFFF"/>
                  </a:solidFill>
                </a:rPr>
                <a:t>compartido</a:t>
              </a:r>
              <a:r>
                <a:rPr lang="en-US" sz="3921" dirty="0">
                  <a:solidFill>
                    <a:srgbClr val="FFFFFF"/>
                  </a:solidFill>
                </a:rPr>
                <a:t> C#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562935" y="1444948"/>
              <a:ext cx="613490" cy="613491"/>
              <a:chOff x="2057399" y="2725789"/>
              <a:chExt cx="1028699" cy="10287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057399" y="2725789"/>
                <a:ext cx="1028699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6" name="Picture 45" descr="Apple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93813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5707598" y="1444948"/>
              <a:ext cx="613490" cy="613491"/>
              <a:chOff x="3810000" y="3144890"/>
              <a:chExt cx="1028699" cy="10287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3810000" y="3144890"/>
                <a:ext cx="1028699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4" name="Picture 43" descr="Android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402859"/>
                <a:ext cx="434973" cy="50022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7851596" y="1444948"/>
              <a:ext cx="613491" cy="613491"/>
              <a:chOff x="6083298" y="3144890"/>
              <a:chExt cx="1028699" cy="102870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6083298" y="3144890"/>
                <a:ext cx="1028699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Picture 37" descr="Windows_logo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436990"/>
                <a:ext cx="466043" cy="434973"/>
              </a:xfrm>
              <a:prstGeom prst="rect">
                <a:avLst/>
              </a:prstGeom>
            </p:spPr>
          </p:pic>
        </p:grp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85" y="5761768"/>
            <a:ext cx="457264" cy="457264"/>
          </a:xfrm>
          <a:prstGeom prst="rect">
            <a:avLst/>
          </a:prstGeom>
        </p:spPr>
      </p:pic>
      <p:sp>
        <p:nvSpPr>
          <p:cNvPr id="25" name="TextBox 13"/>
          <p:cNvSpPr txBox="1"/>
          <p:nvPr/>
        </p:nvSpPr>
        <p:spPr>
          <a:xfrm>
            <a:off x="7284965" y="5566090"/>
            <a:ext cx="3741755" cy="5358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70ACBB"/>
                </a:solidFill>
              </a:rPr>
              <a:t>Rendimiento</a:t>
            </a:r>
            <a:r>
              <a:rPr lang="en-US" sz="1600" dirty="0">
                <a:solidFill>
                  <a:srgbClr val="70ACBB"/>
                </a:solidFill>
              </a:rPr>
              <a:t> &lt; </a:t>
            </a:r>
            <a:r>
              <a:rPr lang="en-US" sz="1600" dirty="0" err="1">
                <a:solidFill>
                  <a:srgbClr val="70ACBB"/>
                </a:solidFill>
              </a:rPr>
              <a:t>Xamarin.Classic</a:t>
            </a:r>
            <a:endParaRPr lang="en-US" sz="1600" dirty="0">
              <a:solidFill>
                <a:srgbClr val="70ACB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39" y="5728508"/>
            <a:ext cx="457264" cy="457264"/>
          </a:xfrm>
          <a:prstGeom prst="rect">
            <a:avLst/>
          </a:prstGeom>
        </p:spPr>
      </p:pic>
      <p:sp>
        <p:nvSpPr>
          <p:cNvPr id="26" name="TextBox 65"/>
          <p:cNvSpPr txBox="1"/>
          <p:nvPr/>
        </p:nvSpPr>
        <p:spPr>
          <a:xfrm>
            <a:off x="2880659" y="2177293"/>
            <a:ext cx="6432775" cy="7724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3137" dirty="0">
                <a:solidFill>
                  <a:schemeClr val="bg1"/>
                </a:solidFill>
              </a:rPr>
              <a:t>UI </a:t>
            </a:r>
            <a:r>
              <a:rPr lang="en-US" sz="3137" dirty="0" err="1">
                <a:solidFill>
                  <a:schemeClr val="bg1"/>
                </a:solidFill>
              </a:rPr>
              <a:t>Compartida</a:t>
            </a:r>
            <a:endParaRPr lang="en-US" sz="313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Pruebas</a:t>
            </a:r>
            <a:r>
              <a:rPr lang="en-US" sz="6000" dirty="0"/>
              <a:t> con Fast Renderers</a:t>
            </a:r>
          </a:p>
        </p:txBody>
      </p:sp>
    </p:spTree>
    <p:extLst>
      <p:ext uri="{BB962C8B-B14F-4D97-AF65-F5344CB8AC3E}">
        <p14:creationId xmlns:p14="http://schemas.microsoft.com/office/powerpoint/2010/main" val="39552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Renderers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Xamarin.Forms</a:t>
            </a:r>
            <a:endParaRPr lang="en-US" sz="2400" dirty="0">
              <a:cs typeface="Helvetica" panose="020B0604020202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7204784"/>
              </p:ext>
            </p:extLst>
          </p:nvPr>
        </p:nvGraphicFramePr>
        <p:xfrm>
          <a:off x="654985" y="2005222"/>
          <a:ext cx="3114909" cy="403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ángulo 7"/>
          <p:cNvSpPr/>
          <p:nvPr/>
        </p:nvSpPr>
        <p:spPr>
          <a:xfrm>
            <a:off x="4227171" y="2695026"/>
            <a:ext cx="769791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Tiempo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calculado</a:t>
            </a:r>
            <a:r>
              <a:rPr lang="en-US" sz="3600" spc="-14" dirty="0">
                <a:latin typeface="Segoe UI Light"/>
                <a:cs typeface="Segoe UI Light"/>
              </a:rPr>
              <a:t> con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sz="3200" spc="-14" dirty="0">
              <a:solidFill>
                <a:srgbClr val="000000"/>
              </a:solidFill>
              <a:latin typeface="Segoe UI Light"/>
              <a:cs typeface="Segoe UI Light"/>
            </a:endParaRP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Tiempo</a:t>
            </a:r>
            <a:r>
              <a:rPr lang="en-US" sz="3600" spc="-14" dirty="0">
                <a:latin typeface="Segoe UI Light"/>
                <a:cs typeface="Segoe UI Light"/>
              </a:rPr>
              <a:t> medio de 5 </a:t>
            </a:r>
            <a:r>
              <a:rPr lang="en-US" sz="3600" spc="-14" dirty="0" err="1">
                <a:latin typeface="Segoe UI Light"/>
                <a:cs typeface="Segoe UI Light"/>
              </a:rPr>
              <a:t>medidas</a:t>
            </a:r>
            <a:r>
              <a:rPr lang="en-US" sz="3600" spc="-14" dirty="0">
                <a:latin typeface="Segoe UI Light"/>
                <a:cs typeface="Segoe UI Light"/>
              </a:rPr>
              <a:t>.</a:t>
            </a: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sz="3600" spc="-14" dirty="0">
              <a:latin typeface="Segoe UI Light"/>
              <a:cs typeface="Segoe UI Light"/>
            </a:endParaRP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 err="1">
                <a:latin typeface="Segoe UI Light"/>
                <a:cs typeface="Segoe UI Light"/>
              </a:rPr>
              <a:t>Oneplus</a:t>
            </a:r>
            <a:r>
              <a:rPr lang="en-US" sz="3600" spc="-14" dirty="0">
                <a:latin typeface="Segoe UI Light"/>
                <a:cs typeface="Segoe UI Light"/>
              </a:rPr>
              <a:t> 3 con Android 7.1 Nougat.</a:t>
            </a:r>
          </a:p>
        </p:txBody>
      </p:sp>
    </p:spTree>
    <p:extLst>
      <p:ext uri="{BB962C8B-B14F-4D97-AF65-F5344CB8AC3E}">
        <p14:creationId xmlns:p14="http://schemas.microsoft.com/office/powerpoint/2010/main" val="448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Custom Renderers</a:t>
            </a:r>
          </a:p>
        </p:txBody>
      </p:sp>
    </p:spTree>
    <p:extLst>
      <p:ext uri="{BB962C8B-B14F-4D97-AF65-F5344CB8AC3E}">
        <p14:creationId xmlns:p14="http://schemas.microsoft.com/office/powerpoint/2010/main" val="1205032003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45BD106F-B9FB-4550-BCF9-5825711A6FD9}"/>
              </a:ext>
            </a:extLst>
          </p:cNvPr>
          <p:cNvSpPr/>
          <p:nvPr/>
        </p:nvSpPr>
        <p:spPr>
          <a:xfrm>
            <a:off x="406401" y="1528886"/>
            <a:ext cx="1117600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Siempre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tendremos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b="1" dirty="0">
                <a:solidFill>
                  <a:srgbClr val="595959"/>
                </a:solidFill>
                <a:latin typeface="Helvetica Light"/>
                <a:cs typeface="Helvetica Light"/>
              </a:rPr>
              <a:t>DOS PARTES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: El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y el Renderer</a:t>
            </a:r>
          </a:p>
        </p:txBody>
      </p:sp>
      <p:sp>
        <p:nvSpPr>
          <p:cNvPr id="34" name="Rectángulo redondeado 2">
            <a:extLst>
              <a:ext uri="{FF2B5EF4-FFF2-40B4-BE49-F238E27FC236}">
                <a16:creationId xmlns:a16="http://schemas.microsoft.com/office/drawing/2014/main" id="{448C1691-E001-45A4-B0A9-54824BABD67B}"/>
              </a:ext>
            </a:extLst>
          </p:cNvPr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CDBEE7E-2497-401D-A0DF-081939537819}"/>
              </a:ext>
            </a:extLst>
          </p:cNvPr>
          <p:cNvSpPr/>
          <p:nvPr/>
        </p:nvSpPr>
        <p:spPr>
          <a:xfrm>
            <a:off x="508000" y="2956085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Element describe la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apariencia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control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7B3DBD99-11E1-4FF2-B48B-73C07B5D917E}"/>
              </a:ext>
            </a:extLst>
          </p:cNvPr>
          <p:cNvSpPr/>
          <p:nvPr/>
        </p:nvSpPr>
        <p:spPr>
          <a:xfrm>
            <a:off x="1145074" y="3835400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B4260FED-C7E4-496A-9204-965D17E92AE8}"/>
              </a:ext>
            </a:extLst>
          </p:cNvPr>
          <p:cNvSpPr/>
          <p:nvPr/>
        </p:nvSpPr>
        <p:spPr>
          <a:xfrm>
            <a:off x="1016001" y="4241801"/>
            <a:ext cx="152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Text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TextColor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…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C530670-F05F-4317-924D-2B40A4733E63}"/>
              </a:ext>
            </a:extLst>
          </p:cNvPr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derecha 11">
            <a:extLst>
              <a:ext uri="{FF2B5EF4-FFF2-40B4-BE49-F238E27FC236}">
                <a16:creationId xmlns:a16="http://schemas.microsoft.com/office/drawing/2014/main" id="{4453CC20-2E6F-4784-AABC-73A66C60E41B}"/>
              </a:ext>
            </a:extLst>
          </p:cNvPr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EF84A77C-5441-454C-B18F-47E58F328F86}"/>
              </a:ext>
            </a:extLst>
          </p:cNvPr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Renderer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crea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visualización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9BD4DD3-C662-4DE9-8A5E-714BB942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466D44E-72E1-408D-A1B1-9B902739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C56978B-2009-4659-A8E2-EC0F318A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B4367B2C-6772-43EE-A92C-A6E828033D6D}"/>
              </a:ext>
            </a:extLst>
          </p:cNvPr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ABB79BC-8DDB-4AE6-8513-76BE7FBB1DDD}"/>
              </a:ext>
            </a:extLst>
          </p:cNvPr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0A6CA7E-D93B-4995-A116-62A827F90A81}"/>
              </a:ext>
            </a:extLst>
          </p:cNvPr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2FBC274F-8D4F-48BA-9EAA-5242894A7DEA}"/>
              </a:ext>
            </a:extLst>
          </p:cNvPr>
          <p:cNvSpPr/>
          <p:nvPr/>
        </p:nvSpPr>
        <p:spPr>
          <a:xfrm>
            <a:off x="8069995" y="2683134"/>
            <a:ext cx="169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5822E3B-34C7-4598-B620-D94BC7F5C018}"/>
              </a:ext>
            </a:extLst>
          </p:cNvPr>
          <p:cNvSpPr/>
          <p:nvPr/>
        </p:nvSpPr>
        <p:spPr>
          <a:xfrm>
            <a:off x="8128000" y="3901361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A9D861C3-DD9D-4C4E-8F98-F6B752CF3D9D}"/>
              </a:ext>
            </a:extLst>
          </p:cNvPr>
          <p:cNvSpPr/>
          <p:nvPr/>
        </p:nvSpPr>
        <p:spPr>
          <a:xfrm>
            <a:off x="8128000" y="5105362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668EECE-02F8-4830-92B5-844979FB6A28}"/>
              </a:ext>
            </a:extLst>
          </p:cNvPr>
          <p:cNvCxnSpPr>
            <a:stCxn id="44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5CF546E-B2E7-4CC6-ADC3-E9CA3106D4CD}"/>
              </a:ext>
            </a:extLst>
          </p:cNvPr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585E108-CC6B-4C5A-91F8-72F9606583CD}"/>
              </a:ext>
            </a:extLst>
          </p:cNvPr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">
            <a:extLst>
              <a:ext uri="{FF2B5EF4-FFF2-40B4-BE49-F238E27FC236}">
                <a16:creationId xmlns:a16="http://schemas.microsoft.com/office/drawing/2014/main" id="{9C99BC6D-0F4B-41F9-9935-621CA47780A4}"/>
              </a:ext>
            </a:extLst>
          </p:cNvPr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F785D334-7974-49ED-A7D2-6EFA5373CA2C}"/>
              </a:ext>
            </a:extLst>
          </p:cNvPr>
          <p:cNvSpPr/>
          <p:nvPr/>
        </p:nvSpPr>
        <p:spPr>
          <a:xfrm>
            <a:off x="10849665" y="5165535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4862281-5A0B-4779-853E-CDCE17F88939}"/>
              </a:ext>
            </a:extLst>
          </p:cNvPr>
          <p:cNvSpPr/>
          <p:nvPr/>
        </p:nvSpPr>
        <p:spPr>
          <a:xfrm>
            <a:off x="7883202" y="2585194"/>
            <a:ext cx="2080684" cy="6452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6B78BAE8-44B9-435B-A638-1D982D7DFE29}"/>
              </a:ext>
            </a:extLst>
          </p:cNvPr>
          <p:cNvSpPr/>
          <p:nvPr/>
        </p:nvSpPr>
        <p:spPr>
          <a:xfrm>
            <a:off x="7951377" y="2697485"/>
            <a:ext cx="2046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MyButtonRenderer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2A269A35-3D87-4094-A4C0-7CCEA2C07CD9}"/>
              </a:ext>
            </a:extLst>
          </p:cNvPr>
          <p:cNvSpPr/>
          <p:nvPr/>
        </p:nvSpPr>
        <p:spPr>
          <a:xfrm>
            <a:off x="10849665" y="2612390"/>
            <a:ext cx="13404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UIImage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15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36" grpId="0"/>
      <p:bldP spid="37" grpId="0"/>
      <p:bldP spid="39" grpId="0" animBg="1"/>
      <p:bldP spid="40" grpId="0"/>
      <p:bldP spid="44" grpId="0" animBg="1"/>
      <p:bldP spid="45" grpId="0" animBg="1"/>
      <p:bldP spid="46" grpId="0" animBg="1"/>
      <p:bldP spid="47" grpId="0"/>
      <p:bldP spid="48" grpId="0"/>
      <p:bldP spid="49" grpId="0"/>
      <p:bldP spid="53" grpId="0"/>
      <p:bldP spid="54" grpId="0"/>
      <p:bldP spid="55" grpId="0" animBg="1"/>
      <p:bldP spid="56" grpId="0"/>
      <p:bldP spid="5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D4E40B-431A-49AB-BCAA-9697CA507BC1}"/>
              </a:ext>
            </a:extLst>
          </p:cNvPr>
          <p:cNvSpPr/>
          <p:nvPr/>
        </p:nvSpPr>
        <p:spPr>
          <a:xfrm>
            <a:off x="521027" y="1146664"/>
            <a:ext cx="11404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en el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Shared/PCL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A3E75C-2551-4ADE-B15D-8D81FBF5E597}"/>
              </a:ext>
            </a:extLst>
          </p:cNvPr>
          <p:cNvSpPr/>
          <p:nvPr/>
        </p:nvSpPr>
        <p:spPr>
          <a:xfrm>
            <a:off x="525760" y="2092464"/>
            <a:ext cx="11399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CustomControl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View</a:t>
            </a:r>
          </a:p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6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6F296-2451-46D2-A73F-AF4044B6B749}"/>
              </a:ext>
            </a:extLst>
          </p:cNvPr>
          <p:cNvSpPr/>
          <p:nvPr/>
        </p:nvSpPr>
        <p:spPr>
          <a:xfrm>
            <a:off x="521027" y="1146664"/>
            <a:ext cx="7860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un renderer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772963-6382-4822-A7C1-534CF3E361FD}"/>
              </a:ext>
            </a:extLst>
          </p:cNvPr>
          <p:cNvSpPr/>
          <p:nvPr/>
        </p:nvSpPr>
        <p:spPr>
          <a:xfrm>
            <a:off x="525760" y="2092464"/>
            <a:ext cx="11399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CustomControlRenderer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ViewRenderer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CustomControl</a:t>
            </a:r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View&gt;</a:t>
            </a:r>
          </a:p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1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Custom Renders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2A600A-1B26-454B-B991-249EA54E7FBA}"/>
              </a:ext>
            </a:extLst>
          </p:cNvPr>
          <p:cNvSpPr/>
          <p:nvPr/>
        </p:nvSpPr>
        <p:spPr>
          <a:xfrm>
            <a:off x="269240" y="1189176"/>
            <a:ext cx="11655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protected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override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void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OnElementChanged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ElementChangedEventArgs</a:t>
            </a:r>
            <a:r>
              <a:rPr lang="es-ES" dirty="0">
                <a:latin typeface="Consolas" panose="020B0609020204030204" pitchFamily="49" charset="0"/>
              </a:rPr>
              <a:t>&lt;View&gt; e)</a:t>
            </a:r>
          </a:p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base.OnElementChanged</a:t>
            </a:r>
            <a:r>
              <a:rPr lang="es-ES" dirty="0">
                <a:latin typeface="Consolas" panose="020B0609020204030204" pitchFamily="49" charset="0"/>
              </a:rPr>
              <a:t> (e);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(Control == </a:t>
            </a:r>
            <a:r>
              <a:rPr lang="es-ES" dirty="0" err="1">
                <a:latin typeface="Consolas" panose="020B0609020204030204" pitchFamily="49" charset="0"/>
              </a:rPr>
              <a:t>null</a:t>
            </a:r>
            <a:r>
              <a:rPr lang="es-ES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// Se instancia el control nativo y se asignan las propiedades básicas</a:t>
            </a:r>
          </a:p>
          <a:p>
            <a:r>
              <a:rPr lang="es-ES" dirty="0">
                <a:latin typeface="Consolas" panose="020B0609020204030204" pitchFamily="49" charset="0"/>
              </a:rPr>
              <a:t>  }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e.OldElement</a:t>
            </a:r>
            <a:r>
              <a:rPr lang="es-ES" dirty="0">
                <a:latin typeface="Consolas" panose="020B0609020204030204" pitchFamily="49" charset="0"/>
              </a:rPr>
              <a:t> != </a:t>
            </a:r>
            <a:r>
              <a:rPr lang="es-ES" dirty="0" err="1">
                <a:latin typeface="Consolas" panose="020B0609020204030204" pitchFamily="49" charset="0"/>
              </a:rPr>
              <a:t>null</a:t>
            </a:r>
            <a:r>
              <a:rPr lang="es-ES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// Eliminamos la suscrición de eventos y hacemos limpieza de recursos, etc.</a:t>
            </a:r>
          </a:p>
          <a:p>
            <a:r>
              <a:rPr lang="es-ES" dirty="0">
                <a:latin typeface="Consolas" panose="020B0609020204030204" pitchFamily="49" charset="0"/>
              </a:rPr>
              <a:t>  }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</a:rPr>
              <a:t>if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e.NewElement</a:t>
            </a:r>
            <a:r>
              <a:rPr lang="es-ES" dirty="0">
                <a:latin typeface="Consolas" panose="020B0609020204030204" pitchFamily="49" charset="0"/>
              </a:rPr>
              <a:t> != </a:t>
            </a:r>
            <a:r>
              <a:rPr lang="es-ES" dirty="0" err="1">
                <a:latin typeface="Consolas" panose="020B0609020204030204" pitchFamily="49" charset="0"/>
              </a:rPr>
              <a:t>null</a:t>
            </a:r>
            <a:r>
              <a:rPr lang="es-ES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// Configura el control y realiza la suscripción de eventos</a:t>
            </a:r>
          </a:p>
          <a:p>
            <a:r>
              <a:rPr lang="es-ES" dirty="0">
                <a:latin typeface="Consolas" panose="020B0609020204030204" pitchFamily="49" charset="0"/>
              </a:rPr>
              <a:t>  }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3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Custom Renders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Se </a:t>
            </a:r>
            <a:r>
              <a:rPr lang="en-US" sz="3600" dirty="0" err="1">
                <a:cs typeface="Helvetica" panose="020B0604020202020204" pitchFamily="34" charset="0"/>
              </a:rPr>
              <a:t>suele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cometer</a:t>
            </a:r>
            <a:r>
              <a:rPr lang="en-US" sz="3600" dirty="0">
                <a:cs typeface="Helvetica" panose="020B0604020202020204" pitchFamily="34" charset="0"/>
              </a:rPr>
              <a:t> un </a:t>
            </a:r>
            <a:r>
              <a:rPr lang="en-US" sz="3600" dirty="0" err="1">
                <a:cs typeface="Helvetica" panose="020B0604020202020204" pitchFamily="34" charset="0"/>
              </a:rPr>
              <a:t>fallo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típico</a:t>
            </a:r>
            <a:r>
              <a:rPr lang="en-US" sz="3600" dirty="0">
                <a:cs typeface="Helvetica" panose="020B0604020202020204" pitchFamily="34" charset="0"/>
              </a:rPr>
              <a:t> al </a:t>
            </a:r>
            <a:r>
              <a:rPr lang="en-US" sz="3600" dirty="0" err="1">
                <a:cs typeface="Helvetica" panose="020B0604020202020204" pitchFamily="34" charset="0"/>
              </a:rPr>
              <a:t>realizar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suscripción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eventos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el renderer y </a:t>
            </a:r>
            <a:r>
              <a:rPr lang="en-US" sz="3600" dirty="0" err="1">
                <a:cs typeface="Helvetica" panose="020B0604020202020204" pitchFamily="34" charset="0"/>
              </a:rPr>
              <a:t>nunca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eliminar</a:t>
            </a:r>
            <a:r>
              <a:rPr lang="en-US" sz="3600" dirty="0">
                <a:cs typeface="Helvetica" panose="020B0604020202020204" pitchFamily="34" charset="0"/>
              </a:rPr>
              <a:t> la </a:t>
            </a:r>
            <a:r>
              <a:rPr lang="en-US" sz="3600" dirty="0" err="1">
                <a:cs typeface="Helvetica" panose="020B0604020202020204" pitchFamily="34" charset="0"/>
              </a:rPr>
              <a:t>suscripción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06" y="3261721"/>
            <a:ext cx="10168692" cy="1815269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111060" y="5228949"/>
            <a:ext cx="10202137" cy="1559477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9" y="5228949"/>
            <a:ext cx="457264" cy="4572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6" y="3232531"/>
            <a:ext cx="457264" cy="45726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77845" y="3312468"/>
            <a:ext cx="98685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protected override void </a:t>
            </a:r>
            <a:r>
              <a:rPr lang="en-US" sz="1100" dirty="0" err="1">
                <a:latin typeface="Consolas" panose="020B0609020204030204" pitchFamily="49" charset="0"/>
              </a:rPr>
              <a:t>OnElementChanged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ElementChangedEventArgs</a:t>
            </a:r>
            <a:r>
              <a:rPr lang="en-US" sz="1100" dirty="0">
                <a:latin typeface="Consolas" panose="020B0609020204030204" pitchFamily="49" charset="0"/>
              </a:rPr>
              <a:t>&lt;View&gt; 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if (</a:t>
            </a:r>
            <a:r>
              <a:rPr lang="en-US" sz="1100" dirty="0" err="1">
                <a:latin typeface="Consolas" panose="020B0609020204030204" pitchFamily="49" charset="0"/>
              </a:rPr>
              <a:t>e.NewElement</a:t>
            </a:r>
            <a:r>
              <a:rPr lang="en-US" sz="1100" dirty="0">
                <a:latin typeface="Consolas" panose="020B0609020204030204" pitchFamily="49" charset="0"/>
              </a:rPr>
              <a:t> != null)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if (Control != null)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_button = new Button();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_</a:t>
            </a:r>
            <a:r>
              <a:rPr lang="en-US" sz="1100" b="1" dirty="0" err="1">
                <a:latin typeface="Consolas" panose="020B0609020204030204" pitchFamily="49" charset="0"/>
              </a:rPr>
              <a:t>button.Click</a:t>
            </a:r>
            <a:r>
              <a:rPr lang="en-US" sz="1100" b="1" dirty="0">
                <a:latin typeface="Consolas" panose="020B0609020204030204" pitchFamily="49" charset="0"/>
              </a:rPr>
              <a:t> += </a:t>
            </a:r>
            <a:r>
              <a:rPr lang="en-US" sz="1100" b="1" dirty="0" err="1">
                <a:latin typeface="Consolas" panose="020B0609020204030204" pitchFamily="49" charset="0"/>
              </a:rPr>
              <a:t>OnButtonClick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}</a:t>
            </a:r>
            <a:endParaRPr lang="it-IT" sz="1100" dirty="0">
              <a:latin typeface="Consolas" panose="020B0609020204030204" pitchFamily="49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D44A6C7-633D-4910-9730-AB9854985D49}"/>
              </a:ext>
            </a:extLst>
          </p:cNvPr>
          <p:cNvSpPr/>
          <p:nvPr/>
        </p:nvSpPr>
        <p:spPr>
          <a:xfrm>
            <a:off x="1294569" y="5200773"/>
            <a:ext cx="98685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protected override void </a:t>
            </a:r>
            <a:r>
              <a:rPr lang="en-US" sz="1100" dirty="0" err="1">
                <a:latin typeface="Consolas" panose="020B0609020204030204" pitchFamily="49" charset="0"/>
              </a:rPr>
              <a:t>OnElementChanged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ElementChangedEventArgs</a:t>
            </a:r>
            <a:r>
              <a:rPr lang="en-US" sz="1100" dirty="0">
                <a:latin typeface="Consolas" panose="020B0609020204030204" pitchFamily="49" charset="0"/>
              </a:rPr>
              <a:t>&lt;Button&gt; 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if (</a:t>
            </a:r>
            <a:r>
              <a:rPr lang="en-US" sz="1100" dirty="0" err="1">
                <a:latin typeface="Consolas" panose="020B0609020204030204" pitchFamily="49" charset="0"/>
              </a:rPr>
              <a:t>e.OldElement</a:t>
            </a:r>
            <a:r>
              <a:rPr lang="en-US" sz="1100" dirty="0">
                <a:latin typeface="Consolas" panose="020B0609020204030204" pitchFamily="49" charset="0"/>
              </a:rPr>
              <a:t> != null)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if (Control != null)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_</a:t>
            </a:r>
            <a:r>
              <a:rPr lang="en-US" sz="1100" b="1" dirty="0" err="1">
                <a:latin typeface="Consolas" panose="020B0609020204030204" pitchFamily="49" charset="0"/>
              </a:rPr>
              <a:t>button.Click</a:t>
            </a:r>
            <a:r>
              <a:rPr lang="en-US" sz="1100" b="1" dirty="0">
                <a:latin typeface="Consolas" panose="020B0609020204030204" pitchFamily="49" charset="0"/>
              </a:rPr>
              <a:t> -= </a:t>
            </a:r>
            <a:r>
              <a:rPr lang="en-US" sz="1100" b="1" dirty="0" err="1">
                <a:latin typeface="Consolas" panose="020B0609020204030204" pitchFamily="49" charset="0"/>
              </a:rPr>
              <a:t>OnButtonClick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</a:p>
          <a:p>
            <a:r>
              <a:rPr lang="es-ES" sz="1100" dirty="0">
                <a:latin typeface="Consolas" panose="020B0609020204030204" pitchFamily="49" charset="0"/>
              </a:rPr>
              <a:t>}</a:t>
            </a:r>
            <a:endParaRPr lang="it-IT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¿</a:t>
            </a:r>
            <a:r>
              <a:rPr lang="en-US" sz="2400" dirty="0" err="1">
                <a:cs typeface="Helvetica" panose="020B0604020202020204" pitchFamily="34" charset="0"/>
              </a:rPr>
              <a:t>Impacta</a:t>
            </a:r>
            <a:r>
              <a:rPr lang="en-US" sz="2400" dirty="0"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0758" y="1990271"/>
            <a:ext cx="11574323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>
                <a:latin typeface="Segoe UI Light"/>
                <a:cs typeface="Segoe UI Light"/>
              </a:rPr>
              <a:t>Se consume </a:t>
            </a:r>
            <a:r>
              <a:rPr lang="en-US" sz="3600" spc="-14" dirty="0" err="1">
                <a:latin typeface="Segoe UI Light"/>
                <a:cs typeface="Segoe UI Light"/>
              </a:rPr>
              <a:t>memoria</a:t>
            </a:r>
            <a:r>
              <a:rPr lang="en-US" sz="3600" spc="-14" dirty="0">
                <a:latin typeface="Segoe UI Light"/>
                <a:cs typeface="Segoe UI Light"/>
              </a:rPr>
              <a:t> que no se </a:t>
            </a:r>
            <a:r>
              <a:rPr lang="en-US" sz="3600" spc="-14" dirty="0" err="1">
                <a:latin typeface="Segoe UI Light"/>
                <a:cs typeface="Segoe UI Light"/>
              </a:rPr>
              <a:t>vuelve</a:t>
            </a:r>
            <a:r>
              <a:rPr lang="en-US" sz="3600" spc="-14" dirty="0">
                <a:latin typeface="Segoe UI Light"/>
                <a:cs typeface="Segoe UI Light"/>
              </a:rPr>
              <a:t> a </a:t>
            </a:r>
            <a:r>
              <a:rPr lang="en-US" sz="3600" spc="-14" dirty="0" err="1">
                <a:latin typeface="Segoe UI Light"/>
                <a:cs typeface="Segoe UI Light"/>
              </a:rPr>
              <a:t>recuperar</a:t>
            </a:r>
            <a:r>
              <a:rPr lang="en-US" sz="3600" spc="-14" dirty="0">
                <a:latin typeface="Segoe UI Light"/>
                <a:cs typeface="Segoe UI Light"/>
              </a:rPr>
              <a:t>.</a:t>
            </a: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sz="3600" spc="-14" dirty="0">
              <a:latin typeface="Segoe UI Light"/>
              <a:cs typeface="Segoe UI Light"/>
            </a:endParaRPr>
          </a:p>
          <a:p>
            <a:pPr marL="303021" marR="6908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3600" spc="-14" dirty="0">
                <a:latin typeface="Segoe UI Light"/>
                <a:cs typeface="Segoe UI Light"/>
              </a:rPr>
              <a:t>Si el control </a:t>
            </a:r>
            <a:r>
              <a:rPr lang="en-US" sz="3600" spc="-14" dirty="0" err="1">
                <a:latin typeface="Segoe UI Light"/>
                <a:cs typeface="Segoe UI Light"/>
              </a:rPr>
              <a:t>es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muy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usado</a:t>
            </a:r>
            <a:r>
              <a:rPr lang="en-US" sz="3600" spc="-14" dirty="0">
                <a:latin typeface="Segoe UI Light"/>
                <a:cs typeface="Segoe UI Light"/>
              </a:rPr>
              <a:t> y </a:t>
            </a:r>
            <a:r>
              <a:rPr lang="en-US" sz="3600" spc="-14" dirty="0" err="1">
                <a:latin typeface="Segoe UI Light"/>
                <a:cs typeface="Segoe UI Light"/>
              </a:rPr>
              <a:t>entran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en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juego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navegación</a:t>
            </a:r>
            <a:r>
              <a:rPr lang="en-US" sz="3600" spc="-14" dirty="0">
                <a:latin typeface="Segoe UI Light"/>
                <a:cs typeface="Segoe UI Light"/>
              </a:rPr>
              <a:t> y </a:t>
            </a:r>
            <a:r>
              <a:rPr lang="en-US" sz="3600" spc="-14" dirty="0" err="1">
                <a:latin typeface="Segoe UI Light"/>
                <a:cs typeface="Segoe UI Light"/>
              </a:rPr>
              <a:t>otros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factores</a:t>
            </a:r>
            <a:r>
              <a:rPr lang="en-US" sz="3600" spc="-14" dirty="0">
                <a:latin typeface="Segoe UI Light"/>
                <a:cs typeface="Segoe UI Light"/>
              </a:rPr>
              <a:t>, el </a:t>
            </a:r>
            <a:r>
              <a:rPr lang="en-US" sz="3600" spc="-14" dirty="0" err="1">
                <a:latin typeface="Segoe UI Light"/>
                <a:cs typeface="Segoe UI Light"/>
              </a:rPr>
              <a:t>impacto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puede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ser</a:t>
            </a:r>
            <a:r>
              <a:rPr lang="en-US" sz="3600" spc="-14" dirty="0">
                <a:latin typeface="Segoe UI Light"/>
                <a:cs typeface="Segoe UI Light"/>
              </a:rPr>
              <a:t> </a:t>
            </a:r>
            <a:r>
              <a:rPr lang="en-US" sz="3600" spc="-14" dirty="0" err="1">
                <a:latin typeface="Segoe UI Light"/>
                <a:cs typeface="Segoe UI Light"/>
              </a:rPr>
              <a:t>notorio</a:t>
            </a:r>
            <a:r>
              <a:rPr lang="en-US" sz="3600" spc="-14" dirty="0">
                <a:latin typeface="Segoe UI Light"/>
                <a:cs typeface="Segoe U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9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41949871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escuchar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Xamarin.Forms NO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apto</a:t>
            </a:r>
            <a:r>
              <a:rPr lang="en-US" sz="3600" dirty="0">
                <a:cs typeface="Helvetica" panose="020B0604020202020204" pitchFamily="34" charset="0"/>
              </a:rPr>
              <a:t> para </a:t>
            </a:r>
            <a:r>
              <a:rPr lang="en-US" sz="3600" dirty="0" err="1">
                <a:cs typeface="Helvetica" panose="020B0604020202020204" pitchFamily="34" charset="0"/>
              </a:rPr>
              <a:t>todo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tipo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aplicaciones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perfecto para </a:t>
            </a:r>
            <a:r>
              <a:rPr lang="en-US" sz="3600" dirty="0" err="1">
                <a:cs typeface="Helvetica" panose="020B0604020202020204" pitchFamily="34" charset="0"/>
              </a:rPr>
              <a:t>aplicaciones</a:t>
            </a:r>
            <a:r>
              <a:rPr lang="en-US" sz="3600" dirty="0">
                <a:cs typeface="Helvetica" panose="020B0604020202020204" pitchFamily="34" charset="0"/>
              </a:rPr>
              <a:t> de entrada de </a:t>
            </a:r>
            <a:r>
              <a:rPr lang="en-US" sz="3600" dirty="0" err="1">
                <a:cs typeface="Helvetica" panose="020B0604020202020204" pitchFamily="34" charset="0"/>
              </a:rPr>
              <a:t>datos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No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lo ideal para </a:t>
            </a:r>
            <a:r>
              <a:rPr lang="en-US" sz="3600" dirty="0" err="1">
                <a:cs typeface="Helvetica" panose="020B0604020202020204" pitchFamily="34" charset="0"/>
              </a:rPr>
              <a:t>aplicaciones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visualmente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complejas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Utilizado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en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fases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iniciales</a:t>
            </a:r>
            <a:r>
              <a:rPr lang="en-US" sz="3600" dirty="0">
                <a:cs typeface="Helvetica" panose="020B0604020202020204" pitchFamily="34" charset="0"/>
              </a:rPr>
              <a:t> de </a:t>
            </a:r>
            <a:r>
              <a:rPr lang="en-US" sz="3600" dirty="0" err="1">
                <a:cs typeface="Helvetica" panose="020B0604020202020204" pitchFamily="34" charset="0"/>
              </a:rPr>
              <a:t>prototipado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cs typeface="Helvetica" panose="020B0604020202020204" pitchFamily="34" charset="0"/>
              </a:rPr>
              <a:t>El XAML </a:t>
            </a: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diferente</a:t>
            </a:r>
            <a:r>
              <a:rPr lang="en-US" sz="3600" dirty="0">
                <a:cs typeface="Helvetica" panose="020B0604020202020204" pitchFamily="34" charset="0"/>
              </a:rPr>
              <a:t> al XAML de UWP.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cs typeface="Helvetica" panose="020B0604020202020204" pitchFamily="34" charset="0"/>
              </a:rPr>
              <a:t>Es</a:t>
            </a:r>
            <a:r>
              <a:rPr lang="en-US" sz="3600" dirty="0">
                <a:cs typeface="Helvetica" panose="020B0604020202020204" pitchFamily="34" charset="0"/>
              </a:rPr>
              <a:t> un framework </a:t>
            </a:r>
            <a:r>
              <a:rPr lang="en-US" sz="3600" dirty="0" err="1">
                <a:cs typeface="Helvetica" panose="020B0604020202020204" pitchFamily="34" charset="0"/>
              </a:rPr>
              <a:t>aún</a:t>
            </a:r>
            <a:r>
              <a:rPr lang="en-US" sz="3600" dirty="0">
                <a:cs typeface="Helvetica" panose="020B0604020202020204" pitchFamily="34" charset="0"/>
              </a:rPr>
              <a:t> </a:t>
            </a:r>
            <a:r>
              <a:rPr lang="en-US" sz="3600" dirty="0" err="1">
                <a:cs typeface="Helvetica" panose="020B0604020202020204" pitchFamily="34" charset="0"/>
              </a:rPr>
              <a:t>joven</a:t>
            </a:r>
            <a:r>
              <a:rPr lang="en-US" sz="3600" dirty="0">
                <a:cs typeface="Helvetica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Un </a:t>
            </a:r>
            <a:r>
              <a:rPr lang="es-ES" sz="3600" i="1" dirty="0" err="1"/>
              <a:t>Behavior</a:t>
            </a:r>
            <a:r>
              <a:rPr lang="es-ES" sz="3600" dirty="0"/>
              <a:t> espera por</a:t>
            </a:r>
            <a:r>
              <a:rPr lang="es-ES" sz="3600" i="1" dirty="0"/>
              <a:t> “algo”</a:t>
            </a:r>
            <a:r>
              <a:rPr lang="es-ES" sz="3600" dirty="0"/>
              <a:t> para hacer</a:t>
            </a:r>
            <a:r>
              <a:rPr lang="es-ES" sz="3600" i="1" dirty="0"/>
              <a:t> “algo”</a:t>
            </a:r>
            <a:r>
              <a:rPr lang="es-ES" sz="3600" dirty="0"/>
              <a:t>.</a:t>
            </a:r>
          </a:p>
          <a:p>
            <a:endParaRPr lang="es-ES" sz="3600" dirty="0"/>
          </a:p>
          <a:p>
            <a:r>
              <a:rPr lang="es-ES" sz="3600" dirty="0"/>
              <a:t>Un </a:t>
            </a:r>
            <a:r>
              <a:rPr lang="es-ES" sz="3600" i="1" dirty="0" err="1"/>
              <a:t>Behavior</a:t>
            </a:r>
            <a:r>
              <a:rPr lang="es-ES" sz="3600" dirty="0"/>
              <a:t> espera por </a:t>
            </a:r>
            <a:r>
              <a:rPr lang="es-ES" sz="3600" i="1" dirty="0"/>
              <a:t>“algo”</a:t>
            </a:r>
            <a:r>
              <a:rPr lang="es-ES" sz="3600" dirty="0"/>
              <a:t>. Puede ser un evento que se lanza, el cambio de una propiedad o cualquier otra acción personalizada que deseamos monitorear. Una vez que ese </a:t>
            </a:r>
            <a:r>
              <a:rPr lang="es-ES" sz="3600" i="1" dirty="0"/>
              <a:t>“algo”</a:t>
            </a:r>
            <a:r>
              <a:rPr lang="es-ES" sz="3600" dirty="0"/>
              <a:t> se desencadena, el </a:t>
            </a:r>
            <a:r>
              <a:rPr lang="es-ES" sz="3600" i="1" dirty="0" err="1"/>
              <a:t>Behavior</a:t>
            </a:r>
            <a:r>
              <a:rPr lang="es-ES" sz="3600" dirty="0"/>
              <a:t> puede hacer acciones muy variadas, desde cambiar el valor de una propiedad, lanzar un evento, hacer verificaciones o validaciones, etc.</a:t>
            </a:r>
            <a:endParaRPr lang="en-US" sz="2400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Behaviors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6F296-2451-46D2-A73F-AF4044B6B749}"/>
              </a:ext>
            </a:extLst>
          </p:cNvPr>
          <p:cNvSpPr/>
          <p:nvPr/>
        </p:nvSpPr>
        <p:spPr>
          <a:xfrm>
            <a:off x="521027" y="1146664"/>
            <a:ext cx="7860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Veamos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un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ejemplo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772963-6382-4822-A7C1-534CF3E361FD}"/>
              </a:ext>
            </a:extLst>
          </p:cNvPr>
          <p:cNvSpPr/>
          <p:nvPr/>
        </p:nvSpPr>
        <p:spPr>
          <a:xfrm>
            <a:off x="521027" y="1682661"/>
            <a:ext cx="11399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NumericEntryBehavior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Behavior&lt;Entry&gt;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private string _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lastValidText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protected override void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OnAttachedTo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(Entry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bindable.TextChanged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EntryTextChanged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base.OnAttachedTo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EntryTextChanged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sender,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entry = sender as Entry;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if (entry != null)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{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double value;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if (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string.IsNullOrEmpty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Double.TryParse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 value))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{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_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lastValidText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return;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}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lastValidText</a:t>
            </a:r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    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2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4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Behaviors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6F296-2451-46D2-A73F-AF4044B6B749}"/>
              </a:ext>
            </a:extLst>
          </p:cNvPr>
          <p:cNvSpPr/>
          <p:nvPr/>
        </p:nvSpPr>
        <p:spPr>
          <a:xfrm>
            <a:off x="521027" y="1146664"/>
            <a:ext cx="7860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Veamos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un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ejemplo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772963-6382-4822-A7C1-534CF3E361FD}"/>
              </a:ext>
            </a:extLst>
          </p:cNvPr>
          <p:cNvSpPr/>
          <p:nvPr/>
        </p:nvSpPr>
        <p:spPr>
          <a:xfrm>
            <a:off x="521027" y="1682661"/>
            <a:ext cx="11399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&lt;Entry&gt;</a:t>
            </a:r>
          </a:p>
          <a:p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sz="28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Entry.Behaviors</a:t>
            </a:r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sz="28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behaviors:NumericEntryBehavior</a:t>
            </a:r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n-US" sz="28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Entry.Behaviors</a:t>
            </a:r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42644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r>
              <a:rPr lang="en-US" dirty="0"/>
              <a:t> </a:t>
            </a:r>
            <a:r>
              <a:rPr lang="en-US" b="1" dirty="0"/>
              <a:t>Custom Renders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Helvetica" panose="020B0604020202020204" pitchFamily="34" charset="0"/>
              </a:rPr>
              <a:t>Se </a:t>
            </a:r>
            <a:r>
              <a:rPr lang="en-US" sz="3200" dirty="0" err="1">
                <a:cs typeface="Helvetica" panose="020B0604020202020204" pitchFamily="34" charset="0"/>
              </a:rPr>
              <a:t>suele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cometer</a:t>
            </a:r>
            <a:r>
              <a:rPr lang="en-US" sz="3200" dirty="0">
                <a:cs typeface="Helvetica" panose="020B0604020202020204" pitchFamily="34" charset="0"/>
              </a:rPr>
              <a:t> un </a:t>
            </a:r>
            <a:r>
              <a:rPr lang="en-US" sz="3200" dirty="0" err="1">
                <a:cs typeface="Helvetica" panose="020B0604020202020204" pitchFamily="34" charset="0"/>
              </a:rPr>
              <a:t>fallo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típico</a:t>
            </a:r>
            <a:r>
              <a:rPr lang="en-US" sz="3200" dirty="0">
                <a:cs typeface="Helvetica" panose="020B0604020202020204" pitchFamily="34" charset="0"/>
              </a:rPr>
              <a:t> al </a:t>
            </a:r>
            <a:r>
              <a:rPr lang="en-US" sz="3200" dirty="0" err="1">
                <a:cs typeface="Helvetica" panose="020B0604020202020204" pitchFamily="34" charset="0"/>
              </a:rPr>
              <a:t>realizar</a:t>
            </a:r>
            <a:r>
              <a:rPr lang="en-US" sz="3200" dirty="0">
                <a:cs typeface="Helvetica" panose="020B0604020202020204" pitchFamily="34" charset="0"/>
              </a:rPr>
              <a:t> la </a:t>
            </a:r>
            <a:r>
              <a:rPr lang="en-US" sz="3200" dirty="0" err="1">
                <a:cs typeface="Helvetica" panose="020B0604020202020204" pitchFamily="34" charset="0"/>
              </a:rPr>
              <a:t>suscripción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eventos</a:t>
            </a:r>
            <a:r>
              <a:rPr lang="en-US" sz="3200" dirty="0">
                <a:cs typeface="Helvetica" panose="020B0604020202020204" pitchFamily="34" charset="0"/>
              </a:rPr>
              <a:t> junto a </a:t>
            </a:r>
            <a:r>
              <a:rPr lang="en-US" sz="3200" dirty="0" err="1">
                <a:cs typeface="Helvetica" panose="020B0604020202020204" pitchFamily="34" charset="0"/>
              </a:rPr>
              <a:t>inicialización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elementos</a:t>
            </a:r>
            <a:r>
              <a:rPr lang="en-US" sz="3200" dirty="0">
                <a:cs typeface="Helvetica" panose="020B0604020202020204" pitchFamily="34" charset="0"/>
              </a:rPr>
              <a:t> y </a:t>
            </a:r>
            <a:r>
              <a:rPr lang="en-US" sz="3200" dirty="0" err="1">
                <a:cs typeface="Helvetica" panose="020B0604020202020204" pitchFamily="34" charset="0"/>
              </a:rPr>
              <a:t>nunca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eliminar</a:t>
            </a:r>
            <a:r>
              <a:rPr lang="en-US" sz="3200" dirty="0">
                <a:cs typeface="Helvetica" panose="020B0604020202020204" pitchFamily="34" charset="0"/>
              </a:rPr>
              <a:t> la </a:t>
            </a:r>
            <a:r>
              <a:rPr lang="en-US" sz="3200" dirty="0" err="1">
                <a:cs typeface="Helvetica" panose="020B0604020202020204" pitchFamily="34" charset="0"/>
              </a:rPr>
              <a:t>suscripción</a:t>
            </a:r>
            <a:r>
              <a:rPr lang="en-US" sz="3200" dirty="0">
                <a:cs typeface="Helvetica" panose="020B0604020202020204" pitchFamily="34" charset="0"/>
              </a:rPr>
              <a:t> o </a:t>
            </a:r>
            <a:r>
              <a:rPr lang="en-US" sz="3200" dirty="0" err="1">
                <a:cs typeface="Helvetica" panose="020B0604020202020204" pitchFamily="34" charset="0"/>
              </a:rPr>
              <a:t>hacer</a:t>
            </a:r>
            <a:r>
              <a:rPr lang="en-US" sz="3200" dirty="0">
                <a:cs typeface="Helvetica" panose="020B0604020202020204" pitchFamily="34" charset="0"/>
              </a:rPr>
              <a:t> </a:t>
            </a:r>
            <a:r>
              <a:rPr lang="en-US" sz="3200" dirty="0" err="1">
                <a:cs typeface="Helvetica" panose="020B0604020202020204" pitchFamily="34" charset="0"/>
              </a:rPr>
              <a:t>limpieza</a:t>
            </a:r>
            <a:r>
              <a:rPr lang="en-US" sz="3200" dirty="0">
                <a:cs typeface="Helvetica" panose="020B0604020202020204" pitchFamily="34" charset="0"/>
              </a:rPr>
              <a:t> de </a:t>
            </a:r>
            <a:r>
              <a:rPr lang="en-US" sz="3200" dirty="0" err="1">
                <a:cs typeface="Helvetica" panose="020B0604020202020204" pitchFamily="34" charset="0"/>
              </a:rPr>
              <a:t>recursos</a:t>
            </a:r>
            <a:r>
              <a:rPr lang="en-US" sz="3200" dirty="0">
                <a:cs typeface="Helvetica" panose="020B0604020202020204" pitchFamily="34" charset="0"/>
              </a:rPr>
              <a:t>.</a:t>
            </a:r>
            <a:endParaRPr lang="en-US" sz="2000" dirty="0">
              <a:cs typeface="Helvetica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06" y="3261722"/>
            <a:ext cx="10168692" cy="1091618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151288" y="4449211"/>
            <a:ext cx="10202137" cy="1926205"/>
          </a:xfrm>
          <a:custGeom>
            <a:avLst/>
            <a:gdLst/>
            <a:ahLst/>
            <a:cxnLst/>
            <a:rect l="l" t="t" r="r" b="b"/>
            <a:pathLst>
              <a:path w="8158480" h="3538854">
                <a:moveTo>
                  <a:pt x="0" y="3538728"/>
                </a:moveTo>
                <a:lnTo>
                  <a:pt x="8157972" y="3538728"/>
                </a:lnTo>
                <a:lnTo>
                  <a:pt x="8157972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144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7" y="4449211"/>
            <a:ext cx="457264" cy="4572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6" y="3232531"/>
            <a:ext cx="457264" cy="45726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77845" y="3312468"/>
            <a:ext cx="98685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protected override void </a:t>
            </a:r>
            <a:r>
              <a:rPr lang="en-US" sz="1100" dirty="0" err="1">
                <a:latin typeface="Consolas" panose="020B0609020204030204" pitchFamily="49" charset="0"/>
              </a:rPr>
              <a:t>OnAttachedTo</a:t>
            </a:r>
            <a:r>
              <a:rPr lang="en-US" sz="1100" dirty="0">
                <a:latin typeface="Consolas" panose="020B0609020204030204" pitchFamily="49" charset="0"/>
              </a:rPr>
              <a:t>(Entry 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bindable.TextChanged</a:t>
            </a:r>
            <a:r>
              <a:rPr lang="en-US" sz="1100" dirty="0">
                <a:latin typeface="Consolas" panose="020B0609020204030204" pitchFamily="49" charset="0"/>
              </a:rPr>
              <a:t> += </a:t>
            </a:r>
            <a:r>
              <a:rPr lang="en-US" sz="1100" dirty="0" err="1">
                <a:latin typeface="Consolas" panose="020B0609020204030204" pitchFamily="49" charset="0"/>
              </a:rPr>
              <a:t>EntryTextChanged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base.OnAttachedTo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it-IT" sz="1100" dirty="0">
              <a:latin typeface="Consolas" panose="020B0609020204030204" pitchFamily="49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D44A6C7-633D-4910-9730-AB9854985D49}"/>
              </a:ext>
            </a:extLst>
          </p:cNvPr>
          <p:cNvSpPr/>
          <p:nvPr/>
        </p:nvSpPr>
        <p:spPr>
          <a:xfrm>
            <a:off x="1334797" y="4421035"/>
            <a:ext cx="986856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protected override void </a:t>
            </a:r>
            <a:r>
              <a:rPr lang="en-US" sz="1100" dirty="0" err="1">
                <a:latin typeface="Consolas" panose="020B0609020204030204" pitchFamily="49" charset="0"/>
              </a:rPr>
              <a:t>OnAttachedTo</a:t>
            </a:r>
            <a:r>
              <a:rPr lang="en-US" sz="1100" dirty="0">
                <a:latin typeface="Consolas" panose="020B0609020204030204" pitchFamily="49" charset="0"/>
              </a:rPr>
              <a:t>(Entry 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bindable.TextChanged</a:t>
            </a:r>
            <a:r>
              <a:rPr lang="en-US" sz="1100" dirty="0">
                <a:latin typeface="Consolas" panose="020B0609020204030204" pitchFamily="49" charset="0"/>
              </a:rPr>
              <a:t> += </a:t>
            </a:r>
            <a:r>
              <a:rPr lang="en-US" sz="1100" dirty="0" err="1">
                <a:latin typeface="Consolas" panose="020B0609020204030204" pitchFamily="49" charset="0"/>
              </a:rPr>
              <a:t>EntryTextChanged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base.OnAttachedTo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protected override void </a:t>
            </a:r>
            <a:r>
              <a:rPr lang="en-US" sz="1100" dirty="0" err="1">
                <a:latin typeface="Consolas" panose="020B0609020204030204" pitchFamily="49" charset="0"/>
              </a:rPr>
              <a:t>OnDetachingFrom</a:t>
            </a:r>
            <a:r>
              <a:rPr lang="en-US" sz="1100" dirty="0">
                <a:latin typeface="Consolas" panose="020B0609020204030204" pitchFamily="49" charset="0"/>
              </a:rPr>
              <a:t>(Entry 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bindable.TextChanged</a:t>
            </a:r>
            <a:r>
              <a:rPr lang="en-US" sz="1100" dirty="0">
                <a:latin typeface="Consolas" panose="020B0609020204030204" pitchFamily="49" charset="0"/>
              </a:rPr>
              <a:t> -= </a:t>
            </a:r>
            <a:r>
              <a:rPr lang="en-US" sz="1100" dirty="0" err="1">
                <a:latin typeface="Consolas" panose="020B0609020204030204" pitchFamily="49" charset="0"/>
              </a:rPr>
              <a:t>EntryTextChanged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base.OnDetachingFrom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bindable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it-IT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8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n-US" sz="8000" dirty="0" err="1">
                <a:solidFill>
                  <a:schemeClr val="bg1"/>
                </a:solidFill>
              </a:rPr>
              <a:t>Otros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910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¿Más </a:t>
            </a:r>
            <a:r>
              <a:rPr lang="en-US" dirty="0" err="1"/>
              <a:t>consejos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/>
              <a:t>AOT en lugar de JIT reduce los tiempos de arranque (aunque incrementa el tamaño del paquete).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/>
              <a:t>Es una buena práctica utilizar </a:t>
            </a:r>
            <a:r>
              <a:rPr lang="es-ES" sz="2400" dirty="0" err="1"/>
              <a:t>App.xaml</a:t>
            </a:r>
            <a:r>
              <a:rPr lang="es-ES" sz="2400" dirty="0"/>
              <a:t> para gestionar los recursos a nivel de aplicación. No lo es tanto añadir absolutamente todos los recursos. Son cargados en el arranque de la App. Analiza si se reutilizan y son necesarios los recursos,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/>
              <a:t>Revisa el conjunto de dependencias de la aplicación. En ocasiones hay dependencias innecesarias, pruebas,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/>
              <a:t>Las imágenes suelen ser un costo elevado. Reduce lo máximo posible las imágenes locales de la aplicación Herramientas como </a:t>
            </a:r>
            <a:r>
              <a:rPr lang="es-ES" sz="2400" dirty="0" err="1"/>
              <a:t>TinyPic</a:t>
            </a:r>
            <a:r>
              <a:rPr lang="es-ES" sz="2400" dirty="0"/>
              <a:t> pueden llegar a reducir hasta un 80% tamaños.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/>
              <a:t>Realiza </a:t>
            </a:r>
            <a:r>
              <a:rPr lang="es-ES" sz="2400" dirty="0" err="1"/>
              <a:t>thumbnails</a:t>
            </a:r>
            <a:r>
              <a:rPr lang="es-ES" sz="2400" dirty="0"/>
              <a:t> de imágenes y utiliza cache. </a:t>
            </a:r>
            <a:r>
              <a:rPr lang="es-ES" sz="2400" dirty="0">
                <a:hlinkClick r:id="rId2"/>
              </a:rPr>
              <a:t>FFImageLoading</a:t>
            </a:r>
            <a:r>
              <a:rPr lang="es-ES" sz="2400" dirty="0"/>
              <a:t> permite ambas opciones.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87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Preguntas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respuestas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Xamarin.Forms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Xamarin.Forms </a:t>
            </a:r>
            <a:r>
              <a:rPr lang="en-US" sz="2400" dirty="0" err="1">
                <a:cs typeface="Helvetica" panose="020B0604020202020204" pitchFamily="34" charset="0"/>
              </a:rPr>
              <a:t>permite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crear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aplicaciones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complejas</a:t>
            </a:r>
            <a:r>
              <a:rPr lang="en-US" sz="2400" dirty="0">
                <a:cs typeface="Helvetica" panose="020B0604020202020204" pitchFamily="34" charset="0"/>
              </a:rPr>
              <a:t> con interfaces </a:t>
            </a:r>
            <a:r>
              <a:rPr lang="en-US" sz="2400" dirty="0" err="1">
                <a:cs typeface="Helvetica" panose="020B0604020202020204" pitchFamily="34" charset="0"/>
              </a:rPr>
              <a:t>atractivas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Rectangle 9">
            <a:hlinkClick r:id="rId2"/>
          </p:cNvPr>
          <p:cNvSpPr/>
          <p:nvPr/>
        </p:nvSpPr>
        <p:spPr>
          <a:xfrm>
            <a:off x="1887962" y="6001920"/>
            <a:ext cx="8418395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56" dirty="0">
                <a:solidFill>
                  <a:srgbClr val="0078D7"/>
                </a:solidFill>
                <a:hlinkClick r:id="rId3" action="ppaction://hlinkfile"/>
              </a:rPr>
              <a:t>github.com/Microsoft/BikeSharing360_MobileApps</a:t>
            </a:r>
            <a:endParaRPr lang="it-IT" sz="2856" dirty="0">
              <a:solidFill>
                <a:srgbClr val="0078D7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37" y="1820556"/>
            <a:ext cx="7879763" cy="398560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129151" y="2678415"/>
            <a:ext cx="4795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93.7% code share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540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Xamarin.Forms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58" y="1358891"/>
            <a:ext cx="1157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Helvetica" panose="020B0604020202020204" pitchFamily="34" charset="0"/>
              </a:rPr>
              <a:t>Xamarin.Forms </a:t>
            </a:r>
            <a:r>
              <a:rPr lang="en-US" sz="2400" dirty="0" err="1">
                <a:cs typeface="Helvetica" panose="020B0604020202020204" pitchFamily="34" charset="0"/>
              </a:rPr>
              <a:t>permite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crear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aplicaciones</a:t>
            </a:r>
            <a:r>
              <a:rPr lang="en-US" sz="2400" dirty="0">
                <a:cs typeface="Helvetica" panose="020B0604020202020204" pitchFamily="34" charset="0"/>
              </a:rPr>
              <a:t> </a:t>
            </a:r>
            <a:r>
              <a:rPr lang="en-US" sz="2400" dirty="0" err="1">
                <a:cs typeface="Helvetica" panose="020B0604020202020204" pitchFamily="34" charset="0"/>
              </a:rPr>
              <a:t>complejas</a:t>
            </a:r>
            <a:r>
              <a:rPr lang="en-US" sz="2400" dirty="0">
                <a:cs typeface="Helvetica" panose="020B0604020202020204" pitchFamily="34" charset="0"/>
              </a:rPr>
              <a:t> con interfaces </a:t>
            </a:r>
            <a:r>
              <a:rPr lang="en-US" sz="2400" dirty="0" err="1">
                <a:cs typeface="Helvetica" panose="020B0604020202020204" pitchFamily="34" charset="0"/>
              </a:rPr>
              <a:t>atractivas</a:t>
            </a:r>
            <a:r>
              <a:rPr lang="en-US" sz="2400" dirty="0"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9" name="Rectangle 9">
            <a:hlinkClick r:id="rId2"/>
            <a:extLst>
              <a:ext uri="{FF2B5EF4-FFF2-40B4-BE49-F238E27FC236}">
                <a16:creationId xmlns:a16="http://schemas.microsoft.com/office/drawing/2014/main" id="{72BF07BB-EB7D-4739-B878-54E163BC974D}"/>
              </a:ext>
            </a:extLst>
          </p:cNvPr>
          <p:cNvSpPr/>
          <p:nvPr/>
        </p:nvSpPr>
        <p:spPr>
          <a:xfrm>
            <a:off x="1560052" y="6001920"/>
            <a:ext cx="9074215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56" dirty="0">
                <a:solidFill>
                  <a:srgbClr val="0078D7"/>
                </a:solidFill>
                <a:hlinkClick r:id="rId3"/>
              </a:rPr>
              <a:t>github.com/jsuarezruiz/xamarin-forms-goodlooking-UI</a:t>
            </a:r>
            <a:endParaRPr lang="it-IT" sz="2856" dirty="0">
              <a:solidFill>
                <a:srgbClr val="0078D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8DBA88-1709-4B19-A100-9289A7A7C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" y="1820556"/>
            <a:ext cx="2367238" cy="42539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2B0CF8-D4F9-4E13-B77F-2D4AF3B49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136" y="1820556"/>
            <a:ext cx="2559429" cy="42539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D108BC1-5A51-402E-A1AC-7B89FBD66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198" y="1820556"/>
            <a:ext cx="2431717" cy="43143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1013C1-7367-4A2C-9726-B9AAD04A0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828" y="1810920"/>
            <a:ext cx="2295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3098</Words>
  <Application>Microsoft Office PowerPoint</Application>
  <PresentationFormat>Panorámica</PresentationFormat>
  <Paragraphs>570</Paragraphs>
  <Slides>76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7" baseType="lpstr">
      <vt:lpstr>Aller</vt:lpstr>
      <vt:lpstr>Arial</vt:lpstr>
      <vt:lpstr>Calibri</vt:lpstr>
      <vt:lpstr>Consolas</vt:lpstr>
      <vt:lpstr>Helvetica</vt:lpstr>
      <vt:lpstr>Helvetica Light</vt:lpstr>
      <vt:lpstr>Segoe UI</vt:lpstr>
      <vt:lpstr>Segoe UI Light</vt:lpstr>
      <vt:lpstr>Times New Roman</vt:lpstr>
      <vt:lpstr>Wingdings</vt:lpstr>
      <vt:lpstr>5-30629_Build_Template_WHITE</vt:lpstr>
      <vt:lpstr>Trucos y consejos de rendimiento en Xamarin.Forms</vt:lpstr>
      <vt:lpstr>Javier Suárez Ruiz</vt:lpstr>
      <vt:lpstr>Agenda</vt:lpstr>
      <vt:lpstr>Classic VS Forms</vt:lpstr>
      <vt:lpstr>Xamarin Classic</vt:lpstr>
      <vt:lpstr>Xamarin.Forms</vt:lpstr>
      <vt:lpstr>¿Qué se suele escuchar?</vt:lpstr>
      <vt:lpstr>Xamarin.Forms</vt:lpstr>
      <vt:lpstr>Xamarin.Forms</vt:lpstr>
      <vt:lpstr>Xamarin.Forms, las claves a tener en cuenta</vt:lpstr>
      <vt:lpstr>XamlC</vt:lpstr>
      <vt:lpstr>Compilación de Xaml</vt:lpstr>
      <vt:lpstr>Compilación de Xaml</vt:lpstr>
      <vt:lpstr>Compilación de Xaml</vt:lpstr>
      <vt:lpstr>XamlC, pruebas de rendimiento</vt:lpstr>
      <vt:lpstr>Bindings</vt:lpstr>
      <vt:lpstr>Presentación de PowerPoint</vt:lpstr>
      <vt:lpstr>Bindings y MVVM</vt:lpstr>
      <vt:lpstr>Bindings, el funcionamiento</vt:lpstr>
      <vt:lpstr>“Midiendo” Bindinds</vt:lpstr>
      <vt:lpstr>View</vt:lpstr>
      <vt:lpstr>Compilación de Xaml</vt:lpstr>
      <vt:lpstr>Creación de View</vt:lpstr>
      <vt:lpstr>Inflating</vt:lpstr>
      <vt:lpstr>Rendering</vt:lpstr>
      <vt:lpstr>Consejos generales con View</vt:lpstr>
      <vt:lpstr>Views, entrando en detalle</vt:lpstr>
      <vt:lpstr>Consejos Label</vt:lpstr>
      <vt:lpstr>Consejos Label</vt:lpstr>
      <vt:lpstr>Consejos Image</vt:lpstr>
      <vt:lpstr>Consejos Image</vt:lpstr>
      <vt:lpstr>ListView</vt:lpstr>
      <vt:lpstr>ListView</vt:lpstr>
      <vt:lpstr>ListView, reutilización de celdas - RecycleElement</vt:lpstr>
      <vt:lpstr>ListView, reutilización de celdas - RetainElement</vt:lpstr>
      <vt:lpstr>Consejos ListView</vt:lpstr>
      <vt:lpstr>Consejos ListView</vt:lpstr>
      <vt:lpstr>Consejos ListView</vt:lpstr>
      <vt:lpstr>Sacando rendimiento a un ListView</vt:lpstr>
      <vt:lpstr>Layout</vt:lpstr>
      <vt:lpstr>Layout</vt:lpstr>
      <vt:lpstr>El ciclo de vida de un Layout</vt:lpstr>
      <vt:lpstr>Ciclo de invalidación</vt:lpstr>
      <vt:lpstr>Ciclo de invalidación</vt:lpstr>
      <vt:lpstr>Ciclo de Layout</vt:lpstr>
      <vt:lpstr>Ciclo de Layout</vt:lpstr>
      <vt:lpstr>Grid</vt:lpstr>
      <vt:lpstr>Consejos Grid</vt:lpstr>
      <vt:lpstr>Consejos Grid</vt:lpstr>
      <vt:lpstr>Consejos Grid</vt:lpstr>
      <vt:lpstr>StackLayout</vt:lpstr>
      <vt:lpstr>Consejos StackLayout</vt:lpstr>
      <vt:lpstr>¿Que uso?</vt:lpstr>
      <vt:lpstr>RelativeLayout</vt:lpstr>
      <vt:lpstr>Pruebas con Layout</vt:lpstr>
      <vt:lpstr>Fast Renderers</vt:lpstr>
      <vt:lpstr>Fast Renderers</vt:lpstr>
      <vt:lpstr>Pre Fast Renderers (Label)</vt:lpstr>
      <vt:lpstr>Post Fast Renderers (Label)</vt:lpstr>
      <vt:lpstr>Pruebas con Fast Renderers</vt:lpstr>
      <vt:lpstr>Fast Renderers</vt:lpstr>
      <vt:lpstr>Custom Renderers</vt:lpstr>
      <vt:lpstr>Custom Renderers</vt:lpstr>
      <vt:lpstr>Custom Renderers</vt:lpstr>
      <vt:lpstr>Custom Renderers</vt:lpstr>
      <vt:lpstr>Consejos Custom Renders</vt:lpstr>
      <vt:lpstr>Consejos Custom Renders</vt:lpstr>
      <vt:lpstr>Custom Renderers</vt:lpstr>
      <vt:lpstr>Behaviors</vt:lpstr>
      <vt:lpstr>Behaviors</vt:lpstr>
      <vt:lpstr>Behaviors</vt:lpstr>
      <vt:lpstr>Behaviors</vt:lpstr>
      <vt:lpstr>Consejos Custom Renders</vt:lpstr>
      <vt:lpstr>Otros</vt:lpstr>
      <vt:lpstr>¿Más consejos?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Suárez Ruiz</cp:lastModifiedBy>
  <cp:revision>189</cp:revision>
  <dcterms:created xsi:type="dcterms:W3CDTF">2015-05-05T21:43:30Z</dcterms:created>
  <dcterms:modified xsi:type="dcterms:W3CDTF">2017-09-22T18:43:06Z</dcterms:modified>
</cp:coreProperties>
</file>