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5B6753-2A68-4C72-8D2A-CE77D057493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8465F9F-8AD4-4483-A7D5-15F40495B0F2}">
      <dgm:prSet/>
      <dgm:spPr/>
      <dgm:t>
        <a:bodyPr/>
        <a:lstStyle/>
        <a:p>
          <a:r>
            <a:rPr lang="en-US"/>
            <a:t>Life expectancy refers to the number of years a person is expected to live based on the statistical average. It is a measure that summarizes the mortality of a country, allowing us to compare it by generations and analyze trends. It depends on the geographical context of the area. There is no better indicator of a country's social development than having a long and healthy life. Life expectancy expansion is a result of, among other things, improvements in nutrition, health and, above all, a decrease in mortality.</a:t>
          </a:r>
        </a:p>
      </dgm:t>
    </dgm:pt>
    <dgm:pt modelId="{75EDC356-50AF-4130-AE6F-95B6CF12B942}" type="parTrans" cxnId="{926AE3E4-032F-4943-9D37-93A31EF73711}">
      <dgm:prSet/>
      <dgm:spPr/>
      <dgm:t>
        <a:bodyPr/>
        <a:lstStyle/>
        <a:p>
          <a:endParaRPr lang="en-US"/>
        </a:p>
      </dgm:t>
    </dgm:pt>
    <dgm:pt modelId="{EA73936A-D3BD-4A31-89BB-4390AA6E8334}" type="sibTrans" cxnId="{926AE3E4-032F-4943-9D37-93A31EF73711}">
      <dgm:prSet/>
      <dgm:spPr/>
      <dgm:t>
        <a:bodyPr/>
        <a:lstStyle/>
        <a:p>
          <a:endParaRPr lang="en-US"/>
        </a:p>
      </dgm:t>
    </dgm:pt>
    <dgm:pt modelId="{F42A03E8-D8DA-4C77-A5AE-BC490B6CB69A}">
      <dgm:prSet/>
      <dgm:spPr/>
      <dgm:t>
        <a:bodyPr/>
        <a:lstStyle/>
        <a:p>
          <a:r>
            <a:rPr lang="en-US"/>
            <a:t>Period life expectancy (PLE) is one of the most used summary indicators for the overall health of a population. It is based on the set of observed age-specific death rates, i.e., the number of deaths in a certain year and age group divided by the average number of people alive in this year and age group.</a:t>
          </a:r>
        </a:p>
      </dgm:t>
    </dgm:pt>
    <dgm:pt modelId="{BEE08DD1-06C6-494C-8C3C-F803E36317D6}" type="parTrans" cxnId="{722A6A04-A292-4604-822B-1B72CAA0EE36}">
      <dgm:prSet/>
      <dgm:spPr/>
      <dgm:t>
        <a:bodyPr/>
        <a:lstStyle/>
        <a:p>
          <a:endParaRPr lang="en-US"/>
        </a:p>
      </dgm:t>
    </dgm:pt>
    <dgm:pt modelId="{B07FA9A4-1817-4DFC-A0E6-4B94894559E6}" type="sibTrans" cxnId="{722A6A04-A292-4604-822B-1B72CAA0EE36}">
      <dgm:prSet/>
      <dgm:spPr/>
      <dgm:t>
        <a:bodyPr/>
        <a:lstStyle/>
        <a:p>
          <a:endParaRPr lang="en-US"/>
        </a:p>
      </dgm:t>
    </dgm:pt>
    <dgm:pt modelId="{B77A49FE-D305-4BEA-8ED8-D7609AA50C93}" type="pres">
      <dgm:prSet presAssocID="{E95B6753-2A68-4C72-8D2A-CE77D0574937}" presName="linear" presStyleCnt="0">
        <dgm:presLayoutVars>
          <dgm:animLvl val="lvl"/>
          <dgm:resizeHandles val="exact"/>
        </dgm:presLayoutVars>
      </dgm:prSet>
      <dgm:spPr/>
    </dgm:pt>
    <dgm:pt modelId="{0DB43154-24D7-43E3-A531-E2FF2CF3AAAE}" type="pres">
      <dgm:prSet presAssocID="{D8465F9F-8AD4-4483-A7D5-15F40495B0F2}" presName="parentText" presStyleLbl="node1" presStyleIdx="0" presStyleCnt="2">
        <dgm:presLayoutVars>
          <dgm:chMax val="0"/>
          <dgm:bulletEnabled val="1"/>
        </dgm:presLayoutVars>
      </dgm:prSet>
      <dgm:spPr/>
    </dgm:pt>
    <dgm:pt modelId="{FDD23E09-F7B9-431B-9DCE-9807EEC51437}" type="pres">
      <dgm:prSet presAssocID="{EA73936A-D3BD-4A31-89BB-4390AA6E8334}" presName="spacer" presStyleCnt="0"/>
      <dgm:spPr/>
    </dgm:pt>
    <dgm:pt modelId="{4A8BAB89-814C-4DE5-B897-2CF0E03B0F91}" type="pres">
      <dgm:prSet presAssocID="{F42A03E8-D8DA-4C77-A5AE-BC490B6CB69A}" presName="parentText" presStyleLbl="node1" presStyleIdx="1" presStyleCnt="2">
        <dgm:presLayoutVars>
          <dgm:chMax val="0"/>
          <dgm:bulletEnabled val="1"/>
        </dgm:presLayoutVars>
      </dgm:prSet>
      <dgm:spPr/>
    </dgm:pt>
  </dgm:ptLst>
  <dgm:cxnLst>
    <dgm:cxn modelId="{722A6A04-A292-4604-822B-1B72CAA0EE36}" srcId="{E95B6753-2A68-4C72-8D2A-CE77D0574937}" destId="{F42A03E8-D8DA-4C77-A5AE-BC490B6CB69A}" srcOrd="1" destOrd="0" parTransId="{BEE08DD1-06C6-494C-8C3C-F803E36317D6}" sibTransId="{B07FA9A4-1817-4DFC-A0E6-4B94894559E6}"/>
    <dgm:cxn modelId="{AB7DB428-2380-43DB-9402-9CFFB86B9455}" type="presOf" srcId="{E95B6753-2A68-4C72-8D2A-CE77D0574937}" destId="{B77A49FE-D305-4BEA-8ED8-D7609AA50C93}" srcOrd="0" destOrd="0" presId="urn:microsoft.com/office/officeart/2005/8/layout/vList2"/>
    <dgm:cxn modelId="{2ED6B0D8-9B20-43E1-B45C-3D4908E5B2F8}" type="presOf" srcId="{F42A03E8-D8DA-4C77-A5AE-BC490B6CB69A}" destId="{4A8BAB89-814C-4DE5-B897-2CF0E03B0F91}" srcOrd="0" destOrd="0" presId="urn:microsoft.com/office/officeart/2005/8/layout/vList2"/>
    <dgm:cxn modelId="{926AE3E4-032F-4943-9D37-93A31EF73711}" srcId="{E95B6753-2A68-4C72-8D2A-CE77D0574937}" destId="{D8465F9F-8AD4-4483-A7D5-15F40495B0F2}" srcOrd="0" destOrd="0" parTransId="{75EDC356-50AF-4130-AE6F-95B6CF12B942}" sibTransId="{EA73936A-D3BD-4A31-89BB-4390AA6E8334}"/>
    <dgm:cxn modelId="{A94FF6FC-7A2C-41CD-BDE2-7FD3787D2CB6}" type="presOf" srcId="{D8465F9F-8AD4-4483-A7D5-15F40495B0F2}" destId="{0DB43154-24D7-43E3-A531-E2FF2CF3AAAE}" srcOrd="0" destOrd="0" presId="urn:microsoft.com/office/officeart/2005/8/layout/vList2"/>
    <dgm:cxn modelId="{C0E9E1DF-5E16-40DC-AB91-7FC48A2C2E81}" type="presParOf" srcId="{B77A49FE-D305-4BEA-8ED8-D7609AA50C93}" destId="{0DB43154-24D7-43E3-A531-E2FF2CF3AAAE}" srcOrd="0" destOrd="0" presId="urn:microsoft.com/office/officeart/2005/8/layout/vList2"/>
    <dgm:cxn modelId="{556DBC01-FB7A-4E3E-97F0-626F1B9D30D0}" type="presParOf" srcId="{B77A49FE-D305-4BEA-8ED8-D7609AA50C93}" destId="{FDD23E09-F7B9-431B-9DCE-9807EEC51437}" srcOrd="1" destOrd="0" presId="urn:microsoft.com/office/officeart/2005/8/layout/vList2"/>
    <dgm:cxn modelId="{8419E9E6-22E8-4F47-A3EF-FA4D4C667DF5}" type="presParOf" srcId="{B77A49FE-D305-4BEA-8ED8-D7609AA50C93}" destId="{4A8BAB89-814C-4DE5-B897-2CF0E03B0F9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D44E97-AB0D-4823-8A0F-56ECCB34BBF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0316A4D-4B59-45E6-9B43-879683AFF785}">
      <dgm:prSet/>
      <dgm:spPr/>
      <dgm:t>
        <a:bodyPr/>
        <a:lstStyle/>
        <a:p>
          <a:r>
            <a:rPr lang="en-US"/>
            <a:t>Many studies have suggested the essential implications of Life expectancy predictions on social aspects and healthcare system management around the globe. These models provide many ways to improve healthcare and advanced care planning mechanism related to society.</a:t>
          </a:r>
        </a:p>
      </dgm:t>
    </dgm:pt>
    <dgm:pt modelId="{676286B6-F403-4CCA-A21B-3452E8FC8993}" type="parTrans" cxnId="{20811B89-B350-429A-A86D-BD738FF513BA}">
      <dgm:prSet/>
      <dgm:spPr/>
      <dgm:t>
        <a:bodyPr/>
        <a:lstStyle/>
        <a:p>
          <a:endParaRPr lang="en-US"/>
        </a:p>
      </dgm:t>
    </dgm:pt>
    <dgm:pt modelId="{687ACE10-FC64-4FF2-AC86-13772B7845F5}" type="sibTrans" cxnId="{20811B89-B350-429A-A86D-BD738FF513BA}">
      <dgm:prSet/>
      <dgm:spPr/>
      <dgm:t>
        <a:bodyPr/>
        <a:lstStyle/>
        <a:p>
          <a:endParaRPr lang="en-US"/>
        </a:p>
      </dgm:t>
    </dgm:pt>
    <dgm:pt modelId="{656CDFC8-CEDA-47CF-8F59-1E2B8D9E7666}">
      <dgm:prSet/>
      <dgm:spPr/>
      <dgm:t>
        <a:bodyPr/>
        <a:lstStyle/>
        <a:p>
          <a:r>
            <a:rPr lang="en-US"/>
            <a:t>This indicator is so important for describing population conditions that, together with the education index and the Gross Domestic Product (GDP) index, it forms the Human Development Index used by the United Nations Development Programme(UNDP). </a:t>
          </a:r>
        </a:p>
      </dgm:t>
    </dgm:pt>
    <dgm:pt modelId="{41DF0748-65F1-49EB-8CD2-8D830A340C01}" type="parTrans" cxnId="{88F83085-E757-4F3E-85BB-9BACBA7DAE7F}">
      <dgm:prSet/>
      <dgm:spPr/>
      <dgm:t>
        <a:bodyPr/>
        <a:lstStyle/>
        <a:p>
          <a:endParaRPr lang="en-US"/>
        </a:p>
      </dgm:t>
    </dgm:pt>
    <dgm:pt modelId="{6802904D-E6F3-4CBB-9182-233D2E8A13B6}" type="sibTrans" cxnId="{88F83085-E757-4F3E-85BB-9BACBA7DAE7F}">
      <dgm:prSet/>
      <dgm:spPr/>
      <dgm:t>
        <a:bodyPr/>
        <a:lstStyle/>
        <a:p>
          <a:endParaRPr lang="en-US"/>
        </a:p>
      </dgm:t>
    </dgm:pt>
    <dgm:pt modelId="{56A27B0A-49C9-47C2-A5AB-E1F614008F2F}" type="pres">
      <dgm:prSet presAssocID="{29D44E97-AB0D-4823-8A0F-56ECCB34BBF0}" presName="linear" presStyleCnt="0">
        <dgm:presLayoutVars>
          <dgm:animLvl val="lvl"/>
          <dgm:resizeHandles val="exact"/>
        </dgm:presLayoutVars>
      </dgm:prSet>
      <dgm:spPr/>
    </dgm:pt>
    <dgm:pt modelId="{DFE93268-9092-47F1-B94E-705650A080FB}" type="pres">
      <dgm:prSet presAssocID="{B0316A4D-4B59-45E6-9B43-879683AFF785}" presName="parentText" presStyleLbl="node1" presStyleIdx="0" presStyleCnt="2">
        <dgm:presLayoutVars>
          <dgm:chMax val="0"/>
          <dgm:bulletEnabled val="1"/>
        </dgm:presLayoutVars>
      </dgm:prSet>
      <dgm:spPr/>
    </dgm:pt>
    <dgm:pt modelId="{1F4408B2-4D20-4B7F-98A4-6EA82BD98190}" type="pres">
      <dgm:prSet presAssocID="{687ACE10-FC64-4FF2-AC86-13772B7845F5}" presName="spacer" presStyleCnt="0"/>
      <dgm:spPr/>
    </dgm:pt>
    <dgm:pt modelId="{950D9AE1-0B71-4DC0-BB80-69320D21F52C}" type="pres">
      <dgm:prSet presAssocID="{656CDFC8-CEDA-47CF-8F59-1E2B8D9E7666}" presName="parentText" presStyleLbl="node1" presStyleIdx="1" presStyleCnt="2">
        <dgm:presLayoutVars>
          <dgm:chMax val="0"/>
          <dgm:bulletEnabled val="1"/>
        </dgm:presLayoutVars>
      </dgm:prSet>
      <dgm:spPr/>
    </dgm:pt>
  </dgm:ptLst>
  <dgm:cxnLst>
    <dgm:cxn modelId="{10622820-2F32-423D-865D-1B44DD9B7EA9}" type="presOf" srcId="{656CDFC8-CEDA-47CF-8F59-1E2B8D9E7666}" destId="{950D9AE1-0B71-4DC0-BB80-69320D21F52C}" srcOrd="0" destOrd="0" presId="urn:microsoft.com/office/officeart/2005/8/layout/vList2"/>
    <dgm:cxn modelId="{6490B777-1EC4-4D7E-AE4C-E1BEE62729F8}" type="presOf" srcId="{29D44E97-AB0D-4823-8A0F-56ECCB34BBF0}" destId="{56A27B0A-49C9-47C2-A5AB-E1F614008F2F}" srcOrd="0" destOrd="0" presId="urn:microsoft.com/office/officeart/2005/8/layout/vList2"/>
    <dgm:cxn modelId="{88F83085-E757-4F3E-85BB-9BACBA7DAE7F}" srcId="{29D44E97-AB0D-4823-8A0F-56ECCB34BBF0}" destId="{656CDFC8-CEDA-47CF-8F59-1E2B8D9E7666}" srcOrd="1" destOrd="0" parTransId="{41DF0748-65F1-49EB-8CD2-8D830A340C01}" sibTransId="{6802904D-E6F3-4CBB-9182-233D2E8A13B6}"/>
    <dgm:cxn modelId="{20811B89-B350-429A-A86D-BD738FF513BA}" srcId="{29D44E97-AB0D-4823-8A0F-56ECCB34BBF0}" destId="{B0316A4D-4B59-45E6-9B43-879683AFF785}" srcOrd="0" destOrd="0" parTransId="{676286B6-F403-4CCA-A21B-3452E8FC8993}" sibTransId="{687ACE10-FC64-4FF2-AC86-13772B7845F5}"/>
    <dgm:cxn modelId="{3C1335E6-EEA5-47CA-9592-FDFFF2C3C8A8}" type="presOf" srcId="{B0316A4D-4B59-45E6-9B43-879683AFF785}" destId="{DFE93268-9092-47F1-B94E-705650A080FB}" srcOrd="0" destOrd="0" presId="urn:microsoft.com/office/officeart/2005/8/layout/vList2"/>
    <dgm:cxn modelId="{BE423C27-72D3-4411-A97F-D8F4D96CE070}" type="presParOf" srcId="{56A27B0A-49C9-47C2-A5AB-E1F614008F2F}" destId="{DFE93268-9092-47F1-B94E-705650A080FB}" srcOrd="0" destOrd="0" presId="urn:microsoft.com/office/officeart/2005/8/layout/vList2"/>
    <dgm:cxn modelId="{535E59A2-8FB0-48B7-8445-4CD3FB500A77}" type="presParOf" srcId="{56A27B0A-49C9-47C2-A5AB-E1F614008F2F}" destId="{1F4408B2-4D20-4B7F-98A4-6EA82BD98190}" srcOrd="1" destOrd="0" presId="urn:microsoft.com/office/officeart/2005/8/layout/vList2"/>
    <dgm:cxn modelId="{BDC33740-25DF-4FF5-A985-FC301D304F0D}" type="presParOf" srcId="{56A27B0A-49C9-47C2-A5AB-E1F614008F2F}" destId="{950D9AE1-0B71-4DC0-BB80-69320D21F52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17CA8E-79CF-4C5C-8FD3-B37602B853DD}"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C78F8B3A-B69A-43A2-896B-DFB3E496D052}">
      <dgm:prSet/>
      <dgm:spPr/>
      <dgm:t>
        <a:bodyPr/>
        <a:lstStyle/>
        <a:p>
          <a:r>
            <a:rPr lang="en-US"/>
            <a:t>Estimating life expectancy entails predicting the probability of surviving successive years of life, based on observed age-specific mortality rates.</a:t>
          </a:r>
        </a:p>
      </dgm:t>
    </dgm:pt>
    <dgm:pt modelId="{4E9741CC-3608-4792-A2CA-2196AB141CB8}" type="parTrans" cxnId="{182D197C-0BED-489F-B077-8259F63C9A63}">
      <dgm:prSet/>
      <dgm:spPr/>
      <dgm:t>
        <a:bodyPr/>
        <a:lstStyle/>
        <a:p>
          <a:endParaRPr lang="en-US"/>
        </a:p>
      </dgm:t>
    </dgm:pt>
    <dgm:pt modelId="{50006855-DFFF-4D23-B1C6-48B8ACEE124A}" type="sibTrans" cxnId="{182D197C-0BED-489F-B077-8259F63C9A63}">
      <dgm:prSet/>
      <dgm:spPr/>
      <dgm:t>
        <a:bodyPr/>
        <a:lstStyle/>
        <a:p>
          <a:endParaRPr lang="en-US"/>
        </a:p>
      </dgm:t>
    </dgm:pt>
    <dgm:pt modelId="{D5678861-E91D-42D4-95B7-D42BF691AC2B}">
      <dgm:prSet/>
      <dgm:spPr/>
      <dgm:t>
        <a:bodyPr/>
        <a:lstStyle/>
        <a:p>
          <a:r>
            <a:rPr lang="en-US"/>
            <a:t>To ensure that the resulting estimates of the probabilities of death within each age interval are smooth across the lifetime.</a:t>
          </a:r>
        </a:p>
      </dgm:t>
    </dgm:pt>
    <dgm:pt modelId="{13C60753-B8DE-4435-B0E7-9EFE480070BF}" type="parTrans" cxnId="{9443F29D-2FAE-43E5-A5A7-1AF9DF11FDC6}">
      <dgm:prSet/>
      <dgm:spPr/>
      <dgm:t>
        <a:bodyPr/>
        <a:lstStyle/>
        <a:p>
          <a:endParaRPr lang="en-US"/>
        </a:p>
      </dgm:t>
    </dgm:pt>
    <dgm:pt modelId="{C6FEBEAE-D9B5-41D8-BAC9-74614934B9F4}" type="sibTrans" cxnId="{9443F29D-2FAE-43E5-A5A7-1AF9DF11FDC6}">
      <dgm:prSet/>
      <dgm:spPr/>
      <dgm:t>
        <a:bodyPr/>
        <a:lstStyle/>
        <a:p>
          <a:endParaRPr lang="en-US"/>
        </a:p>
      </dgm:t>
    </dgm:pt>
    <dgm:pt modelId="{6BF29256-E91D-49AD-A326-FD14F21E5BBF}" type="pres">
      <dgm:prSet presAssocID="{5F17CA8E-79CF-4C5C-8FD3-B37602B853DD}" presName="diagram" presStyleCnt="0">
        <dgm:presLayoutVars>
          <dgm:dir/>
          <dgm:resizeHandles val="exact"/>
        </dgm:presLayoutVars>
      </dgm:prSet>
      <dgm:spPr/>
    </dgm:pt>
    <dgm:pt modelId="{5BE376C5-166A-4E23-B2E3-1419999B7281}" type="pres">
      <dgm:prSet presAssocID="{C78F8B3A-B69A-43A2-896B-DFB3E496D052}" presName="node" presStyleLbl="node1" presStyleIdx="0" presStyleCnt="2">
        <dgm:presLayoutVars>
          <dgm:bulletEnabled val="1"/>
        </dgm:presLayoutVars>
      </dgm:prSet>
      <dgm:spPr/>
    </dgm:pt>
    <dgm:pt modelId="{4E63EFAB-A5FD-46C6-839E-A9A2E2222801}" type="pres">
      <dgm:prSet presAssocID="{50006855-DFFF-4D23-B1C6-48B8ACEE124A}" presName="sibTrans" presStyleCnt="0"/>
      <dgm:spPr/>
    </dgm:pt>
    <dgm:pt modelId="{4154D6B1-C654-47AB-9594-B8421E7AF721}" type="pres">
      <dgm:prSet presAssocID="{D5678861-E91D-42D4-95B7-D42BF691AC2B}" presName="node" presStyleLbl="node1" presStyleIdx="1" presStyleCnt="2">
        <dgm:presLayoutVars>
          <dgm:bulletEnabled val="1"/>
        </dgm:presLayoutVars>
      </dgm:prSet>
      <dgm:spPr/>
    </dgm:pt>
  </dgm:ptLst>
  <dgm:cxnLst>
    <dgm:cxn modelId="{1EEACC5A-9D34-470A-8AA6-19C0C1CFD963}" type="presOf" srcId="{C78F8B3A-B69A-43A2-896B-DFB3E496D052}" destId="{5BE376C5-166A-4E23-B2E3-1419999B7281}" srcOrd="0" destOrd="0" presId="urn:microsoft.com/office/officeart/2005/8/layout/default"/>
    <dgm:cxn modelId="{182D197C-0BED-489F-B077-8259F63C9A63}" srcId="{5F17CA8E-79CF-4C5C-8FD3-B37602B853DD}" destId="{C78F8B3A-B69A-43A2-896B-DFB3E496D052}" srcOrd="0" destOrd="0" parTransId="{4E9741CC-3608-4792-A2CA-2196AB141CB8}" sibTransId="{50006855-DFFF-4D23-B1C6-48B8ACEE124A}"/>
    <dgm:cxn modelId="{2D8C3E97-15A6-434E-A720-32375450351B}" type="presOf" srcId="{D5678861-E91D-42D4-95B7-D42BF691AC2B}" destId="{4154D6B1-C654-47AB-9594-B8421E7AF721}" srcOrd="0" destOrd="0" presId="urn:microsoft.com/office/officeart/2005/8/layout/default"/>
    <dgm:cxn modelId="{9443F29D-2FAE-43E5-A5A7-1AF9DF11FDC6}" srcId="{5F17CA8E-79CF-4C5C-8FD3-B37602B853DD}" destId="{D5678861-E91D-42D4-95B7-D42BF691AC2B}" srcOrd="1" destOrd="0" parTransId="{13C60753-B8DE-4435-B0E7-9EFE480070BF}" sibTransId="{C6FEBEAE-D9B5-41D8-BAC9-74614934B9F4}"/>
    <dgm:cxn modelId="{65F347EE-13D8-4556-9811-B8B0D9009626}" type="presOf" srcId="{5F17CA8E-79CF-4C5C-8FD3-B37602B853DD}" destId="{6BF29256-E91D-49AD-A326-FD14F21E5BBF}" srcOrd="0" destOrd="0" presId="urn:microsoft.com/office/officeart/2005/8/layout/default"/>
    <dgm:cxn modelId="{90E80E46-85A1-4429-8118-F859F35332CB}" type="presParOf" srcId="{6BF29256-E91D-49AD-A326-FD14F21E5BBF}" destId="{5BE376C5-166A-4E23-B2E3-1419999B7281}" srcOrd="0" destOrd="0" presId="urn:microsoft.com/office/officeart/2005/8/layout/default"/>
    <dgm:cxn modelId="{909B5701-5EFC-4262-AC13-D8B46DDA5E1A}" type="presParOf" srcId="{6BF29256-E91D-49AD-A326-FD14F21E5BBF}" destId="{4E63EFAB-A5FD-46C6-839E-A9A2E2222801}" srcOrd="1" destOrd="0" presId="urn:microsoft.com/office/officeart/2005/8/layout/default"/>
    <dgm:cxn modelId="{FBAC0C10-849D-482C-825A-7C0F796CFED2}" type="presParOf" srcId="{6BF29256-E91D-49AD-A326-FD14F21E5BBF}" destId="{4154D6B1-C654-47AB-9594-B8421E7AF721}"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CFD7B02-EE53-437C-8C80-ECD2FB8C1151}"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D1DC3175-9F3D-4639-9040-894E999A7475}">
      <dgm:prSet/>
      <dgm:spPr/>
      <dgm:t>
        <a:bodyPr/>
        <a:lstStyle/>
        <a:p>
          <a:r>
            <a:rPr lang="en-US"/>
            <a:t>Life Expectancy Analysis enables us to understand the various factors responsible for the death rates by investigating the influence of health on financial and social aspects.</a:t>
          </a:r>
        </a:p>
      </dgm:t>
    </dgm:pt>
    <dgm:pt modelId="{ED1CB4C0-18B7-4B2B-9B97-9D4183FDCE74}" type="parTrans" cxnId="{69F7D956-66AD-4306-9AC6-C4178D230726}">
      <dgm:prSet/>
      <dgm:spPr/>
      <dgm:t>
        <a:bodyPr/>
        <a:lstStyle/>
        <a:p>
          <a:endParaRPr lang="en-US"/>
        </a:p>
      </dgm:t>
    </dgm:pt>
    <dgm:pt modelId="{7B05EC44-DE87-41B5-8578-99BA6126459A}" type="sibTrans" cxnId="{69F7D956-66AD-4306-9AC6-C4178D230726}">
      <dgm:prSet/>
      <dgm:spPr/>
      <dgm:t>
        <a:bodyPr/>
        <a:lstStyle/>
        <a:p>
          <a:endParaRPr lang="en-US"/>
        </a:p>
      </dgm:t>
    </dgm:pt>
    <dgm:pt modelId="{AAD191E5-3427-43B9-ADE0-6A9FCB038EC8}">
      <dgm:prSet/>
      <dgm:spPr/>
      <dgm:t>
        <a:bodyPr/>
        <a:lstStyle/>
        <a:p>
          <a:r>
            <a:rPr lang="en-US"/>
            <a:t>This projects enables us to decrease the mortality of the country by making changes to the healthcare system and other deveolopments in the society.</a:t>
          </a:r>
        </a:p>
      </dgm:t>
    </dgm:pt>
    <dgm:pt modelId="{60BD1851-6F63-4003-8BF2-91CE6AA43051}" type="parTrans" cxnId="{214E31E8-4BA8-4F7F-998F-638E70A247FA}">
      <dgm:prSet/>
      <dgm:spPr/>
      <dgm:t>
        <a:bodyPr/>
        <a:lstStyle/>
        <a:p>
          <a:endParaRPr lang="en-US"/>
        </a:p>
      </dgm:t>
    </dgm:pt>
    <dgm:pt modelId="{5C97DB76-934B-441E-B1F4-3FB0F4F2E41A}" type="sibTrans" cxnId="{214E31E8-4BA8-4F7F-998F-638E70A247FA}">
      <dgm:prSet/>
      <dgm:spPr/>
      <dgm:t>
        <a:bodyPr/>
        <a:lstStyle/>
        <a:p>
          <a:endParaRPr lang="en-US"/>
        </a:p>
      </dgm:t>
    </dgm:pt>
    <dgm:pt modelId="{F17070BB-D342-49C4-84DA-1CD84203BC1E}" type="pres">
      <dgm:prSet presAssocID="{2CFD7B02-EE53-437C-8C80-ECD2FB8C1151}" presName="linear" presStyleCnt="0">
        <dgm:presLayoutVars>
          <dgm:animLvl val="lvl"/>
          <dgm:resizeHandles val="exact"/>
        </dgm:presLayoutVars>
      </dgm:prSet>
      <dgm:spPr/>
    </dgm:pt>
    <dgm:pt modelId="{646FC96F-428A-4138-9EE3-70BF69191E4F}" type="pres">
      <dgm:prSet presAssocID="{D1DC3175-9F3D-4639-9040-894E999A7475}" presName="parentText" presStyleLbl="node1" presStyleIdx="0" presStyleCnt="2">
        <dgm:presLayoutVars>
          <dgm:chMax val="0"/>
          <dgm:bulletEnabled val="1"/>
        </dgm:presLayoutVars>
      </dgm:prSet>
      <dgm:spPr/>
    </dgm:pt>
    <dgm:pt modelId="{70362CFE-E247-4C86-B8ED-EFBC9439518F}" type="pres">
      <dgm:prSet presAssocID="{7B05EC44-DE87-41B5-8578-99BA6126459A}" presName="spacer" presStyleCnt="0"/>
      <dgm:spPr/>
    </dgm:pt>
    <dgm:pt modelId="{3F06B123-4873-4AA9-9AA3-49383D88412D}" type="pres">
      <dgm:prSet presAssocID="{AAD191E5-3427-43B9-ADE0-6A9FCB038EC8}" presName="parentText" presStyleLbl="node1" presStyleIdx="1" presStyleCnt="2">
        <dgm:presLayoutVars>
          <dgm:chMax val="0"/>
          <dgm:bulletEnabled val="1"/>
        </dgm:presLayoutVars>
      </dgm:prSet>
      <dgm:spPr/>
    </dgm:pt>
  </dgm:ptLst>
  <dgm:cxnLst>
    <dgm:cxn modelId="{B3978224-8B98-4535-8FE5-ED244CCB4766}" type="presOf" srcId="{2CFD7B02-EE53-437C-8C80-ECD2FB8C1151}" destId="{F17070BB-D342-49C4-84DA-1CD84203BC1E}" srcOrd="0" destOrd="0" presId="urn:microsoft.com/office/officeart/2005/8/layout/vList2"/>
    <dgm:cxn modelId="{69F7D956-66AD-4306-9AC6-C4178D230726}" srcId="{2CFD7B02-EE53-437C-8C80-ECD2FB8C1151}" destId="{D1DC3175-9F3D-4639-9040-894E999A7475}" srcOrd="0" destOrd="0" parTransId="{ED1CB4C0-18B7-4B2B-9B97-9D4183FDCE74}" sibTransId="{7B05EC44-DE87-41B5-8578-99BA6126459A}"/>
    <dgm:cxn modelId="{DF0D74BF-68D9-4758-9FAF-EF30A5FB17A0}" type="presOf" srcId="{D1DC3175-9F3D-4639-9040-894E999A7475}" destId="{646FC96F-428A-4138-9EE3-70BF69191E4F}" srcOrd="0" destOrd="0" presId="urn:microsoft.com/office/officeart/2005/8/layout/vList2"/>
    <dgm:cxn modelId="{214E31E8-4BA8-4F7F-998F-638E70A247FA}" srcId="{2CFD7B02-EE53-437C-8C80-ECD2FB8C1151}" destId="{AAD191E5-3427-43B9-ADE0-6A9FCB038EC8}" srcOrd="1" destOrd="0" parTransId="{60BD1851-6F63-4003-8BF2-91CE6AA43051}" sibTransId="{5C97DB76-934B-441E-B1F4-3FB0F4F2E41A}"/>
    <dgm:cxn modelId="{E92676F4-FCF0-4B27-856C-68AFE142C36C}" type="presOf" srcId="{AAD191E5-3427-43B9-ADE0-6A9FCB038EC8}" destId="{3F06B123-4873-4AA9-9AA3-49383D88412D}" srcOrd="0" destOrd="0" presId="urn:microsoft.com/office/officeart/2005/8/layout/vList2"/>
    <dgm:cxn modelId="{BED90C94-EF62-4240-A3FD-AC76DF64FF34}" type="presParOf" srcId="{F17070BB-D342-49C4-84DA-1CD84203BC1E}" destId="{646FC96F-428A-4138-9EE3-70BF69191E4F}" srcOrd="0" destOrd="0" presId="urn:microsoft.com/office/officeart/2005/8/layout/vList2"/>
    <dgm:cxn modelId="{5428414C-38A8-4117-8AA7-D1CA9D468FAC}" type="presParOf" srcId="{F17070BB-D342-49C4-84DA-1CD84203BC1E}" destId="{70362CFE-E247-4C86-B8ED-EFBC9439518F}" srcOrd="1" destOrd="0" presId="urn:microsoft.com/office/officeart/2005/8/layout/vList2"/>
    <dgm:cxn modelId="{723EAC67-72E6-4F36-BF77-0EEBA6017A15}" type="presParOf" srcId="{F17070BB-D342-49C4-84DA-1CD84203BC1E}" destId="{3F06B123-4873-4AA9-9AA3-49383D88412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43154-24D7-43E3-A531-E2FF2CF3AAAE}">
      <dsp:nvSpPr>
        <dsp:cNvPr id="0" name=""/>
        <dsp:cNvSpPr/>
      </dsp:nvSpPr>
      <dsp:spPr>
        <a:xfrm>
          <a:off x="0" y="8402"/>
          <a:ext cx="10927829" cy="2059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Life expectancy refers to the number of years a person is expected to live based on the statistical average. It is a measure that summarizes the mortality of a country, allowing us to compare it by generations and analyze trends. It depends on the geographical context of the area. There is no better indicator of a country's social development than having a long and healthy life. Life expectancy expansion is a result of, among other things, improvements in nutrition, health and, above all, a decrease in mortality.</a:t>
          </a:r>
        </a:p>
      </dsp:txBody>
      <dsp:txXfrm>
        <a:off x="100522" y="108924"/>
        <a:ext cx="10726785" cy="1858156"/>
      </dsp:txXfrm>
    </dsp:sp>
    <dsp:sp modelId="{4A8BAB89-814C-4DE5-B897-2CF0E03B0F91}">
      <dsp:nvSpPr>
        <dsp:cNvPr id="0" name=""/>
        <dsp:cNvSpPr/>
      </dsp:nvSpPr>
      <dsp:spPr>
        <a:xfrm>
          <a:off x="0" y="2125202"/>
          <a:ext cx="10927829" cy="20592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Period life expectancy (PLE) is one of the most used summary indicators for the overall health of a population. It is based on the set of observed age-specific death rates, i.e., the number of deaths in a certain year and age group divided by the average number of people alive in this year and age group.</a:t>
          </a:r>
        </a:p>
      </dsp:txBody>
      <dsp:txXfrm>
        <a:off x="100522" y="2225724"/>
        <a:ext cx="10726785" cy="18581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93268-9092-47F1-B94E-705650A080FB}">
      <dsp:nvSpPr>
        <dsp:cNvPr id="0" name=""/>
        <dsp:cNvSpPr/>
      </dsp:nvSpPr>
      <dsp:spPr>
        <a:xfrm>
          <a:off x="0" y="130532"/>
          <a:ext cx="10927829" cy="192699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Many studies have suggested the essential implications of Life expectancy predictions on social aspects and healthcare system management around the globe. These models provide many ways to improve healthcare and advanced care planning mechanism related to society.</a:t>
          </a:r>
        </a:p>
      </dsp:txBody>
      <dsp:txXfrm>
        <a:off x="94068" y="224600"/>
        <a:ext cx="10739693" cy="1738854"/>
      </dsp:txXfrm>
    </dsp:sp>
    <dsp:sp modelId="{950D9AE1-0B71-4DC0-BB80-69320D21F52C}">
      <dsp:nvSpPr>
        <dsp:cNvPr id="0" name=""/>
        <dsp:cNvSpPr/>
      </dsp:nvSpPr>
      <dsp:spPr>
        <a:xfrm>
          <a:off x="0" y="2135282"/>
          <a:ext cx="10927829" cy="192699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This indicator is so important for describing population conditions that, together with the education index and the Gross Domestic Product (GDP) index, it forms the Human Development Index used by the United Nations Development Programme(UNDP). </a:t>
          </a:r>
        </a:p>
      </dsp:txBody>
      <dsp:txXfrm>
        <a:off x="94068" y="2229350"/>
        <a:ext cx="10739693" cy="17388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376C5-166A-4E23-B2E3-1419999B7281}">
      <dsp:nvSpPr>
        <dsp:cNvPr id="0" name=""/>
        <dsp:cNvSpPr/>
      </dsp:nvSpPr>
      <dsp:spPr>
        <a:xfrm>
          <a:off x="1333" y="283965"/>
          <a:ext cx="5202457" cy="312147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Estimating life expectancy entails predicting the probability of surviving successive years of life, based on observed age-specific mortality rates.</a:t>
          </a:r>
        </a:p>
      </dsp:txBody>
      <dsp:txXfrm>
        <a:off x="1333" y="283965"/>
        <a:ext cx="5202457" cy="3121474"/>
      </dsp:txXfrm>
    </dsp:sp>
    <dsp:sp modelId="{4154D6B1-C654-47AB-9594-B8421E7AF721}">
      <dsp:nvSpPr>
        <dsp:cNvPr id="0" name=""/>
        <dsp:cNvSpPr/>
      </dsp:nvSpPr>
      <dsp:spPr>
        <a:xfrm>
          <a:off x="5724037" y="283965"/>
          <a:ext cx="5202457" cy="312147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To ensure that the resulting estimates of the probabilities of death within each age interval are smooth across the lifetime.</a:t>
          </a:r>
        </a:p>
      </dsp:txBody>
      <dsp:txXfrm>
        <a:off x="5724037" y="283965"/>
        <a:ext cx="5202457" cy="31214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6FC96F-428A-4138-9EE3-70BF69191E4F}">
      <dsp:nvSpPr>
        <dsp:cNvPr id="0" name=""/>
        <dsp:cNvSpPr/>
      </dsp:nvSpPr>
      <dsp:spPr>
        <a:xfrm>
          <a:off x="0" y="86359"/>
          <a:ext cx="6666833" cy="25974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Life Expectancy Analysis enables us to understand the various factors responsible for the death rates by investigating the influence of health on financial and social aspects.</a:t>
          </a:r>
        </a:p>
      </dsp:txBody>
      <dsp:txXfrm>
        <a:off x="126795" y="213154"/>
        <a:ext cx="6413243" cy="2343810"/>
      </dsp:txXfrm>
    </dsp:sp>
    <dsp:sp modelId="{3F06B123-4873-4AA9-9AA3-49383D88412D}">
      <dsp:nvSpPr>
        <dsp:cNvPr id="0" name=""/>
        <dsp:cNvSpPr/>
      </dsp:nvSpPr>
      <dsp:spPr>
        <a:xfrm>
          <a:off x="0" y="2770160"/>
          <a:ext cx="6666833" cy="259740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This projects enables us to decrease the mortality of the country by making changes to the healthcare system and other deveolopments in the society.</a:t>
          </a:r>
        </a:p>
      </dsp:txBody>
      <dsp:txXfrm>
        <a:off x="126795" y="2896955"/>
        <a:ext cx="6413243" cy="23438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42FB9A-24D7-49B3-BEF6-1961F406BFC0}"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8320E-8A38-43B3-ADFF-1B224514A2E4}" type="slidenum">
              <a:rPr lang="en-US" smtClean="0"/>
              <a:t>‹#›</a:t>
            </a:fld>
            <a:endParaRPr lang="en-US"/>
          </a:p>
        </p:txBody>
      </p:sp>
    </p:spTree>
    <p:extLst>
      <p:ext uri="{BB962C8B-B14F-4D97-AF65-F5344CB8AC3E}">
        <p14:creationId xmlns:p14="http://schemas.microsoft.com/office/powerpoint/2010/main" val="895312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42FB9A-24D7-49B3-BEF6-1961F406BFC0}"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8320E-8A38-43B3-ADFF-1B224514A2E4}" type="slidenum">
              <a:rPr lang="en-US" smtClean="0"/>
              <a:t>‹#›</a:t>
            </a:fld>
            <a:endParaRPr lang="en-US"/>
          </a:p>
        </p:txBody>
      </p:sp>
    </p:spTree>
    <p:extLst>
      <p:ext uri="{BB962C8B-B14F-4D97-AF65-F5344CB8AC3E}">
        <p14:creationId xmlns:p14="http://schemas.microsoft.com/office/powerpoint/2010/main" val="2947663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42FB9A-24D7-49B3-BEF6-1961F406BFC0}"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8320E-8A38-43B3-ADFF-1B224514A2E4}" type="slidenum">
              <a:rPr lang="en-US" smtClean="0"/>
              <a:t>‹#›</a:t>
            </a:fld>
            <a:endParaRPr lang="en-US"/>
          </a:p>
        </p:txBody>
      </p:sp>
    </p:spTree>
    <p:extLst>
      <p:ext uri="{BB962C8B-B14F-4D97-AF65-F5344CB8AC3E}">
        <p14:creationId xmlns:p14="http://schemas.microsoft.com/office/powerpoint/2010/main" val="2028184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42FB9A-24D7-49B3-BEF6-1961F406BFC0}"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8320E-8A38-43B3-ADFF-1B224514A2E4}" type="slidenum">
              <a:rPr lang="en-US" smtClean="0"/>
              <a:t>‹#›</a:t>
            </a:fld>
            <a:endParaRPr lang="en-US"/>
          </a:p>
        </p:txBody>
      </p:sp>
    </p:spTree>
    <p:extLst>
      <p:ext uri="{BB962C8B-B14F-4D97-AF65-F5344CB8AC3E}">
        <p14:creationId xmlns:p14="http://schemas.microsoft.com/office/powerpoint/2010/main" val="2430843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42FB9A-24D7-49B3-BEF6-1961F406BFC0}"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8320E-8A38-43B3-ADFF-1B224514A2E4}" type="slidenum">
              <a:rPr lang="en-US" smtClean="0"/>
              <a:t>‹#›</a:t>
            </a:fld>
            <a:endParaRPr lang="en-US"/>
          </a:p>
        </p:txBody>
      </p:sp>
    </p:spTree>
    <p:extLst>
      <p:ext uri="{BB962C8B-B14F-4D97-AF65-F5344CB8AC3E}">
        <p14:creationId xmlns:p14="http://schemas.microsoft.com/office/powerpoint/2010/main" val="721972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42FB9A-24D7-49B3-BEF6-1961F406BFC0}"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8320E-8A38-43B3-ADFF-1B224514A2E4}" type="slidenum">
              <a:rPr lang="en-US" smtClean="0"/>
              <a:t>‹#›</a:t>
            </a:fld>
            <a:endParaRPr lang="en-US"/>
          </a:p>
        </p:txBody>
      </p:sp>
    </p:spTree>
    <p:extLst>
      <p:ext uri="{BB962C8B-B14F-4D97-AF65-F5344CB8AC3E}">
        <p14:creationId xmlns:p14="http://schemas.microsoft.com/office/powerpoint/2010/main" val="2010090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42FB9A-24D7-49B3-BEF6-1961F406BFC0}" type="datetimeFigureOut">
              <a:rPr lang="en-US" smtClean="0"/>
              <a:t>8/9/2022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48320E-8A38-43B3-ADFF-1B224514A2E4}" type="slidenum">
              <a:rPr lang="en-US" smtClean="0"/>
              <a:t>‹#›</a:t>
            </a:fld>
            <a:endParaRPr lang="en-US"/>
          </a:p>
        </p:txBody>
      </p:sp>
    </p:spTree>
    <p:extLst>
      <p:ext uri="{BB962C8B-B14F-4D97-AF65-F5344CB8AC3E}">
        <p14:creationId xmlns:p14="http://schemas.microsoft.com/office/powerpoint/2010/main" val="3519736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42FB9A-24D7-49B3-BEF6-1961F406BFC0}" type="datetimeFigureOut">
              <a:rPr lang="en-US" smtClean="0"/>
              <a:t>8/9/2022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48320E-8A38-43B3-ADFF-1B224514A2E4}" type="slidenum">
              <a:rPr lang="en-US" smtClean="0"/>
              <a:t>‹#›</a:t>
            </a:fld>
            <a:endParaRPr lang="en-US"/>
          </a:p>
        </p:txBody>
      </p:sp>
    </p:spTree>
    <p:extLst>
      <p:ext uri="{BB962C8B-B14F-4D97-AF65-F5344CB8AC3E}">
        <p14:creationId xmlns:p14="http://schemas.microsoft.com/office/powerpoint/2010/main" val="277397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42FB9A-24D7-49B3-BEF6-1961F406BFC0}" type="datetimeFigureOut">
              <a:rPr lang="en-US" smtClean="0"/>
              <a:t>8/9/2022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48320E-8A38-43B3-ADFF-1B224514A2E4}" type="slidenum">
              <a:rPr lang="en-US" smtClean="0"/>
              <a:t>‹#›</a:t>
            </a:fld>
            <a:endParaRPr lang="en-US"/>
          </a:p>
        </p:txBody>
      </p:sp>
    </p:spTree>
    <p:extLst>
      <p:ext uri="{BB962C8B-B14F-4D97-AF65-F5344CB8AC3E}">
        <p14:creationId xmlns:p14="http://schemas.microsoft.com/office/powerpoint/2010/main" val="117694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42FB9A-24D7-49B3-BEF6-1961F406BFC0}"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8320E-8A38-43B3-ADFF-1B224514A2E4}" type="slidenum">
              <a:rPr lang="en-US" smtClean="0"/>
              <a:t>‹#›</a:t>
            </a:fld>
            <a:endParaRPr lang="en-US"/>
          </a:p>
        </p:txBody>
      </p:sp>
    </p:spTree>
    <p:extLst>
      <p:ext uri="{BB962C8B-B14F-4D97-AF65-F5344CB8AC3E}">
        <p14:creationId xmlns:p14="http://schemas.microsoft.com/office/powerpoint/2010/main" val="1672389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42FB9A-24D7-49B3-BEF6-1961F406BFC0}"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8320E-8A38-43B3-ADFF-1B224514A2E4}" type="slidenum">
              <a:rPr lang="en-US" smtClean="0"/>
              <a:t>‹#›</a:t>
            </a:fld>
            <a:endParaRPr lang="en-US"/>
          </a:p>
        </p:txBody>
      </p:sp>
    </p:spTree>
    <p:extLst>
      <p:ext uri="{BB962C8B-B14F-4D97-AF65-F5344CB8AC3E}">
        <p14:creationId xmlns:p14="http://schemas.microsoft.com/office/powerpoint/2010/main" val="2066713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2FB9A-24D7-49B3-BEF6-1961F406BFC0}" type="datetimeFigureOut">
              <a:rPr lang="en-US" smtClean="0"/>
              <a:t>8/9/2022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8320E-8A38-43B3-ADFF-1B224514A2E4}" type="slidenum">
              <a:rPr lang="en-US" smtClean="0"/>
              <a:t>‹#›</a:t>
            </a:fld>
            <a:endParaRPr lang="en-US"/>
          </a:p>
        </p:txBody>
      </p:sp>
    </p:spTree>
    <p:extLst>
      <p:ext uri="{BB962C8B-B14F-4D97-AF65-F5344CB8AC3E}">
        <p14:creationId xmlns:p14="http://schemas.microsoft.com/office/powerpoint/2010/main" val="338674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hyperlink" Target="https://link.springer.com/journal/10654" TargetMode="External"/><Relationship Id="rId3" Type="http://schemas.openxmlformats.org/officeDocument/2006/relationships/hyperlink" Target="https://link.springer.com/article/10.1007/s10654-020-00613-8#auth-Rachel-Thompson" TargetMode="External"/><Relationship Id="rId7" Type="http://schemas.openxmlformats.org/officeDocument/2006/relationships/hyperlink" Target="https://link.springer.com/article/10.1007/s10654-020-00613-8#auth-Hanns-Lochm_ller" TargetMode="External"/><Relationship Id="rId2" Type="http://schemas.openxmlformats.org/officeDocument/2006/relationships/hyperlink" Target="https://link.springer.com/article/10.1007/s10654-020-00613-8#auth-Erik-Landfeldt" TargetMode="External"/><Relationship Id="rId1" Type="http://schemas.openxmlformats.org/officeDocument/2006/relationships/slideLayout" Target="../slideLayouts/slideLayout2.xml"/><Relationship Id="rId6" Type="http://schemas.openxmlformats.org/officeDocument/2006/relationships/hyperlink" Target="https://link.springer.com/article/10.1007/s10654-020-00613-8#auth-Janbernd-Kirschner" TargetMode="External"/><Relationship Id="rId5" Type="http://schemas.openxmlformats.org/officeDocument/2006/relationships/hyperlink" Target="https://link.springer.com/article/10.1007/s10654-020-00613-8#auth-Hugh_J_-McMillan" TargetMode="External"/><Relationship Id="rId4" Type="http://schemas.openxmlformats.org/officeDocument/2006/relationships/hyperlink" Target="https://link.springer.com/article/10.1007/s10654-020-00613-8#auth-Thomas-Sejersen" TargetMode="External"/><Relationship Id="rId9" Type="http://schemas.openxmlformats.org/officeDocument/2006/relationships/hyperlink" Target="https://www.sciencedirect.com/journal/the-lancet-public-health/vol/6/issue/1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1" name="Rectangle 1030">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ownload premium vector of Health care themed background vector by Kappy  about wallpaper medicine, health insurance, stethoscope, health, and medical  condition 2224666">
            <a:extLst>
              <a:ext uri="{FF2B5EF4-FFF2-40B4-BE49-F238E27FC236}">
                <a16:creationId xmlns:a16="http://schemas.microsoft.com/office/drawing/2014/main" id="{E9269E9D-9683-FCA2-B00E-0716B5CB89F7}"/>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r="25"/>
          <a:stretch/>
        </p:blipFill>
        <p:spPr bwMode="auto">
          <a:xfrm>
            <a:off x="20" y="10"/>
            <a:ext cx="1218893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24000" y="1122363"/>
            <a:ext cx="9144000" cy="3063240"/>
          </a:xfrm>
        </p:spPr>
        <p:txBody>
          <a:bodyPr vert="horz" lIns="91440" tIns="45720" rIns="91440" bIns="45720" rtlCol="0">
            <a:normAutofit/>
          </a:bodyPr>
          <a:lstStyle/>
          <a:p>
            <a:r>
              <a:rPr lang="en-US" sz="6600" b="1" kern="1200" dirty="0">
                <a:solidFill>
                  <a:srgbClr val="FFFFFF"/>
                </a:solidFill>
                <a:latin typeface="+mj-lt"/>
                <a:ea typeface="+mj-ea"/>
                <a:cs typeface="+mj-cs"/>
              </a:rPr>
              <a:t>LIFE EXPECTANCY ANALYSIS</a:t>
            </a:r>
          </a:p>
        </p:txBody>
      </p:sp>
      <p:sp>
        <p:nvSpPr>
          <p:cNvPr id="3" name="Subtitle 2"/>
          <p:cNvSpPr>
            <a:spLocks noGrp="1"/>
          </p:cNvSpPr>
          <p:nvPr>
            <p:ph type="subTitle" idx="1"/>
          </p:nvPr>
        </p:nvSpPr>
        <p:spPr>
          <a:xfrm>
            <a:off x="1527048" y="4599432"/>
            <a:ext cx="9144000" cy="1536192"/>
          </a:xfrm>
        </p:spPr>
        <p:txBody>
          <a:bodyPr vert="horz" lIns="91440" tIns="45720" rIns="91440" bIns="45720" rtlCol="0">
            <a:normAutofit/>
          </a:bodyPr>
          <a:lstStyle/>
          <a:p>
            <a:pPr indent="-228600">
              <a:buFont typeface="Arial" panose="020B0604020202020204" pitchFamily="34" charset="0"/>
              <a:buChar char="•"/>
            </a:pPr>
            <a:r>
              <a:rPr lang="en-US" sz="1300" b="1" u="sng">
                <a:solidFill>
                  <a:srgbClr val="FFFFFF"/>
                </a:solidFill>
              </a:rPr>
              <a:t>TEAM MEMBERS</a:t>
            </a:r>
          </a:p>
          <a:p>
            <a:pPr indent="-228600">
              <a:buFont typeface="Arial" panose="020B0604020202020204" pitchFamily="34" charset="0"/>
              <a:buChar char="•"/>
            </a:pPr>
            <a:r>
              <a:rPr lang="en-US" sz="1300">
                <a:solidFill>
                  <a:srgbClr val="FFFFFF"/>
                </a:solidFill>
              </a:rPr>
              <a:t>2010030047 – E CHARAN KUMAR</a:t>
            </a:r>
          </a:p>
          <a:p>
            <a:pPr indent="-228600">
              <a:buFont typeface="Arial" panose="020B0604020202020204" pitchFamily="34" charset="0"/>
              <a:buChar char="•"/>
            </a:pPr>
            <a:r>
              <a:rPr lang="en-US" sz="1300">
                <a:solidFill>
                  <a:srgbClr val="FFFFFF"/>
                </a:solidFill>
              </a:rPr>
              <a:t>2010030160 – SAI ARCHANA</a:t>
            </a:r>
          </a:p>
          <a:p>
            <a:pPr indent="-228600">
              <a:buFont typeface="Arial" panose="020B0604020202020204" pitchFamily="34" charset="0"/>
              <a:buChar char="•"/>
            </a:pPr>
            <a:r>
              <a:rPr lang="en-US" sz="1300">
                <a:solidFill>
                  <a:srgbClr val="FFFFFF"/>
                </a:solidFill>
              </a:rPr>
              <a:t>2010030164 – G SUSRITHA</a:t>
            </a:r>
          </a:p>
          <a:p>
            <a:pPr indent="-228600">
              <a:buFont typeface="Arial" panose="020B0604020202020204" pitchFamily="34" charset="0"/>
              <a:buChar char="•"/>
            </a:pPr>
            <a:r>
              <a:rPr lang="en-US" sz="1300">
                <a:solidFill>
                  <a:srgbClr val="FFFFFF"/>
                </a:solidFill>
              </a:rPr>
              <a:t>2010030206 – M SUJITH REDDY</a:t>
            </a:r>
          </a:p>
        </p:txBody>
      </p:sp>
      <p:sp>
        <p:nvSpPr>
          <p:cNvPr id="1042"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172873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71597" y="348865"/>
            <a:ext cx="10044023" cy="877729"/>
          </a:xfrm>
        </p:spPr>
        <p:txBody>
          <a:bodyPr anchor="ctr">
            <a:normAutofit/>
          </a:bodyPr>
          <a:lstStyle/>
          <a:p>
            <a:r>
              <a:rPr lang="en-US" sz="4000">
                <a:solidFill>
                  <a:srgbClr val="FFFFFF"/>
                </a:solidFill>
              </a:rPr>
              <a:t>TABLE OF CONTENTS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63586922"/>
              </p:ext>
            </p:extLst>
          </p:nvPr>
        </p:nvGraphicFramePr>
        <p:xfrm>
          <a:off x="1121612" y="2047202"/>
          <a:ext cx="9620279" cy="4050939"/>
        </p:xfrm>
        <a:graphic>
          <a:graphicData uri="http://schemas.openxmlformats.org/drawingml/2006/table">
            <a:tbl>
              <a:tblPr firstRow="1" bandRow="1">
                <a:tableStyleId>{69C7853C-536D-4A76-A0AE-DD22124D55A5}</a:tableStyleId>
              </a:tblPr>
              <a:tblGrid>
                <a:gridCol w="2058184">
                  <a:extLst>
                    <a:ext uri="{9D8B030D-6E8A-4147-A177-3AD203B41FA5}">
                      <a16:colId xmlns:a16="http://schemas.microsoft.com/office/drawing/2014/main" val="3626454484"/>
                    </a:ext>
                  </a:extLst>
                </a:gridCol>
                <a:gridCol w="5739055">
                  <a:extLst>
                    <a:ext uri="{9D8B030D-6E8A-4147-A177-3AD203B41FA5}">
                      <a16:colId xmlns:a16="http://schemas.microsoft.com/office/drawing/2014/main" val="3261156925"/>
                    </a:ext>
                  </a:extLst>
                </a:gridCol>
                <a:gridCol w="1823040">
                  <a:extLst>
                    <a:ext uri="{9D8B030D-6E8A-4147-A177-3AD203B41FA5}">
                      <a16:colId xmlns:a16="http://schemas.microsoft.com/office/drawing/2014/main" val="2035309846"/>
                    </a:ext>
                  </a:extLst>
                </a:gridCol>
              </a:tblGrid>
              <a:tr h="658744">
                <a:tc>
                  <a:txBody>
                    <a:bodyPr/>
                    <a:lstStyle/>
                    <a:p>
                      <a:r>
                        <a:rPr lang="en-US" sz="2900"/>
                        <a:t>S.NO</a:t>
                      </a:r>
                    </a:p>
                  </a:txBody>
                  <a:tcPr marL="149714" marR="149714" marT="74857" marB="74857">
                    <a:solidFill>
                      <a:schemeClr val="accent2"/>
                    </a:solidFill>
                  </a:tcPr>
                </a:tc>
                <a:tc>
                  <a:txBody>
                    <a:bodyPr/>
                    <a:lstStyle/>
                    <a:p>
                      <a:r>
                        <a:rPr lang="en-US" sz="2900" dirty="0"/>
                        <a:t>CONTENT</a:t>
                      </a:r>
                    </a:p>
                  </a:txBody>
                  <a:tcPr marL="149714" marR="149714" marT="74857" marB="74857">
                    <a:solidFill>
                      <a:schemeClr val="accent2"/>
                    </a:solidFill>
                  </a:tcPr>
                </a:tc>
                <a:tc>
                  <a:txBody>
                    <a:bodyPr/>
                    <a:lstStyle/>
                    <a:p>
                      <a:r>
                        <a:rPr lang="en-US" sz="2900" dirty="0"/>
                        <a:t>SLIDE NO</a:t>
                      </a:r>
                    </a:p>
                  </a:txBody>
                  <a:tcPr marL="149714" marR="149714" marT="74857" marB="74857">
                    <a:solidFill>
                      <a:schemeClr val="accent2"/>
                    </a:solidFill>
                  </a:tcPr>
                </a:tc>
                <a:extLst>
                  <a:ext uri="{0D108BD9-81ED-4DB2-BD59-A6C34878D82A}">
                    <a16:rowId xmlns:a16="http://schemas.microsoft.com/office/drawing/2014/main" val="1922249950"/>
                  </a:ext>
                </a:extLst>
              </a:tr>
              <a:tr h="658744">
                <a:tc>
                  <a:txBody>
                    <a:bodyPr/>
                    <a:lstStyle/>
                    <a:p>
                      <a:r>
                        <a:rPr lang="en-US" sz="2900"/>
                        <a:t>1</a:t>
                      </a:r>
                    </a:p>
                  </a:txBody>
                  <a:tcPr marL="149714" marR="149714" marT="74857" marB="74857">
                    <a:solidFill>
                      <a:schemeClr val="accent4">
                        <a:lumMod val="40000"/>
                        <a:lumOff val="60000"/>
                      </a:schemeClr>
                    </a:solidFill>
                  </a:tcPr>
                </a:tc>
                <a:tc>
                  <a:txBody>
                    <a:bodyPr/>
                    <a:lstStyle/>
                    <a:p>
                      <a:r>
                        <a:rPr lang="en-US" sz="2900" dirty="0"/>
                        <a:t>INTRODUCTION</a:t>
                      </a:r>
                    </a:p>
                  </a:txBody>
                  <a:tcPr marL="149714" marR="149714" marT="74857" marB="74857">
                    <a:solidFill>
                      <a:schemeClr val="accent4">
                        <a:lumMod val="40000"/>
                        <a:lumOff val="60000"/>
                      </a:schemeClr>
                    </a:solidFill>
                  </a:tcPr>
                </a:tc>
                <a:tc>
                  <a:txBody>
                    <a:bodyPr/>
                    <a:lstStyle/>
                    <a:p>
                      <a:r>
                        <a:rPr lang="en-US" sz="2900" dirty="0"/>
                        <a:t>3</a:t>
                      </a:r>
                    </a:p>
                  </a:txBody>
                  <a:tcPr marL="149714" marR="149714" marT="74857" marB="74857">
                    <a:solidFill>
                      <a:schemeClr val="accent4">
                        <a:lumMod val="40000"/>
                        <a:lumOff val="60000"/>
                      </a:schemeClr>
                    </a:solidFill>
                  </a:tcPr>
                </a:tc>
                <a:extLst>
                  <a:ext uri="{0D108BD9-81ED-4DB2-BD59-A6C34878D82A}">
                    <a16:rowId xmlns:a16="http://schemas.microsoft.com/office/drawing/2014/main" val="2220069547"/>
                  </a:ext>
                </a:extLst>
              </a:tr>
              <a:tr h="658744">
                <a:tc>
                  <a:txBody>
                    <a:bodyPr/>
                    <a:lstStyle/>
                    <a:p>
                      <a:r>
                        <a:rPr lang="en-US" sz="2900"/>
                        <a:t>2</a:t>
                      </a:r>
                    </a:p>
                  </a:txBody>
                  <a:tcPr marL="149714" marR="149714" marT="74857" marB="74857">
                    <a:solidFill>
                      <a:schemeClr val="accent4">
                        <a:lumMod val="40000"/>
                        <a:lumOff val="60000"/>
                      </a:schemeClr>
                    </a:solidFill>
                  </a:tcPr>
                </a:tc>
                <a:tc>
                  <a:txBody>
                    <a:bodyPr/>
                    <a:lstStyle/>
                    <a:p>
                      <a:r>
                        <a:rPr lang="en-US" sz="2900"/>
                        <a:t>OBJECTIVE</a:t>
                      </a:r>
                    </a:p>
                  </a:txBody>
                  <a:tcPr marL="149714" marR="149714" marT="74857" marB="74857">
                    <a:solidFill>
                      <a:schemeClr val="accent4">
                        <a:lumMod val="40000"/>
                        <a:lumOff val="60000"/>
                      </a:schemeClr>
                    </a:solidFill>
                  </a:tcPr>
                </a:tc>
                <a:tc>
                  <a:txBody>
                    <a:bodyPr/>
                    <a:lstStyle/>
                    <a:p>
                      <a:r>
                        <a:rPr lang="en-US" sz="2900" dirty="0"/>
                        <a:t>4</a:t>
                      </a:r>
                    </a:p>
                  </a:txBody>
                  <a:tcPr marL="149714" marR="149714" marT="74857" marB="74857">
                    <a:solidFill>
                      <a:schemeClr val="accent4">
                        <a:lumMod val="40000"/>
                        <a:lumOff val="60000"/>
                      </a:schemeClr>
                    </a:solidFill>
                  </a:tcPr>
                </a:tc>
                <a:extLst>
                  <a:ext uri="{0D108BD9-81ED-4DB2-BD59-A6C34878D82A}">
                    <a16:rowId xmlns:a16="http://schemas.microsoft.com/office/drawing/2014/main" val="1717187828"/>
                  </a:ext>
                </a:extLst>
              </a:tr>
              <a:tr h="658744">
                <a:tc>
                  <a:txBody>
                    <a:bodyPr/>
                    <a:lstStyle/>
                    <a:p>
                      <a:r>
                        <a:rPr lang="en-US" sz="2900"/>
                        <a:t>3</a:t>
                      </a:r>
                    </a:p>
                  </a:txBody>
                  <a:tcPr marL="149714" marR="149714" marT="74857" marB="74857">
                    <a:solidFill>
                      <a:schemeClr val="accent4">
                        <a:lumMod val="40000"/>
                        <a:lumOff val="60000"/>
                      </a:schemeClr>
                    </a:solidFill>
                  </a:tcPr>
                </a:tc>
                <a:tc>
                  <a:txBody>
                    <a:bodyPr/>
                    <a:lstStyle/>
                    <a:p>
                      <a:r>
                        <a:rPr lang="en-US" sz="2900"/>
                        <a:t>PROBLEM STATEMENT</a:t>
                      </a:r>
                    </a:p>
                  </a:txBody>
                  <a:tcPr marL="149714" marR="149714" marT="74857" marB="74857">
                    <a:solidFill>
                      <a:schemeClr val="accent4">
                        <a:lumMod val="40000"/>
                        <a:lumOff val="60000"/>
                      </a:schemeClr>
                    </a:solidFill>
                  </a:tcPr>
                </a:tc>
                <a:tc>
                  <a:txBody>
                    <a:bodyPr/>
                    <a:lstStyle/>
                    <a:p>
                      <a:r>
                        <a:rPr lang="en-US" sz="2900" dirty="0"/>
                        <a:t>5</a:t>
                      </a:r>
                    </a:p>
                  </a:txBody>
                  <a:tcPr marL="149714" marR="149714" marT="74857" marB="74857">
                    <a:solidFill>
                      <a:schemeClr val="accent4">
                        <a:lumMod val="40000"/>
                        <a:lumOff val="60000"/>
                      </a:schemeClr>
                    </a:solidFill>
                  </a:tcPr>
                </a:tc>
                <a:extLst>
                  <a:ext uri="{0D108BD9-81ED-4DB2-BD59-A6C34878D82A}">
                    <a16:rowId xmlns:a16="http://schemas.microsoft.com/office/drawing/2014/main" val="878092408"/>
                  </a:ext>
                </a:extLst>
              </a:tr>
              <a:tr h="757219">
                <a:tc>
                  <a:txBody>
                    <a:bodyPr/>
                    <a:lstStyle/>
                    <a:p>
                      <a:r>
                        <a:rPr lang="en-US" sz="2900"/>
                        <a:t>4</a:t>
                      </a:r>
                    </a:p>
                  </a:txBody>
                  <a:tcPr marL="149714" marR="149714" marT="74857" marB="74857">
                    <a:solidFill>
                      <a:schemeClr val="accent4">
                        <a:lumMod val="40000"/>
                        <a:lumOff val="60000"/>
                      </a:schemeClr>
                    </a:solidFill>
                  </a:tcPr>
                </a:tc>
                <a:tc>
                  <a:txBody>
                    <a:bodyPr/>
                    <a:lstStyle/>
                    <a:p>
                      <a:r>
                        <a:rPr lang="en-US" sz="2900"/>
                        <a:t>LITERATURE SURVEY</a:t>
                      </a:r>
                    </a:p>
                  </a:txBody>
                  <a:tcPr marL="149714" marR="149714" marT="74857" marB="74857">
                    <a:solidFill>
                      <a:schemeClr val="accent4">
                        <a:lumMod val="40000"/>
                        <a:lumOff val="60000"/>
                      </a:schemeClr>
                    </a:solidFill>
                  </a:tcPr>
                </a:tc>
                <a:tc>
                  <a:txBody>
                    <a:bodyPr/>
                    <a:lstStyle/>
                    <a:p>
                      <a:r>
                        <a:rPr lang="en-US" sz="2900" dirty="0"/>
                        <a:t>6,7</a:t>
                      </a:r>
                    </a:p>
                  </a:txBody>
                  <a:tcPr marL="149714" marR="149714" marT="74857" marB="74857">
                    <a:solidFill>
                      <a:schemeClr val="accent4">
                        <a:lumMod val="40000"/>
                        <a:lumOff val="60000"/>
                      </a:schemeClr>
                    </a:solidFill>
                  </a:tcPr>
                </a:tc>
                <a:extLst>
                  <a:ext uri="{0D108BD9-81ED-4DB2-BD59-A6C34878D82A}">
                    <a16:rowId xmlns:a16="http://schemas.microsoft.com/office/drawing/2014/main" val="2994628681"/>
                  </a:ext>
                </a:extLst>
              </a:tr>
              <a:tr h="658744">
                <a:tc>
                  <a:txBody>
                    <a:bodyPr/>
                    <a:lstStyle/>
                    <a:p>
                      <a:r>
                        <a:rPr lang="en-US" sz="2900"/>
                        <a:t>5</a:t>
                      </a:r>
                    </a:p>
                  </a:txBody>
                  <a:tcPr marL="149714" marR="149714" marT="74857" marB="74857">
                    <a:solidFill>
                      <a:schemeClr val="accent4">
                        <a:lumMod val="40000"/>
                        <a:lumOff val="60000"/>
                      </a:schemeClr>
                    </a:solidFill>
                  </a:tcPr>
                </a:tc>
                <a:tc>
                  <a:txBody>
                    <a:bodyPr/>
                    <a:lstStyle/>
                    <a:p>
                      <a:r>
                        <a:rPr lang="en-US" sz="2900" dirty="0"/>
                        <a:t>CONCLUSION</a:t>
                      </a:r>
                    </a:p>
                  </a:txBody>
                  <a:tcPr marL="149714" marR="149714" marT="74857" marB="74857">
                    <a:solidFill>
                      <a:schemeClr val="accent4">
                        <a:lumMod val="40000"/>
                        <a:lumOff val="60000"/>
                      </a:schemeClr>
                    </a:solidFill>
                  </a:tcPr>
                </a:tc>
                <a:tc>
                  <a:txBody>
                    <a:bodyPr/>
                    <a:lstStyle/>
                    <a:p>
                      <a:r>
                        <a:rPr lang="en-US" sz="2900" dirty="0"/>
                        <a:t>8</a:t>
                      </a:r>
                    </a:p>
                  </a:txBody>
                  <a:tcPr marL="149714" marR="149714" marT="74857" marB="74857">
                    <a:solidFill>
                      <a:schemeClr val="accent4">
                        <a:lumMod val="40000"/>
                        <a:lumOff val="60000"/>
                      </a:schemeClr>
                    </a:solidFill>
                  </a:tcPr>
                </a:tc>
                <a:extLst>
                  <a:ext uri="{0D108BD9-81ED-4DB2-BD59-A6C34878D82A}">
                    <a16:rowId xmlns:a16="http://schemas.microsoft.com/office/drawing/2014/main" val="3435358190"/>
                  </a:ext>
                </a:extLst>
              </a:tr>
            </a:tbl>
          </a:graphicData>
        </a:graphic>
      </p:graphicFrame>
    </p:spTree>
    <p:extLst>
      <p:ext uri="{BB962C8B-B14F-4D97-AF65-F5344CB8AC3E}">
        <p14:creationId xmlns:p14="http://schemas.microsoft.com/office/powerpoint/2010/main" val="944975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71597" y="348865"/>
            <a:ext cx="10044023" cy="877729"/>
          </a:xfrm>
        </p:spPr>
        <p:txBody>
          <a:bodyPr anchor="ctr">
            <a:normAutofit/>
          </a:bodyPr>
          <a:lstStyle/>
          <a:p>
            <a:r>
              <a:rPr lang="en-US" sz="4000">
                <a:solidFill>
                  <a:srgbClr val="FFFFFF"/>
                </a:solidFill>
              </a:rPr>
              <a:t>INTODUCTION</a:t>
            </a:r>
          </a:p>
        </p:txBody>
      </p:sp>
      <p:graphicFrame>
        <p:nvGraphicFramePr>
          <p:cNvPr id="5" name="Content Placeholder 2">
            <a:extLst>
              <a:ext uri="{FF2B5EF4-FFF2-40B4-BE49-F238E27FC236}">
                <a16:creationId xmlns:a16="http://schemas.microsoft.com/office/drawing/2014/main" id="{B6D87A22-424E-72FC-4A58-E291572C38FA}"/>
              </a:ext>
            </a:extLst>
          </p:cNvPr>
          <p:cNvGraphicFramePr>
            <a:graphicFrameLocks noGrp="1"/>
          </p:cNvGraphicFramePr>
          <p:nvPr>
            <p:ph idx="1"/>
            <p:extLst>
              <p:ext uri="{D42A27DB-BD31-4B8C-83A1-F6EECF244321}">
                <p14:modId xmlns:p14="http://schemas.microsoft.com/office/powerpoint/2010/main" val="76689141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5364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71597" y="348865"/>
            <a:ext cx="10044023" cy="877729"/>
          </a:xfrm>
        </p:spPr>
        <p:txBody>
          <a:bodyPr anchor="ctr">
            <a:normAutofit/>
          </a:bodyPr>
          <a:lstStyle/>
          <a:p>
            <a:r>
              <a:rPr lang="en-US" sz="4000">
                <a:solidFill>
                  <a:srgbClr val="FFFFFF"/>
                </a:solidFill>
              </a:rPr>
              <a:t>OBJECTIVE</a:t>
            </a:r>
          </a:p>
        </p:txBody>
      </p:sp>
      <p:graphicFrame>
        <p:nvGraphicFramePr>
          <p:cNvPr id="5" name="Content Placeholder 2">
            <a:extLst>
              <a:ext uri="{FF2B5EF4-FFF2-40B4-BE49-F238E27FC236}">
                <a16:creationId xmlns:a16="http://schemas.microsoft.com/office/drawing/2014/main" id="{32263265-0585-3F87-5CDC-65B4AA51C849}"/>
              </a:ext>
            </a:extLst>
          </p:cNvPr>
          <p:cNvGraphicFramePr>
            <a:graphicFrameLocks noGrp="1"/>
          </p:cNvGraphicFramePr>
          <p:nvPr>
            <p:ph idx="1"/>
            <p:extLst>
              <p:ext uri="{D42A27DB-BD31-4B8C-83A1-F6EECF244321}">
                <p14:modId xmlns:p14="http://schemas.microsoft.com/office/powerpoint/2010/main" val="100556596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8331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83564" y="348865"/>
            <a:ext cx="9718111" cy="1576446"/>
          </a:xfrm>
        </p:spPr>
        <p:txBody>
          <a:bodyPr anchor="ctr">
            <a:normAutofit/>
          </a:bodyPr>
          <a:lstStyle/>
          <a:p>
            <a:r>
              <a:rPr lang="en-US" sz="4000">
                <a:solidFill>
                  <a:srgbClr val="FFFFFF"/>
                </a:solidFill>
              </a:rPr>
              <a:t>PROBLEM STATEMENT</a:t>
            </a:r>
          </a:p>
        </p:txBody>
      </p:sp>
      <p:graphicFrame>
        <p:nvGraphicFramePr>
          <p:cNvPr id="5" name="Content Placeholder 2">
            <a:extLst>
              <a:ext uri="{FF2B5EF4-FFF2-40B4-BE49-F238E27FC236}">
                <a16:creationId xmlns:a16="http://schemas.microsoft.com/office/drawing/2014/main" id="{40E3D2C8-9B45-BAD1-4EBD-A5E514E1F922}"/>
              </a:ext>
            </a:extLst>
          </p:cNvPr>
          <p:cNvGraphicFramePr>
            <a:graphicFrameLocks noGrp="1"/>
          </p:cNvGraphicFramePr>
          <p:nvPr>
            <p:ph idx="1"/>
            <p:extLst>
              <p:ext uri="{D42A27DB-BD31-4B8C-83A1-F6EECF244321}">
                <p14:modId xmlns:p14="http://schemas.microsoft.com/office/powerpoint/2010/main" val="162302765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578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83564" y="348865"/>
            <a:ext cx="9718111" cy="1576446"/>
          </a:xfrm>
        </p:spPr>
        <p:txBody>
          <a:bodyPr anchor="ctr">
            <a:normAutofit/>
          </a:bodyPr>
          <a:lstStyle/>
          <a:p>
            <a:r>
              <a:rPr lang="en-US" sz="4000" dirty="0">
                <a:solidFill>
                  <a:srgbClr val="FFFFFF"/>
                </a:solidFill>
              </a:rPr>
              <a:t>LITERATURE SURVEY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50447605"/>
              </p:ext>
            </p:extLst>
          </p:nvPr>
        </p:nvGraphicFramePr>
        <p:xfrm>
          <a:off x="413147" y="2273574"/>
          <a:ext cx="11132309" cy="4362978"/>
        </p:xfrm>
        <a:graphic>
          <a:graphicData uri="http://schemas.openxmlformats.org/drawingml/2006/table">
            <a:tbl>
              <a:tblPr firstRow="1" bandRow="1">
                <a:solidFill>
                  <a:schemeClr val="tx1">
                    <a:lumMod val="75000"/>
                    <a:lumOff val="25000"/>
                  </a:schemeClr>
                </a:solidFill>
                <a:tableStyleId>{5C22544A-7EE6-4342-B048-85BDC9FD1C3A}</a:tableStyleId>
              </a:tblPr>
              <a:tblGrid>
                <a:gridCol w="577509">
                  <a:extLst>
                    <a:ext uri="{9D8B030D-6E8A-4147-A177-3AD203B41FA5}">
                      <a16:colId xmlns:a16="http://schemas.microsoft.com/office/drawing/2014/main" val="1341685617"/>
                    </a:ext>
                  </a:extLst>
                </a:gridCol>
                <a:gridCol w="2061986">
                  <a:extLst>
                    <a:ext uri="{9D8B030D-6E8A-4147-A177-3AD203B41FA5}">
                      <a16:colId xmlns:a16="http://schemas.microsoft.com/office/drawing/2014/main" val="3757790641"/>
                    </a:ext>
                  </a:extLst>
                </a:gridCol>
                <a:gridCol w="2095939">
                  <a:extLst>
                    <a:ext uri="{9D8B030D-6E8A-4147-A177-3AD203B41FA5}">
                      <a16:colId xmlns:a16="http://schemas.microsoft.com/office/drawing/2014/main" val="1428997745"/>
                    </a:ext>
                  </a:extLst>
                </a:gridCol>
                <a:gridCol w="1815534">
                  <a:extLst>
                    <a:ext uri="{9D8B030D-6E8A-4147-A177-3AD203B41FA5}">
                      <a16:colId xmlns:a16="http://schemas.microsoft.com/office/drawing/2014/main" val="435708776"/>
                    </a:ext>
                  </a:extLst>
                </a:gridCol>
                <a:gridCol w="1411046">
                  <a:extLst>
                    <a:ext uri="{9D8B030D-6E8A-4147-A177-3AD203B41FA5}">
                      <a16:colId xmlns:a16="http://schemas.microsoft.com/office/drawing/2014/main" val="2053409060"/>
                    </a:ext>
                  </a:extLst>
                </a:gridCol>
                <a:gridCol w="3170295">
                  <a:extLst>
                    <a:ext uri="{9D8B030D-6E8A-4147-A177-3AD203B41FA5}">
                      <a16:colId xmlns:a16="http://schemas.microsoft.com/office/drawing/2014/main" val="1181619477"/>
                    </a:ext>
                  </a:extLst>
                </a:gridCol>
              </a:tblGrid>
              <a:tr h="0">
                <a:tc>
                  <a:txBody>
                    <a:bodyPr/>
                    <a:lstStyle/>
                    <a:p>
                      <a:pPr algn="ctr"/>
                      <a:r>
                        <a:rPr lang="en-US" sz="1300" b="0" cap="none" spc="0" dirty="0">
                          <a:solidFill>
                            <a:schemeClr val="bg1"/>
                          </a:solidFill>
                        </a:rPr>
                        <a:t>SNO.</a:t>
                      </a:r>
                    </a:p>
                  </a:txBody>
                  <a:tcPr marL="109906" marR="84543" marT="84543" marB="84543"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accent1">
                        <a:lumMod val="75000"/>
                      </a:schemeClr>
                    </a:solidFill>
                  </a:tcPr>
                </a:tc>
                <a:tc>
                  <a:txBody>
                    <a:bodyPr/>
                    <a:lstStyle/>
                    <a:p>
                      <a:pPr algn="ctr"/>
                      <a:r>
                        <a:rPr lang="en-US" sz="1300" b="0" cap="none" spc="0" dirty="0">
                          <a:solidFill>
                            <a:schemeClr val="bg1"/>
                          </a:solidFill>
                        </a:rPr>
                        <a:t>TITLE</a:t>
                      </a:r>
                    </a:p>
                  </a:txBody>
                  <a:tcPr marL="109906" marR="84543" marT="84543" marB="84543" anchor="ctr">
                    <a:lnL w="12700" cmpd="sng">
                      <a:noFill/>
                    </a:lnL>
                    <a:lnR w="12700" cmpd="sng">
                      <a:noFill/>
                    </a:lnR>
                    <a:lnT w="19050" cap="flat" cmpd="sng" algn="ctr">
                      <a:solidFill>
                        <a:schemeClr val="tx1"/>
                      </a:solidFill>
                      <a:prstDash val="solid"/>
                    </a:lnT>
                    <a:lnB w="38100" cmpd="sng">
                      <a:noFill/>
                    </a:lnB>
                    <a:solidFill>
                      <a:schemeClr val="accent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0" cap="none" spc="0" dirty="0">
                          <a:solidFill>
                            <a:schemeClr val="bg1"/>
                          </a:solidFill>
                        </a:rPr>
                        <a:t>AUTHOR</a:t>
                      </a:r>
                    </a:p>
                  </a:txBody>
                  <a:tcPr marL="109906" marR="84543" marT="84543" marB="84543" anchor="ctr">
                    <a:lnL w="12700" cmpd="sng">
                      <a:noFill/>
                    </a:lnL>
                    <a:lnR w="12700" cmpd="sng">
                      <a:noFill/>
                    </a:lnR>
                    <a:lnT w="19050" cap="flat" cmpd="sng" algn="ctr">
                      <a:solidFill>
                        <a:schemeClr val="tx1"/>
                      </a:solidFill>
                      <a:prstDash val="solid"/>
                    </a:lnT>
                    <a:lnB w="38100" cmpd="sng">
                      <a:noFill/>
                    </a:lnB>
                    <a:solidFill>
                      <a:schemeClr val="accent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0" cap="none" spc="0" dirty="0">
                          <a:solidFill>
                            <a:schemeClr val="bg1"/>
                          </a:solidFill>
                        </a:rPr>
                        <a:t>PUBLISHER</a:t>
                      </a:r>
                    </a:p>
                  </a:txBody>
                  <a:tcPr marL="109906" marR="84543" marT="84543" marB="84543" anchor="ctr">
                    <a:lnL w="12700" cmpd="sng">
                      <a:noFill/>
                    </a:lnL>
                    <a:lnR w="12700" cmpd="sng">
                      <a:noFill/>
                    </a:lnR>
                    <a:lnT w="19050" cap="flat" cmpd="sng" algn="ctr">
                      <a:solidFill>
                        <a:schemeClr val="tx1"/>
                      </a:solidFill>
                      <a:prstDash val="solid"/>
                    </a:lnT>
                    <a:lnB w="38100" cmpd="sng">
                      <a:noFill/>
                    </a:lnB>
                    <a:solidFill>
                      <a:schemeClr val="accent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0" cap="none" spc="0" dirty="0">
                          <a:solidFill>
                            <a:schemeClr val="bg1"/>
                          </a:solidFill>
                        </a:rPr>
                        <a:t>TECHNIQUES</a:t>
                      </a:r>
                    </a:p>
                  </a:txBody>
                  <a:tcPr marL="109906" marR="84543" marT="84543" marB="84543" anchor="ctr">
                    <a:lnL w="12700" cmpd="sng">
                      <a:noFill/>
                    </a:lnL>
                    <a:lnR w="12700" cmpd="sng">
                      <a:noFill/>
                    </a:lnR>
                    <a:lnT w="19050" cap="flat" cmpd="sng" algn="ctr">
                      <a:solidFill>
                        <a:schemeClr val="tx1"/>
                      </a:solidFill>
                      <a:prstDash val="solid"/>
                    </a:lnT>
                    <a:lnB w="38100" cmpd="sng">
                      <a:noFill/>
                    </a:lnB>
                    <a:solidFill>
                      <a:schemeClr val="accent1">
                        <a:lumMod val="75000"/>
                      </a:schemeClr>
                    </a:solidFill>
                  </a:tcPr>
                </a:tc>
                <a:tc>
                  <a:txBody>
                    <a:bodyPr/>
                    <a:lstStyle/>
                    <a:p>
                      <a:pPr algn="ctr"/>
                      <a:r>
                        <a:rPr lang="en-US" sz="1300" b="0" cap="none" spc="0" dirty="0">
                          <a:solidFill>
                            <a:schemeClr val="bg1"/>
                          </a:solidFill>
                        </a:rPr>
                        <a:t>PROS &amp; CONS</a:t>
                      </a:r>
                    </a:p>
                  </a:txBody>
                  <a:tcPr marL="109906" marR="84543" marT="84543" marB="84543" anchor="ctr">
                    <a:lnL w="12700" cmpd="sng">
                      <a:noFill/>
                    </a:lnL>
                    <a:lnR w="12700" cmpd="sng">
                      <a:noFill/>
                    </a:lnR>
                    <a:lnT w="19050" cap="flat" cmpd="sng" algn="ctr">
                      <a:solidFill>
                        <a:schemeClr val="tx1"/>
                      </a:solidFill>
                      <a:prstDash val="solid"/>
                    </a:lnT>
                    <a:lnB w="38100" cmpd="sng">
                      <a:noFill/>
                    </a:lnB>
                    <a:solidFill>
                      <a:schemeClr val="accent1">
                        <a:lumMod val="75000"/>
                      </a:schemeClr>
                    </a:solidFill>
                  </a:tcPr>
                </a:tc>
                <a:extLst>
                  <a:ext uri="{0D108BD9-81ED-4DB2-BD59-A6C34878D82A}">
                    <a16:rowId xmlns:a16="http://schemas.microsoft.com/office/drawing/2014/main" val="3037775056"/>
                  </a:ext>
                </a:extLst>
              </a:tr>
              <a:tr h="1583773">
                <a:tc>
                  <a:txBody>
                    <a:bodyPr/>
                    <a:lstStyle/>
                    <a:p>
                      <a:pPr algn="ctr"/>
                      <a:r>
                        <a:rPr lang="en-US" sz="1600" dirty="0"/>
                        <a:t>1.</a:t>
                      </a:r>
                    </a:p>
                  </a:txBody>
                  <a:tcPr marL="109906" marR="84543" marT="84543" marB="84543">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Life expectancy at birth in Duchenne muscular dystrophy: a systematic review and meta-analysis</a:t>
                      </a:r>
                    </a:p>
                    <a:p>
                      <a:pPr algn="ctr"/>
                      <a:endParaRPr lang="en-US" sz="1600" dirty="0"/>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u="none" dirty="0">
                          <a:hlinkClick r:id="rId2">
                            <a:extLst>
                              <a:ext uri="{A12FA001-AC4F-418D-AE19-62706E023703}">
                                <ahyp:hlinkClr xmlns:ahyp="http://schemas.microsoft.com/office/drawing/2018/hyperlinkcolor" val="tx"/>
                              </a:ext>
                            </a:extLst>
                          </a:hlinkClick>
                        </a:rPr>
                        <a:t>Erik </a:t>
                      </a:r>
                      <a:r>
                        <a:rPr lang="en-US" sz="1600" u="none" dirty="0" err="1">
                          <a:hlinkClick r:id="rId2">
                            <a:extLst>
                              <a:ext uri="{A12FA001-AC4F-418D-AE19-62706E023703}">
                                <ahyp:hlinkClr xmlns:ahyp="http://schemas.microsoft.com/office/drawing/2018/hyperlinkcolor" val="tx"/>
                              </a:ext>
                            </a:extLst>
                          </a:hlinkClick>
                        </a:rPr>
                        <a:t>Landfeldt</a:t>
                      </a:r>
                      <a:r>
                        <a:rPr lang="en-US" sz="1600" u="none" dirty="0"/>
                        <a:t>, </a:t>
                      </a:r>
                      <a:r>
                        <a:rPr lang="en-US" sz="1600" u="none" dirty="0">
                          <a:hlinkClick r:id="rId3">
                            <a:extLst>
                              <a:ext uri="{A12FA001-AC4F-418D-AE19-62706E023703}">
                                <ahyp:hlinkClr xmlns:ahyp="http://schemas.microsoft.com/office/drawing/2018/hyperlinkcolor" val="tx"/>
                              </a:ext>
                            </a:extLst>
                          </a:hlinkClick>
                        </a:rPr>
                        <a:t>Rachel Thompson</a:t>
                      </a:r>
                      <a:r>
                        <a:rPr lang="en-US" sz="1600" u="none" dirty="0"/>
                        <a:t>, </a:t>
                      </a:r>
                      <a:r>
                        <a:rPr lang="en-US" sz="1600" u="none" dirty="0">
                          <a:hlinkClick r:id="rId4">
                            <a:extLst>
                              <a:ext uri="{A12FA001-AC4F-418D-AE19-62706E023703}">
                                <ahyp:hlinkClr xmlns:ahyp="http://schemas.microsoft.com/office/drawing/2018/hyperlinkcolor" val="tx"/>
                              </a:ext>
                            </a:extLst>
                          </a:hlinkClick>
                        </a:rPr>
                        <a:t>Thomas </a:t>
                      </a:r>
                      <a:r>
                        <a:rPr lang="en-US" sz="1600" u="none" dirty="0" err="1">
                          <a:hlinkClick r:id="rId4">
                            <a:extLst>
                              <a:ext uri="{A12FA001-AC4F-418D-AE19-62706E023703}">
                                <ahyp:hlinkClr xmlns:ahyp="http://schemas.microsoft.com/office/drawing/2018/hyperlinkcolor" val="tx"/>
                              </a:ext>
                            </a:extLst>
                          </a:hlinkClick>
                        </a:rPr>
                        <a:t>Sejersen</a:t>
                      </a:r>
                      <a:r>
                        <a:rPr lang="en-US" sz="1600" u="none" dirty="0"/>
                        <a:t>, </a:t>
                      </a:r>
                      <a:r>
                        <a:rPr lang="en-US" sz="1600" u="none" dirty="0">
                          <a:hlinkClick r:id="rId5">
                            <a:extLst>
                              <a:ext uri="{A12FA001-AC4F-418D-AE19-62706E023703}">
                                <ahyp:hlinkClr xmlns:ahyp="http://schemas.microsoft.com/office/drawing/2018/hyperlinkcolor" val="tx"/>
                              </a:ext>
                            </a:extLst>
                          </a:hlinkClick>
                        </a:rPr>
                        <a:t>Hugh J. McMillan</a:t>
                      </a:r>
                      <a:r>
                        <a:rPr lang="en-US" sz="1600" u="none" dirty="0"/>
                        <a:t>, </a:t>
                      </a:r>
                      <a:r>
                        <a:rPr lang="en-US" sz="1600" u="none" dirty="0" err="1">
                          <a:hlinkClick r:id="rId6">
                            <a:extLst>
                              <a:ext uri="{A12FA001-AC4F-418D-AE19-62706E023703}">
                                <ahyp:hlinkClr xmlns:ahyp="http://schemas.microsoft.com/office/drawing/2018/hyperlinkcolor" val="tx"/>
                              </a:ext>
                            </a:extLst>
                          </a:hlinkClick>
                        </a:rPr>
                        <a:t>Janbernd</a:t>
                      </a:r>
                      <a:r>
                        <a:rPr lang="en-US" sz="1600" u="none" dirty="0">
                          <a:hlinkClick r:id="rId6">
                            <a:extLst>
                              <a:ext uri="{A12FA001-AC4F-418D-AE19-62706E023703}">
                                <ahyp:hlinkClr xmlns:ahyp="http://schemas.microsoft.com/office/drawing/2018/hyperlinkcolor" val="tx"/>
                              </a:ext>
                            </a:extLst>
                          </a:hlinkClick>
                        </a:rPr>
                        <a:t> Kirschner</a:t>
                      </a:r>
                      <a:r>
                        <a:rPr lang="en-US" sz="1600" u="none" dirty="0"/>
                        <a:t> &amp; </a:t>
                      </a:r>
                      <a:r>
                        <a:rPr lang="en-US" sz="1600" u="none" dirty="0" err="1">
                          <a:hlinkClick r:id="rId7">
                            <a:extLst>
                              <a:ext uri="{A12FA001-AC4F-418D-AE19-62706E023703}">
                                <ahyp:hlinkClr xmlns:ahyp="http://schemas.microsoft.com/office/drawing/2018/hyperlinkcolor" val="tx"/>
                              </a:ext>
                            </a:extLst>
                          </a:hlinkClick>
                        </a:rPr>
                        <a:t>Hanns</a:t>
                      </a:r>
                      <a:r>
                        <a:rPr lang="en-US" sz="1600" u="none" dirty="0">
                          <a:hlinkClick r:id="rId7">
                            <a:extLst>
                              <a:ext uri="{A12FA001-AC4F-418D-AE19-62706E023703}">
                                <ahyp:hlinkClr xmlns:ahyp="http://schemas.microsoft.com/office/drawing/2018/hyperlinkcolor" val="tx"/>
                              </a:ext>
                            </a:extLst>
                          </a:hlinkClick>
                        </a:rPr>
                        <a:t> </a:t>
                      </a:r>
                      <a:r>
                        <a:rPr lang="en-US" sz="1600" u="none" dirty="0" err="1">
                          <a:hlinkClick r:id="rId7">
                            <a:extLst>
                              <a:ext uri="{A12FA001-AC4F-418D-AE19-62706E023703}">
                                <ahyp:hlinkClr xmlns:ahyp="http://schemas.microsoft.com/office/drawing/2018/hyperlinkcolor" val="tx"/>
                              </a:ext>
                            </a:extLst>
                          </a:hlinkClick>
                        </a:rPr>
                        <a:t>Lochmüller</a:t>
                      </a:r>
                      <a:r>
                        <a:rPr lang="en-US" sz="1600" u="none" dirty="0"/>
                        <a:t> </a:t>
                      </a:r>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u="none" dirty="0">
                          <a:hlinkClick r:id="rId8">
                            <a:extLst>
                              <a:ext uri="{A12FA001-AC4F-418D-AE19-62706E023703}">
                                <ahyp:hlinkClr xmlns:ahyp="http://schemas.microsoft.com/office/drawing/2018/hyperlinkcolor" val="tx"/>
                              </a:ext>
                            </a:extLst>
                          </a:hlinkClick>
                        </a:rPr>
                        <a:t>European Journal of Epidemiology</a:t>
                      </a:r>
                      <a:r>
                        <a:rPr lang="en-US" sz="1600" u="none" dirty="0"/>
                        <a:t> </a:t>
                      </a:r>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Screening, data selection , data synthesis.</a:t>
                      </a:r>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accent1">
                        <a:lumMod val="20000"/>
                        <a:lumOff val="80000"/>
                      </a:schemeClr>
                    </a:solidFill>
                  </a:tcPr>
                </a:tc>
                <a:tc>
                  <a:txBody>
                    <a:bodyPr/>
                    <a:lstStyle/>
                    <a:p>
                      <a:pPr algn="ctr"/>
                      <a:r>
                        <a:rPr lang="en-US" sz="1600" dirty="0"/>
                        <a:t>life expectancy at birth in patients with DMD.</a:t>
                      </a:r>
                    </a:p>
                    <a:p>
                      <a:pPr algn="ctr"/>
                      <a:r>
                        <a:rPr lang="en-US" sz="1600" dirty="0"/>
                        <a:t>A limitation of the present study concerns the fact that we, due to availability of evidence, synthesized median as opposed to mean life expectancy at birth</a:t>
                      </a:r>
                    </a:p>
                  </a:txBody>
                  <a:tcPr marL="109906" marR="84543" marT="84543" marB="84543">
                    <a:lnL w="6350" cap="flat" cmpd="sng" algn="ctr">
                      <a:solidFill>
                        <a:schemeClr val="tx1">
                          <a:lumMod val="50000"/>
                          <a:lumOff val="50000"/>
                        </a:schemeClr>
                      </a:solidFill>
                      <a:prstDash val="solid"/>
                    </a:lnL>
                    <a:lnR w="38100" cap="flat" cmpd="sng" algn="ctr">
                      <a:noFill/>
                      <a:prstDash val="solid"/>
                    </a:lnR>
                    <a:lnT w="38100" cmpd="sng">
                      <a:noFill/>
                    </a:lnT>
                    <a:lnB w="6350" cap="flat" cmpd="sng" algn="ctr">
                      <a:solidFill>
                        <a:schemeClr val="tx1">
                          <a:lumMod val="50000"/>
                          <a:lumOff val="50000"/>
                        </a:schemeClr>
                      </a:solidFill>
                      <a:prstDash val="solid"/>
                    </a:lnB>
                    <a:solidFill>
                      <a:schemeClr val="accent1">
                        <a:lumMod val="20000"/>
                        <a:lumOff val="80000"/>
                      </a:schemeClr>
                    </a:solidFill>
                  </a:tcPr>
                </a:tc>
                <a:extLst>
                  <a:ext uri="{0D108BD9-81ED-4DB2-BD59-A6C34878D82A}">
                    <a16:rowId xmlns:a16="http://schemas.microsoft.com/office/drawing/2014/main" val="1715726694"/>
                  </a:ext>
                </a:extLst>
              </a:tr>
              <a:tr h="1583773">
                <a:tc>
                  <a:txBody>
                    <a:bodyPr/>
                    <a:lstStyle/>
                    <a:p>
                      <a:pPr algn="ctr"/>
                      <a:r>
                        <a:rPr lang="en-US" sz="1600"/>
                        <a:t>2.</a:t>
                      </a:r>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accent1">
                        <a:lumMod val="20000"/>
                        <a:lumOff val="80000"/>
                      </a:schemeClr>
                    </a:solidFill>
                  </a:tcPr>
                </a:tc>
                <a:tc>
                  <a:txBody>
                    <a:bodyPr/>
                    <a:lstStyle/>
                    <a:p>
                      <a:pPr algn="ctr"/>
                      <a:r>
                        <a:rPr lang="en-US" sz="1600" dirty="0"/>
                        <a:t>Life expectancy and risk of death in 6791 communities in England from 2002 to 2019: high-resolution spatiotemporal analysis of civil registration data</a:t>
                      </a:r>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err="1"/>
                        <a:t>TheoRashidMSci</a:t>
                      </a:r>
                      <a:r>
                        <a:rPr lang="en-US" sz="1600" dirty="0"/>
                        <a:t> ,James </a:t>
                      </a:r>
                      <a:r>
                        <a:rPr lang="en-US" sz="1600" dirty="0" err="1"/>
                        <a:t>EBennettPhD</a:t>
                      </a:r>
                      <a:r>
                        <a:rPr lang="en-US" sz="1600" dirty="0"/>
                        <a:t> ,</a:t>
                      </a:r>
                      <a:r>
                        <a:rPr lang="en-US" sz="1600" dirty="0" err="1"/>
                        <a:t>ProfChristopher</a:t>
                      </a:r>
                      <a:r>
                        <a:rPr lang="en-US" sz="1600" dirty="0"/>
                        <a:t> </a:t>
                      </a:r>
                      <a:r>
                        <a:rPr lang="en-US" sz="1600" dirty="0" err="1"/>
                        <a:t>JPaciorekPhD</a:t>
                      </a:r>
                      <a:r>
                        <a:rPr lang="en-US" sz="1600" dirty="0"/>
                        <a:t> </a:t>
                      </a:r>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hlinkClick r:id="rId9" tooltip="Go to table of contents for this volume/issue">
                            <a:extLst>
                              <a:ext uri="{A12FA001-AC4F-418D-AE19-62706E023703}">
                                <ahyp:hlinkClr xmlns:ahyp="http://schemas.microsoft.com/office/drawing/2018/hyperlinkcolor" val="tx"/>
                              </a:ext>
                            </a:extLst>
                          </a:hlinkClick>
                        </a:rPr>
                        <a:t>The lancet public </a:t>
                      </a:r>
                      <a:r>
                        <a:rPr lang="en-US" sz="1600" dirty="0" err="1">
                          <a:hlinkClick r:id="rId9" tooltip="Go to table of contents for this volume/issue">
                            <a:extLst>
                              <a:ext uri="{A12FA001-AC4F-418D-AE19-62706E023703}">
                                <ahyp:hlinkClr xmlns:ahyp="http://schemas.microsoft.com/office/drawing/2018/hyperlinkcolor" val="tx"/>
                              </a:ext>
                            </a:extLst>
                          </a:hlinkClick>
                        </a:rPr>
                        <a:t>healthVolume</a:t>
                      </a:r>
                      <a:r>
                        <a:rPr lang="en-US" sz="1600" dirty="0">
                          <a:hlinkClick r:id="rId9" tooltip="Go to table of contents for this volume/issue">
                            <a:extLst>
                              <a:ext uri="{A12FA001-AC4F-418D-AE19-62706E023703}">
                                <ahyp:hlinkClr xmlns:ahyp="http://schemas.microsoft.com/office/drawing/2018/hyperlinkcolor" val="tx"/>
                              </a:ext>
                            </a:extLst>
                          </a:hlinkClick>
                        </a:rPr>
                        <a:t> 6, Issue 11</a:t>
                      </a:r>
                      <a:endParaRPr lang="en-US" sz="1600" dirty="0"/>
                    </a:p>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statistical analysis , spatiotemporal analysis</a:t>
                      </a:r>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accent1">
                        <a:lumMod val="20000"/>
                        <a:lumOff val="80000"/>
                      </a:schemeClr>
                    </a:solidFill>
                  </a:tcPr>
                </a:tc>
                <a:tc>
                  <a:txBody>
                    <a:bodyPr/>
                    <a:lstStyle/>
                    <a:p>
                      <a:pPr algn="ctr"/>
                      <a:r>
                        <a:rPr lang="en-US" sz="1600" dirty="0"/>
                        <a:t>Fitted the model using the Bayesian model fitting software.</a:t>
                      </a:r>
                    </a:p>
                    <a:p>
                      <a:pPr algn="ctr"/>
                      <a:r>
                        <a:rPr lang="en-US" sz="1600" dirty="0"/>
                        <a:t>e present high-resolution data for trends in mortality</a:t>
                      </a:r>
                    </a:p>
                  </a:txBody>
                  <a:tcPr marL="109906" marR="84543" marT="84543" marB="84543">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4188080571"/>
                  </a:ext>
                </a:extLst>
              </a:tr>
            </a:tbl>
          </a:graphicData>
        </a:graphic>
      </p:graphicFrame>
    </p:spTree>
    <p:extLst>
      <p:ext uri="{BB962C8B-B14F-4D97-AF65-F5344CB8AC3E}">
        <p14:creationId xmlns:p14="http://schemas.microsoft.com/office/powerpoint/2010/main" val="2080841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1191203133"/>
              </p:ext>
            </p:extLst>
          </p:nvPr>
        </p:nvGraphicFramePr>
        <p:xfrm>
          <a:off x="643467" y="1603239"/>
          <a:ext cx="10905069" cy="3651523"/>
        </p:xfrm>
        <a:graphic>
          <a:graphicData uri="http://schemas.openxmlformats.org/drawingml/2006/table">
            <a:tbl>
              <a:tblPr firstRow="1" bandRow="1">
                <a:tableStyleId>{5C22544A-7EE6-4342-B048-85BDC9FD1C3A}</a:tableStyleId>
              </a:tblPr>
              <a:tblGrid>
                <a:gridCol w="834745">
                  <a:extLst>
                    <a:ext uri="{9D8B030D-6E8A-4147-A177-3AD203B41FA5}">
                      <a16:colId xmlns:a16="http://schemas.microsoft.com/office/drawing/2014/main" val="1006392430"/>
                    </a:ext>
                  </a:extLst>
                </a:gridCol>
                <a:gridCol w="2181499">
                  <a:extLst>
                    <a:ext uri="{9D8B030D-6E8A-4147-A177-3AD203B41FA5}">
                      <a16:colId xmlns:a16="http://schemas.microsoft.com/office/drawing/2014/main" val="69594979"/>
                    </a:ext>
                  </a:extLst>
                </a:gridCol>
                <a:gridCol w="1222999">
                  <a:extLst>
                    <a:ext uri="{9D8B030D-6E8A-4147-A177-3AD203B41FA5}">
                      <a16:colId xmlns:a16="http://schemas.microsoft.com/office/drawing/2014/main" val="2568207488"/>
                    </a:ext>
                  </a:extLst>
                </a:gridCol>
                <a:gridCol w="1975239">
                  <a:extLst>
                    <a:ext uri="{9D8B030D-6E8A-4147-A177-3AD203B41FA5}">
                      <a16:colId xmlns:a16="http://schemas.microsoft.com/office/drawing/2014/main" val="1599734194"/>
                    </a:ext>
                  </a:extLst>
                </a:gridCol>
                <a:gridCol w="1732581">
                  <a:extLst>
                    <a:ext uri="{9D8B030D-6E8A-4147-A177-3AD203B41FA5}">
                      <a16:colId xmlns:a16="http://schemas.microsoft.com/office/drawing/2014/main" val="754021719"/>
                    </a:ext>
                  </a:extLst>
                </a:gridCol>
                <a:gridCol w="2958006">
                  <a:extLst>
                    <a:ext uri="{9D8B030D-6E8A-4147-A177-3AD203B41FA5}">
                      <a16:colId xmlns:a16="http://schemas.microsoft.com/office/drawing/2014/main" val="1507888005"/>
                    </a:ext>
                  </a:extLst>
                </a:gridCol>
              </a:tblGrid>
              <a:tr h="384371">
                <a:tc>
                  <a:txBody>
                    <a:bodyPr/>
                    <a:lstStyle/>
                    <a:p>
                      <a:pPr algn="ctr"/>
                      <a:r>
                        <a:rPr lang="en-US" sz="1700"/>
                        <a:t>SNO.</a:t>
                      </a:r>
                    </a:p>
                  </a:txBody>
                  <a:tcPr marL="87357" marR="87357" marT="43679" marB="43679"/>
                </a:tc>
                <a:tc>
                  <a:txBody>
                    <a:bodyPr/>
                    <a:lstStyle/>
                    <a:p>
                      <a:pPr algn="ctr"/>
                      <a:r>
                        <a:rPr lang="en-US" sz="1700"/>
                        <a:t>TITLE</a:t>
                      </a:r>
                    </a:p>
                  </a:txBody>
                  <a:tcPr marL="87357" marR="87357" marT="43679" marB="4367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a:t>AUTHOR</a:t>
                      </a:r>
                    </a:p>
                  </a:txBody>
                  <a:tcPr marL="87357" marR="87357" marT="43679" marB="4367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a:t>PUBLISHER</a:t>
                      </a:r>
                    </a:p>
                  </a:txBody>
                  <a:tcPr marL="87357" marR="87357" marT="43679" marB="4367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a:t>TECHNIQUES</a:t>
                      </a:r>
                    </a:p>
                  </a:txBody>
                  <a:tcPr marL="87357" marR="87357" marT="43679" marB="43679"/>
                </a:tc>
                <a:tc>
                  <a:txBody>
                    <a:bodyPr/>
                    <a:lstStyle/>
                    <a:p>
                      <a:pPr algn="ctr"/>
                      <a:r>
                        <a:rPr lang="en-US" sz="1700"/>
                        <a:t>PROS &amp; CONS</a:t>
                      </a:r>
                    </a:p>
                  </a:txBody>
                  <a:tcPr marL="87357" marR="87357" marT="43679" marB="43679"/>
                </a:tc>
                <a:extLst>
                  <a:ext uri="{0D108BD9-81ED-4DB2-BD59-A6C34878D82A}">
                    <a16:rowId xmlns:a16="http://schemas.microsoft.com/office/drawing/2014/main" val="1991354449"/>
                  </a:ext>
                </a:extLst>
              </a:tr>
              <a:tr h="3267152">
                <a:tc>
                  <a:txBody>
                    <a:bodyPr/>
                    <a:lstStyle/>
                    <a:p>
                      <a:r>
                        <a:rPr lang="en-US" sz="1700"/>
                        <a:t>3</a:t>
                      </a:r>
                    </a:p>
                  </a:txBody>
                  <a:tcPr marL="87357" marR="87357" marT="43679" marB="43679"/>
                </a:tc>
                <a:tc>
                  <a:txBody>
                    <a:bodyPr/>
                    <a:lstStyle/>
                    <a:p>
                      <a:r>
                        <a:rPr lang="en-US" sz="1700" dirty="0"/>
                        <a:t>Effects of covid-19 pandemic on life expectancy and premature mortality in 2020</a:t>
                      </a:r>
                    </a:p>
                  </a:txBody>
                  <a:tcPr marL="87357" marR="87357" marT="43679" marB="43679"/>
                </a:tc>
                <a:tc>
                  <a:txBody>
                    <a:bodyPr/>
                    <a:lstStyle/>
                    <a:p>
                      <a:r>
                        <a:rPr lang="en-US" sz="1700"/>
                        <a:t>Nazrul Islam , kamlesh kunthi</a:t>
                      </a:r>
                    </a:p>
                  </a:txBody>
                  <a:tcPr marL="87357" marR="87357" marT="43679" marB="43679"/>
                </a:tc>
                <a:tc>
                  <a:txBody>
                    <a:bodyPr/>
                    <a:lstStyle/>
                    <a:p>
                      <a:r>
                        <a:rPr lang="en-US" sz="1700"/>
                        <a:t>DOI ORGANISATION</a:t>
                      </a:r>
                    </a:p>
                  </a:txBody>
                  <a:tcPr marL="87357" marR="87357" marT="43679" marB="4367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b="0" i="0" kern="1200">
                          <a:solidFill>
                            <a:schemeClr val="dk1"/>
                          </a:solidFill>
                          <a:effectLst/>
                          <a:latin typeface="+mn-lt"/>
                          <a:ea typeface="+mn-ea"/>
                          <a:cs typeface="+mn-cs"/>
                        </a:rPr>
                        <a:t>Heterogeneity Effects,linear regressions</a:t>
                      </a:r>
                    </a:p>
                  </a:txBody>
                  <a:tcPr marL="87357" marR="87357" marT="43679" marB="43679"/>
                </a:tc>
                <a:tc>
                  <a:txBody>
                    <a:bodyPr/>
                    <a:lstStyle/>
                    <a:p>
                      <a:r>
                        <a:rPr lang="en-US" sz="1700" dirty="0"/>
                        <a:t>More than 28 million excess years of life were lost in 2020 in 31 countries, with a higher rate in men than women. Excess years of life lost associated with the covid-19 pandemic in 2020 were more than five times higher than those associated with the seasonal influenza epidemic in 2015.</a:t>
                      </a:r>
                    </a:p>
                  </a:txBody>
                  <a:tcPr marL="87357" marR="87357" marT="43679" marB="43679"/>
                </a:tc>
                <a:extLst>
                  <a:ext uri="{0D108BD9-81ED-4DB2-BD59-A6C34878D82A}">
                    <a16:rowId xmlns:a16="http://schemas.microsoft.com/office/drawing/2014/main" val="2073304115"/>
                  </a:ext>
                </a:extLst>
              </a:tr>
            </a:tbl>
          </a:graphicData>
        </a:graphic>
      </p:graphicFrame>
    </p:spTree>
    <p:extLst>
      <p:ext uri="{BB962C8B-B14F-4D97-AF65-F5344CB8AC3E}">
        <p14:creationId xmlns:p14="http://schemas.microsoft.com/office/powerpoint/2010/main" val="2985539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CONCLUSION</a:t>
            </a:r>
          </a:p>
        </p:txBody>
      </p:sp>
      <p:graphicFrame>
        <p:nvGraphicFramePr>
          <p:cNvPr id="5" name="Content Placeholder 2">
            <a:extLst>
              <a:ext uri="{FF2B5EF4-FFF2-40B4-BE49-F238E27FC236}">
                <a16:creationId xmlns:a16="http://schemas.microsoft.com/office/drawing/2014/main" id="{CAC7CE37-59AC-D7AB-04D9-3099CF8B4A9E}"/>
              </a:ext>
            </a:extLst>
          </p:cNvPr>
          <p:cNvGraphicFramePr>
            <a:graphicFrameLocks noGrp="1"/>
          </p:cNvGraphicFramePr>
          <p:nvPr>
            <p:ph idx="1"/>
            <p:extLst>
              <p:ext uri="{D42A27DB-BD31-4B8C-83A1-F6EECF244321}">
                <p14:modId xmlns:p14="http://schemas.microsoft.com/office/powerpoint/2010/main" val="33119346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3835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637</Words>
  <Application>Microsoft Office PowerPoint</Application>
  <PresentationFormat>Widescreen</PresentationFormat>
  <Paragraphs>70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LIFE EXPECTANCY ANALYSIS</vt:lpstr>
      <vt:lpstr>TABLE OF CONTENTS</vt:lpstr>
      <vt:lpstr>INTODUCTION</vt:lpstr>
      <vt:lpstr>OBJECTIVE</vt:lpstr>
      <vt:lpstr>PROBLEM STATEMENT</vt:lpstr>
      <vt:lpstr>LITERATURE SURVEY</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 ANALYSIS</dc:title>
  <dc:creator>Hello</dc:creator>
  <cp:lastModifiedBy>SIVAPOOJA SAI   ARCHANA .</cp:lastModifiedBy>
  <cp:revision>15</cp:revision>
  <dcterms:created xsi:type="dcterms:W3CDTF">2022-08-09T03:08:10Z</dcterms:created>
  <dcterms:modified xsi:type="dcterms:W3CDTF">2022-08-09T05:42:02Z</dcterms:modified>
</cp:coreProperties>
</file>