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52044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42968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6A59D1-A87B-4A9B-830F-B442474DA47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1790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824313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6A59D1-A87B-4A9B-830F-B442474DA47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740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485454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831306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10958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50033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9F74A-6F25-4C94-B270-EF3A9188D0AC}"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389125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54334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9F74A-6F25-4C94-B270-EF3A9188D0AC}"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24082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9F74A-6F25-4C94-B270-EF3A9188D0AC}"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424705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9F74A-6F25-4C94-B270-EF3A9188D0AC}"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288899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74729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9F74A-6F25-4C94-B270-EF3A9188D0AC}"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6A59D1-A87B-4A9B-830F-B442474DA472}" type="slidenum">
              <a:rPr lang="en-US" smtClean="0"/>
              <a:t>‹#›</a:t>
            </a:fld>
            <a:endParaRPr lang="en-US"/>
          </a:p>
        </p:txBody>
      </p:sp>
    </p:spTree>
    <p:extLst>
      <p:ext uri="{BB962C8B-B14F-4D97-AF65-F5344CB8AC3E}">
        <p14:creationId xmlns:p14="http://schemas.microsoft.com/office/powerpoint/2010/main" val="194733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19F74A-6F25-4C94-B270-EF3A9188D0AC}" type="datetimeFigureOut">
              <a:rPr lang="en-US" smtClean="0"/>
              <a:t>4/17/2023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6A59D1-A87B-4A9B-830F-B442474DA472}" type="slidenum">
              <a:rPr lang="en-US" smtClean="0"/>
              <a:t>‹#›</a:t>
            </a:fld>
            <a:endParaRPr lang="en-US"/>
          </a:p>
        </p:txBody>
      </p:sp>
    </p:spTree>
    <p:extLst>
      <p:ext uri="{BB962C8B-B14F-4D97-AF65-F5344CB8AC3E}">
        <p14:creationId xmlns:p14="http://schemas.microsoft.com/office/powerpoint/2010/main" val="40669826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A124-F59B-E7FF-DC57-9C2716CC4082}"/>
              </a:ext>
            </a:extLst>
          </p:cNvPr>
          <p:cNvSpPr>
            <a:spLocks noGrp="1"/>
          </p:cNvSpPr>
          <p:nvPr>
            <p:ph type="ctrTitle"/>
          </p:nvPr>
        </p:nvSpPr>
        <p:spPr>
          <a:xfrm>
            <a:off x="1876425" y="1113282"/>
            <a:ext cx="3734941" cy="2396681"/>
          </a:xfrm>
        </p:spPr>
        <p:txBody>
          <a:bodyPr>
            <a:normAutofit fontScale="90000"/>
          </a:bodyPr>
          <a:lstStyle/>
          <a:p>
            <a:r>
              <a:rPr lang="en-US" sz="3700"/>
              <a:t>Life Expectancy: A Data-Driven Exploration and Prediction </a:t>
            </a:r>
          </a:p>
        </p:txBody>
      </p:sp>
      <p:sp>
        <p:nvSpPr>
          <p:cNvPr id="3" name="Subtitle 2">
            <a:extLst>
              <a:ext uri="{FF2B5EF4-FFF2-40B4-BE49-F238E27FC236}">
                <a16:creationId xmlns:a16="http://schemas.microsoft.com/office/drawing/2014/main" id="{089A99D1-ECA0-E65D-1CBC-5009DD9C805F}"/>
              </a:ext>
            </a:extLst>
          </p:cNvPr>
          <p:cNvSpPr>
            <a:spLocks noGrp="1"/>
          </p:cNvSpPr>
          <p:nvPr>
            <p:ph type="subTitle" idx="1"/>
          </p:nvPr>
        </p:nvSpPr>
        <p:spPr>
          <a:xfrm>
            <a:off x="1876425" y="3602038"/>
            <a:ext cx="3734942" cy="2052720"/>
          </a:xfrm>
        </p:spPr>
        <p:txBody>
          <a:bodyPr>
            <a:normAutofit/>
          </a:bodyPr>
          <a:lstStyle/>
          <a:p>
            <a:r>
              <a:rPr lang="en-US"/>
              <a:t>Group-13:</a:t>
            </a:r>
          </a:p>
          <a:p>
            <a:r>
              <a:rPr lang="en-US"/>
              <a:t>Prajwal Srinivas</a:t>
            </a:r>
          </a:p>
          <a:p>
            <a:r>
              <a:rPr lang="en-US"/>
              <a:t>Sai varun kumar namburi</a:t>
            </a:r>
            <a:endParaRPr lang="en-US" dirty="0"/>
          </a:p>
        </p:txBody>
      </p:sp>
      <p:pic>
        <p:nvPicPr>
          <p:cNvPr id="5" name="Picture 4" descr="Graphical user interface, chart&#10;&#10;Description automatically generated">
            <a:extLst>
              <a:ext uri="{FF2B5EF4-FFF2-40B4-BE49-F238E27FC236}">
                <a16:creationId xmlns:a16="http://schemas.microsoft.com/office/drawing/2014/main" id="{D5CDF139-FBE7-28B3-9F71-C9381BB13FB1}"/>
              </a:ext>
            </a:extLst>
          </p:cNvPr>
          <p:cNvPicPr>
            <a:picLocks noChangeAspect="1"/>
          </p:cNvPicPr>
          <p:nvPr/>
        </p:nvPicPr>
        <p:blipFill rotWithShape="1">
          <a:blip r:embed="rId3">
            <a:extLst>
              <a:ext uri="{28A0092B-C50C-407E-A947-70E740481C1C}">
                <a14:useLocalDpi xmlns:a14="http://schemas.microsoft.com/office/drawing/2010/main" val="0"/>
              </a:ext>
            </a:extLst>
          </a:blip>
          <a:srcRect l="6604" r="25795" b="-3"/>
          <a:stretch/>
        </p:blipFill>
        <p:spPr>
          <a:xfrm>
            <a:off x="6421396" y="1136606"/>
            <a:ext cx="4635583" cy="4577297"/>
          </a:xfrm>
          <a:prstGeom prst="rect">
            <a:avLst/>
          </a:prstGeom>
        </p:spPr>
      </p:pic>
    </p:spTree>
    <p:extLst>
      <p:ext uri="{BB962C8B-B14F-4D97-AF65-F5344CB8AC3E}">
        <p14:creationId xmlns:p14="http://schemas.microsoft.com/office/powerpoint/2010/main" val="193085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355E-D828-9A74-4AB7-3CA7F5E95281}"/>
              </a:ext>
            </a:extLst>
          </p:cNvPr>
          <p:cNvSpPr>
            <a:spLocks noGrp="1"/>
          </p:cNvSpPr>
          <p:nvPr>
            <p:ph type="title"/>
          </p:nvPr>
        </p:nvSpPr>
        <p:spPr/>
        <p:txBody>
          <a:bodyPr/>
          <a:lstStyle/>
          <a:p>
            <a:r>
              <a:rPr lang="en-US" b="0" i="0" dirty="0">
                <a:solidFill>
                  <a:schemeClr val="tx1"/>
                </a:solidFill>
                <a:effectLst/>
                <a:latin typeface="Söhne"/>
              </a:rPr>
              <a:t>Feature Engineering</a:t>
            </a:r>
            <a:endParaRPr lang="en-US" dirty="0">
              <a:solidFill>
                <a:schemeClr val="tx1"/>
              </a:solidFill>
            </a:endParaRPr>
          </a:p>
        </p:txBody>
      </p:sp>
      <p:sp>
        <p:nvSpPr>
          <p:cNvPr id="3" name="Content Placeholder 2">
            <a:extLst>
              <a:ext uri="{FF2B5EF4-FFF2-40B4-BE49-F238E27FC236}">
                <a16:creationId xmlns:a16="http://schemas.microsoft.com/office/drawing/2014/main" id="{CB7361F3-5133-3FDF-2D96-D498E196291B}"/>
              </a:ext>
            </a:extLst>
          </p:cNvPr>
          <p:cNvSpPr>
            <a:spLocks noGrp="1"/>
          </p:cNvSpPr>
          <p:nvPr>
            <p:ph idx="1"/>
          </p:nvPr>
        </p:nvSpPr>
        <p:spPr/>
        <p:txBody>
          <a:bodyPr>
            <a:normAutofit/>
          </a:bodyPr>
          <a:lstStyle/>
          <a:p>
            <a:pPr algn="just"/>
            <a:r>
              <a:rPr lang="en-US" sz="2400" b="0" i="0" dirty="0">
                <a:solidFill>
                  <a:schemeClr val="tx1"/>
                </a:solidFill>
                <a:effectLst/>
                <a:latin typeface="Söhne"/>
              </a:rPr>
              <a:t>We created new features from existing variables to improve the accuracy of the model.</a:t>
            </a:r>
          </a:p>
          <a:p>
            <a:pPr algn="just"/>
            <a:r>
              <a:rPr lang="en-US" sz="2400" b="0" i="0" dirty="0">
                <a:solidFill>
                  <a:schemeClr val="tx1"/>
                </a:solidFill>
                <a:effectLst/>
                <a:latin typeface="Söhne"/>
              </a:rPr>
              <a:t>We used domain knowledge and statistical techniques to select the most relevant features for the model.</a:t>
            </a:r>
            <a:endParaRPr lang="en-US" sz="2400" dirty="0">
              <a:solidFill>
                <a:schemeClr val="tx1"/>
              </a:solidFill>
            </a:endParaRPr>
          </a:p>
        </p:txBody>
      </p:sp>
    </p:spTree>
    <p:extLst>
      <p:ext uri="{BB962C8B-B14F-4D97-AF65-F5344CB8AC3E}">
        <p14:creationId xmlns:p14="http://schemas.microsoft.com/office/powerpoint/2010/main" val="72774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16D6-128B-F22C-6E83-4D397303C611}"/>
              </a:ext>
            </a:extLst>
          </p:cNvPr>
          <p:cNvSpPr>
            <a:spLocks noGrp="1"/>
          </p:cNvSpPr>
          <p:nvPr>
            <p:ph type="title"/>
          </p:nvPr>
        </p:nvSpPr>
        <p:spPr/>
        <p:txBody>
          <a:bodyPr/>
          <a:lstStyle/>
          <a:p>
            <a:r>
              <a:rPr lang="en-US" b="0" i="0" dirty="0">
                <a:solidFill>
                  <a:schemeClr val="tx1"/>
                </a:solidFill>
                <a:effectLst/>
                <a:latin typeface="Söhne"/>
              </a:rPr>
              <a:t>Model Selection</a:t>
            </a:r>
            <a:endParaRPr lang="en-US" dirty="0">
              <a:solidFill>
                <a:schemeClr val="tx1"/>
              </a:solidFill>
            </a:endParaRPr>
          </a:p>
        </p:txBody>
      </p:sp>
      <p:sp>
        <p:nvSpPr>
          <p:cNvPr id="3" name="Content Placeholder 2">
            <a:extLst>
              <a:ext uri="{FF2B5EF4-FFF2-40B4-BE49-F238E27FC236}">
                <a16:creationId xmlns:a16="http://schemas.microsoft.com/office/drawing/2014/main" id="{7B645AE6-05DC-20B0-36FE-3547DFCD734B}"/>
              </a:ext>
            </a:extLst>
          </p:cNvPr>
          <p:cNvSpPr>
            <a:spLocks noGrp="1"/>
          </p:cNvSpPr>
          <p:nvPr>
            <p:ph idx="1"/>
          </p:nvPr>
        </p:nvSpPr>
        <p:spPr/>
        <p:txBody>
          <a:bodyPr>
            <a:normAutofit/>
          </a:bodyPr>
          <a:lstStyle/>
          <a:p>
            <a:pPr algn="just"/>
            <a:r>
              <a:rPr lang="en-US" sz="2400" b="0" i="0" dirty="0">
                <a:solidFill>
                  <a:schemeClr val="tx1"/>
                </a:solidFill>
                <a:effectLst/>
                <a:latin typeface="Söhne"/>
              </a:rPr>
              <a:t>We evaluated multiple models, including Linear Regression, Mixed Effect Model, and Neural Network, to determine the best model for predicting life expectancy.</a:t>
            </a:r>
          </a:p>
          <a:p>
            <a:pPr algn="just"/>
            <a:r>
              <a:rPr lang="en-US" sz="2400" b="0" i="0" dirty="0">
                <a:solidFill>
                  <a:schemeClr val="tx1"/>
                </a:solidFill>
                <a:effectLst/>
                <a:latin typeface="Söhne"/>
              </a:rPr>
              <a:t>We used appropriate evaluation metrics such as R-squared, mean squared error, and accuracy to compare models.</a:t>
            </a:r>
          </a:p>
          <a:p>
            <a:pPr algn="just"/>
            <a:endParaRPr lang="en-US" sz="2400" dirty="0">
              <a:solidFill>
                <a:schemeClr val="tx1"/>
              </a:solidFill>
            </a:endParaRPr>
          </a:p>
        </p:txBody>
      </p:sp>
    </p:spTree>
    <p:extLst>
      <p:ext uri="{BB962C8B-B14F-4D97-AF65-F5344CB8AC3E}">
        <p14:creationId xmlns:p14="http://schemas.microsoft.com/office/powerpoint/2010/main" val="297729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083-6EEC-E25C-15F3-5B7A6BF50082}"/>
              </a:ext>
            </a:extLst>
          </p:cNvPr>
          <p:cNvSpPr>
            <a:spLocks noGrp="1"/>
          </p:cNvSpPr>
          <p:nvPr>
            <p:ph type="title"/>
          </p:nvPr>
        </p:nvSpPr>
        <p:spPr/>
        <p:txBody>
          <a:bodyPr/>
          <a:lstStyle/>
          <a:p>
            <a:r>
              <a:rPr lang="en-US" b="0" i="0" dirty="0">
                <a:solidFill>
                  <a:schemeClr val="tx1"/>
                </a:solidFill>
                <a:effectLst/>
                <a:latin typeface="Söhne"/>
              </a:rPr>
              <a:t>Model Evaluation</a:t>
            </a:r>
            <a:endParaRPr lang="en-US" dirty="0">
              <a:solidFill>
                <a:schemeClr val="tx1"/>
              </a:solidFill>
            </a:endParaRPr>
          </a:p>
        </p:txBody>
      </p:sp>
      <p:sp>
        <p:nvSpPr>
          <p:cNvPr id="3" name="Content Placeholder 2">
            <a:extLst>
              <a:ext uri="{FF2B5EF4-FFF2-40B4-BE49-F238E27FC236}">
                <a16:creationId xmlns:a16="http://schemas.microsoft.com/office/drawing/2014/main" id="{C5BA7333-605C-781E-478D-52ED32D5752A}"/>
              </a:ext>
            </a:extLst>
          </p:cNvPr>
          <p:cNvSpPr>
            <a:spLocks noGrp="1"/>
          </p:cNvSpPr>
          <p:nvPr>
            <p:ph idx="1"/>
          </p:nvPr>
        </p:nvSpPr>
        <p:spPr/>
        <p:txBody>
          <a:bodyPr>
            <a:normAutofit/>
          </a:bodyPr>
          <a:lstStyle/>
          <a:p>
            <a:pPr algn="just"/>
            <a:r>
              <a:rPr lang="en-US" sz="2400" b="0" i="0" dirty="0">
                <a:solidFill>
                  <a:schemeClr val="tx1"/>
                </a:solidFill>
                <a:effectLst/>
                <a:latin typeface="Söhne"/>
              </a:rPr>
              <a:t>We evaluated the performance of the selected model on a test set to ensure its generalizability.</a:t>
            </a:r>
          </a:p>
          <a:p>
            <a:pPr algn="just"/>
            <a:r>
              <a:rPr lang="en-US" sz="2400" b="0" i="0" dirty="0">
                <a:solidFill>
                  <a:schemeClr val="tx1"/>
                </a:solidFill>
                <a:effectLst/>
                <a:latin typeface="Söhne"/>
              </a:rPr>
              <a:t>We analyzed the results of the model to gain insights into the factors that most impact life expectancy.</a:t>
            </a:r>
            <a:endParaRPr lang="en-US" sz="2400" dirty="0">
              <a:solidFill>
                <a:schemeClr val="tx1"/>
              </a:solidFill>
            </a:endParaRPr>
          </a:p>
        </p:txBody>
      </p:sp>
    </p:spTree>
    <p:extLst>
      <p:ext uri="{BB962C8B-B14F-4D97-AF65-F5344CB8AC3E}">
        <p14:creationId xmlns:p14="http://schemas.microsoft.com/office/powerpoint/2010/main" val="23871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2AAB-50BA-DE3B-82F5-B6A055E06CAA}"/>
              </a:ext>
            </a:extLst>
          </p:cNvPr>
          <p:cNvSpPr>
            <a:spLocks noGrp="1"/>
          </p:cNvSpPr>
          <p:nvPr>
            <p:ph type="title"/>
          </p:nvPr>
        </p:nvSpPr>
        <p:spPr>
          <a:xfrm>
            <a:off x="2592925" y="2924857"/>
            <a:ext cx="8911687" cy="1280890"/>
          </a:xfrm>
        </p:spPr>
        <p:txBody>
          <a:bodyPr>
            <a:normAutofit/>
          </a:bodyPr>
          <a:lstStyle/>
          <a:p>
            <a:r>
              <a:rPr lang="en-US" sz="5400" b="1" dirty="0"/>
              <a:t>Code Demonstration</a:t>
            </a:r>
          </a:p>
        </p:txBody>
      </p:sp>
    </p:spTree>
    <p:extLst>
      <p:ext uri="{BB962C8B-B14F-4D97-AF65-F5344CB8AC3E}">
        <p14:creationId xmlns:p14="http://schemas.microsoft.com/office/powerpoint/2010/main" val="182187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5664-DDC5-9716-D47D-65D0F71B84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4B080D-9380-C6A1-CB1D-6E91EB7ECCBB}"/>
              </a:ext>
            </a:extLst>
          </p:cNvPr>
          <p:cNvSpPr>
            <a:spLocks noGrp="1"/>
          </p:cNvSpPr>
          <p:nvPr>
            <p:ph idx="1"/>
          </p:nvPr>
        </p:nvSpPr>
        <p:spPr/>
        <p:txBody>
          <a:bodyPr>
            <a:normAutofit/>
          </a:bodyPr>
          <a:lstStyle/>
          <a:p>
            <a:pPr algn="just"/>
            <a:r>
              <a:rPr lang="en-US" sz="2400" b="0" i="0" dirty="0">
                <a:solidFill>
                  <a:schemeClr val="tx1"/>
                </a:solidFill>
                <a:effectLst/>
                <a:latin typeface="Söhne"/>
              </a:rPr>
              <a:t>Machine learning can be used to accurately predict life expectancy based on various factors.</a:t>
            </a:r>
          </a:p>
          <a:p>
            <a:pPr algn="just"/>
            <a:r>
              <a:rPr lang="en-US" sz="2400" b="0" i="0" dirty="0">
                <a:solidFill>
                  <a:schemeClr val="tx1"/>
                </a:solidFill>
                <a:effectLst/>
                <a:latin typeface="Söhne"/>
              </a:rPr>
              <a:t>The model developed in this analysis can be used to inform policy-making and public health interventions aimed at improving health outcomes and addressing health disparities.</a:t>
            </a:r>
            <a:endParaRPr lang="en-US" sz="2400" dirty="0">
              <a:solidFill>
                <a:schemeClr val="tx1"/>
              </a:solidFill>
            </a:endParaRPr>
          </a:p>
        </p:txBody>
      </p:sp>
    </p:spTree>
    <p:extLst>
      <p:ext uri="{BB962C8B-B14F-4D97-AF65-F5344CB8AC3E}">
        <p14:creationId xmlns:p14="http://schemas.microsoft.com/office/powerpoint/2010/main" val="350672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017-3A53-585D-D0EF-BF6DEAE03C8F}"/>
              </a:ext>
            </a:extLst>
          </p:cNvPr>
          <p:cNvSpPr>
            <a:spLocks noGrp="1"/>
          </p:cNvSpPr>
          <p:nvPr>
            <p:ph type="title"/>
          </p:nvPr>
        </p:nvSpPr>
        <p:spPr/>
        <p:txBody>
          <a:bodyPr/>
          <a:lstStyle/>
          <a:p>
            <a:r>
              <a:rPr lang="en-US" b="0" i="0" dirty="0">
                <a:solidFill>
                  <a:schemeClr val="tx1"/>
                </a:solidFill>
                <a:effectLst/>
                <a:latin typeface="Söhne"/>
              </a:rPr>
              <a:t>Predicting Life Expectancy in Different Regions</a:t>
            </a:r>
            <a:endParaRPr lang="en-US" dirty="0">
              <a:solidFill>
                <a:schemeClr val="tx1"/>
              </a:solidFill>
            </a:endParaRPr>
          </a:p>
        </p:txBody>
      </p:sp>
      <p:sp>
        <p:nvSpPr>
          <p:cNvPr id="3" name="Content Placeholder 2">
            <a:extLst>
              <a:ext uri="{FF2B5EF4-FFF2-40B4-BE49-F238E27FC236}">
                <a16:creationId xmlns:a16="http://schemas.microsoft.com/office/drawing/2014/main" id="{61903CF6-02CB-8507-BE2D-B43ECD75AE56}"/>
              </a:ext>
            </a:extLst>
          </p:cNvPr>
          <p:cNvSpPr>
            <a:spLocks noGrp="1"/>
          </p:cNvSpPr>
          <p:nvPr>
            <p:ph idx="1"/>
          </p:nvPr>
        </p:nvSpPr>
        <p:spPr/>
        <p:txBody>
          <a:bodyPr>
            <a:normAutofit/>
          </a:bodyPr>
          <a:lstStyle/>
          <a:p>
            <a:pPr algn="just"/>
            <a:r>
              <a:rPr lang="en-US" sz="2400" b="0" i="0" dirty="0">
                <a:solidFill>
                  <a:schemeClr val="tx1"/>
                </a:solidFill>
                <a:effectLst/>
                <a:latin typeface="Söhne"/>
              </a:rPr>
              <a:t>The problem we are addressing is predicting life expectancy in different regions based on various factors such as education, income, healthcare access, and environmental conditions. This is important because life expectancy is a key measure of health and well-being, and understanding the factors that contribute to it can help identify areas for improvement and inform public health policy.</a:t>
            </a:r>
            <a:endParaRPr lang="en-US" sz="2400" dirty="0">
              <a:solidFill>
                <a:schemeClr val="tx1"/>
              </a:solidFill>
            </a:endParaRPr>
          </a:p>
        </p:txBody>
      </p:sp>
    </p:spTree>
    <p:extLst>
      <p:ext uri="{BB962C8B-B14F-4D97-AF65-F5344CB8AC3E}">
        <p14:creationId xmlns:p14="http://schemas.microsoft.com/office/powerpoint/2010/main" val="337677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604E-2A85-7174-CA9B-2B518155E0CB}"/>
              </a:ext>
            </a:extLst>
          </p:cNvPr>
          <p:cNvSpPr>
            <a:spLocks noGrp="1"/>
          </p:cNvSpPr>
          <p:nvPr>
            <p:ph type="title"/>
          </p:nvPr>
        </p:nvSpPr>
        <p:spPr/>
        <p:txBody>
          <a:bodyPr/>
          <a:lstStyle/>
          <a:p>
            <a:r>
              <a:rPr lang="en-US" b="0" i="0" dirty="0">
                <a:solidFill>
                  <a:schemeClr val="tx1"/>
                </a:solidFill>
                <a:effectLst/>
                <a:latin typeface="Söhne"/>
              </a:rPr>
              <a:t>A Global Health Challenge</a:t>
            </a:r>
            <a:endParaRPr lang="en-US" dirty="0">
              <a:solidFill>
                <a:schemeClr val="tx1"/>
              </a:solidFill>
            </a:endParaRPr>
          </a:p>
        </p:txBody>
      </p:sp>
      <p:sp>
        <p:nvSpPr>
          <p:cNvPr id="3" name="Content Placeholder 2">
            <a:extLst>
              <a:ext uri="{FF2B5EF4-FFF2-40B4-BE49-F238E27FC236}">
                <a16:creationId xmlns:a16="http://schemas.microsoft.com/office/drawing/2014/main" id="{D1981916-0A99-9298-20E2-4143DA96DFF7}"/>
              </a:ext>
            </a:extLst>
          </p:cNvPr>
          <p:cNvSpPr>
            <a:spLocks noGrp="1"/>
          </p:cNvSpPr>
          <p:nvPr>
            <p:ph idx="1"/>
          </p:nvPr>
        </p:nvSpPr>
        <p:spPr/>
        <p:txBody>
          <a:bodyPr>
            <a:normAutofit/>
          </a:bodyPr>
          <a:lstStyle/>
          <a:p>
            <a:pPr algn="just"/>
            <a:r>
              <a:rPr lang="en-US" sz="2400" b="0" i="0" dirty="0">
                <a:solidFill>
                  <a:schemeClr val="tx1"/>
                </a:solidFill>
                <a:effectLst/>
                <a:latin typeface="Söhne"/>
              </a:rPr>
              <a:t>Life expectancy is a global health challenge that affects people around the world. Understanding the factors that contribute to life expectancy can help identify opportunities to improve health outcomes and reduce health disparities. Additionally, predicting life expectancy can be useful for resource allocation and planning in the healthcare sector.</a:t>
            </a:r>
            <a:endParaRPr lang="en-US" sz="2400" dirty="0">
              <a:solidFill>
                <a:schemeClr val="tx1"/>
              </a:solidFill>
            </a:endParaRPr>
          </a:p>
        </p:txBody>
      </p:sp>
    </p:spTree>
    <p:extLst>
      <p:ext uri="{BB962C8B-B14F-4D97-AF65-F5344CB8AC3E}">
        <p14:creationId xmlns:p14="http://schemas.microsoft.com/office/powerpoint/2010/main" val="193549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E8F5-2C20-4B1A-06FD-ACD4C8C3685D}"/>
              </a:ext>
            </a:extLst>
          </p:cNvPr>
          <p:cNvSpPr>
            <a:spLocks noGrp="1"/>
          </p:cNvSpPr>
          <p:nvPr>
            <p:ph type="title"/>
          </p:nvPr>
        </p:nvSpPr>
        <p:spPr/>
        <p:txBody>
          <a:bodyPr/>
          <a:lstStyle/>
          <a:p>
            <a:r>
              <a:rPr lang="en-US" b="0" i="0" dirty="0">
                <a:solidFill>
                  <a:schemeClr val="tx1"/>
                </a:solidFill>
                <a:effectLst/>
                <a:latin typeface="Söhne"/>
              </a:rPr>
              <a:t>Numeric Prediction</a:t>
            </a:r>
            <a:endParaRPr lang="en-US" dirty="0">
              <a:solidFill>
                <a:schemeClr val="tx1"/>
              </a:solidFill>
            </a:endParaRPr>
          </a:p>
        </p:txBody>
      </p:sp>
      <p:sp>
        <p:nvSpPr>
          <p:cNvPr id="3" name="Content Placeholder 2">
            <a:extLst>
              <a:ext uri="{FF2B5EF4-FFF2-40B4-BE49-F238E27FC236}">
                <a16:creationId xmlns:a16="http://schemas.microsoft.com/office/drawing/2014/main" id="{4A0E3054-B06A-3B7C-8AE2-647C98B3C745}"/>
              </a:ext>
            </a:extLst>
          </p:cNvPr>
          <p:cNvSpPr>
            <a:spLocks noGrp="1"/>
          </p:cNvSpPr>
          <p:nvPr>
            <p:ph idx="1"/>
          </p:nvPr>
        </p:nvSpPr>
        <p:spPr/>
        <p:txBody>
          <a:bodyPr>
            <a:normAutofit/>
          </a:bodyPr>
          <a:lstStyle/>
          <a:p>
            <a:pPr algn="just"/>
            <a:r>
              <a:rPr lang="en-US" sz="2400" b="0" i="0" dirty="0">
                <a:solidFill>
                  <a:schemeClr val="tx1"/>
                </a:solidFill>
                <a:effectLst/>
                <a:latin typeface="Söhne"/>
              </a:rPr>
              <a:t>In this problem, the response variable is a numeric prediction of life expectancy in years. The output of the model will be a prediction of a continuous value, which represents the estimated life expectancy for a given region based on the input features</a:t>
            </a:r>
            <a:endParaRPr lang="en-US" sz="2400" dirty="0">
              <a:solidFill>
                <a:schemeClr val="tx1"/>
              </a:solidFill>
            </a:endParaRPr>
          </a:p>
        </p:txBody>
      </p:sp>
    </p:spTree>
    <p:extLst>
      <p:ext uri="{BB962C8B-B14F-4D97-AF65-F5344CB8AC3E}">
        <p14:creationId xmlns:p14="http://schemas.microsoft.com/office/powerpoint/2010/main" val="4057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C5FD-43D1-1D4B-5D73-51AC04F3FB59}"/>
              </a:ext>
            </a:extLst>
          </p:cNvPr>
          <p:cNvSpPr>
            <a:spLocks noGrp="1"/>
          </p:cNvSpPr>
          <p:nvPr>
            <p:ph type="title"/>
          </p:nvPr>
        </p:nvSpPr>
        <p:spPr/>
        <p:txBody>
          <a:bodyPr/>
          <a:lstStyle/>
          <a:p>
            <a:r>
              <a:rPr lang="en-US" b="0" i="0" dirty="0">
                <a:solidFill>
                  <a:schemeClr val="tx1"/>
                </a:solidFill>
                <a:effectLst/>
                <a:latin typeface="Söhne"/>
              </a:rPr>
              <a:t>Data Source and Characteristics</a:t>
            </a:r>
            <a:endParaRPr lang="en-US" dirty="0">
              <a:solidFill>
                <a:schemeClr val="tx1"/>
              </a:solidFill>
            </a:endParaRPr>
          </a:p>
        </p:txBody>
      </p:sp>
      <p:sp>
        <p:nvSpPr>
          <p:cNvPr id="3" name="Content Placeholder 2">
            <a:extLst>
              <a:ext uri="{FF2B5EF4-FFF2-40B4-BE49-F238E27FC236}">
                <a16:creationId xmlns:a16="http://schemas.microsoft.com/office/drawing/2014/main" id="{D837B945-0032-4A8C-502D-062D66F6546D}"/>
              </a:ext>
            </a:extLst>
          </p:cNvPr>
          <p:cNvSpPr>
            <a:spLocks noGrp="1"/>
          </p:cNvSpPr>
          <p:nvPr>
            <p:ph idx="1"/>
          </p:nvPr>
        </p:nvSpPr>
        <p:spPr/>
        <p:txBody>
          <a:bodyPr>
            <a:normAutofit/>
          </a:bodyPr>
          <a:lstStyle/>
          <a:p>
            <a:pPr algn="just"/>
            <a:r>
              <a:rPr lang="en-US" sz="2400" b="0" i="0" dirty="0">
                <a:solidFill>
                  <a:schemeClr val="tx1"/>
                </a:solidFill>
                <a:effectLst/>
                <a:latin typeface="Söhne"/>
              </a:rPr>
              <a:t>The data used for this analysis was obtained from the World Health Organization (WHO) Global Health Observatory (GHO) database. The dataset includes information on life expectancy and various factors that may impact it, such as income, education, and healthcare access. The dataset contains X number of records and Y number of features.</a:t>
            </a:r>
          </a:p>
          <a:p>
            <a:pPr algn="just"/>
            <a:r>
              <a:rPr lang="en-US" sz="2400" b="0" i="0" dirty="0">
                <a:solidFill>
                  <a:schemeClr val="tx1"/>
                </a:solidFill>
                <a:effectLst/>
                <a:latin typeface="Söhne"/>
              </a:rPr>
              <a:t>The data used for this analysis was obtained from Kaggle, a popular online community of data scientists and machine learning practitioners.</a:t>
            </a:r>
            <a:endParaRPr lang="en-US" sz="2400" dirty="0">
              <a:solidFill>
                <a:schemeClr val="tx1"/>
              </a:solidFill>
            </a:endParaRPr>
          </a:p>
        </p:txBody>
      </p:sp>
    </p:spTree>
    <p:extLst>
      <p:ext uri="{BB962C8B-B14F-4D97-AF65-F5344CB8AC3E}">
        <p14:creationId xmlns:p14="http://schemas.microsoft.com/office/powerpoint/2010/main" val="114339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9C21-AADD-6FDD-7A84-79BB06B1FEB8}"/>
              </a:ext>
            </a:extLst>
          </p:cNvPr>
          <p:cNvSpPr>
            <a:spLocks noGrp="1"/>
          </p:cNvSpPr>
          <p:nvPr>
            <p:ph type="title"/>
          </p:nvPr>
        </p:nvSpPr>
        <p:spPr/>
        <p:txBody>
          <a:bodyPr/>
          <a:lstStyle/>
          <a:p>
            <a:r>
              <a:rPr lang="en-US" b="0" i="0" dirty="0">
                <a:solidFill>
                  <a:schemeClr val="tx1"/>
                </a:solidFill>
                <a:effectLst/>
                <a:latin typeface="Söhne"/>
              </a:rPr>
              <a:t>Data Quality, Statistics, and Distributions</a:t>
            </a:r>
            <a:endParaRPr lang="en-US" dirty="0">
              <a:solidFill>
                <a:schemeClr val="tx1"/>
              </a:solidFill>
            </a:endParaRPr>
          </a:p>
        </p:txBody>
      </p:sp>
      <p:sp>
        <p:nvSpPr>
          <p:cNvPr id="3" name="Content Placeholder 2">
            <a:extLst>
              <a:ext uri="{FF2B5EF4-FFF2-40B4-BE49-F238E27FC236}">
                <a16:creationId xmlns:a16="http://schemas.microsoft.com/office/drawing/2014/main" id="{1F5305F3-0CF8-0672-889B-49AFAD6CFAF5}"/>
              </a:ext>
            </a:extLst>
          </p:cNvPr>
          <p:cNvSpPr>
            <a:spLocks noGrp="1"/>
          </p:cNvSpPr>
          <p:nvPr>
            <p:ph idx="1"/>
          </p:nvPr>
        </p:nvSpPr>
        <p:spPr/>
        <p:txBody>
          <a:bodyPr>
            <a:normAutofit/>
          </a:bodyPr>
          <a:lstStyle/>
          <a:p>
            <a:pPr algn="just"/>
            <a:r>
              <a:rPr lang="en-US" sz="2400" b="0" i="0" dirty="0">
                <a:solidFill>
                  <a:schemeClr val="tx1"/>
                </a:solidFill>
                <a:effectLst/>
                <a:latin typeface="Söhne"/>
              </a:rPr>
              <a:t>The dataset had some missing values and outliers, which were handled by imputing missing values using mean or median imputation and removing outliers that were more than Z standard deviations away from the mean. The variables were analyzed for their distributions and correlations using various visualization techniques.</a:t>
            </a:r>
            <a:endParaRPr lang="en-US" sz="2400" dirty="0">
              <a:solidFill>
                <a:schemeClr val="tx1"/>
              </a:solidFill>
            </a:endParaRPr>
          </a:p>
        </p:txBody>
      </p:sp>
    </p:spTree>
    <p:extLst>
      <p:ext uri="{BB962C8B-B14F-4D97-AF65-F5344CB8AC3E}">
        <p14:creationId xmlns:p14="http://schemas.microsoft.com/office/powerpoint/2010/main" val="20742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AFDD-623C-F4FE-9292-16A1CC792952}"/>
              </a:ext>
            </a:extLst>
          </p:cNvPr>
          <p:cNvSpPr>
            <a:spLocks noGrp="1"/>
          </p:cNvSpPr>
          <p:nvPr>
            <p:ph type="title"/>
          </p:nvPr>
        </p:nvSpPr>
        <p:spPr/>
        <p:txBody>
          <a:bodyPr/>
          <a:lstStyle/>
          <a:p>
            <a:r>
              <a:rPr lang="en-US" b="0" i="0" dirty="0">
                <a:solidFill>
                  <a:schemeClr val="tx1"/>
                </a:solidFill>
                <a:effectLst/>
                <a:latin typeface="Söhne"/>
              </a:rPr>
              <a:t>Data Preprocessing Techniques</a:t>
            </a:r>
            <a:endParaRPr lang="en-US" dirty="0">
              <a:solidFill>
                <a:schemeClr val="tx1"/>
              </a:solidFill>
            </a:endParaRPr>
          </a:p>
        </p:txBody>
      </p:sp>
      <p:sp>
        <p:nvSpPr>
          <p:cNvPr id="3" name="Content Placeholder 2">
            <a:extLst>
              <a:ext uri="{FF2B5EF4-FFF2-40B4-BE49-F238E27FC236}">
                <a16:creationId xmlns:a16="http://schemas.microsoft.com/office/drawing/2014/main" id="{BBFD693D-4BAF-4908-864A-6AE5D53B7C20}"/>
              </a:ext>
            </a:extLst>
          </p:cNvPr>
          <p:cNvSpPr>
            <a:spLocks noGrp="1"/>
          </p:cNvSpPr>
          <p:nvPr>
            <p:ph idx="1"/>
          </p:nvPr>
        </p:nvSpPr>
        <p:spPr/>
        <p:txBody>
          <a:bodyPr>
            <a:normAutofit/>
          </a:bodyPr>
          <a:lstStyle/>
          <a:p>
            <a:pPr algn="just"/>
            <a:r>
              <a:rPr lang="en-US" sz="2400" b="0" i="0" dirty="0">
                <a:solidFill>
                  <a:schemeClr val="tx1"/>
                </a:solidFill>
                <a:effectLst/>
                <a:latin typeface="Söhne"/>
              </a:rPr>
              <a:t>Data preprocessing techniques were applied to prepare the data for modeling, including scaling the features, creating dummy variables for categorical variables, and removing highly correlated variables.</a:t>
            </a:r>
            <a:endParaRPr lang="en-US" sz="2400" dirty="0">
              <a:solidFill>
                <a:schemeClr val="tx1"/>
              </a:solidFill>
            </a:endParaRPr>
          </a:p>
        </p:txBody>
      </p:sp>
    </p:spTree>
    <p:extLst>
      <p:ext uri="{BB962C8B-B14F-4D97-AF65-F5344CB8AC3E}">
        <p14:creationId xmlns:p14="http://schemas.microsoft.com/office/powerpoint/2010/main" val="63788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5950-B27D-0E17-FEB6-F6D662DEB764}"/>
              </a:ext>
            </a:extLst>
          </p:cNvPr>
          <p:cNvSpPr>
            <a:spLocks noGrp="1"/>
          </p:cNvSpPr>
          <p:nvPr>
            <p:ph type="title"/>
          </p:nvPr>
        </p:nvSpPr>
        <p:spPr/>
        <p:txBody>
          <a:bodyPr/>
          <a:lstStyle/>
          <a:p>
            <a:r>
              <a:rPr lang="en-US" b="0" i="0" dirty="0">
                <a:solidFill>
                  <a:schemeClr val="tx1"/>
                </a:solidFill>
                <a:effectLst/>
                <a:latin typeface="Söhne"/>
              </a:rPr>
              <a:t>Exploratory Data Analysis</a:t>
            </a:r>
            <a:endParaRPr lang="en-US" dirty="0">
              <a:solidFill>
                <a:schemeClr val="tx1"/>
              </a:solidFill>
            </a:endParaRPr>
          </a:p>
        </p:txBody>
      </p:sp>
      <p:sp>
        <p:nvSpPr>
          <p:cNvPr id="3" name="Content Placeholder 2">
            <a:extLst>
              <a:ext uri="{FF2B5EF4-FFF2-40B4-BE49-F238E27FC236}">
                <a16:creationId xmlns:a16="http://schemas.microsoft.com/office/drawing/2014/main" id="{1D1EF6F1-6FEC-8BDB-8A92-32DC9B202CA1}"/>
              </a:ext>
            </a:extLst>
          </p:cNvPr>
          <p:cNvSpPr>
            <a:spLocks noGrp="1"/>
          </p:cNvSpPr>
          <p:nvPr>
            <p:ph idx="1"/>
          </p:nvPr>
        </p:nvSpPr>
        <p:spPr/>
        <p:txBody>
          <a:bodyPr>
            <a:normAutofit/>
          </a:bodyPr>
          <a:lstStyle/>
          <a:p>
            <a:pPr algn="just"/>
            <a:r>
              <a:rPr lang="en-US" sz="2400" b="0" i="0" dirty="0">
                <a:solidFill>
                  <a:schemeClr val="tx1"/>
                </a:solidFill>
                <a:effectLst/>
                <a:latin typeface="Söhne"/>
              </a:rPr>
              <a:t>We explored the relationships between variables to gain insights into factors that impact life expectancy.</a:t>
            </a:r>
          </a:p>
          <a:p>
            <a:pPr algn="just"/>
            <a:r>
              <a:rPr lang="en-US" sz="2400" b="0" i="0" dirty="0">
                <a:solidFill>
                  <a:schemeClr val="tx1"/>
                </a:solidFill>
                <a:effectLst/>
                <a:latin typeface="Söhne"/>
              </a:rPr>
              <a:t>The distribution of variables was analyzed to understand the characteristics of the dataset.</a:t>
            </a:r>
            <a:endParaRPr lang="en-US" sz="2400" dirty="0">
              <a:solidFill>
                <a:schemeClr val="tx1"/>
              </a:solidFill>
            </a:endParaRPr>
          </a:p>
        </p:txBody>
      </p:sp>
    </p:spTree>
    <p:extLst>
      <p:ext uri="{BB962C8B-B14F-4D97-AF65-F5344CB8AC3E}">
        <p14:creationId xmlns:p14="http://schemas.microsoft.com/office/powerpoint/2010/main" val="115232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5489-A252-6F11-1518-F2740F9679AB}"/>
              </a:ext>
            </a:extLst>
          </p:cNvPr>
          <p:cNvSpPr>
            <a:spLocks noGrp="1"/>
          </p:cNvSpPr>
          <p:nvPr>
            <p:ph type="title"/>
          </p:nvPr>
        </p:nvSpPr>
        <p:spPr/>
        <p:txBody>
          <a:bodyPr/>
          <a:lstStyle/>
          <a:p>
            <a:r>
              <a:rPr lang="en-US" b="0" i="0" dirty="0">
                <a:solidFill>
                  <a:schemeClr val="tx1"/>
                </a:solidFill>
                <a:effectLst/>
                <a:latin typeface="Söhne"/>
              </a:rPr>
              <a:t>Data Exploration and Visualization Techniques</a:t>
            </a:r>
            <a:endParaRPr lang="en-US" dirty="0">
              <a:solidFill>
                <a:schemeClr val="tx1"/>
              </a:solidFill>
            </a:endParaRPr>
          </a:p>
        </p:txBody>
      </p:sp>
      <p:sp>
        <p:nvSpPr>
          <p:cNvPr id="3" name="Content Placeholder 2">
            <a:extLst>
              <a:ext uri="{FF2B5EF4-FFF2-40B4-BE49-F238E27FC236}">
                <a16:creationId xmlns:a16="http://schemas.microsoft.com/office/drawing/2014/main" id="{7463CB4D-764D-CE28-813F-C147067A6AF2}"/>
              </a:ext>
            </a:extLst>
          </p:cNvPr>
          <p:cNvSpPr>
            <a:spLocks noGrp="1"/>
          </p:cNvSpPr>
          <p:nvPr>
            <p:ph idx="1"/>
          </p:nvPr>
        </p:nvSpPr>
        <p:spPr/>
        <p:txBody>
          <a:bodyPr>
            <a:normAutofit/>
          </a:bodyPr>
          <a:lstStyle/>
          <a:p>
            <a:pPr algn="just"/>
            <a:r>
              <a:rPr lang="en-US" sz="2400" b="0" i="0" dirty="0">
                <a:solidFill>
                  <a:schemeClr val="tx1"/>
                </a:solidFill>
                <a:effectLst/>
                <a:latin typeface="Söhne"/>
              </a:rPr>
              <a:t>Data exploration and visualization techniques were used to gain insights into the relationships between variables, including scatter plots, heat maps, and histograms. The visualization helped to identify highly correlated variables, outliers, and distributional properties of the data.</a:t>
            </a:r>
            <a:endParaRPr lang="en-US" sz="2400" dirty="0">
              <a:solidFill>
                <a:schemeClr val="tx1"/>
              </a:solidFill>
            </a:endParaRPr>
          </a:p>
        </p:txBody>
      </p:sp>
    </p:spTree>
    <p:extLst>
      <p:ext uri="{BB962C8B-B14F-4D97-AF65-F5344CB8AC3E}">
        <p14:creationId xmlns:p14="http://schemas.microsoft.com/office/powerpoint/2010/main" val="29876580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1419</TotalTime>
  <Words>616</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Söhne</vt:lpstr>
      <vt:lpstr>Wingdings 3</vt:lpstr>
      <vt:lpstr>Wisp</vt:lpstr>
      <vt:lpstr>Life Expectancy: A Data-Driven Exploration and Prediction </vt:lpstr>
      <vt:lpstr>Predicting Life Expectancy in Different Regions</vt:lpstr>
      <vt:lpstr>A Global Health Challenge</vt:lpstr>
      <vt:lpstr>Numeric Prediction</vt:lpstr>
      <vt:lpstr>Data Source and Characteristics</vt:lpstr>
      <vt:lpstr>Data Quality, Statistics, and Distributions</vt:lpstr>
      <vt:lpstr>Data Preprocessing Techniques</vt:lpstr>
      <vt:lpstr>Exploratory Data Analysis</vt:lpstr>
      <vt:lpstr>Data Exploration and Visualization Techniques</vt:lpstr>
      <vt:lpstr>Feature Engineering</vt:lpstr>
      <vt:lpstr>Model Selection</vt:lpstr>
      <vt:lpstr>Model Evaluation</vt:lpstr>
      <vt:lpstr>Code Demonstration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 Data-Driven Exploration and Prediction </dc:title>
  <dc:creator>Sai Varun Kumar Namburi</dc:creator>
  <cp:lastModifiedBy>Sai Varun Kumar Namburi</cp:lastModifiedBy>
  <cp:revision>15</cp:revision>
  <dcterms:created xsi:type="dcterms:W3CDTF">2023-04-17T16:15:20Z</dcterms:created>
  <dcterms:modified xsi:type="dcterms:W3CDTF">2023-04-18T15:55:01Z</dcterms:modified>
</cp:coreProperties>
</file>