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19F74A-6F25-4C94-B270-EF3A9188D0A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339249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9F74A-6F25-4C94-B270-EF3A9188D0A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252474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9F74A-6F25-4C94-B270-EF3A9188D0A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3966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9F74A-6F25-4C94-B270-EF3A9188D0A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232794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9F74A-6F25-4C94-B270-EF3A9188D0A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5497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9F74A-6F25-4C94-B270-EF3A9188D0A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2120140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9F74A-6F25-4C94-B270-EF3A9188D0A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910837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9F74A-6F25-4C94-B270-EF3A9188D0A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28113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9F74A-6F25-4C94-B270-EF3A9188D0A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13604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9F74A-6F25-4C94-B270-EF3A9188D0AC}"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29001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9F74A-6F25-4C94-B270-EF3A9188D0AC}"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182042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9F74A-6F25-4C94-B270-EF3A9188D0AC}"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325789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9F74A-6F25-4C94-B270-EF3A9188D0AC}"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37983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9F74A-6F25-4C94-B270-EF3A9188D0AC}"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1351303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9F74A-6F25-4C94-B270-EF3A9188D0AC}"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589312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9F74A-6F25-4C94-B270-EF3A9188D0AC}"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3467217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19F74A-6F25-4C94-B270-EF3A9188D0AC}" type="datetimeFigureOut">
              <a:rPr lang="en-US" smtClean="0"/>
              <a:t>4/19/2023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6A59D1-A87B-4A9B-830F-B442474DA472}" type="slidenum">
              <a:rPr lang="en-US" smtClean="0"/>
              <a:t>‹#›</a:t>
            </a:fld>
            <a:endParaRPr lang="en-US"/>
          </a:p>
        </p:txBody>
      </p:sp>
    </p:spTree>
    <p:extLst>
      <p:ext uri="{BB962C8B-B14F-4D97-AF65-F5344CB8AC3E}">
        <p14:creationId xmlns:p14="http://schemas.microsoft.com/office/powerpoint/2010/main" val="204775636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A124-F59B-E7FF-DC57-9C2716CC4082}"/>
              </a:ext>
            </a:extLst>
          </p:cNvPr>
          <p:cNvSpPr>
            <a:spLocks noGrp="1"/>
          </p:cNvSpPr>
          <p:nvPr>
            <p:ph type="ctrTitle"/>
          </p:nvPr>
        </p:nvSpPr>
        <p:spPr>
          <a:xfrm>
            <a:off x="4974337" y="1265314"/>
            <a:ext cx="4299666" cy="3249131"/>
          </a:xfrm>
        </p:spPr>
        <p:txBody>
          <a:bodyPr>
            <a:normAutofit/>
          </a:bodyPr>
          <a:lstStyle/>
          <a:p>
            <a:pPr algn="ctr">
              <a:lnSpc>
                <a:spcPct val="90000"/>
              </a:lnSpc>
            </a:pPr>
            <a:r>
              <a:rPr lang="en-US" sz="3000" dirty="0"/>
              <a:t>IE 7275 - Project Presentation - Spring 2023</a:t>
            </a:r>
            <a:br>
              <a:rPr lang="en-US" sz="3000" dirty="0"/>
            </a:br>
            <a:br>
              <a:rPr lang="en-US" sz="3000" dirty="0"/>
            </a:br>
            <a:r>
              <a:rPr lang="en-US" sz="3000" dirty="0"/>
              <a:t>Life Expectancy: A Data-Driven Exploration and Prediction </a:t>
            </a:r>
          </a:p>
        </p:txBody>
      </p:sp>
      <p:sp>
        <p:nvSpPr>
          <p:cNvPr id="3" name="Subtitle 2">
            <a:extLst>
              <a:ext uri="{FF2B5EF4-FFF2-40B4-BE49-F238E27FC236}">
                <a16:creationId xmlns:a16="http://schemas.microsoft.com/office/drawing/2014/main" id="{089A99D1-ECA0-E65D-1CBC-5009DD9C805F}"/>
              </a:ext>
            </a:extLst>
          </p:cNvPr>
          <p:cNvSpPr>
            <a:spLocks noGrp="1"/>
          </p:cNvSpPr>
          <p:nvPr>
            <p:ph type="subTitle" idx="1"/>
          </p:nvPr>
        </p:nvSpPr>
        <p:spPr>
          <a:xfrm>
            <a:off x="4974337" y="4718953"/>
            <a:ext cx="4299666" cy="871042"/>
          </a:xfrm>
        </p:spPr>
        <p:txBody>
          <a:bodyPr>
            <a:normAutofit/>
          </a:bodyPr>
          <a:lstStyle/>
          <a:p>
            <a:pPr algn="ctr">
              <a:lnSpc>
                <a:spcPct val="90000"/>
              </a:lnSpc>
            </a:pPr>
            <a:r>
              <a:rPr lang="en-US" sz="1100" dirty="0"/>
              <a:t> By Group-13:</a:t>
            </a:r>
          </a:p>
          <a:p>
            <a:pPr algn="ctr">
              <a:lnSpc>
                <a:spcPct val="90000"/>
              </a:lnSpc>
            </a:pPr>
            <a:r>
              <a:rPr lang="en-US" sz="1100" dirty="0"/>
              <a:t> Prajwal Srinivas</a:t>
            </a:r>
          </a:p>
          <a:p>
            <a:pPr algn="ctr">
              <a:lnSpc>
                <a:spcPct val="90000"/>
              </a:lnSpc>
            </a:pPr>
            <a:r>
              <a:rPr lang="en-US" sz="1100" dirty="0"/>
              <a:t> Sai Varun Kumar Namburi</a:t>
            </a:r>
          </a:p>
        </p:txBody>
      </p:sp>
      <p:sp>
        <p:nvSpPr>
          <p:cNvPr id="11" name="Isosceles Triangle 1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group of people in a circle&#10;&#10;Description automatically generated with low confidence">
            <a:extLst>
              <a:ext uri="{FF2B5EF4-FFF2-40B4-BE49-F238E27FC236}">
                <a16:creationId xmlns:a16="http://schemas.microsoft.com/office/drawing/2014/main" id="{DBF0E9BA-DFDF-8089-7B3E-97F5DA338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04" y="2609240"/>
            <a:ext cx="3765692" cy="1647490"/>
          </a:xfrm>
          <a:prstGeom prst="rect">
            <a:avLst/>
          </a:prstGeom>
        </p:spPr>
      </p:pic>
    </p:spTree>
    <p:extLst>
      <p:ext uri="{BB962C8B-B14F-4D97-AF65-F5344CB8AC3E}">
        <p14:creationId xmlns:p14="http://schemas.microsoft.com/office/powerpoint/2010/main" val="193085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355E-D828-9A74-4AB7-3CA7F5E95281}"/>
              </a:ext>
            </a:extLst>
          </p:cNvPr>
          <p:cNvSpPr>
            <a:spLocks noGrp="1"/>
          </p:cNvSpPr>
          <p:nvPr>
            <p:ph type="title"/>
          </p:nvPr>
        </p:nvSpPr>
        <p:spPr/>
        <p:txBody>
          <a:bodyPr/>
          <a:lstStyle/>
          <a:p>
            <a:r>
              <a:rPr lang="en-US" b="0" i="0" dirty="0">
                <a:solidFill>
                  <a:schemeClr val="tx1"/>
                </a:solidFill>
                <a:effectLst/>
                <a:latin typeface="Söhne"/>
              </a:rPr>
              <a:t>Feature Engineering</a:t>
            </a:r>
            <a:endParaRPr lang="en-US" dirty="0">
              <a:solidFill>
                <a:schemeClr val="tx1"/>
              </a:solidFill>
            </a:endParaRPr>
          </a:p>
        </p:txBody>
      </p:sp>
      <p:sp>
        <p:nvSpPr>
          <p:cNvPr id="3" name="Content Placeholder 2">
            <a:extLst>
              <a:ext uri="{FF2B5EF4-FFF2-40B4-BE49-F238E27FC236}">
                <a16:creationId xmlns:a16="http://schemas.microsoft.com/office/drawing/2014/main" id="{CB7361F3-5133-3FDF-2D96-D498E196291B}"/>
              </a:ext>
            </a:extLst>
          </p:cNvPr>
          <p:cNvSpPr>
            <a:spLocks noGrp="1"/>
          </p:cNvSpPr>
          <p:nvPr>
            <p:ph idx="1"/>
          </p:nvPr>
        </p:nvSpPr>
        <p:spPr/>
        <p:txBody>
          <a:bodyPr>
            <a:normAutofit/>
          </a:bodyPr>
          <a:lstStyle/>
          <a:p>
            <a:pPr algn="just"/>
            <a:r>
              <a:rPr lang="en-US" sz="1500" b="0" i="0" dirty="0">
                <a:solidFill>
                  <a:schemeClr val="tx1"/>
                </a:solidFill>
                <a:effectLst/>
                <a:latin typeface="Söhne"/>
              </a:rPr>
              <a:t>Feature engineering was performed to create new variables from existing ones, in order to improve the model's predictive power.</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Domain knowledge and statistical techniques were used to select the most relevant features for the model, which were expected to have the greatest impact on life expectancy.</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By identifying and selecting the most informative features, the model could better capture the complex relationships between different factors and accurately predict life expectancy in different regions.</a:t>
            </a:r>
            <a:endParaRPr lang="en-US" sz="1500" dirty="0">
              <a:solidFill>
                <a:schemeClr val="tx1"/>
              </a:solidFill>
            </a:endParaRPr>
          </a:p>
        </p:txBody>
      </p:sp>
    </p:spTree>
    <p:extLst>
      <p:ext uri="{BB962C8B-B14F-4D97-AF65-F5344CB8AC3E}">
        <p14:creationId xmlns:p14="http://schemas.microsoft.com/office/powerpoint/2010/main" val="72774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16D6-128B-F22C-6E83-4D397303C611}"/>
              </a:ext>
            </a:extLst>
          </p:cNvPr>
          <p:cNvSpPr>
            <a:spLocks noGrp="1"/>
          </p:cNvSpPr>
          <p:nvPr>
            <p:ph type="title"/>
          </p:nvPr>
        </p:nvSpPr>
        <p:spPr/>
        <p:txBody>
          <a:bodyPr/>
          <a:lstStyle/>
          <a:p>
            <a:r>
              <a:rPr lang="en-US" b="0" i="0" dirty="0">
                <a:solidFill>
                  <a:schemeClr val="tx1"/>
                </a:solidFill>
                <a:effectLst/>
                <a:latin typeface="Söhne"/>
              </a:rPr>
              <a:t>Model Selection</a:t>
            </a:r>
            <a:endParaRPr lang="en-US" dirty="0">
              <a:solidFill>
                <a:schemeClr val="tx1"/>
              </a:solidFill>
            </a:endParaRPr>
          </a:p>
        </p:txBody>
      </p:sp>
      <p:sp>
        <p:nvSpPr>
          <p:cNvPr id="3" name="Content Placeholder 2">
            <a:extLst>
              <a:ext uri="{FF2B5EF4-FFF2-40B4-BE49-F238E27FC236}">
                <a16:creationId xmlns:a16="http://schemas.microsoft.com/office/drawing/2014/main" id="{7B645AE6-05DC-20B0-36FE-3547DFCD734B}"/>
              </a:ext>
            </a:extLst>
          </p:cNvPr>
          <p:cNvSpPr>
            <a:spLocks noGrp="1"/>
          </p:cNvSpPr>
          <p:nvPr>
            <p:ph idx="1"/>
          </p:nvPr>
        </p:nvSpPr>
        <p:spPr/>
        <p:txBody>
          <a:bodyPr>
            <a:normAutofit/>
          </a:bodyPr>
          <a:lstStyle/>
          <a:p>
            <a:pPr algn="just"/>
            <a:r>
              <a:rPr lang="en-US" sz="1500" b="0" i="0" dirty="0">
                <a:solidFill>
                  <a:schemeClr val="tx1"/>
                </a:solidFill>
                <a:effectLst/>
                <a:latin typeface="Söhne"/>
              </a:rPr>
              <a:t>Multiple machine learning models were evaluated, including Linear Regression, Mixed Effect Model, and Neural Network, to identify the best model for predicting life expectancy.</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Evaluation metrics such as R-squared, mean squared error, and accuracy were used to compare the performance of different models.</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The selected model was chosen based on its ability to accurately predict life expectancy and its generalizability to new data.</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The model selection process helped to ensure that the final model was robust and reliable for use in policy-making and public health interventions.</a:t>
            </a:r>
            <a:endParaRPr lang="en-US" sz="1500" dirty="0">
              <a:solidFill>
                <a:schemeClr val="tx1"/>
              </a:solidFill>
            </a:endParaRPr>
          </a:p>
        </p:txBody>
      </p:sp>
    </p:spTree>
    <p:extLst>
      <p:ext uri="{BB962C8B-B14F-4D97-AF65-F5344CB8AC3E}">
        <p14:creationId xmlns:p14="http://schemas.microsoft.com/office/powerpoint/2010/main" val="297729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A083-6EEC-E25C-15F3-5B7A6BF50082}"/>
              </a:ext>
            </a:extLst>
          </p:cNvPr>
          <p:cNvSpPr>
            <a:spLocks noGrp="1"/>
          </p:cNvSpPr>
          <p:nvPr>
            <p:ph type="title"/>
          </p:nvPr>
        </p:nvSpPr>
        <p:spPr/>
        <p:txBody>
          <a:bodyPr/>
          <a:lstStyle/>
          <a:p>
            <a:r>
              <a:rPr lang="en-US" b="0" i="0" dirty="0">
                <a:solidFill>
                  <a:schemeClr val="tx1"/>
                </a:solidFill>
                <a:effectLst/>
                <a:latin typeface="Söhne"/>
              </a:rPr>
              <a:t>Model Evaluation</a:t>
            </a:r>
            <a:endParaRPr lang="en-US" dirty="0">
              <a:solidFill>
                <a:schemeClr val="tx1"/>
              </a:solidFill>
            </a:endParaRPr>
          </a:p>
        </p:txBody>
      </p:sp>
      <p:sp>
        <p:nvSpPr>
          <p:cNvPr id="3" name="Content Placeholder 2">
            <a:extLst>
              <a:ext uri="{FF2B5EF4-FFF2-40B4-BE49-F238E27FC236}">
                <a16:creationId xmlns:a16="http://schemas.microsoft.com/office/drawing/2014/main" id="{C5BA7333-605C-781E-478D-52ED32D5752A}"/>
              </a:ext>
            </a:extLst>
          </p:cNvPr>
          <p:cNvSpPr>
            <a:spLocks noGrp="1"/>
          </p:cNvSpPr>
          <p:nvPr>
            <p:ph idx="1"/>
          </p:nvPr>
        </p:nvSpPr>
        <p:spPr/>
        <p:txBody>
          <a:bodyPr>
            <a:normAutofit/>
          </a:bodyPr>
          <a:lstStyle/>
          <a:p>
            <a:pPr algn="just"/>
            <a:r>
              <a:rPr lang="en-US" sz="1500" b="0" i="0" dirty="0">
                <a:solidFill>
                  <a:schemeClr val="tx1"/>
                </a:solidFill>
                <a:effectLst/>
                <a:latin typeface="Söhne"/>
              </a:rPr>
              <a:t>Evaluating the model's performance on a test set ensures its generalizability to real-world data, validating its predictive capability.</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Careful model selection is crucial to ensuring accurate and meaningful predictions, as different models have varying strengths and weaknesses in predicting life expectancy.</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Rigorous evaluation of the selected model ensures its reliability and validity in predicting life expectancy, promoting its use in public health interventions and policy-making.</a:t>
            </a:r>
            <a:endParaRPr lang="en-US" sz="1500" dirty="0">
              <a:solidFill>
                <a:schemeClr val="tx1"/>
              </a:solidFill>
            </a:endParaRPr>
          </a:p>
        </p:txBody>
      </p:sp>
    </p:spTree>
    <p:extLst>
      <p:ext uri="{BB962C8B-B14F-4D97-AF65-F5344CB8AC3E}">
        <p14:creationId xmlns:p14="http://schemas.microsoft.com/office/powerpoint/2010/main" val="238714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2AAB-50BA-DE3B-82F5-B6A055E06CAA}"/>
              </a:ext>
            </a:extLst>
          </p:cNvPr>
          <p:cNvSpPr>
            <a:spLocks noGrp="1"/>
          </p:cNvSpPr>
          <p:nvPr>
            <p:ph type="title"/>
          </p:nvPr>
        </p:nvSpPr>
        <p:spPr>
          <a:xfrm>
            <a:off x="2181445" y="2788555"/>
            <a:ext cx="8911687" cy="1280890"/>
          </a:xfrm>
        </p:spPr>
        <p:txBody>
          <a:bodyPr>
            <a:normAutofit/>
          </a:bodyPr>
          <a:lstStyle/>
          <a:p>
            <a:r>
              <a:rPr lang="en-US" sz="5400" b="1" dirty="0">
                <a:latin typeface="Söhne"/>
              </a:rPr>
              <a:t>Code</a:t>
            </a:r>
            <a:r>
              <a:rPr lang="en-US" sz="5400" b="1" dirty="0"/>
              <a:t> Demonstration</a:t>
            </a:r>
          </a:p>
        </p:txBody>
      </p:sp>
    </p:spTree>
    <p:extLst>
      <p:ext uri="{BB962C8B-B14F-4D97-AF65-F5344CB8AC3E}">
        <p14:creationId xmlns:p14="http://schemas.microsoft.com/office/powerpoint/2010/main" val="182187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5664-DDC5-9716-D47D-65D0F71B84D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84B080D-9380-C6A1-CB1D-6E91EB7ECCBB}"/>
              </a:ext>
            </a:extLst>
          </p:cNvPr>
          <p:cNvSpPr>
            <a:spLocks noGrp="1"/>
          </p:cNvSpPr>
          <p:nvPr>
            <p:ph idx="1"/>
          </p:nvPr>
        </p:nvSpPr>
        <p:spPr>
          <a:xfrm>
            <a:off x="677334" y="1739965"/>
            <a:ext cx="8596668" cy="3880773"/>
          </a:xfrm>
        </p:spPr>
        <p:txBody>
          <a:bodyPr>
            <a:noAutofit/>
          </a:bodyPr>
          <a:lstStyle/>
          <a:p>
            <a:pPr algn="just"/>
            <a:r>
              <a:rPr lang="en-US" sz="1500" b="0" i="0" dirty="0">
                <a:solidFill>
                  <a:schemeClr val="tx1"/>
                </a:solidFill>
                <a:effectLst/>
                <a:latin typeface="Söhne"/>
              </a:rPr>
              <a:t>Machine learning can accurately predict life expectancy based on various factors, improving global health outcomes and addressing disparities.</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The developed predictive model can identify primary factors influencing life expectancy, allowing targeted interventions.</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Insights gained from data exploration and visualization can prioritize interventions that address root causes of health disparities and promote health equity.</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Machine learning in public health can leverage data and analytics to inform evidence-based policy-making and interventions, advancing healthcare.</a:t>
            </a:r>
            <a:endParaRPr lang="en-US" sz="1500" dirty="0">
              <a:solidFill>
                <a:schemeClr val="tx1"/>
              </a:solidFill>
            </a:endParaRPr>
          </a:p>
        </p:txBody>
      </p:sp>
    </p:spTree>
    <p:extLst>
      <p:ext uri="{BB962C8B-B14F-4D97-AF65-F5344CB8AC3E}">
        <p14:creationId xmlns:p14="http://schemas.microsoft.com/office/powerpoint/2010/main" val="350672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3017-3A53-585D-D0EF-BF6DEAE03C8F}"/>
              </a:ext>
            </a:extLst>
          </p:cNvPr>
          <p:cNvSpPr>
            <a:spLocks noGrp="1"/>
          </p:cNvSpPr>
          <p:nvPr>
            <p:ph type="title"/>
          </p:nvPr>
        </p:nvSpPr>
        <p:spPr/>
        <p:txBody>
          <a:bodyPr/>
          <a:lstStyle/>
          <a:p>
            <a:r>
              <a:rPr lang="en-US" b="0" i="0" dirty="0">
                <a:solidFill>
                  <a:schemeClr val="tx1"/>
                </a:solidFill>
                <a:effectLst/>
                <a:latin typeface="Söhne"/>
              </a:rPr>
              <a:t>Predicting Life Based on Region</a:t>
            </a:r>
            <a:endParaRPr lang="en-US" dirty="0">
              <a:solidFill>
                <a:schemeClr val="tx1"/>
              </a:solidFill>
            </a:endParaRPr>
          </a:p>
        </p:txBody>
      </p:sp>
      <p:sp>
        <p:nvSpPr>
          <p:cNvPr id="3" name="Content Placeholder 2">
            <a:extLst>
              <a:ext uri="{FF2B5EF4-FFF2-40B4-BE49-F238E27FC236}">
                <a16:creationId xmlns:a16="http://schemas.microsoft.com/office/drawing/2014/main" id="{61903CF6-02CB-8507-BE2D-B43ECD75AE56}"/>
              </a:ext>
            </a:extLst>
          </p:cNvPr>
          <p:cNvSpPr>
            <a:spLocks noGrp="1"/>
          </p:cNvSpPr>
          <p:nvPr>
            <p:ph idx="1"/>
          </p:nvPr>
        </p:nvSpPr>
        <p:spPr/>
        <p:txBody>
          <a:bodyPr>
            <a:normAutofit/>
          </a:bodyPr>
          <a:lstStyle/>
          <a:p>
            <a:pPr algn="just"/>
            <a:r>
              <a:rPr lang="en-US" sz="1500" b="0" i="0" dirty="0">
                <a:solidFill>
                  <a:schemeClr val="tx1"/>
                </a:solidFill>
                <a:effectLst/>
                <a:latin typeface="Söhne"/>
              </a:rPr>
              <a:t>Life expectancy is a critical measure of health and well-being, and understanding its key factors is essential. Identifying primary factors that affect life expectancy can help policymakers prioritize interventions that promote healthier communities.</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By developing a robust predictive model, we can identify the primary factors that influence life expectancy, enabling targeted interventions. Predicting life expectancy informs public health policies and helps prioritize interventions that address the root causes of health disparities.</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Our machine learning project aims to predict life expectancy in different regions. We use factors such as education, income, healthcare access, and environmental conditions to develop a robust predictive model.</a:t>
            </a:r>
          </a:p>
        </p:txBody>
      </p:sp>
    </p:spTree>
    <p:extLst>
      <p:ext uri="{BB962C8B-B14F-4D97-AF65-F5344CB8AC3E}">
        <p14:creationId xmlns:p14="http://schemas.microsoft.com/office/powerpoint/2010/main" val="337677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604E-2A85-7174-CA9B-2B518155E0CB}"/>
              </a:ext>
            </a:extLst>
          </p:cNvPr>
          <p:cNvSpPr>
            <a:spLocks noGrp="1"/>
          </p:cNvSpPr>
          <p:nvPr>
            <p:ph type="title"/>
          </p:nvPr>
        </p:nvSpPr>
        <p:spPr/>
        <p:txBody>
          <a:bodyPr/>
          <a:lstStyle/>
          <a:p>
            <a:r>
              <a:rPr lang="en-US" b="0" i="0" dirty="0">
                <a:solidFill>
                  <a:schemeClr val="tx1"/>
                </a:solidFill>
                <a:effectLst/>
                <a:latin typeface="Söhne"/>
              </a:rPr>
              <a:t>A Global Health Challenge</a:t>
            </a:r>
            <a:endParaRPr lang="en-US" dirty="0">
              <a:solidFill>
                <a:schemeClr val="tx1"/>
              </a:solidFill>
            </a:endParaRPr>
          </a:p>
        </p:txBody>
      </p:sp>
      <p:sp>
        <p:nvSpPr>
          <p:cNvPr id="3" name="Content Placeholder 2">
            <a:extLst>
              <a:ext uri="{FF2B5EF4-FFF2-40B4-BE49-F238E27FC236}">
                <a16:creationId xmlns:a16="http://schemas.microsoft.com/office/drawing/2014/main" id="{D1981916-0A99-9298-20E2-4143DA96DFF7}"/>
              </a:ext>
            </a:extLst>
          </p:cNvPr>
          <p:cNvSpPr>
            <a:spLocks noGrp="1"/>
          </p:cNvSpPr>
          <p:nvPr>
            <p:ph idx="1"/>
          </p:nvPr>
        </p:nvSpPr>
        <p:spPr>
          <a:xfrm>
            <a:off x="237744" y="1627632"/>
            <a:ext cx="9381744" cy="4620768"/>
          </a:xfrm>
        </p:spPr>
        <p:txBody>
          <a:bodyPr>
            <a:noAutofit/>
          </a:bodyPr>
          <a:lstStyle/>
          <a:p>
            <a:pPr algn="just"/>
            <a:r>
              <a:rPr lang="en-US" sz="1500" dirty="0">
                <a:solidFill>
                  <a:schemeClr val="tx1"/>
                </a:solidFill>
                <a:latin typeface="Söhne"/>
              </a:rPr>
              <a:t>Low life expectancy is a critical global challenge affecting populations worldwide:</a:t>
            </a:r>
          </a:p>
          <a:p>
            <a:pPr marL="857250" lvl="1" indent="-457200" algn="just">
              <a:buFont typeface="+mj-lt"/>
              <a:buAutoNum type="arabicPeriod"/>
            </a:pPr>
            <a:r>
              <a:rPr lang="en-US" sz="1500" dirty="0">
                <a:solidFill>
                  <a:schemeClr val="tx1"/>
                </a:solidFill>
                <a:latin typeface="Söhne"/>
              </a:rPr>
              <a:t>Life expectancy is influenced by various factors, including socio-economic conditions, environmental factors, and healthcare access.</a:t>
            </a:r>
          </a:p>
          <a:p>
            <a:pPr marL="857250" lvl="1" indent="-457200" algn="just">
              <a:buFont typeface="+mj-lt"/>
              <a:buAutoNum type="arabicPeriod"/>
            </a:pPr>
            <a:r>
              <a:rPr lang="en-US" sz="1500" dirty="0">
                <a:solidFill>
                  <a:schemeClr val="tx1"/>
                </a:solidFill>
                <a:latin typeface="Söhne"/>
              </a:rPr>
              <a:t>Low life expectancy rates are often linked to poverty, social inequality, and inadequate healthcare access.</a:t>
            </a:r>
          </a:p>
          <a:p>
            <a:pPr algn="just"/>
            <a:r>
              <a:rPr lang="en-US" sz="1500" dirty="0">
                <a:solidFill>
                  <a:schemeClr val="tx1"/>
                </a:solidFill>
                <a:latin typeface="Söhne"/>
              </a:rPr>
              <a:t>Addressing this challenge requires a comprehensive approach involving various sectors.</a:t>
            </a:r>
          </a:p>
          <a:p>
            <a:pPr marL="857250" lvl="2" indent="-457200" algn="just">
              <a:buFont typeface="+mj-lt"/>
              <a:buAutoNum type="arabicPeriod"/>
            </a:pPr>
            <a:r>
              <a:rPr lang="en-US" sz="1500" dirty="0">
                <a:solidFill>
                  <a:schemeClr val="tx1"/>
                </a:solidFill>
                <a:latin typeface="Söhne"/>
              </a:rPr>
              <a:t>Collaboration among healthcare, government, academia, and industry is crucial.</a:t>
            </a:r>
          </a:p>
          <a:p>
            <a:pPr marL="857250" lvl="2" indent="-457200" algn="just">
              <a:buFont typeface="+mj-lt"/>
              <a:buAutoNum type="arabicPeriod"/>
            </a:pPr>
            <a:r>
              <a:rPr lang="en-US" sz="1500" dirty="0">
                <a:solidFill>
                  <a:schemeClr val="tx1"/>
                </a:solidFill>
                <a:latin typeface="Söhne"/>
              </a:rPr>
              <a:t>Effective solutions must be evidence-based, culturally sensitive, and tailored to local contexts.</a:t>
            </a:r>
          </a:p>
          <a:p>
            <a:pPr algn="just"/>
            <a:r>
              <a:rPr lang="en-US" sz="1500" dirty="0">
                <a:solidFill>
                  <a:schemeClr val="tx1"/>
                </a:solidFill>
                <a:latin typeface="Söhne"/>
              </a:rPr>
              <a:t>Improving life expectancy rates is an urgent priority.</a:t>
            </a:r>
          </a:p>
          <a:p>
            <a:pPr marL="857250" lvl="2" indent="-457200" algn="just">
              <a:buFont typeface="+mj-lt"/>
              <a:buAutoNum type="arabicPeriod"/>
            </a:pPr>
            <a:r>
              <a:rPr lang="en-US" sz="1500" dirty="0">
                <a:solidFill>
                  <a:schemeClr val="tx1"/>
                </a:solidFill>
                <a:latin typeface="Söhne"/>
              </a:rPr>
              <a:t>It demands sustained attention and investment.</a:t>
            </a:r>
          </a:p>
          <a:p>
            <a:pPr marL="857250" lvl="2" indent="-457200" algn="just">
              <a:buFont typeface="+mj-lt"/>
              <a:buAutoNum type="arabicPeriod"/>
            </a:pPr>
            <a:r>
              <a:rPr lang="en-US" sz="1500" dirty="0">
                <a:solidFill>
                  <a:schemeClr val="tx1"/>
                </a:solidFill>
                <a:latin typeface="Söhne"/>
              </a:rPr>
              <a:t>All individuals must have the opportunity to lead healthy and productive lives.</a:t>
            </a:r>
          </a:p>
          <a:p>
            <a:pPr algn="just"/>
            <a:r>
              <a:rPr lang="en-US" sz="1500" dirty="0">
                <a:solidFill>
                  <a:schemeClr val="tx1"/>
                </a:solidFill>
                <a:latin typeface="Söhne"/>
              </a:rPr>
              <a:t>Overall, improving life expectancy rates is a complex global challenge that requires a comprehensive and collaborative approach. The solution must be evidence-based, culturally sensitive, and tailored to local contexts to ensure that all individuals can lead healthy and productive lives.</a:t>
            </a:r>
          </a:p>
          <a:p>
            <a:pPr algn="just"/>
            <a:endParaRPr lang="en-US" sz="1500" dirty="0">
              <a:solidFill>
                <a:schemeClr val="tx1"/>
              </a:solidFill>
            </a:endParaRPr>
          </a:p>
        </p:txBody>
      </p:sp>
    </p:spTree>
    <p:extLst>
      <p:ext uri="{BB962C8B-B14F-4D97-AF65-F5344CB8AC3E}">
        <p14:creationId xmlns:p14="http://schemas.microsoft.com/office/powerpoint/2010/main" val="193549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E8F5-2C20-4B1A-06FD-ACD4C8C3685D}"/>
              </a:ext>
            </a:extLst>
          </p:cNvPr>
          <p:cNvSpPr>
            <a:spLocks noGrp="1"/>
          </p:cNvSpPr>
          <p:nvPr>
            <p:ph type="title"/>
          </p:nvPr>
        </p:nvSpPr>
        <p:spPr/>
        <p:txBody>
          <a:bodyPr/>
          <a:lstStyle/>
          <a:p>
            <a:r>
              <a:rPr lang="en-US" b="0" i="0" dirty="0">
                <a:solidFill>
                  <a:schemeClr val="tx1"/>
                </a:solidFill>
                <a:effectLst/>
                <a:latin typeface="Söhne"/>
              </a:rPr>
              <a:t>Numeric Prediction</a:t>
            </a:r>
            <a:endParaRPr lang="en-US" dirty="0">
              <a:solidFill>
                <a:schemeClr val="tx1"/>
              </a:solidFill>
            </a:endParaRPr>
          </a:p>
        </p:txBody>
      </p:sp>
      <p:sp>
        <p:nvSpPr>
          <p:cNvPr id="3" name="Content Placeholder 2">
            <a:extLst>
              <a:ext uri="{FF2B5EF4-FFF2-40B4-BE49-F238E27FC236}">
                <a16:creationId xmlns:a16="http://schemas.microsoft.com/office/drawing/2014/main" id="{4A0E3054-B06A-3B7C-8AE2-647C98B3C745}"/>
              </a:ext>
            </a:extLst>
          </p:cNvPr>
          <p:cNvSpPr>
            <a:spLocks noGrp="1"/>
          </p:cNvSpPr>
          <p:nvPr>
            <p:ph idx="1"/>
          </p:nvPr>
        </p:nvSpPr>
        <p:spPr>
          <a:xfrm>
            <a:off x="677334" y="1783081"/>
            <a:ext cx="8596668" cy="4258282"/>
          </a:xfrm>
        </p:spPr>
        <p:txBody>
          <a:bodyPr>
            <a:normAutofit/>
          </a:bodyPr>
          <a:lstStyle/>
          <a:p>
            <a:pPr algn="just"/>
            <a:r>
              <a:rPr lang="en-US" sz="1500" b="0" i="0" dirty="0">
                <a:solidFill>
                  <a:schemeClr val="tx1"/>
                </a:solidFill>
                <a:effectLst/>
                <a:latin typeface="Söhne"/>
              </a:rPr>
              <a:t>Our goal is to predict life expectancy in years using a machine learning model.</a:t>
            </a:r>
          </a:p>
          <a:p>
            <a:pPr marL="0" indent="0" algn="just">
              <a:buNone/>
            </a:pPr>
            <a:endParaRPr lang="en-US" sz="1500" b="0" i="0" dirty="0">
              <a:solidFill>
                <a:schemeClr val="tx1"/>
              </a:solidFill>
              <a:effectLst/>
              <a:latin typeface="Söhne"/>
            </a:endParaRPr>
          </a:p>
          <a:p>
            <a:pPr algn="just"/>
            <a:r>
              <a:rPr lang="en-US" sz="1500" b="0" i="0" dirty="0">
                <a:solidFill>
                  <a:schemeClr val="tx1"/>
                </a:solidFill>
                <a:effectLst/>
                <a:latin typeface="Söhne"/>
              </a:rPr>
              <a:t>The response variable is a numeric prediction of life expectancy.</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The output of the model is a continuous value that represents the estimated life expectancy for a given region based on the input features.</a:t>
            </a:r>
          </a:p>
          <a:p>
            <a:pPr marL="0" indent="0" algn="just">
              <a:buNone/>
            </a:pPr>
            <a:endParaRPr lang="en-US" sz="1500" b="0" i="0" dirty="0">
              <a:solidFill>
                <a:schemeClr val="tx1"/>
              </a:solidFill>
              <a:effectLst/>
              <a:latin typeface="Söhne"/>
            </a:endParaRPr>
          </a:p>
          <a:p>
            <a:pPr algn="just"/>
            <a:r>
              <a:rPr lang="en-US" sz="1500" b="0" i="0" dirty="0">
                <a:solidFill>
                  <a:schemeClr val="tx1"/>
                </a:solidFill>
                <a:effectLst/>
                <a:latin typeface="Söhne"/>
              </a:rPr>
              <a:t>By leveraging the power of machine learning, we can develop a model that provides more accurate predictions of life expectancy, which can inform targeted interventions and improve health outcomes for communities worldwide.</a:t>
            </a:r>
            <a:endParaRPr lang="en-US" sz="1500" dirty="0">
              <a:solidFill>
                <a:schemeClr val="tx1"/>
              </a:solidFill>
            </a:endParaRPr>
          </a:p>
        </p:txBody>
      </p:sp>
    </p:spTree>
    <p:extLst>
      <p:ext uri="{BB962C8B-B14F-4D97-AF65-F5344CB8AC3E}">
        <p14:creationId xmlns:p14="http://schemas.microsoft.com/office/powerpoint/2010/main" val="40572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C5FD-43D1-1D4B-5D73-51AC04F3FB59}"/>
              </a:ext>
            </a:extLst>
          </p:cNvPr>
          <p:cNvSpPr>
            <a:spLocks noGrp="1"/>
          </p:cNvSpPr>
          <p:nvPr>
            <p:ph type="title"/>
          </p:nvPr>
        </p:nvSpPr>
        <p:spPr/>
        <p:txBody>
          <a:bodyPr/>
          <a:lstStyle/>
          <a:p>
            <a:r>
              <a:rPr lang="en-US" b="0" i="0" dirty="0">
                <a:solidFill>
                  <a:schemeClr val="tx1"/>
                </a:solidFill>
                <a:effectLst/>
                <a:latin typeface="Söhne"/>
              </a:rPr>
              <a:t>Data Source and Characteristics</a:t>
            </a:r>
            <a:endParaRPr lang="en-US" dirty="0">
              <a:solidFill>
                <a:schemeClr val="tx1"/>
              </a:solidFill>
            </a:endParaRPr>
          </a:p>
        </p:txBody>
      </p:sp>
      <p:sp>
        <p:nvSpPr>
          <p:cNvPr id="3" name="Content Placeholder 2">
            <a:extLst>
              <a:ext uri="{FF2B5EF4-FFF2-40B4-BE49-F238E27FC236}">
                <a16:creationId xmlns:a16="http://schemas.microsoft.com/office/drawing/2014/main" id="{D837B945-0032-4A8C-502D-062D66F6546D}"/>
              </a:ext>
            </a:extLst>
          </p:cNvPr>
          <p:cNvSpPr>
            <a:spLocks noGrp="1"/>
          </p:cNvSpPr>
          <p:nvPr>
            <p:ph idx="1"/>
          </p:nvPr>
        </p:nvSpPr>
        <p:spPr/>
        <p:txBody>
          <a:bodyPr>
            <a:normAutofit/>
          </a:bodyPr>
          <a:lstStyle/>
          <a:p>
            <a:pPr algn="just"/>
            <a:r>
              <a:rPr lang="en-US" sz="1500" b="0" i="0" dirty="0">
                <a:solidFill>
                  <a:schemeClr val="tx1"/>
                </a:solidFill>
                <a:effectLst/>
                <a:latin typeface="Söhne"/>
              </a:rPr>
              <a:t>The data used for this analysis was obtained from the </a:t>
            </a:r>
            <a:r>
              <a:rPr lang="en-US" sz="1500" b="1" i="0" dirty="0">
                <a:solidFill>
                  <a:schemeClr val="tx1"/>
                </a:solidFill>
                <a:effectLst/>
                <a:latin typeface="Söhne"/>
              </a:rPr>
              <a:t>World Health Organization (WHO) Global Health Observatory (GHO) </a:t>
            </a:r>
            <a:r>
              <a:rPr lang="en-US" sz="1500" b="0" i="0" dirty="0">
                <a:solidFill>
                  <a:schemeClr val="tx1"/>
                </a:solidFill>
                <a:effectLst/>
                <a:latin typeface="Söhne"/>
              </a:rPr>
              <a:t>database. The dataset includes information on life expectancy and various factors that may impact it, such as income, education, and healthcare access. The dataset contains X number of records and Y number of features.</a:t>
            </a:r>
          </a:p>
          <a:p>
            <a:pPr algn="just"/>
            <a:endParaRPr lang="en-US" sz="1500" dirty="0">
              <a:solidFill>
                <a:schemeClr val="tx1"/>
              </a:solidFill>
              <a:latin typeface="Söhne"/>
            </a:endParaRP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The data used for this analysis was obtained from </a:t>
            </a:r>
            <a:r>
              <a:rPr lang="en-US" sz="1500" b="1" i="0" dirty="0">
                <a:solidFill>
                  <a:schemeClr val="tx1"/>
                </a:solidFill>
                <a:effectLst/>
                <a:latin typeface="Söhne"/>
              </a:rPr>
              <a:t>Kaggle</a:t>
            </a:r>
            <a:r>
              <a:rPr lang="en-US" sz="1500" b="0" i="0" dirty="0">
                <a:solidFill>
                  <a:schemeClr val="tx1"/>
                </a:solidFill>
                <a:effectLst/>
                <a:latin typeface="Söhne"/>
              </a:rPr>
              <a:t>, a popular online community of data scientists and machine learning practitioners.</a:t>
            </a:r>
            <a:endParaRPr lang="en-US" sz="1500" dirty="0">
              <a:solidFill>
                <a:schemeClr val="tx1"/>
              </a:solidFill>
            </a:endParaRPr>
          </a:p>
        </p:txBody>
      </p:sp>
    </p:spTree>
    <p:extLst>
      <p:ext uri="{BB962C8B-B14F-4D97-AF65-F5344CB8AC3E}">
        <p14:creationId xmlns:p14="http://schemas.microsoft.com/office/powerpoint/2010/main" val="114339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9C21-AADD-6FDD-7A84-79BB06B1FEB8}"/>
              </a:ext>
            </a:extLst>
          </p:cNvPr>
          <p:cNvSpPr>
            <a:spLocks noGrp="1"/>
          </p:cNvSpPr>
          <p:nvPr>
            <p:ph type="title"/>
          </p:nvPr>
        </p:nvSpPr>
        <p:spPr/>
        <p:txBody>
          <a:bodyPr/>
          <a:lstStyle/>
          <a:p>
            <a:r>
              <a:rPr lang="en-US" b="0" i="0" dirty="0">
                <a:solidFill>
                  <a:schemeClr val="tx1"/>
                </a:solidFill>
                <a:effectLst/>
                <a:latin typeface="Söhne"/>
              </a:rPr>
              <a:t>Data Quality, Statistics, and Distributions</a:t>
            </a:r>
            <a:endParaRPr lang="en-US" dirty="0">
              <a:solidFill>
                <a:schemeClr val="tx1"/>
              </a:solidFill>
            </a:endParaRPr>
          </a:p>
        </p:txBody>
      </p:sp>
      <p:sp>
        <p:nvSpPr>
          <p:cNvPr id="3" name="Content Placeholder 2">
            <a:extLst>
              <a:ext uri="{FF2B5EF4-FFF2-40B4-BE49-F238E27FC236}">
                <a16:creationId xmlns:a16="http://schemas.microsoft.com/office/drawing/2014/main" id="{1F5305F3-0CF8-0672-889B-49AFAD6CFAF5}"/>
              </a:ext>
            </a:extLst>
          </p:cNvPr>
          <p:cNvSpPr>
            <a:spLocks noGrp="1"/>
          </p:cNvSpPr>
          <p:nvPr>
            <p:ph idx="1"/>
          </p:nvPr>
        </p:nvSpPr>
        <p:spPr>
          <a:xfrm>
            <a:off x="466344" y="1307592"/>
            <a:ext cx="9345168" cy="5047487"/>
          </a:xfrm>
        </p:spPr>
        <p:txBody>
          <a:bodyPr>
            <a:normAutofit/>
          </a:bodyPr>
          <a:lstStyle/>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Overall, these steps were taken to clean and analyze the dataset in order to prepare it for machine learning modeling.</a:t>
            </a:r>
            <a:endParaRPr lang="en-US" sz="1500" dirty="0">
              <a:solidFill>
                <a:schemeClr val="tx1"/>
              </a:solidFill>
            </a:endParaRPr>
          </a:p>
          <a:p>
            <a:pPr marL="0" indent="0" algn="just">
              <a:buNone/>
            </a:pPr>
            <a:endParaRPr lang="en-US" sz="1500" b="0" i="0" dirty="0">
              <a:solidFill>
                <a:schemeClr val="tx1"/>
              </a:solidFill>
              <a:effectLst/>
              <a:latin typeface="Söhne"/>
            </a:endParaRPr>
          </a:p>
          <a:p>
            <a:pPr lvl="1" algn="just">
              <a:buFont typeface="+mj-lt"/>
              <a:buAutoNum type="arabicPeriod"/>
            </a:pPr>
            <a:r>
              <a:rPr lang="en-US" sz="1500" b="0" i="0" dirty="0">
                <a:solidFill>
                  <a:schemeClr val="tx1"/>
                </a:solidFill>
                <a:effectLst/>
                <a:latin typeface="Söhne"/>
              </a:rPr>
              <a:t>Identify missing values: The dataset was likely checked for any missing values in the variables of interest.</a:t>
            </a:r>
          </a:p>
          <a:p>
            <a:pPr lvl="1" algn="just">
              <a:buFont typeface="+mj-lt"/>
              <a:buAutoNum type="arabicPeriod"/>
            </a:pPr>
            <a:r>
              <a:rPr lang="en-US" sz="1500" b="0" i="0" dirty="0">
                <a:solidFill>
                  <a:schemeClr val="tx1"/>
                </a:solidFill>
                <a:effectLst/>
                <a:latin typeface="Söhne"/>
              </a:rPr>
              <a:t>Impute missing values: Missing values were imputed using mean or median imputation. This means that the missing values were replaced with the average or median value of the variable.</a:t>
            </a:r>
          </a:p>
          <a:p>
            <a:pPr lvl="1" algn="just">
              <a:buFont typeface="+mj-lt"/>
              <a:buAutoNum type="arabicPeriod"/>
            </a:pPr>
            <a:r>
              <a:rPr lang="en-US" sz="1500" b="0" i="0" dirty="0">
                <a:solidFill>
                  <a:schemeClr val="tx1"/>
                </a:solidFill>
                <a:effectLst/>
                <a:latin typeface="Söhne"/>
              </a:rPr>
              <a:t>Identify outliers: The dataset was likely checked for any outliers, which are values that are significantly different from other values in the variable.</a:t>
            </a:r>
          </a:p>
          <a:p>
            <a:pPr lvl="1" algn="just">
              <a:buFont typeface="+mj-lt"/>
              <a:buAutoNum type="arabicPeriod"/>
            </a:pPr>
            <a:r>
              <a:rPr lang="en-US" sz="1500" b="0" i="0" dirty="0">
                <a:solidFill>
                  <a:schemeClr val="tx1"/>
                </a:solidFill>
                <a:effectLst/>
                <a:latin typeface="Söhne"/>
              </a:rPr>
              <a:t>Remove outliers: Outliers that were more than Z standard deviations away from the mean were removed from the dataset.</a:t>
            </a:r>
          </a:p>
          <a:p>
            <a:pPr lvl="1" algn="just">
              <a:buFont typeface="+mj-lt"/>
              <a:buAutoNum type="arabicPeriod"/>
            </a:pPr>
            <a:r>
              <a:rPr lang="en-US" sz="1500" b="0" i="0" dirty="0">
                <a:solidFill>
                  <a:schemeClr val="tx1"/>
                </a:solidFill>
                <a:effectLst/>
                <a:latin typeface="Söhne"/>
              </a:rPr>
              <a:t>Analyze variables: The variables in the dataset were analyzed for their distributions and correlations using various visualization techniques. This would include methods such as histograms, scatter plots, and correlation matrices.</a:t>
            </a:r>
          </a:p>
          <a:p>
            <a:pPr marL="0" indent="0" algn="just">
              <a:buNone/>
            </a:pPr>
            <a:endParaRPr lang="en-US" sz="1500" b="0" i="0" dirty="0">
              <a:solidFill>
                <a:schemeClr val="tx1"/>
              </a:solidFill>
              <a:effectLst/>
              <a:latin typeface="Söhne"/>
            </a:endParaRPr>
          </a:p>
        </p:txBody>
      </p:sp>
    </p:spTree>
    <p:extLst>
      <p:ext uri="{BB962C8B-B14F-4D97-AF65-F5344CB8AC3E}">
        <p14:creationId xmlns:p14="http://schemas.microsoft.com/office/powerpoint/2010/main" val="20742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AFDD-623C-F4FE-9292-16A1CC792952}"/>
              </a:ext>
            </a:extLst>
          </p:cNvPr>
          <p:cNvSpPr>
            <a:spLocks noGrp="1"/>
          </p:cNvSpPr>
          <p:nvPr>
            <p:ph type="title"/>
          </p:nvPr>
        </p:nvSpPr>
        <p:spPr/>
        <p:txBody>
          <a:bodyPr/>
          <a:lstStyle/>
          <a:p>
            <a:r>
              <a:rPr lang="en-US" b="0" i="0" dirty="0">
                <a:solidFill>
                  <a:schemeClr val="tx1"/>
                </a:solidFill>
                <a:effectLst/>
                <a:latin typeface="Söhne"/>
              </a:rPr>
              <a:t>Data Preprocessing Techniques</a:t>
            </a:r>
            <a:endParaRPr lang="en-US" dirty="0">
              <a:solidFill>
                <a:schemeClr val="tx1"/>
              </a:solidFill>
            </a:endParaRPr>
          </a:p>
        </p:txBody>
      </p:sp>
      <p:sp>
        <p:nvSpPr>
          <p:cNvPr id="3" name="Content Placeholder 2">
            <a:extLst>
              <a:ext uri="{FF2B5EF4-FFF2-40B4-BE49-F238E27FC236}">
                <a16:creationId xmlns:a16="http://schemas.microsoft.com/office/drawing/2014/main" id="{BBFD693D-4BAF-4908-864A-6AE5D53B7C20}"/>
              </a:ext>
            </a:extLst>
          </p:cNvPr>
          <p:cNvSpPr>
            <a:spLocks noGrp="1"/>
          </p:cNvSpPr>
          <p:nvPr>
            <p:ph idx="1"/>
          </p:nvPr>
        </p:nvSpPr>
        <p:spPr>
          <a:xfrm>
            <a:off x="219456" y="1764792"/>
            <a:ext cx="9710928" cy="4690871"/>
          </a:xfrm>
        </p:spPr>
        <p:txBody>
          <a:bodyPr>
            <a:normAutofit/>
          </a:bodyPr>
          <a:lstStyle/>
          <a:p>
            <a:pPr algn="just"/>
            <a:r>
              <a:rPr lang="en-US" sz="1500" b="0" i="0" dirty="0">
                <a:solidFill>
                  <a:schemeClr val="tx1"/>
                </a:solidFill>
                <a:effectLst/>
                <a:latin typeface="Söhne"/>
              </a:rPr>
              <a:t>Overall, these steps were likely taken to prepare the dataset for machine learning modeling.</a:t>
            </a:r>
          </a:p>
          <a:p>
            <a:pPr algn="just"/>
            <a:endParaRPr lang="en-US" sz="1500" b="0" i="0" dirty="0">
              <a:solidFill>
                <a:schemeClr val="tx1"/>
              </a:solidFill>
              <a:effectLst/>
              <a:latin typeface="Söhne"/>
            </a:endParaRPr>
          </a:p>
          <a:p>
            <a:pPr marL="857250" lvl="1" indent="-457200" algn="just">
              <a:buFont typeface="+mj-lt"/>
              <a:buAutoNum type="arabicPeriod"/>
            </a:pPr>
            <a:r>
              <a:rPr lang="en-US" sz="1500" dirty="0">
                <a:solidFill>
                  <a:schemeClr val="tx1"/>
                </a:solidFill>
                <a:latin typeface="Söhne"/>
              </a:rPr>
              <a:t>Feature scaling: The features in the dataset were likely scaled to ensure that all features have a similar scale. This is important because some machine learning models are sensitive to differences in scale between features.</a:t>
            </a:r>
          </a:p>
          <a:p>
            <a:pPr marL="857250" lvl="1" indent="-457200" algn="just">
              <a:buFont typeface="+mj-lt"/>
              <a:buAutoNum type="arabicPeriod"/>
            </a:pPr>
            <a:r>
              <a:rPr lang="en-US" sz="1500" dirty="0">
                <a:solidFill>
                  <a:schemeClr val="tx1"/>
                </a:solidFill>
                <a:latin typeface="Söhne"/>
              </a:rPr>
              <a:t>Dummy variable creation: If the dataset contained categorical variables, they were likely transformed into dummy variables. This is important because machine learning models generally cannot handle categorical variables directly and require them to be transformed into numerical representations.</a:t>
            </a:r>
          </a:p>
          <a:p>
            <a:pPr marL="857250" lvl="1" indent="-457200" algn="just">
              <a:buFont typeface="+mj-lt"/>
              <a:buAutoNum type="arabicPeriod"/>
            </a:pPr>
            <a:r>
              <a:rPr lang="en-US" sz="1500" dirty="0">
                <a:solidFill>
                  <a:schemeClr val="tx1"/>
                </a:solidFill>
                <a:latin typeface="Söhne"/>
              </a:rPr>
              <a:t>Correlation analysis: The variables in the dataset were analyzed for correlations using various techniques. Highly correlated variables were likely identified and removed from the dataset. This is important because highly correlated variables can cause problems for some machine learning models, leading to overfitting or reduced model performance.</a:t>
            </a:r>
          </a:p>
        </p:txBody>
      </p:sp>
    </p:spTree>
    <p:extLst>
      <p:ext uri="{BB962C8B-B14F-4D97-AF65-F5344CB8AC3E}">
        <p14:creationId xmlns:p14="http://schemas.microsoft.com/office/powerpoint/2010/main" val="63788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5950-B27D-0E17-FEB6-F6D662DEB764}"/>
              </a:ext>
            </a:extLst>
          </p:cNvPr>
          <p:cNvSpPr>
            <a:spLocks noGrp="1"/>
          </p:cNvSpPr>
          <p:nvPr>
            <p:ph type="title"/>
          </p:nvPr>
        </p:nvSpPr>
        <p:spPr/>
        <p:txBody>
          <a:bodyPr/>
          <a:lstStyle/>
          <a:p>
            <a:r>
              <a:rPr lang="en-US" b="0" i="0" dirty="0">
                <a:solidFill>
                  <a:schemeClr val="tx1"/>
                </a:solidFill>
                <a:effectLst/>
                <a:latin typeface="Söhne"/>
              </a:rPr>
              <a:t>Exploratory Data Analysis</a:t>
            </a:r>
            <a:endParaRPr lang="en-US" dirty="0">
              <a:solidFill>
                <a:schemeClr val="tx1"/>
              </a:solidFill>
            </a:endParaRPr>
          </a:p>
        </p:txBody>
      </p:sp>
      <p:sp>
        <p:nvSpPr>
          <p:cNvPr id="3" name="Content Placeholder 2">
            <a:extLst>
              <a:ext uri="{FF2B5EF4-FFF2-40B4-BE49-F238E27FC236}">
                <a16:creationId xmlns:a16="http://schemas.microsoft.com/office/drawing/2014/main" id="{1D1EF6F1-6FEC-8BDB-8A92-32DC9B202CA1}"/>
              </a:ext>
            </a:extLst>
          </p:cNvPr>
          <p:cNvSpPr>
            <a:spLocks noGrp="1"/>
          </p:cNvSpPr>
          <p:nvPr>
            <p:ph idx="1"/>
          </p:nvPr>
        </p:nvSpPr>
        <p:spPr/>
        <p:txBody>
          <a:bodyPr>
            <a:normAutofit/>
          </a:bodyPr>
          <a:lstStyle/>
          <a:p>
            <a:pPr algn="just"/>
            <a:r>
              <a:rPr lang="en-US" sz="1500" b="0" i="0" dirty="0">
                <a:solidFill>
                  <a:schemeClr val="tx1"/>
                </a:solidFill>
                <a:effectLst/>
                <a:latin typeface="Söhne"/>
              </a:rPr>
              <a:t>Relationship analysis: The relationships between variables in the dataset were explored to gain insights into factors that impact life expectancy. Possible relationships that may have been explored include the correlation between income and life expectancy or the association between healthcare access and life expectancy.</a:t>
            </a:r>
          </a:p>
          <a:p>
            <a:pPr algn="just"/>
            <a:endParaRPr lang="en-US" sz="1500" b="0" i="0" dirty="0">
              <a:solidFill>
                <a:schemeClr val="tx1"/>
              </a:solidFill>
              <a:effectLst/>
              <a:latin typeface="Söhne"/>
            </a:endParaRPr>
          </a:p>
          <a:p>
            <a:pPr algn="just"/>
            <a:r>
              <a:rPr lang="en-US" sz="1500" b="0" i="0" dirty="0">
                <a:solidFill>
                  <a:schemeClr val="tx1"/>
                </a:solidFill>
                <a:effectLst/>
                <a:latin typeface="Söhne"/>
              </a:rPr>
              <a:t>Distribution analysis: The distribution of variables in the dataset was analyzed to understand the characteristics of the dataset. This would include methods such as plotting histograms or density plots to visualize the distribution of the data.</a:t>
            </a:r>
            <a:endParaRPr lang="en-US" sz="1500" dirty="0">
              <a:solidFill>
                <a:schemeClr val="tx1"/>
              </a:solidFill>
            </a:endParaRPr>
          </a:p>
        </p:txBody>
      </p:sp>
    </p:spTree>
    <p:extLst>
      <p:ext uri="{BB962C8B-B14F-4D97-AF65-F5344CB8AC3E}">
        <p14:creationId xmlns:p14="http://schemas.microsoft.com/office/powerpoint/2010/main" val="115232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5489-A252-6F11-1518-F2740F9679AB}"/>
              </a:ext>
            </a:extLst>
          </p:cNvPr>
          <p:cNvSpPr>
            <a:spLocks noGrp="1"/>
          </p:cNvSpPr>
          <p:nvPr>
            <p:ph type="title"/>
          </p:nvPr>
        </p:nvSpPr>
        <p:spPr/>
        <p:txBody>
          <a:bodyPr/>
          <a:lstStyle/>
          <a:p>
            <a:r>
              <a:rPr lang="en-US" b="0" i="0" dirty="0">
                <a:solidFill>
                  <a:schemeClr val="tx1"/>
                </a:solidFill>
                <a:effectLst/>
                <a:latin typeface="Söhne"/>
              </a:rPr>
              <a:t>Explorator</a:t>
            </a:r>
            <a:r>
              <a:rPr lang="en-US" dirty="0">
                <a:solidFill>
                  <a:schemeClr val="tx1"/>
                </a:solidFill>
                <a:latin typeface="Söhne"/>
              </a:rPr>
              <a:t>y Data Analysis – cont.</a:t>
            </a:r>
            <a:endParaRPr lang="en-US" dirty="0">
              <a:solidFill>
                <a:schemeClr val="tx1"/>
              </a:solidFill>
            </a:endParaRPr>
          </a:p>
        </p:txBody>
      </p:sp>
      <p:sp>
        <p:nvSpPr>
          <p:cNvPr id="3" name="Content Placeholder 2">
            <a:extLst>
              <a:ext uri="{FF2B5EF4-FFF2-40B4-BE49-F238E27FC236}">
                <a16:creationId xmlns:a16="http://schemas.microsoft.com/office/drawing/2014/main" id="{7463CB4D-764D-CE28-813F-C147067A6AF2}"/>
              </a:ext>
            </a:extLst>
          </p:cNvPr>
          <p:cNvSpPr>
            <a:spLocks noGrp="1"/>
          </p:cNvSpPr>
          <p:nvPr>
            <p:ph idx="1"/>
          </p:nvPr>
        </p:nvSpPr>
        <p:spPr>
          <a:xfrm>
            <a:off x="677334" y="1488613"/>
            <a:ext cx="8596668" cy="3880773"/>
          </a:xfrm>
        </p:spPr>
        <p:txBody>
          <a:bodyPr>
            <a:noAutofit/>
          </a:bodyPr>
          <a:lstStyle/>
          <a:p>
            <a:pPr algn="just"/>
            <a:r>
              <a:rPr lang="en-US" sz="1500" b="0" i="0" dirty="0">
                <a:solidFill>
                  <a:schemeClr val="tx1"/>
                </a:solidFill>
                <a:effectLst/>
                <a:latin typeface="Söhne"/>
              </a:rPr>
              <a:t>Visualization techniques such as scatter plots, heat maps, and histograms were used to help identify highly correlated variables, outliers, and distributional properties of the data.</a:t>
            </a:r>
          </a:p>
          <a:p>
            <a:pPr algn="just"/>
            <a:r>
              <a:rPr lang="en-US" sz="1500" dirty="0">
                <a:solidFill>
                  <a:schemeClr val="tx1"/>
                </a:solidFill>
                <a:latin typeface="Söhne"/>
              </a:rPr>
              <a:t>Some possible insights that may have been gained during the data exploration and visualization stage include:</a:t>
            </a:r>
          </a:p>
          <a:p>
            <a:pPr algn="just"/>
            <a:endParaRPr lang="en-US" sz="1500" dirty="0">
              <a:solidFill>
                <a:schemeClr val="tx1"/>
              </a:solidFill>
              <a:latin typeface="Söhne"/>
            </a:endParaRPr>
          </a:p>
          <a:p>
            <a:pPr marL="857250" lvl="1" indent="-457200" algn="just">
              <a:buFont typeface="+mj-lt"/>
              <a:buAutoNum type="arabicPeriod"/>
            </a:pPr>
            <a:r>
              <a:rPr lang="en-US" sz="1500" dirty="0">
                <a:solidFill>
                  <a:schemeClr val="tx1"/>
                </a:solidFill>
                <a:latin typeface="Söhne"/>
              </a:rPr>
              <a:t>Identification of highly correlated variables: By creating scatter plots or heat maps, researchers may have identified variables that are strongly correlated with each other. This can help in identifying redundant variables and simplifying the modeling process.</a:t>
            </a:r>
          </a:p>
          <a:p>
            <a:pPr marL="857250" lvl="1" indent="-457200" algn="just">
              <a:buFont typeface="+mj-lt"/>
              <a:buAutoNum type="arabicPeriod"/>
            </a:pPr>
            <a:r>
              <a:rPr lang="en-US" sz="1500" dirty="0">
                <a:solidFill>
                  <a:schemeClr val="tx1"/>
                </a:solidFill>
                <a:latin typeface="Söhne"/>
              </a:rPr>
              <a:t>Detection of outliers: Outliers can have a significant impact on the predictive model, so it is important to identify and address them. Visualization techniques such as scatter plots can help in identifying outliers.</a:t>
            </a:r>
          </a:p>
          <a:p>
            <a:pPr marL="857250" lvl="1" indent="-457200" algn="just">
              <a:buFont typeface="+mj-lt"/>
              <a:buAutoNum type="arabicPeriod"/>
            </a:pPr>
            <a:r>
              <a:rPr lang="en-US" sz="1500" dirty="0">
                <a:solidFill>
                  <a:schemeClr val="tx1"/>
                </a:solidFill>
                <a:latin typeface="Söhne"/>
              </a:rPr>
              <a:t>Understanding distributional properties of the data: Visualization techniques such as histograms can provide insights into the distributional properties of the data. This can help in understanding the shape of the data and selecting appropriate modeling techniques.</a:t>
            </a:r>
          </a:p>
        </p:txBody>
      </p:sp>
    </p:spTree>
    <p:extLst>
      <p:ext uri="{BB962C8B-B14F-4D97-AF65-F5344CB8AC3E}">
        <p14:creationId xmlns:p14="http://schemas.microsoft.com/office/powerpoint/2010/main" val="29876580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1500</TotalTime>
  <Words>1395</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Söhne</vt:lpstr>
      <vt:lpstr>Trebuchet MS</vt:lpstr>
      <vt:lpstr>Wingdings 3</vt:lpstr>
      <vt:lpstr>Facet</vt:lpstr>
      <vt:lpstr>IE 7275 - Project Presentation - Spring 2023  Life Expectancy: A Data-Driven Exploration and Prediction </vt:lpstr>
      <vt:lpstr>Predicting Life Based on Region</vt:lpstr>
      <vt:lpstr>A Global Health Challenge</vt:lpstr>
      <vt:lpstr>Numeric Prediction</vt:lpstr>
      <vt:lpstr>Data Source and Characteristics</vt:lpstr>
      <vt:lpstr>Data Quality, Statistics, and Distributions</vt:lpstr>
      <vt:lpstr>Data Preprocessing Techniques</vt:lpstr>
      <vt:lpstr>Exploratory Data Analysis</vt:lpstr>
      <vt:lpstr>Exploratory Data Analysis – cont.</vt:lpstr>
      <vt:lpstr>Feature Engineering</vt:lpstr>
      <vt:lpstr>Model Selection</vt:lpstr>
      <vt:lpstr>Model Evaluation</vt:lpstr>
      <vt:lpstr>Code Demonstration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A Data-Driven Exploration and Prediction </dc:title>
  <dc:creator>Sai Varun Kumar Namburi</dc:creator>
  <cp:lastModifiedBy>Sai Varun Kumar Namburi</cp:lastModifiedBy>
  <cp:revision>42</cp:revision>
  <dcterms:created xsi:type="dcterms:W3CDTF">2023-04-17T16:15:20Z</dcterms:created>
  <dcterms:modified xsi:type="dcterms:W3CDTF">2023-04-19T05:08:55Z</dcterms:modified>
</cp:coreProperties>
</file>