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7" r:id="rId3"/>
    <p:sldId id="268" r:id="rId4"/>
    <p:sldId id="269" r:id="rId5"/>
    <p:sldId id="270" r:id="rId6"/>
    <p:sldId id="271" r:id="rId7"/>
    <p:sldId id="272" r:id="rId8"/>
    <p:sldId id="273" r:id="rId9"/>
    <p:sldId id="274" r:id="rId10"/>
    <p:sldId id="275" r:id="rId11"/>
    <p:sldId id="257" r:id="rId12"/>
    <p:sldId id="258" r:id="rId13"/>
    <p:sldId id="259" r:id="rId14"/>
    <p:sldId id="260" r:id="rId15"/>
    <p:sldId id="261" r:id="rId16"/>
    <p:sldId id="262" r:id="rId17"/>
    <p:sldId id="263" r:id="rId18"/>
    <p:sldId id="264" r:id="rId19"/>
    <p:sldId id="26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7F1C1C-83B1-4FBB-843A-A54073ABD201}" v="397" dt="2023-04-05T18:42:33.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1FBD37-E3FB-466D-93CE-00EEDAF31D7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CA611B5-1ACA-425D-ACD0-63C813096C61}">
      <dgm:prSet/>
      <dgm:spPr/>
      <dgm:t>
        <a:bodyPr/>
        <a:lstStyle/>
        <a:p>
          <a:r>
            <a:rPr lang="en-US"/>
            <a:t>The problem statement for this dataset could be: "To understand customer purchasing behavior and identify trends and patterns in order data from a retail store that sells Men's fashion and Mobile &amp; Tablets.“</a:t>
          </a:r>
        </a:p>
      </dgm:t>
    </dgm:pt>
    <dgm:pt modelId="{6F1CEE9E-A8C4-453E-91EE-39BC3EECABC3}" type="parTrans" cxnId="{8559898E-2C39-432C-91FB-F2E393192168}">
      <dgm:prSet/>
      <dgm:spPr/>
      <dgm:t>
        <a:bodyPr/>
        <a:lstStyle/>
        <a:p>
          <a:endParaRPr lang="en-US"/>
        </a:p>
      </dgm:t>
    </dgm:pt>
    <dgm:pt modelId="{412D7BDB-02C6-45AF-AE27-B33D5BF3273C}" type="sibTrans" cxnId="{8559898E-2C39-432C-91FB-F2E393192168}">
      <dgm:prSet/>
      <dgm:spPr/>
      <dgm:t>
        <a:bodyPr/>
        <a:lstStyle/>
        <a:p>
          <a:endParaRPr lang="en-US"/>
        </a:p>
      </dgm:t>
    </dgm:pt>
    <dgm:pt modelId="{990AACF3-1E45-4275-8A12-89E8AD61F106}">
      <dgm:prSet/>
      <dgm:spPr/>
      <dgm:t>
        <a:bodyPr/>
        <a:lstStyle/>
        <a:p>
          <a:r>
            <a:rPr lang="en-US"/>
            <a:t>The goal of this analysis is to gain insights into customer purchasing patterns, such as the most common payment methods used, the average value of an order, and the distribution of order dates</a:t>
          </a:r>
        </a:p>
      </dgm:t>
    </dgm:pt>
    <dgm:pt modelId="{0FDDB3D5-1EFB-4F9C-AD25-A760EF2AAEEB}" type="parTrans" cxnId="{8848C20D-3E69-4025-B7BA-368E560F8B28}">
      <dgm:prSet/>
      <dgm:spPr/>
      <dgm:t>
        <a:bodyPr/>
        <a:lstStyle/>
        <a:p>
          <a:endParaRPr lang="en-US"/>
        </a:p>
      </dgm:t>
    </dgm:pt>
    <dgm:pt modelId="{533693CC-A267-4EA5-A86D-D94E058E05DC}" type="sibTrans" cxnId="{8848C20D-3E69-4025-B7BA-368E560F8B28}">
      <dgm:prSet/>
      <dgm:spPr/>
      <dgm:t>
        <a:bodyPr/>
        <a:lstStyle/>
        <a:p>
          <a:endParaRPr lang="en-US"/>
        </a:p>
      </dgm:t>
    </dgm:pt>
    <dgm:pt modelId="{601297A4-020E-4152-8E1C-45E11D141D61}" type="pres">
      <dgm:prSet presAssocID="{CD1FBD37-E3FB-466D-93CE-00EEDAF31D7A}" presName="hierChild1" presStyleCnt="0">
        <dgm:presLayoutVars>
          <dgm:chPref val="1"/>
          <dgm:dir/>
          <dgm:animOne val="branch"/>
          <dgm:animLvl val="lvl"/>
          <dgm:resizeHandles/>
        </dgm:presLayoutVars>
      </dgm:prSet>
      <dgm:spPr/>
    </dgm:pt>
    <dgm:pt modelId="{F02D7B4D-FDDF-41AF-991A-544136CEE28F}" type="pres">
      <dgm:prSet presAssocID="{CCA611B5-1ACA-425D-ACD0-63C813096C61}" presName="hierRoot1" presStyleCnt="0"/>
      <dgm:spPr/>
    </dgm:pt>
    <dgm:pt modelId="{8C71F268-A97E-4DD3-8592-203CF29B19BB}" type="pres">
      <dgm:prSet presAssocID="{CCA611B5-1ACA-425D-ACD0-63C813096C61}" presName="composite" presStyleCnt="0"/>
      <dgm:spPr/>
    </dgm:pt>
    <dgm:pt modelId="{3C342FDA-4F7D-4BB8-ACA9-AA2A5697C430}" type="pres">
      <dgm:prSet presAssocID="{CCA611B5-1ACA-425D-ACD0-63C813096C61}" presName="background" presStyleLbl="node0" presStyleIdx="0" presStyleCnt="2"/>
      <dgm:spPr/>
    </dgm:pt>
    <dgm:pt modelId="{B46E7324-21F2-41D1-8316-35C557630E1C}" type="pres">
      <dgm:prSet presAssocID="{CCA611B5-1ACA-425D-ACD0-63C813096C61}" presName="text" presStyleLbl="fgAcc0" presStyleIdx="0" presStyleCnt="2">
        <dgm:presLayoutVars>
          <dgm:chPref val="3"/>
        </dgm:presLayoutVars>
      </dgm:prSet>
      <dgm:spPr/>
    </dgm:pt>
    <dgm:pt modelId="{2461E6C1-F06A-49F4-BE25-374CAAC42D45}" type="pres">
      <dgm:prSet presAssocID="{CCA611B5-1ACA-425D-ACD0-63C813096C61}" presName="hierChild2" presStyleCnt="0"/>
      <dgm:spPr/>
    </dgm:pt>
    <dgm:pt modelId="{04C1D9C8-128A-4C2D-AAF9-E4666F753866}" type="pres">
      <dgm:prSet presAssocID="{990AACF3-1E45-4275-8A12-89E8AD61F106}" presName="hierRoot1" presStyleCnt="0"/>
      <dgm:spPr/>
    </dgm:pt>
    <dgm:pt modelId="{C57C3537-0F3B-4CB2-A983-593F3F6DF15E}" type="pres">
      <dgm:prSet presAssocID="{990AACF3-1E45-4275-8A12-89E8AD61F106}" presName="composite" presStyleCnt="0"/>
      <dgm:spPr/>
    </dgm:pt>
    <dgm:pt modelId="{C7DDC5BE-DCD8-4D18-A7F9-47A10579EE60}" type="pres">
      <dgm:prSet presAssocID="{990AACF3-1E45-4275-8A12-89E8AD61F106}" presName="background" presStyleLbl="node0" presStyleIdx="1" presStyleCnt="2"/>
      <dgm:spPr/>
    </dgm:pt>
    <dgm:pt modelId="{AEED7F7E-8B01-4D98-8C6F-D64F810B4528}" type="pres">
      <dgm:prSet presAssocID="{990AACF3-1E45-4275-8A12-89E8AD61F106}" presName="text" presStyleLbl="fgAcc0" presStyleIdx="1" presStyleCnt="2">
        <dgm:presLayoutVars>
          <dgm:chPref val="3"/>
        </dgm:presLayoutVars>
      </dgm:prSet>
      <dgm:spPr/>
    </dgm:pt>
    <dgm:pt modelId="{4BEAAFAF-C782-4001-A5D2-5C18B82E324F}" type="pres">
      <dgm:prSet presAssocID="{990AACF3-1E45-4275-8A12-89E8AD61F106}" presName="hierChild2" presStyleCnt="0"/>
      <dgm:spPr/>
    </dgm:pt>
  </dgm:ptLst>
  <dgm:cxnLst>
    <dgm:cxn modelId="{8848C20D-3E69-4025-B7BA-368E560F8B28}" srcId="{CD1FBD37-E3FB-466D-93CE-00EEDAF31D7A}" destId="{990AACF3-1E45-4275-8A12-89E8AD61F106}" srcOrd="1" destOrd="0" parTransId="{0FDDB3D5-1EFB-4F9C-AD25-A760EF2AAEEB}" sibTransId="{533693CC-A267-4EA5-A86D-D94E058E05DC}"/>
    <dgm:cxn modelId="{DEBA261D-1FEF-41E2-A368-4F65D418B48A}" type="presOf" srcId="{CD1FBD37-E3FB-466D-93CE-00EEDAF31D7A}" destId="{601297A4-020E-4152-8E1C-45E11D141D61}" srcOrd="0" destOrd="0" presId="urn:microsoft.com/office/officeart/2005/8/layout/hierarchy1"/>
    <dgm:cxn modelId="{3509A25B-DB34-4182-8B05-3B1A151F935A}" type="presOf" srcId="{CCA611B5-1ACA-425D-ACD0-63C813096C61}" destId="{B46E7324-21F2-41D1-8316-35C557630E1C}" srcOrd="0" destOrd="0" presId="urn:microsoft.com/office/officeart/2005/8/layout/hierarchy1"/>
    <dgm:cxn modelId="{8559898E-2C39-432C-91FB-F2E393192168}" srcId="{CD1FBD37-E3FB-466D-93CE-00EEDAF31D7A}" destId="{CCA611B5-1ACA-425D-ACD0-63C813096C61}" srcOrd="0" destOrd="0" parTransId="{6F1CEE9E-A8C4-453E-91EE-39BC3EECABC3}" sibTransId="{412D7BDB-02C6-45AF-AE27-B33D5BF3273C}"/>
    <dgm:cxn modelId="{E54A17C0-FC32-4DEE-AE44-CBA69FA213EF}" type="presOf" srcId="{990AACF3-1E45-4275-8A12-89E8AD61F106}" destId="{AEED7F7E-8B01-4D98-8C6F-D64F810B4528}" srcOrd="0" destOrd="0" presId="urn:microsoft.com/office/officeart/2005/8/layout/hierarchy1"/>
    <dgm:cxn modelId="{B8B79B28-19B7-4A8F-BB68-FC3136193EC0}" type="presParOf" srcId="{601297A4-020E-4152-8E1C-45E11D141D61}" destId="{F02D7B4D-FDDF-41AF-991A-544136CEE28F}" srcOrd="0" destOrd="0" presId="urn:microsoft.com/office/officeart/2005/8/layout/hierarchy1"/>
    <dgm:cxn modelId="{83D5A6D3-A8EA-4135-B9BF-9A12530F92AB}" type="presParOf" srcId="{F02D7B4D-FDDF-41AF-991A-544136CEE28F}" destId="{8C71F268-A97E-4DD3-8592-203CF29B19BB}" srcOrd="0" destOrd="0" presId="urn:microsoft.com/office/officeart/2005/8/layout/hierarchy1"/>
    <dgm:cxn modelId="{035BDD19-7E6E-4DF5-B08D-FDA91661F593}" type="presParOf" srcId="{8C71F268-A97E-4DD3-8592-203CF29B19BB}" destId="{3C342FDA-4F7D-4BB8-ACA9-AA2A5697C430}" srcOrd="0" destOrd="0" presId="urn:microsoft.com/office/officeart/2005/8/layout/hierarchy1"/>
    <dgm:cxn modelId="{A3A09DEA-3003-4054-A689-36E747530A23}" type="presParOf" srcId="{8C71F268-A97E-4DD3-8592-203CF29B19BB}" destId="{B46E7324-21F2-41D1-8316-35C557630E1C}" srcOrd="1" destOrd="0" presId="urn:microsoft.com/office/officeart/2005/8/layout/hierarchy1"/>
    <dgm:cxn modelId="{643E7951-6315-4C37-A22D-7B57BDC2EC4C}" type="presParOf" srcId="{F02D7B4D-FDDF-41AF-991A-544136CEE28F}" destId="{2461E6C1-F06A-49F4-BE25-374CAAC42D45}" srcOrd="1" destOrd="0" presId="urn:microsoft.com/office/officeart/2005/8/layout/hierarchy1"/>
    <dgm:cxn modelId="{33D1DD34-B95D-464B-9EED-1436BDB03797}" type="presParOf" srcId="{601297A4-020E-4152-8E1C-45E11D141D61}" destId="{04C1D9C8-128A-4C2D-AAF9-E4666F753866}" srcOrd="1" destOrd="0" presId="urn:microsoft.com/office/officeart/2005/8/layout/hierarchy1"/>
    <dgm:cxn modelId="{3D9A9DA1-8F06-44D2-97D2-269B80C4053F}" type="presParOf" srcId="{04C1D9C8-128A-4C2D-AAF9-E4666F753866}" destId="{C57C3537-0F3B-4CB2-A983-593F3F6DF15E}" srcOrd="0" destOrd="0" presId="urn:microsoft.com/office/officeart/2005/8/layout/hierarchy1"/>
    <dgm:cxn modelId="{FFF96E80-EB9C-4028-A92B-05BA0D64A3B4}" type="presParOf" srcId="{C57C3537-0F3B-4CB2-A983-593F3F6DF15E}" destId="{C7DDC5BE-DCD8-4D18-A7F9-47A10579EE60}" srcOrd="0" destOrd="0" presId="urn:microsoft.com/office/officeart/2005/8/layout/hierarchy1"/>
    <dgm:cxn modelId="{3E1E17A0-A05A-4668-95C0-D6128959B928}" type="presParOf" srcId="{C57C3537-0F3B-4CB2-A983-593F3F6DF15E}" destId="{AEED7F7E-8B01-4D98-8C6F-D64F810B4528}" srcOrd="1" destOrd="0" presId="urn:microsoft.com/office/officeart/2005/8/layout/hierarchy1"/>
    <dgm:cxn modelId="{6B69AF27-62AA-46C7-AA7E-A4ABC6431A5E}" type="presParOf" srcId="{04C1D9C8-128A-4C2D-AAF9-E4666F753866}" destId="{4BEAAFAF-C782-4001-A5D2-5C18B82E32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7B9C50-CF12-4EF0-AFA1-1F18B0E69751}"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6B842AB0-418B-495E-865A-5B0ECC23F0DE}">
      <dgm:prSet/>
      <dgm:spPr/>
      <dgm:t>
        <a:bodyPr/>
        <a:lstStyle/>
        <a:p>
          <a:r>
            <a:rPr lang="en-US"/>
            <a:t>REVENUE PER STATE</a:t>
          </a:r>
        </a:p>
      </dgm:t>
    </dgm:pt>
    <dgm:pt modelId="{283430C3-E65E-4CEA-9D37-53BEE4C1A752}" type="parTrans" cxnId="{522A1BA0-9D9A-4BC7-8BC1-8CA63A6432C8}">
      <dgm:prSet/>
      <dgm:spPr/>
      <dgm:t>
        <a:bodyPr/>
        <a:lstStyle/>
        <a:p>
          <a:endParaRPr lang="en-US"/>
        </a:p>
      </dgm:t>
    </dgm:pt>
    <dgm:pt modelId="{201415CB-3095-4F35-A9B5-560B8CE1E5D2}" type="sibTrans" cxnId="{522A1BA0-9D9A-4BC7-8BC1-8CA63A6432C8}">
      <dgm:prSet/>
      <dgm:spPr/>
      <dgm:t>
        <a:bodyPr/>
        <a:lstStyle/>
        <a:p>
          <a:endParaRPr lang="en-US"/>
        </a:p>
      </dgm:t>
    </dgm:pt>
    <dgm:pt modelId="{CDCDF1BC-F6DB-4A0A-9A1E-468EC4827D47}">
      <dgm:prSet/>
      <dgm:spPr/>
      <dgm:t>
        <a:bodyPr/>
        <a:lstStyle/>
        <a:p>
          <a:r>
            <a:rPr lang="en-US"/>
            <a:t>REVENUE BASED ON MONTH OF THE YEAR </a:t>
          </a:r>
        </a:p>
      </dgm:t>
    </dgm:pt>
    <dgm:pt modelId="{FF606834-EE66-469C-BEAB-AFB003E1A83E}" type="parTrans" cxnId="{3EE2572E-CA68-4A2B-A7F7-6C0430384D9B}">
      <dgm:prSet/>
      <dgm:spPr/>
      <dgm:t>
        <a:bodyPr/>
        <a:lstStyle/>
        <a:p>
          <a:endParaRPr lang="en-US"/>
        </a:p>
      </dgm:t>
    </dgm:pt>
    <dgm:pt modelId="{7B685600-998C-4F28-9037-9030AB4C1E09}" type="sibTrans" cxnId="{3EE2572E-CA68-4A2B-A7F7-6C0430384D9B}">
      <dgm:prSet/>
      <dgm:spPr/>
      <dgm:t>
        <a:bodyPr/>
        <a:lstStyle/>
        <a:p>
          <a:endParaRPr lang="en-US"/>
        </a:p>
      </dgm:t>
    </dgm:pt>
    <dgm:pt modelId="{1CEADAD1-4948-4EEA-B595-3DFABE7119D4}">
      <dgm:prSet/>
      <dgm:spPr/>
      <dgm:t>
        <a:bodyPr/>
        <a:lstStyle/>
        <a:p>
          <a:r>
            <a:rPr lang="en-US"/>
            <a:t>REVENUE BASED ON AGE </a:t>
          </a:r>
        </a:p>
      </dgm:t>
    </dgm:pt>
    <dgm:pt modelId="{5D95F7D4-CD8F-46B4-B984-8D5788296A73}" type="parTrans" cxnId="{F7706EDF-0FF3-4DF3-A599-962264630727}">
      <dgm:prSet/>
      <dgm:spPr/>
      <dgm:t>
        <a:bodyPr/>
        <a:lstStyle/>
        <a:p>
          <a:endParaRPr lang="en-US"/>
        </a:p>
      </dgm:t>
    </dgm:pt>
    <dgm:pt modelId="{7956FCDE-523F-45E5-8B77-50746CCA9199}" type="sibTrans" cxnId="{F7706EDF-0FF3-4DF3-A599-962264630727}">
      <dgm:prSet/>
      <dgm:spPr/>
      <dgm:t>
        <a:bodyPr/>
        <a:lstStyle/>
        <a:p>
          <a:endParaRPr lang="en-US"/>
        </a:p>
      </dgm:t>
    </dgm:pt>
    <dgm:pt modelId="{FFE333F9-DD99-430D-8F1B-F9B4FB37309D}">
      <dgm:prSet/>
      <dgm:spPr/>
      <dgm:t>
        <a:bodyPr/>
        <a:lstStyle/>
        <a:p>
          <a:r>
            <a:rPr lang="en-US"/>
            <a:t>QUANTITY-DISCOUNT PERCENTAGE CO RELATION </a:t>
          </a:r>
        </a:p>
      </dgm:t>
    </dgm:pt>
    <dgm:pt modelId="{0FEB6C7D-6E7D-4F4F-8F5E-BB49F7A77EE0}" type="parTrans" cxnId="{9473DB7A-BA3A-4170-8DF2-0C4D18ED2D13}">
      <dgm:prSet/>
      <dgm:spPr/>
      <dgm:t>
        <a:bodyPr/>
        <a:lstStyle/>
        <a:p>
          <a:endParaRPr lang="en-US"/>
        </a:p>
      </dgm:t>
    </dgm:pt>
    <dgm:pt modelId="{063FA162-F8A1-444B-A055-9B5518BFF67D}" type="sibTrans" cxnId="{9473DB7A-BA3A-4170-8DF2-0C4D18ED2D13}">
      <dgm:prSet/>
      <dgm:spPr/>
      <dgm:t>
        <a:bodyPr/>
        <a:lstStyle/>
        <a:p>
          <a:endParaRPr lang="en-US"/>
        </a:p>
      </dgm:t>
    </dgm:pt>
    <dgm:pt modelId="{74463049-3D38-483D-9DFF-EEDA4DF4D6C4}">
      <dgm:prSet/>
      <dgm:spPr/>
      <dgm:t>
        <a:bodyPr/>
        <a:lstStyle/>
        <a:p>
          <a:r>
            <a:rPr lang="en-US"/>
            <a:t>PERCENTAGE OF REVENEU PER REGION </a:t>
          </a:r>
        </a:p>
      </dgm:t>
    </dgm:pt>
    <dgm:pt modelId="{C522F822-5863-4F62-913D-C9A2E1CA2A2F}" type="parTrans" cxnId="{4AD09E18-3C34-461D-8D20-A4F3E8E9EF49}">
      <dgm:prSet/>
      <dgm:spPr/>
      <dgm:t>
        <a:bodyPr/>
        <a:lstStyle/>
        <a:p>
          <a:endParaRPr lang="en-US"/>
        </a:p>
      </dgm:t>
    </dgm:pt>
    <dgm:pt modelId="{90427205-48A8-4586-98A1-91C94ACBCFCC}" type="sibTrans" cxnId="{4AD09E18-3C34-461D-8D20-A4F3E8E9EF49}">
      <dgm:prSet/>
      <dgm:spPr/>
      <dgm:t>
        <a:bodyPr/>
        <a:lstStyle/>
        <a:p>
          <a:endParaRPr lang="en-US"/>
        </a:p>
      </dgm:t>
    </dgm:pt>
    <dgm:pt modelId="{ACA49DC4-06B6-446A-8576-258C4C9971F8}">
      <dgm:prSet/>
      <dgm:spPr/>
      <dgm:t>
        <a:bodyPr/>
        <a:lstStyle/>
        <a:p>
          <a:r>
            <a:rPr lang="en-US"/>
            <a:t>REVENUE PER CATEGORY PER GENDER </a:t>
          </a:r>
        </a:p>
      </dgm:t>
    </dgm:pt>
    <dgm:pt modelId="{A9CE0313-43F7-4336-B0C5-AD42F691874B}" type="parTrans" cxnId="{7BA3802A-F363-4BDC-BDA4-7C6262023F5D}">
      <dgm:prSet/>
      <dgm:spPr/>
      <dgm:t>
        <a:bodyPr/>
        <a:lstStyle/>
        <a:p>
          <a:endParaRPr lang="en-US"/>
        </a:p>
      </dgm:t>
    </dgm:pt>
    <dgm:pt modelId="{CF600814-AD73-495D-8F73-F7EC5A2BD314}" type="sibTrans" cxnId="{7BA3802A-F363-4BDC-BDA4-7C6262023F5D}">
      <dgm:prSet/>
      <dgm:spPr/>
      <dgm:t>
        <a:bodyPr/>
        <a:lstStyle/>
        <a:p>
          <a:endParaRPr lang="en-US"/>
        </a:p>
      </dgm:t>
    </dgm:pt>
    <dgm:pt modelId="{51C8817D-CD00-4C01-B8D2-6761582B22C0}">
      <dgm:prSet/>
      <dgm:spPr/>
      <dgm:t>
        <a:bodyPr/>
        <a:lstStyle/>
        <a:p>
          <a:r>
            <a:rPr lang="en-US"/>
            <a:t>BUILDING THE DASHBOARD </a:t>
          </a:r>
        </a:p>
      </dgm:t>
    </dgm:pt>
    <dgm:pt modelId="{11BC8542-90DA-4AA5-8025-9C2EE722DCA8}" type="parTrans" cxnId="{55DD53BC-285C-4EEA-82EF-7B9404BF26D0}">
      <dgm:prSet/>
      <dgm:spPr/>
      <dgm:t>
        <a:bodyPr/>
        <a:lstStyle/>
        <a:p>
          <a:endParaRPr lang="en-US"/>
        </a:p>
      </dgm:t>
    </dgm:pt>
    <dgm:pt modelId="{8BA3C81E-BAEB-47BB-AE5B-E8B70F3DBB60}" type="sibTrans" cxnId="{55DD53BC-285C-4EEA-82EF-7B9404BF26D0}">
      <dgm:prSet/>
      <dgm:spPr/>
      <dgm:t>
        <a:bodyPr/>
        <a:lstStyle/>
        <a:p>
          <a:endParaRPr lang="en-US"/>
        </a:p>
      </dgm:t>
    </dgm:pt>
    <dgm:pt modelId="{E5DE5DDF-D7DF-481C-A7C4-7F46A745EF48}" type="pres">
      <dgm:prSet presAssocID="{AA7B9C50-CF12-4EF0-AFA1-1F18B0E69751}" presName="compositeShape" presStyleCnt="0">
        <dgm:presLayoutVars>
          <dgm:chMax val="7"/>
          <dgm:dir/>
          <dgm:resizeHandles val="exact"/>
        </dgm:presLayoutVars>
      </dgm:prSet>
      <dgm:spPr/>
    </dgm:pt>
    <dgm:pt modelId="{1481C920-AD09-4E72-81E6-1ECFC01922AD}" type="pres">
      <dgm:prSet presAssocID="{AA7B9C50-CF12-4EF0-AFA1-1F18B0E69751}" presName="wedge1" presStyleLbl="node1" presStyleIdx="0" presStyleCnt="7"/>
      <dgm:spPr/>
    </dgm:pt>
    <dgm:pt modelId="{16514B01-B8D4-4E34-8A45-868F78802D5D}" type="pres">
      <dgm:prSet presAssocID="{AA7B9C50-CF12-4EF0-AFA1-1F18B0E69751}" presName="dummy1a" presStyleCnt="0"/>
      <dgm:spPr/>
    </dgm:pt>
    <dgm:pt modelId="{9AEA6770-2D77-4D66-B37C-AA41A2E57C1E}" type="pres">
      <dgm:prSet presAssocID="{AA7B9C50-CF12-4EF0-AFA1-1F18B0E69751}" presName="dummy1b" presStyleCnt="0"/>
      <dgm:spPr/>
    </dgm:pt>
    <dgm:pt modelId="{168DBFEF-C6C3-433D-A320-C7F95929C044}" type="pres">
      <dgm:prSet presAssocID="{AA7B9C50-CF12-4EF0-AFA1-1F18B0E69751}" presName="wedge1Tx" presStyleLbl="node1" presStyleIdx="0" presStyleCnt="7">
        <dgm:presLayoutVars>
          <dgm:chMax val="0"/>
          <dgm:chPref val="0"/>
          <dgm:bulletEnabled val="1"/>
        </dgm:presLayoutVars>
      </dgm:prSet>
      <dgm:spPr/>
    </dgm:pt>
    <dgm:pt modelId="{CDD5BEA5-EEA7-4EC1-80A4-4D43551120F3}" type="pres">
      <dgm:prSet presAssocID="{AA7B9C50-CF12-4EF0-AFA1-1F18B0E69751}" presName="wedge2" presStyleLbl="node1" presStyleIdx="1" presStyleCnt="7"/>
      <dgm:spPr/>
    </dgm:pt>
    <dgm:pt modelId="{48FACCB0-3F43-4892-AF53-A992DF3DB6E3}" type="pres">
      <dgm:prSet presAssocID="{AA7B9C50-CF12-4EF0-AFA1-1F18B0E69751}" presName="dummy2a" presStyleCnt="0"/>
      <dgm:spPr/>
    </dgm:pt>
    <dgm:pt modelId="{19DD0CCA-67CC-4C11-A3B3-6C8759095E1E}" type="pres">
      <dgm:prSet presAssocID="{AA7B9C50-CF12-4EF0-AFA1-1F18B0E69751}" presName="dummy2b" presStyleCnt="0"/>
      <dgm:spPr/>
    </dgm:pt>
    <dgm:pt modelId="{E9330BB6-6401-4165-AF49-B52E4D1B1F01}" type="pres">
      <dgm:prSet presAssocID="{AA7B9C50-CF12-4EF0-AFA1-1F18B0E69751}" presName="wedge2Tx" presStyleLbl="node1" presStyleIdx="1" presStyleCnt="7">
        <dgm:presLayoutVars>
          <dgm:chMax val="0"/>
          <dgm:chPref val="0"/>
          <dgm:bulletEnabled val="1"/>
        </dgm:presLayoutVars>
      </dgm:prSet>
      <dgm:spPr/>
    </dgm:pt>
    <dgm:pt modelId="{15C14339-0D52-4ECA-97C1-DC38173FD8BA}" type="pres">
      <dgm:prSet presAssocID="{AA7B9C50-CF12-4EF0-AFA1-1F18B0E69751}" presName="wedge3" presStyleLbl="node1" presStyleIdx="2" presStyleCnt="7"/>
      <dgm:spPr/>
    </dgm:pt>
    <dgm:pt modelId="{F7563C4D-D851-416A-8619-B00AF57A1DC8}" type="pres">
      <dgm:prSet presAssocID="{AA7B9C50-CF12-4EF0-AFA1-1F18B0E69751}" presName="dummy3a" presStyleCnt="0"/>
      <dgm:spPr/>
    </dgm:pt>
    <dgm:pt modelId="{628352EB-B83F-4BD8-9F95-2C5440E3455C}" type="pres">
      <dgm:prSet presAssocID="{AA7B9C50-CF12-4EF0-AFA1-1F18B0E69751}" presName="dummy3b" presStyleCnt="0"/>
      <dgm:spPr/>
    </dgm:pt>
    <dgm:pt modelId="{43463E3F-3854-4B17-BB9C-E5ECA68FD101}" type="pres">
      <dgm:prSet presAssocID="{AA7B9C50-CF12-4EF0-AFA1-1F18B0E69751}" presName="wedge3Tx" presStyleLbl="node1" presStyleIdx="2" presStyleCnt="7">
        <dgm:presLayoutVars>
          <dgm:chMax val="0"/>
          <dgm:chPref val="0"/>
          <dgm:bulletEnabled val="1"/>
        </dgm:presLayoutVars>
      </dgm:prSet>
      <dgm:spPr/>
    </dgm:pt>
    <dgm:pt modelId="{E80E5F2B-CB9F-4089-A698-8DB03B2AC8AB}" type="pres">
      <dgm:prSet presAssocID="{AA7B9C50-CF12-4EF0-AFA1-1F18B0E69751}" presName="wedge4" presStyleLbl="node1" presStyleIdx="3" presStyleCnt="7"/>
      <dgm:spPr/>
    </dgm:pt>
    <dgm:pt modelId="{9D2080D7-CE04-46B3-A31B-2FDC0C26B797}" type="pres">
      <dgm:prSet presAssocID="{AA7B9C50-CF12-4EF0-AFA1-1F18B0E69751}" presName="dummy4a" presStyleCnt="0"/>
      <dgm:spPr/>
    </dgm:pt>
    <dgm:pt modelId="{3A4F18D5-D81D-4CE4-AAB8-433AD9943E90}" type="pres">
      <dgm:prSet presAssocID="{AA7B9C50-CF12-4EF0-AFA1-1F18B0E69751}" presName="dummy4b" presStyleCnt="0"/>
      <dgm:spPr/>
    </dgm:pt>
    <dgm:pt modelId="{2F44819A-E752-4842-B238-6D599EFDBC19}" type="pres">
      <dgm:prSet presAssocID="{AA7B9C50-CF12-4EF0-AFA1-1F18B0E69751}" presName="wedge4Tx" presStyleLbl="node1" presStyleIdx="3" presStyleCnt="7">
        <dgm:presLayoutVars>
          <dgm:chMax val="0"/>
          <dgm:chPref val="0"/>
          <dgm:bulletEnabled val="1"/>
        </dgm:presLayoutVars>
      </dgm:prSet>
      <dgm:spPr/>
    </dgm:pt>
    <dgm:pt modelId="{7634E0AB-11C3-4563-B181-8ACAC5EBA5D2}" type="pres">
      <dgm:prSet presAssocID="{AA7B9C50-CF12-4EF0-AFA1-1F18B0E69751}" presName="wedge5" presStyleLbl="node1" presStyleIdx="4" presStyleCnt="7"/>
      <dgm:spPr/>
    </dgm:pt>
    <dgm:pt modelId="{B73E6AE3-8334-4705-ABF0-490818B51CFF}" type="pres">
      <dgm:prSet presAssocID="{AA7B9C50-CF12-4EF0-AFA1-1F18B0E69751}" presName="dummy5a" presStyleCnt="0"/>
      <dgm:spPr/>
    </dgm:pt>
    <dgm:pt modelId="{1DBA8891-C9D3-4E8A-9803-A509E8070A0C}" type="pres">
      <dgm:prSet presAssocID="{AA7B9C50-CF12-4EF0-AFA1-1F18B0E69751}" presName="dummy5b" presStyleCnt="0"/>
      <dgm:spPr/>
    </dgm:pt>
    <dgm:pt modelId="{ED100F02-0F5D-4A4C-8045-4DC4DAB9E829}" type="pres">
      <dgm:prSet presAssocID="{AA7B9C50-CF12-4EF0-AFA1-1F18B0E69751}" presName="wedge5Tx" presStyleLbl="node1" presStyleIdx="4" presStyleCnt="7">
        <dgm:presLayoutVars>
          <dgm:chMax val="0"/>
          <dgm:chPref val="0"/>
          <dgm:bulletEnabled val="1"/>
        </dgm:presLayoutVars>
      </dgm:prSet>
      <dgm:spPr/>
    </dgm:pt>
    <dgm:pt modelId="{56CF0FBE-23F2-4442-A732-75DC38248AB5}" type="pres">
      <dgm:prSet presAssocID="{AA7B9C50-CF12-4EF0-AFA1-1F18B0E69751}" presName="wedge6" presStyleLbl="node1" presStyleIdx="5" presStyleCnt="7"/>
      <dgm:spPr/>
    </dgm:pt>
    <dgm:pt modelId="{003E03CA-E7F4-40F5-B2E1-3395EC4D0C88}" type="pres">
      <dgm:prSet presAssocID="{AA7B9C50-CF12-4EF0-AFA1-1F18B0E69751}" presName="dummy6a" presStyleCnt="0"/>
      <dgm:spPr/>
    </dgm:pt>
    <dgm:pt modelId="{F50714CF-7B86-4BC0-9997-42DFE5136621}" type="pres">
      <dgm:prSet presAssocID="{AA7B9C50-CF12-4EF0-AFA1-1F18B0E69751}" presName="dummy6b" presStyleCnt="0"/>
      <dgm:spPr/>
    </dgm:pt>
    <dgm:pt modelId="{2C5B4F04-2017-4679-B5FE-0A2A1C8560D9}" type="pres">
      <dgm:prSet presAssocID="{AA7B9C50-CF12-4EF0-AFA1-1F18B0E69751}" presName="wedge6Tx" presStyleLbl="node1" presStyleIdx="5" presStyleCnt="7">
        <dgm:presLayoutVars>
          <dgm:chMax val="0"/>
          <dgm:chPref val="0"/>
          <dgm:bulletEnabled val="1"/>
        </dgm:presLayoutVars>
      </dgm:prSet>
      <dgm:spPr/>
    </dgm:pt>
    <dgm:pt modelId="{3A55FD76-FFEF-44CA-80C9-16FCB8BB53A2}" type="pres">
      <dgm:prSet presAssocID="{AA7B9C50-CF12-4EF0-AFA1-1F18B0E69751}" presName="wedge7" presStyleLbl="node1" presStyleIdx="6" presStyleCnt="7"/>
      <dgm:spPr/>
    </dgm:pt>
    <dgm:pt modelId="{4F7F0AE3-6E27-4B83-A613-FC7A5FDDCD2B}" type="pres">
      <dgm:prSet presAssocID="{AA7B9C50-CF12-4EF0-AFA1-1F18B0E69751}" presName="dummy7a" presStyleCnt="0"/>
      <dgm:spPr/>
    </dgm:pt>
    <dgm:pt modelId="{90B3DE43-F7DB-4379-99E6-88BF8C2CF7C7}" type="pres">
      <dgm:prSet presAssocID="{AA7B9C50-CF12-4EF0-AFA1-1F18B0E69751}" presName="dummy7b" presStyleCnt="0"/>
      <dgm:spPr/>
    </dgm:pt>
    <dgm:pt modelId="{DDC83F34-A981-4DD7-BFAF-FE61637F497D}" type="pres">
      <dgm:prSet presAssocID="{AA7B9C50-CF12-4EF0-AFA1-1F18B0E69751}" presName="wedge7Tx" presStyleLbl="node1" presStyleIdx="6" presStyleCnt="7">
        <dgm:presLayoutVars>
          <dgm:chMax val="0"/>
          <dgm:chPref val="0"/>
          <dgm:bulletEnabled val="1"/>
        </dgm:presLayoutVars>
      </dgm:prSet>
      <dgm:spPr/>
    </dgm:pt>
    <dgm:pt modelId="{20A29E4A-3840-4FE5-A88A-B6FA70706BAD}" type="pres">
      <dgm:prSet presAssocID="{201415CB-3095-4F35-A9B5-560B8CE1E5D2}" presName="arrowWedge1" presStyleLbl="fgSibTrans2D1" presStyleIdx="0" presStyleCnt="7"/>
      <dgm:spPr/>
    </dgm:pt>
    <dgm:pt modelId="{12087DE3-D601-4BDA-8609-7A9F3D3CF5F3}" type="pres">
      <dgm:prSet presAssocID="{7B685600-998C-4F28-9037-9030AB4C1E09}" presName="arrowWedge2" presStyleLbl="fgSibTrans2D1" presStyleIdx="1" presStyleCnt="7"/>
      <dgm:spPr/>
    </dgm:pt>
    <dgm:pt modelId="{2D23AEBC-2E73-4A1C-B8D3-8A2813F52096}" type="pres">
      <dgm:prSet presAssocID="{7956FCDE-523F-45E5-8B77-50746CCA9199}" presName="arrowWedge3" presStyleLbl="fgSibTrans2D1" presStyleIdx="2" presStyleCnt="7"/>
      <dgm:spPr/>
    </dgm:pt>
    <dgm:pt modelId="{32F4621F-B977-40EB-B077-1C8ACBEE9402}" type="pres">
      <dgm:prSet presAssocID="{063FA162-F8A1-444B-A055-9B5518BFF67D}" presName="arrowWedge4" presStyleLbl="fgSibTrans2D1" presStyleIdx="3" presStyleCnt="7"/>
      <dgm:spPr/>
    </dgm:pt>
    <dgm:pt modelId="{9E928748-F437-4DEC-92F8-24EF44916A14}" type="pres">
      <dgm:prSet presAssocID="{90427205-48A8-4586-98A1-91C94ACBCFCC}" presName="arrowWedge5" presStyleLbl="fgSibTrans2D1" presStyleIdx="4" presStyleCnt="7"/>
      <dgm:spPr/>
    </dgm:pt>
    <dgm:pt modelId="{929E72E7-C132-411C-BBC2-0682EF75FF6F}" type="pres">
      <dgm:prSet presAssocID="{CF600814-AD73-495D-8F73-F7EC5A2BD314}" presName="arrowWedge6" presStyleLbl="fgSibTrans2D1" presStyleIdx="5" presStyleCnt="7"/>
      <dgm:spPr/>
    </dgm:pt>
    <dgm:pt modelId="{DCB46D83-BF8E-46E2-A66D-B9E7D0DEBAF9}" type="pres">
      <dgm:prSet presAssocID="{8BA3C81E-BAEB-47BB-AE5B-E8B70F3DBB60}" presName="arrowWedge7" presStyleLbl="fgSibTrans2D1" presStyleIdx="6" presStyleCnt="7"/>
      <dgm:spPr/>
    </dgm:pt>
  </dgm:ptLst>
  <dgm:cxnLst>
    <dgm:cxn modelId="{DB93C003-86D9-4E26-82BD-F5F001DFFF83}" type="presOf" srcId="{FFE333F9-DD99-430D-8F1B-F9B4FB37309D}" destId="{2F44819A-E752-4842-B238-6D599EFDBC19}" srcOrd="1" destOrd="0" presId="urn:microsoft.com/office/officeart/2005/8/layout/cycle8"/>
    <dgm:cxn modelId="{4AD09E18-3C34-461D-8D20-A4F3E8E9EF49}" srcId="{AA7B9C50-CF12-4EF0-AFA1-1F18B0E69751}" destId="{74463049-3D38-483D-9DFF-EEDA4DF4D6C4}" srcOrd="4" destOrd="0" parTransId="{C522F822-5863-4F62-913D-C9A2E1CA2A2F}" sibTransId="{90427205-48A8-4586-98A1-91C94ACBCFCC}"/>
    <dgm:cxn modelId="{CD8FE71D-863F-41BA-80D0-1D2DD9688CDC}" type="presOf" srcId="{1CEADAD1-4948-4EEA-B595-3DFABE7119D4}" destId="{15C14339-0D52-4ECA-97C1-DC38173FD8BA}" srcOrd="0" destOrd="0" presId="urn:microsoft.com/office/officeart/2005/8/layout/cycle8"/>
    <dgm:cxn modelId="{7BA3802A-F363-4BDC-BDA4-7C6262023F5D}" srcId="{AA7B9C50-CF12-4EF0-AFA1-1F18B0E69751}" destId="{ACA49DC4-06B6-446A-8576-258C4C9971F8}" srcOrd="5" destOrd="0" parTransId="{A9CE0313-43F7-4336-B0C5-AD42F691874B}" sibTransId="{CF600814-AD73-495D-8F73-F7EC5A2BD314}"/>
    <dgm:cxn modelId="{3EE2572E-CA68-4A2B-A7F7-6C0430384D9B}" srcId="{AA7B9C50-CF12-4EF0-AFA1-1F18B0E69751}" destId="{CDCDF1BC-F6DB-4A0A-9A1E-468EC4827D47}" srcOrd="1" destOrd="0" parTransId="{FF606834-EE66-469C-BEAB-AFB003E1A83E}" sibTransId="{7B685600-998C-4F28-9037-9030AB4C1E09}"/>
    <dgm:cxn modelId="{724DD22F-F36C-45A4-A36C-B6F075A4F51C}" type="presOf" srcId="{ACA49DC4-06B6-446A-8576-258C4C9971F8}" destId="{56CF0FBE-23F2-4442-A732-75DC38248AB5}" srcOrd="0" destOrd="0" presId="urn:microsoft.com/office/officeart/2005/8/layout/cycle8"/>
    <dgm:cxn modelId="{366F6A36-B7C8-47A3-8EDA-BE9B71F35F93}" type="presOf" srcId="{51C8817D-CD00-4C01-B8D2-6761582B22C0}" destId="{DDC83F34-A981-4DD7-BFAF-FE61637F497D}" srcOrd="1" destOrd="0" presId="urn:microsoft.com/office/officeart/2005/8/layout/cycle8"/>
    <dgm:cxn modelId="{171B505E-789A-420C-9377-FD22787D222A}" type="presOf" srcId="{AA7B9C50-CF12-4EF0-AFA1-1F18B0E69751}" destId="{E5DE5DDF-D7DF-481C-A7C4-7F46A745EF48}" srcOrd="0" destOrd="0" presId="urn:microsoft.com/office/officeart/2005/8/layout/cycle8"/>
    <dgm:cxn modelId="{CDF57445-7216-4E9D-8D16-ED0480D1AF74}" type="presOf" srcId="{FFE333F9-DD99-430D-8F1B-F9B4FB37309D}" destId="{E80E5F2B-CB9F-4089-A698-8DB03B2AC8AB}" srcOrd="0" destOrd="0" presId="urn:microsoft.com/office/officeart/2005/8/layout/cycle8"/>
    <dgm:cxn modelId="{8BD8B46D-6D13-41CE-A3B3-22637C32EE2D}" type="presOf" srcId="{6B842AB0-418B-495E-865A-5B0ECC23F0DE}" destId="{1481C920-AD09-4E72-81E6-1ECFC01922AD}" srcOrd="0" destOrd="0" presId="urn:microsoft.com/office/officeart/2005/8/layout/cycle8"/>
    <dgm:cxn modelId="{5F2F5158-B9DC-47E3-9E06-E9679B0A166A}" type="presOf" srcId="{74463049-3D38-483D-9DFF-EEDA4DF4D6C4}" destId="{ED100F02-0F5D-4A4C-8045-4DC4DAB9E829}" srcOrd="1" destOrd="0" presId="urn:microsoft.com/office/officeart/2005/8/layout/cycle8"/>
    <dgm:cxn modelId="{9473DB7A-BA3A-4170-8DF2-0C4D18ED2D13}" srcId="{AA7B9C50-CF12-4EF0-AFA1-1F18B0E69751}" destId="{FFE333F9-DD99-430D-8F1B-F9B4FB37309D}" srcOrd="3" destOrd="0" parTransId="{0FEB6C7D-6E7D-4F4F-8F5E-BB49F7A77EE0}" sibTransId="{063FA162-F8A1-444B-A055-9B5518BFF67D}"/>
    <dgm:cxn modelId="{5462AF93-0C5C-4B09-BC3D-EF212E6CE52F}" type="presOf" srcId="{1CEADAD1-4948-4EEA-B595-3DFABE7119D4}" destId="{43463E3F-3854-4B17-BB9C-E5ECA68FD101}" srcOrd="1" destOrd="0" presId="urn:microsoft.com/office/officeart/2005/8/layout/cycle8"/>
    <dgm:cxn modelId="{3D6EA995-A41E-4BEB-8C7E-D9670F642ABD}" type="presOf" srcId="{CDCDF1BC-F6DB-4A0A-9A1E-468EC4827D47}" destId="{E9330BB6-6401-4165-AF49-B52E4D1B1F01}" srcOrd="1" destOrd="0" presId="urn:microsoft.com/office/officeart/2005/8/layout/cycle8"/>
    <dgm:cxn modelId="{9144069E-4351-42EB-AF1E-B19C70B5613E}" type="presOf" srcId="{CDCDF1BC-F6DB-4A0A-9A1E-468EC4827D47}" destId="{CDD5BEA5-EEA7-4EC1-80A4-4D43551120F3}" srcOrd="0" destOrd="0" presId="urn:microsoft.com/office/officeart/2005/8/layout/cycle8"/>
    <dgm:cxn modelId="{522A1BA0-9D9A-4BC7-8BC1-8CA63A6432C8}" srcId="{AA7B9C50-CF12-4EF0-AFA1-1F18B0E69751}" destId="{6B842AB0-418B-495E-865A-5B0ECC23F0DE}" srcOrd="0" destOrd="0" parTransId="{283430C3-E65E-4CEA-9D37-53BEE4C1A752}" sibTransId="{201415CB-3095-4F35-A9B5-560B8CE1E5D2}"/>
    <dgm:cxn modelId="{3AD70BB1-32B5-4555-81F6-A1076174D0A0}" type="presOf" srcId="{51C8817D-CD00-4C01-B8D2-6761582B22C0}" destId="{3A55FD76-FFEF-44CA-80C9-16FCB8BB53A2}" srcOrd="0" destOrd="0" presId="urn:microsoft.com/office/officeart/2005/8/layout/cycle8"/>
    <dgm:cxn modelId="{170705B7-1A9D-4255-9E64-E6FA5236B439}" type="presOf" srcId="{74463049-3D38-483D-9DFF-EEDA4DF4D6C4}" destId="{7634E0AB-11C3-4563-B181-8ACAC5EBA5D2}" srcOrd="0" destOrd="0" presId="urn:microsoft.com/office/officeart/2005/8/layout/cycle8"/>
    <dgm:cxn modelId="{55DD53BC-285C-4EEA-82EF-7B9404BF26D0}" srcId="{AA7B9C50-CF12-4EF0-AFA1-1F18B0E69751}" destId="{51C8817D-CD00-4C01-B8D2-6761582B22C0}" srcOrd="6" destOrd="0" parTransId="{11BC8542-90DA-4AA5-8025-9C2EE722DCA8}" sibTransId="{8BA3C81E-BAEB-47BB-AE5B-E8B70F3DBB60}"/>
    <dgm:cxn modelId="{F7706EDF-0FF3-4DF3-A599-962264630727}" srcId="{AA7B9C50-CF12-4EF0-AFA1-1F18B0E69751}" destId="{1CEADAD1-4948-4EEA-B595-3DFABE7119D4}" srcOrd="2" destOrd="0" parTransId="{5D95F7D4-CD8F-46B4-B984-8D5788296A73}" sibTransId="{7956FCDE-523F-45E5-8B77-50746CCA9199}"/>
    <dgm:cxn modelId="{9FE44EE5-5CB9-4383-9665-2786AD59CDE6}" type="presOf" srcId="{ACA49DC4-06B6-446A-8576-258C4C9971F8}" destId="{2C5B4F04-2017-4679-B5FE-0A2A1C8560D9}" srcOrd="1" destOrd="0" presId="urn:microsoft.com/office/officeart/2005/8/layout/cycle8"/>
    <dgm:cxn modelId="{393D34EA-8A93-4250-B131-600C784C21CD}" type="presOf" srcId="{6B842AB0-418B-495E-865A-5B0ECC23F0DE}" destId="{168DBFEF-C6C3-433D-A320-C7F95929C044}" srcOrd="1" destOrd="0" presId="urn:microsoft.com/office/officeart/2005/8/layout/cycle8"/>
    <dgm:cxn modelId="{E2002E68-194F-4406-9FC2-86E3FA9BEBBA}" type="presParOf" srcId="{E5DE5DDF-D7DF-481C-A7C4-7F46A745EF48}" destId="{1481C920-AD09-4E72-81E6-1ECFC01922AD}" srcOrd="0" destOrd="0" presId="urn:microsoft.com/office/officeart/2005/8/layout/cycle8"/>
    <dgm:cxn modelId="{87A0DC3F-A24D-4C52-9187-CE28AC61A8FD}" type="presParOf" srcId="{E5DE5DDF-D7DF-481C-A7C4-7F46A745EF48}" destId="{16514B01-B8D4-4E34-8A45-868F78802D5D}" srcOrd="1" destOrd="0" presId="urn:microsoft.com/office/officeart/2005/8/layout/cycle8"/>
    <dgm:cxn modelId="{42EF2205-CA32-455F-A31F-1A541D9A712E}" type="presParOf" srcId="{E5DE5DDF-D7DF-481C-A7C4-7F46A745EF48}" destId="{9AEA6770-2D77-4D66-B37C-AA41A2E57C1E}" srcOrd="2" destOrd="0" presId="urn:microsoft.com/office/officeart/2005/8/layout/cycle8"/>
    <dgm:cxn modelId="{8CFEADEB-2B48-480C-B517-1F899FB9C28F}" type="presParOf" srcId="{E5DE5DDF-D7DF-481C-A7C4-7F46A745EF48}" destId="{168DBFEF-C6C3-433D-A320-C7F95929C044}" srcOrd="3" destOrd="0" presId="urn:microsoft.com/office/officeart/2005/8/layout/cycle8"/>
    <dgm:cxn modelId="{1825DF3B-2011-47A8-81FA-5091B2869577}" type="presParOf" srcId="{E5DE5DDF-D7DF-481C-A7C4-7F46A745EF48}" destId="{CDD5BEA5-EEA7-4EC1-80A4-4D43551120F3}" srcOrd="4" destOrd="0" presId="urn:microsoft.com/office/officeart/2005/8/layout/cycle8"/>
    <dgm:cxn modelId="{384007AE-4A00-46B3-92BD-B6C4F1D9D8FE}" type="presParOf" srcId="{E5DE5DDF-D7DF-481C-A7C4-7F46A745EF48}" destId="{48FACCB0-3F43-4892-AF53-A992DF3DB6E3}" srcOrd="5" destOrd="0" presId="urn:microsoft.com/office/officeart/2005/8/layout/cycle8"/>
    <dgm:cxn modelId="{B203FDAB-5512-470F-8C0D-5C17AB48703E}" type="presParOf" srcId="{E5DE5DDF-D7DF-481C-A7C4-7F46A745EF48}" destId="{19DD0CCA-67CC-4C11-A3B3-6C8759095E1E}" srcOrd="6" destOrd="0" presId="urn:microsoft.com/office/officeart/2005/8/layout/cycle8"/>
    <dgm:cxn modelId="{EA518ADD-1F13-4475-B5CE-D37D2366067A}" type="presParOf" srcId="{E5DE5DDF-D7DF-481C-A7C4-7F46A745EF48}" destId="{E9330BB6-6401-4165-AF49-B52E4D1B1F01}" srcOrd="7" destOrd="0" presId="urn:microsoft.com/office/officeart/2005/8/layout/cycle8"/>
    <dgm:cxn modelId="{9BBE61D0-89B8-4E03-A97F-DE302C36845D}" type="presParOf" srcId="{E5DE5DDF-D7DF-481C-A7C4-7F46A745EF48}" destId="{15C14339-0D52-4ECA-97C1-DC38173FD8BA}" srcOrd="8" destOrd="0" presId="urn:microsoft.com/office/officeart/2005/8/layout/cycle8"/>
    <dgm:cxn modelId="{2B9282D8-B9E6-4135-B9D2-6C907BE0F294}" type="presParOf" srcId="{E5DE5DDF-D7DF-481C-A7C4-7F46A745EF48}" destId="{F7563C4D-D851-416A-8619-B00AF57A1DC8}" srcOrd="9" destOrd="0" presId="urn:microsoft.com/office/officeart/2005/8/layout/cycle8"/>
    <dgm:cxn modelId="{9CD23223-C510-4EB0-A4FE-7813F59E3E5E}" type="presParOf" srcId="{E5DE5DDF-D7DF-481C-A7C4-7F46A745EF48}" destId="{628352EB-B83F-4BD8-9F95-2C5440E3455C}" srcOrd="10" destOrd="0" presId="urn:microsoft.com/office/officeart/2005/8/layout/cycle8"/>
    <dgm:cxn modelId="{C84FC2D8-9C07-4F39-8BE3-A622D1365DCD}" type="presParOf" srcId="{E5DE5DDF-D7DF-481C-A7C4-7F46A745EF48}" destId="{43463E3F-3854-4B17-BB9C-E5ECA68FD101}" srcOrd="11" destOrd="0" presId="urn:microsoft.com/office/officeart/2005/8/layout/cycle8"/>
    <dgm:cxn modelId="{E70CC6E3-0EEE-4117-B52B-5F140BF794AC}" type="presParOf" srcId="{E5DE5DDF-D7DF-481C-A7C4-7F46A745EF48}" destId="{E80E5F2B-CB9F-4089-A698-8DB03B2AC8AB}" srcOrd="12" destOrd="0" presId="urn:microsoft.com/office/officeart/2005/8/layout/cycle8"/>
    <dgm:cxn modelId="{36888923-4C2D-4514-A96B-04081FA6CC2D}" type="presParOf" srcId="{E5DE5DDF-D7DF-481C-A7C4-7F46A745EF48}" destId="{9D2080D7-CE04-46B3-A31B-2FDC0C26B797}" srcOrd="13" destOrd="0" presId="urn:microsoft.com/office/officeart/2005/8/layout/cycle8"/>
    <dgm:cxn modelId="{A2751C25-D081-493D-AF44-19AE0B610577}" type="presParOf" srcId="{E5DE5DDF-D7DF-481C-A7C4-7F46A745EF48}" destId="{3A4F18D5-D81D-4CE4-AAB8-433AD9943E90}" srcOrd="14" destOrd="0" presId="urn:microsoft.com/office/officeart/2005/8/layout/cycle8"/>
    <dgm:cxn modelId="{F2EA5E65-40DA-4F80-9E65-ACE096F51135}" type="presParOf" srcId="{E5DE5DDF-D7DF-481C-A7C4-7F46A745EF48}" destId="{2F44819A-E752-4842-B238-6D599EFDBC19}" srcOrd="15" destOrd="0" presId="urn:microsoft.com/office/officeart/2005/8/layout/cycle8"/>
    <dgm:cxn modelId="{545C1B5F-D20C-47E3-989F-7D8893F63437}" type="presParOf" srcId="{E5DE5DDF-D7DF-481C-A7C4-7F46A745EF48}" destId="{7634E0AB-11C3-4563-B181-8ACAC5EBA5D2}" srcOrd="16" destOrd="0" presId="urn:microsoft.com/office/officeart/2005/8/layout/cycle8"/>
    <dgm:cxn modelId="{8EF45E3D-9603-48F7-8794-2BF2340F8A18}" type="presParOf" srcId="{E5DE5DDF-D7DF-481C-A7C4-7F46A745EF48}" destId="{B73E6AE3-8334-4705-ABF0-490818B51CFF}" srcOrd="17" destOrd="0" presId="urn:microsoft.com/office/officeart/2005/8/layout/cycle8"/>
    <dgm:cxn modelId="{32E01B6A-B549-44DD-9A0B-1C9DB20C6BCC}" type="presParOf" srcId="{E5DE5DDF-D7DF-481C-A7C4-7F46A745EF48}" destId="{1DBA8891-C9D3-4E8A-9803-A509E8070A0C}" srcOrd="18" destOrd="0" presId="urn:microsoft.com/office/officeart/2005/8/layout/cycle8"/>
    <dgm:cxn modelId="{08CEF027-CCA4-4857-B718-B1BAF969EE9D}" type="presParOf" srcId="{E5DE5DDF-D7DF-481C-A7C4-7F46A745EF48}" destId="{ED100F02-0F5D-4A4C-8045-4DC4DAB9E829}" srcOrd="19" destOrd="0" presId="urn:microsoft.com/office/officeart/2005/8/layout/cycle8"/>
    <dgm:cxn modelId="{5ED3E6CD-295E-46DD-996E-86D48629E3C8}" type="presParOf" srcId="{E5DE5DDF-D7DF-481C-A7C4-7F46A745EF48}" destId="{56CF0FBE-23F2-4442-A732-75DC38248AB5}" srcOrd="20" destOrd="0" presId="urn:microsoft.com/office/officeart/2005/8/layout/cycle8"/>
    <dgm:cxn modelId="{F231C61C-9B9B-453D-BA78-ED6858FA55A4}" type="presParOf" srcId="{E5DE5DDF-D7DF-481C-A7C4-7F46A745EF48}" destId="{003E03CA-E7F4-40F5-B2E1-3395EC4D0C88}" srcOrd="21" destOrd="0" presId="urn:microsoft.com/office/officeart/2005/8/layout/cycle8"/>
    <dgm:cxn modelId="{9B540C6F-5E08-4932-B9DF-A0F4FE40EE4B}" type="presParOf" srcId="{E5DE5DDF-D7DF-481C-A7C4-7F46A745EF48}" destId="{F50714CF-7B86-4BC0-9997-42DFE5136621}" srcOrd="22" destOrd="0" presId="urn:microsoft.com/office/officeart/2005/8/layout/cycle8"/>
    <dgm:cxn modelId="{4577BEB4-4E21-49DB-8DDC-A0C16CBC81D4}" type="presParOf" srcId="{E5DE5DDF-D7DF-481C-A7C4-7F46A745EF48}" destId="{2C5B4F04-2017-4679-B5FE-0A2A1C8560D9}" srcOrd="23" destOrd="0" presId="urn:microsoft.com/office/officeart/2005/8/layout/cycle8"/>
    <dgm:cxn modelId="{99F3939E-9682-432E-ACB9-D0520C7AE969}" type="presParOf" srcId="{E5DE5DDF-D7DF-481C-A7C4-7F46A745EF48}" destId="{3A55FD76-FFEF-44CA-80C9-16FCB8BB53A2}" srcOrd="24" destOrd="0" presId="urn:microsoft.com/office/officeart/2005/8/layout/cycle8"/>
    <dgm:cxn modelId="{59B6820B-52E1-4B3B-B7AA-21F8AB5AD260}" type="presParOf" srcId="{E5DE5DDF-D7DF-481C-A7C4-7F46A745EF48}" destId="{4F7F0AE3-6E27-4B83-A613-FC7A5FDDCD2B}" srcOrd="25" destOrd="0" presId="urn:microsoft.com/office/officeart/2005/8/layout/cycle8"/>
    <dgm:cxn modelId="{91818A6C-CAFA-4F39-88C5-EDB04151E164}" type="presParOf" srcId="{E5DE5DDF-D7DF-481C-A7C4-7F46A745EF48}" destId="{90B3DE43-F7DB-4379-99E6-88BF8C2CF7C7}" srcOrd="26" destOrd="0" presId="urn:microsoft.com/office/officeart/2005/8/layout/cycle8"/>
    <dgm:cxn modelId="{524BA5A6-B818-4F1F-9F77-83B75AF9C16D}" type="presParOf" srcId="{E5DE5DDF-D7DF-481C-A7C4-7F46A745EF48}" destId="{DDC83F34-A981-4DD7-BFAF-FE61637F497D}" srcOrd="27" destOrd="0" presId="urn:microsoft.com/office/officeart/2005/8/layout/cycle8"/>
    <dgm:cxn modelId="{2A8BE83F-BAC7-46F0-ABC3-8192E886FDB0}" type="presParOf" srcId="{E5DE5DDF-D7DF-481C-A7C4-7F46A745EF48}" destId="{20A29E4A-3840-4FE5-A88A-B6FA70706BAD}" srcOrd="28" destOrd="0" presId="urn:microsoft.com/office/officeart/2005/8/layout/cycle8"/>
    <dgm:cxn modelId="{D85D2450-B9B6-48C5-B416-9A66071A0F60}" type="presParOf" srcId="{E5DE5DDF-D7DF-481C-A7C4-7F46A745EF48}" destId="{12087DE3-D601-4BDA-8609-7A9F3D3CF5F3}" srcOrd="29" destOrd="0" presId="urn:microsoft.com/office/officeart/2005/8/layout/cycle8"/>
    <dgm:cxn modelId="{5AA0E06D-97B2-4CA5-B402-725DD44515BA}" type="presParOf" srcId="{E5DE5DDF-D7DF-481C-A7C4-7F46A745EF48}" destId="{2D23AEBC-2E73-4A1C-B8D3-8A2813F52096}" srcOrd="30" destOrd="0" presId="urn:microsoft.com/office/officeart/2005/8/layout/cycle8"/>
    <dgm:cxn modelId="{F21072C9-51F1-4EDB-9ECD-646C7F6AF638}" type="presParOf" srcId="{E5DE5DDF-D7DF-481C-A7C4-7F46A745EF48}" destId="{32F4621F-B977-40EB-B077-1C8ACBEE9402}" srcOrd="31" destOrd="0" presId="urn:microsoft.com/office/officeart/2005/8/layout/cycle8"/>
    <dgm:cxn modelId="{05D234DD-1BB2-42FB-9468-6FE82B95CDA8}" type="presParOf" srcId="{E5DE5DDF-D7DF-481C-A7C4-7F46A745EF48}" destId="{9E928748-F437-4DEC-92F8-24EF44916A14}" srcOrd="32" destOrd="0" presId="urn:microsoft.com/office/officeart/2005/8/layout/cycle8"/>
    <dgm:cxn modelId="{1F7D7B73-305B-429D-952C-2B9D7986CCEF}" type="presParOf" srcId="{E5DE5DDF-D7DF-481C-A7C4-7F46A745EF48}" destId="{929E72E7-C132-411C-BBC2-0682EF75FF6F}" srcOrd="33" destOrd="0" presId="urn:microsoft.com/office/officeart/2005/8/layout/cycle8"/>
    <dgm:cxn modelId="{B1635457-BFE6-4486-B71C-1C606904572B}" type="presParOf" srcId="{E5DE5DDF-D7DF-481C-A7C4-7F46A745EF48}" destId="{DCB46D83-BF8E-46E2-A66D-B9E7D0DEBAF9}"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42FDA-4F7D-4BB8-ACA9-AA2A5697C43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E7324-21F2-41D1-8316-35C557630E1C}">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The problem statement for this dataset could be: "To understand customer purchasing behavior and identify trends and patterns in order data from a retail store that sells Men's fashion and Mobile &amp; Tablets.“</a:t>
          </a:r>
        </a:p>
      </dsp:txBody>
      <dsp:txXfrm>
        <a:off x="696297" y="538547"/>
        <a:ext cx="4171627" cy="2590157"/>
      </dsp:txXfrm>
    </dsp:sp>
    <dsp:sp modelId="{C7DDC5BE-DCD8-4D18-A7F9-47A10579EE60}">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ED7F7E-8B01-4D98-8C6F-D64F810B4528}">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The goal of this analysis is to gain insights into customer purchasing patterns, such as the most common payment methods used, the average value of an order, and the distribution of order dates</a:t>
          </a:r>
        </a:p>
      </dsp:txBody>
      <dsp:txXfrm>
        <a:off x="5991936" y="538547"/>
        <a:ext cx="4171627" cy="2590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1C920-AD09-4E72-81E6-1ECFC01922AD}">
      <dsp:nvSpPr>
        <dsp:cNvPr id="0" name=""/>
        <dsp:cNvSpPr/>
      </dsp:nvSpPr>
      <dsp:spPr>
        <a:xfrm>
          <a:off x="682699" y="334670"/>
          <a:ext cx="4608576" cy="4608576"/>
        </a:xfrm>
        <a:prstGeom prst="pie">
          <a:avLst>
            <a:gd name="adj1" fmla="val 16200000"/>
            <a:gd name="adj2" fmla="val 1928571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REVENUE PER STATE</a:t>
          </a:r>
        </a:p>
      </dsp:txBody>
      <dsp:txXfrm>
        <a:off x="3103848" y="762609"/>
        <a:ext cx="1097280" cy="877824"/>
      </dsp:txXfrm>
    </dsp:sp>
    <dsp:sp modelId="{CDD5BEA5-EEA7-4EC1-80A4-4D43551120F3}">
      <dsp:nvSpPr>
        <dsp:cNvPr id="0" name=""/>
        <dsp:cNvSpPr/>
      </dsp:nvSpPr>
      <dsp:spPr>
        <a:xfrm>
          <a:off x="741952" y="408736"/>
          <a:ext cx="4608576" cy="4608576"/>
        </a:xfrm>
        <a:prstGeom prst="pie">
          <a:avLst>
            <a:gd name="adj1" fmla="val 19285716"/>
            <a:gd name="adj2" fmla="val 77142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REVENUE BASED ON MONTH OF THE YEAR </a:t>
          </a:r>
        </a:p>
      </dsp:txBody>
      <dsp:txXfrm>
        <a:off x="3871944" y="2079345"/>
        <a:ext cx="1261872" cy="768096"/>
      </dsp:txXfrm>
    </dsp:sp>
    <dsp:sp modelId="{15C14339-0D52-4ECA-97C1-DC38173FD8BA}">
      <dsp:nvSpPr>
        <dsp:cNvPr id="0" name=""/>
        <dsp:cNvSpPr/>
      </dsp:nvSpPr>
      <dsp:spPr>
        <a:xfrm>
          <a:off x="720555" y="502005"/>
          <a:ext cx="4608576" cy="4608576"/>
        </a:xfrm>
        <a:prstGeom prst="pie">
          <a:avLst>
            <a:gd name="adj1" fmla="val 771428"/>
            <a:gd name="adj2" fmla="val 3857143"/>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REVENUE BASED ON AGE </a:t>
          </a:r>
        </a:p>
      </dsp:txBody>
      <dsp:txXfrm>
        <a:off x="3679920" y="3231489"/>
        <a:ext cx="1097280" cy="850392"/>
      </dsp:txXfrm>
    </dsp:sp>
    <dsp:sp modelId="{E80E5F2B-CB9F-4089-A698-8DB03B2AC8AB}">
      <dsp:nvSpPr>
        <dsp:cNvPr id="0" name=""/>
        <dsp:cNvSpPr/>
      </dsp:nvSpPr>
      <dsp:spPr>
        <a:xfrm>
          <a:off x="634968" y="543153"/>
          <a:ext cx="4608576" cy="4608576"/>
        </a:xfrm>
        <a:prstGeom prst="pie">
          <a:avLst>
            <a:gd name="adj1" fmla="val 3857226"/>
            <a:gd name="adj2" fmla="val 6942858"/>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QUANTITY-DISCOUNT PERCENTAGE CO RELATION </a:t>
          </a:r>
        </a:p>
      </dsp:txBody>
      <dsp:txXfrm>
        <a:off x="2404332" y="4164177"/>
        <a:ext cx="1069848" cy="768096"/>
      </dsp:txXfrm>
    </dsp:sp>
    <dsp:sp modelId="{7634E0AB-11C3-4563-B181-8ACAC5EBA5D2}">
      <dsp:nvSpPr>
        <dsp:cNvPr id="0" name=""/>
        <dsp:cNvSpPr/>
      </dsp:nvSpPr>
      <dsp:spPr>
        <a:xfrm>
          <a:off x="549380" y="502005"/>
          <a:ext cx="4608576" cy="4608576"/>
        </a:xfrm>
        <a:prstGeom prst="pie">
          <a:avLst>
            <a:gd name="adj1" fmla="val 6942858"/>
            <a:gd name="adj2" fmla="val 1002857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PERCENTAGE OF REVENEU PER REGION </a:t>
          </a:r>
        </a:p>
      </dsp:txBody>
      <dsp:txXfrm>
        <a:off x="1101312" y="3231489"/>
        <a:ext cx="1097280" cy="850392"/>
      </dsp:txXfrm>
    </dsp:sp>
    <dsp:sp modelId="{56CF0FBE-23F2-4442-A732-75DC38248AB5}">
      <dsp:nvSpPr>
        <dsp:cNvPr id="0" name=""/>
        <dsp:cNvSpPr/>
      </dsp:nvSpPr>
      <dsp:spPr>
        <a:xfrm>
          <a:off x="527983" y="408736"/>
          <a:ext cx="4608576" cy="4608576"/>
        </a:xfrm>
        <a:prstGeom prst="pie">
          <a:avLst>
            <a:gd name="adj1" fmla="val 10028574"/>
            <a:gd name="adj2" fmla="val 13114284"/>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REVENUE PER CATEGORY PER GENDER </a:t>
          </a:r>
        </a:p>
      </dsp:txBody>
      <dsp:txXfrm>
        <a:off x="744696" y="2079345"/>
        <a:ext cx="1261872" cy="768096"/>
      </dsp:txXfrm>
    </dsp:sp>
    <dsp:sp modelId="{3A55FD76-FFEF-44CA-80C9-16FCB8BB53A2}">
      <dsp:nvSpPr>
        <dsp:cNvPr id="0" name=""/>
        <dsp:cNvSpPr/>
      </dsp:nvSpPr>
      <dsp:spPr>
        <a:xfrm>
          <a:off x="587236" y="334670"/>
          <a:ext cx="4608576" cy="4608576"/>
        </a:xfrm>
        <a:prstGeom prst="pie">
          <a:avLst>
            <a:gd name="adj1" fmla="val 13114284"/>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a:t>BUILDING THE DASHBOARD </a:t>
          </a:r>
        </a:p>
      </dsp:txBody>
      <dsp:txXfrm>
        <a:off x="1677383" y="762609"/>
        <a:ext cx="1097280" cy="877824"/>
      </dsp:txXfrm>
    </dsp:sp>
    <dsp:sp modelId="{20A29E4A-3840-4FE5-A88A-B6FA70706BAD}">
      <dsp:nvSpPr>
        <dsp:cNvPr id="0" name=""/>
        <dsp:cNvSpPr/>
      </dsp:nvSpPr>
      <dsp:spPr>
        <a:xfrm>
          <a:off x="397177" y="49377"/>
          <a:ext cx="5179161" cy="5179161"/>
        </a:xfrm>
        <a:prstGeom prst="circularArrow">
          <a:avLst>
            <a:gd name="adj1" fmla="val 5085"/>
            <a:gd name="adj2" fmla="val 327528"/>
            <a:gd name="adj3" fmla="val 18957827"/>
            <a:gd name="adj4" fmla="val 1620034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2087DE3-D601-4BDA-8609-7A9F3D3CF5F3}">
      <dsp:nvSpPr>
        <dsp:cNvPr id="0" name=""/>
        <dsp:cNvSpPr/>
      </dsp:nvSpPr>
      <dsp:spPr>
        <a:xfrm>
          <a:off x="456802" y="123771"/>
          <a:ext cx="5179161" cy="5179161"/>
        </a:xfrm>
        <a:prstGeom prst="circularArrow">
          <a:avLst>
            <a:gd name="adj1" fmla="val 5085"/>
            <a:gd name="adj2" fmla="val 327528"/>
            <a:gd name="adj3" fmla="val 443744"/>
            <a:gd name="adj4" fmla="val 1928577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23AEBC-2E73-4A1C-B8D3-8A2813F52096}">
      <dsp:nvSpPr>
        <dsp:cNvPr id="0" name=""/>
        <dsp:cNvSpPr/>
      </dsp:nvSpPr>
      <dsp:spPr>
        <a:xfrm>
          <a:off x="435330" y="216824"/>
          <a:ext cx="5179161" cy="5179161"/>
        </a:xfrm>
        <a:prstGeom prst="circularArrow">
          <a:avLst>
            <a:gd name="adj1" fmla="val 5085"/>
            <a:gd name="adj2" fmla="val 327528"/>
            <a:gd name="adj3" fmla="val 3529100"/>
            <a:gd name="adj4" fmla="val 77076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F4621F-B977-40EB-B077-1C8ACBEE9402}">
      <dsp:nvSpPr>
        <dsp:cNvPr id="0" name=""/>
        <dsp:cNvSpPr/>
      </dsp:nvSpPr>
      <dsp:spPr>
        <a:xfrm>
          <a:off x="349675" y="257740"/>
          <a:ext cx="5179161" cy="5179161"/>
        </a:xfrm>
        <a:prstGeom prst="circularArrow">
          <a:avLst>
            <a:gd name="adj1" fmla="val 5085"/>
            <a:gd name="adj2" fmla="val 327528"/>
            <a:gd name="adj3" fmla="val 6615046"/>
            <a:gd name="adj4" fmla="val 385742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928748-F437-4DEC-92F8-24EF44916A14}">
      <dsp:nvSpPr>
        <dsp:cNvPr id="0" name=""/>
        <dsp:cNvSpPr/>
      </dsp:nvSpPr>
      <dsp:spPr>
        <a:xfrm>
          <a:off x="264020" y="216824"/>
          <a:ext cx="5179161" cy="5179161"/>
        </a:xfrm>
        <a:prstGeom prst="circularArrow">
          <a:avLst>
            <a:gd name="adj1" fmla="val 5085"/>
            <a:gd name="adj2" fmla="val 327528"/>
            <a:gd name="adj3" fmla="val 9701707"/>
            <a:gd name="adj4" fmla="val 694337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9E72E7-C132-411C-BBC2-0682EF75FF6F}">
      <dsp:nvSpPr>
        <dsp:cNvPr id="0" name=""/>
        <dsp:cNvSpPr/>
      </dsp:nvSpPr>
      <dsp:spPr>
        <a:xfrm>
          <a:off x="242547" y="123771"/>
          <a:ext cx="5179161" cy="5179161"/>
        </a:xfrm>
        <a:prstGeom prst="circularArrow">
          <a:avLst>
            <a:gd name="adj1" fmla="val 5085"/>
            <a:gd name="adj2" fmla="val 327528"/>
            <a:gd name="adj3" fmla="val 12786695"/>
            <a:gd name="adj4" fmla="val 10028727"/>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B46D83-BF8E-46E2-A66D-B9E7D0DEBAF9}">
      <dsp:nvSpPr>
        <dsp:cNvPr id="0" name=""/>
        <dsp:cNvSpPr/>
      </dsp:nvSpPr>
      <dsp:spPr>
        <a:xfrm>
          <a:off x="302173" y="49377"/>
          <a:ext cx="5179161" cy="5179161"/>
        </a:xfrm>
        <a:prstGeom prst="circularArrow">
          <a:avLst>
            <a:gd name="adj1" fmla="val 5085"/>
            <a:gd name="adj2" fmla="val 327528"/>
            <a:gd name="adj3" fmla="val 15872129"/>
            <a:gd name="adj4" fmla="val 1311464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070ED2-208D-CCA4-193B-D3CBEC6B0F97}"/>
              </a:ext>
            </a:extLst>
          </p:cNvPr>
          <p:cNvSpPr>
            <a:spLocks noGrp="1"/>
          </p:cNvSpPr>
          <p:nvPr>
            <p:ph type="ctrTitle"/>
          </p:nvPr>
        </p:nvSpPr>
        <p:spPr>
          <a:xfrm>
            <a:off x="477981" y="1122363"/>
            <a:ext cx="4023360" cy="3204134"/>
          </a:xfrm>
        </p:spPr>
        <p:txBody>
          <a:bodyPr anchor="b">
            <a:normAutofit/>
          </a:bodyPr>
          <a:lstStyle/>
          <a:p>
            <a:pPr algn="l"/>
            <a:r>
              <a:rPr lang="en-US" sz="4100">
                <a:ea typeface="+mj-lt"/>
                <a:cs typeface="+mj-lt"/>
              </a:rPr>
              <a:t>Group 5Analyzing Retail Sales Data: Uncovering Purchasing Trends and Patterns</a:t>
            </a:r>
            <a:endParaRPr lang="en-US" sz="4100"/>
          </a:p>
          <a:p>
            <a:pPr algn="l"/>
            <a:endParaRPr lang="en-US" sz="4100">
              <a:cs typeface="Calibri Light"/>
            </a:endParaRPr>
          </a:p>
        </p:txBody>
      </p:sp>
      <p:sp>
        <p:nvSpPr>
          <p:cNvPr id="3" name="Subtitle 2">
            <a:extLst>
              <a:ext uri="{FF2B5EF4-FFF2-40B4-BE49-F238E27FC236}">
                <a16:creationId xmlns:a16="http://schemas.microsoft.com/office/drawing/2014/main" id="{835154A9-4CC8-1F32-A290-DADE176F64B7}"/>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algn="l"/>
            <a:r>
              <a:rPr lang="en-US" sz="800">
                <a:ea typeface="+mn-lt"/>
                <a:cs typeface="+mn-lt"/>
              </a:rPr>
              <a:t>Heet Manesh Khatri</a:t>
            </a:r>
            <a:endParaRPr lang="en-US" sz="800"/>
          </a:p>
          <a:p>
            <a:pPr algn="l"/>
            <a:r>
              <a:rPr lang="en-US" sz="800">
                <a:ea typeface="+mn-lt"/>
                <a:cs typeface="+mn-lt"/>
              </a:rPr>
              <a:t>Sai Varun Kumar Namburi</a:t>
            </a:r>
            <a:endParaRPr lang="en-US" sz="800"/>
          </a:p>
          <a:p>
            <a:pPr algn="l"/>
            <a:r>
              <a:rPr lang="en-US" sz="800">
                <a:ea typeface="+mn-lt"/>
                <a:cs typeface="+mn-lt"/>
              </a:rPr>
              <a:t>Harsh Yogeshbhai Panchal</a:t>
            </a:r>
            <a:endParaRPr lang="en-US" sz="800"/>
          </a:p>
          <a:p>
            <a:pPr algn="l"/>
            <a:r>
              <a:rPr lang="en-US" sz="800">
                <a:ea typeface="+mn-lt"/>
                <a:cs typeface="+mn-lt"/>
              </a:rPr>
              <a:t>Madupu Srilekha Reddy</a:t>
            </a:r>
            <a:endParaRPr lang="en-US" sz="800"/>
          </a:p>
          <a:p>
            <a:pPr algn="l"/>
            <a:r>
              <a:rPr lang="en-US" sz="800">
                <a:ea typeface="+mn-lt"/>
                <a:cs typeface="+mn-lt"/>
              </a:rPr>
              <a:t>Tejaswi Yaramada </a:t>
            </a:r>
            <a:endParaRPr lang="en-US" sz="800"/>
          </a:p>
          <a:p>
            <a:pPr algn="l"/>
            <a:endParaRPr lang="en-US" sz="800">
              <a:cs typeface="Calibri"/>
            </a:endParaRPr>
          </a:p>
        </p:txBody>
      </p:sp>
      <p:sp>
        <p:nvSpPr>
          <p:cNvPr id="17"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9" name="Picture 4" descr="People at the meeting desk">
            <a:extLst>
              <a:ext uri="{FF2B5EF4-FFF2-40B4-BE49-F238E27FC236}">
                <a16:creationId xmlns:a16="http://schemas.microsoft.com/office/drawing/2014/main" id="{D326DE02-23E7-C188-105F-93DBA1417E03}"/>
              </a:ext>
            </a:extLst>
          </p:cNvPr>
          <p:cNvPicPr>
            <a:picLocks noChangeAspect="1"/>
          </p:cNvPicPr>
          <p:nvPr/>
        </p:nvPicPr>
        <p:blipFill rotWithShape="1">
          <a:blip r:embed="rId2"/>
          <a:srcRect l="14459" r="25471" b="-2"/>
          <a:stretch/>
        </p:blipFill>
        <p:spPr>
          <a:xfrm>
            <a:off x="4868487" y="10"/>
            <a:ext cx="7323513" cy="6857990"/>
          </a:xfrm>
          <a:prstGeom prst="rect">
            <a:avLst/>
          </a:prstGeom>
        </p:spPr>
      </p:pic>
    </p:spTree>
    <p:extLst>
      <p:ext uri="{BB962C8B-B14F-4D97-AF65-F5344CB8AC3E}">
        <p14:creationId xmlns:p14="http://schemas.microsoft.com/office/powerpoint/2010/main" val="176573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F325A-F954-7834-3210-1D6CEE43E306}"/>
              </a:ext>
            </a:extLst>
          </p:cNvPr>
          <p:cNvSpPr>
            <a:spLocks noGrp="1"/>
          </p:cNvSpPr>
          <p:nvPr>
            <p:ph type="title"/>
          </p:nvPr>
        </p:nvSpPr>
        <p:spPr>
          <a:xfrm>
            <a:off x="640080" y="325369"/>
            <a:ext cx="4368602" cy="1956841"/>
          </a:xfrm>
        </p:spPr>
        <p:txBody>
          <a:bodyPr anchor="b">
            <a:normAutofit/>
          </a:bodyPr>
          <a:lstStyle/>
          <a:p>
            <a:r>
              <a:rPr lang="en-US" sz="5400">
                <a:ea typeface="+mj-lt"/>
                <a:cs typeface="+mj-lt"/>
              </a:rPr>
              <a:t>Heatmap :</a:t>
            </a:r>
            <a:endParaRPr lang="en-US" sz="5400"/>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timeline&#10;&#10;Description automatically generated">
            <a:extLst>
              <a:ext uri="{FF2B5EF4-FFF2-40B4-BE49-F238E27FC236}">
                <a16:creationId xmlns:a16="http://schemas.microsoft.com/office/drawing/2014/main" id="{6843AF57-CD43-7063-02C4-D022B74598B3}"/>
              </a:ext>
            </a:extLst>
          </p:cNvPr>
          <p:cNvPicPr>
            <a:picLocks noChangeAspect="1"/>
          </p:cNvPicPr>
          <p:nvPr/>
        </p:nvPicPr>
        <p:blipFill rotWithShape="1">
          <a:blip r:embed="rId2"/>
          <a:srcRect l="14695" r="15845"/>
          <a:stretch/>
        </p:blipFill>
        <p:spPr>
          <a:xfrm>
            <a:off x="5083804" y="204714"/>
            <a:ext cx="6468116" cy="6448572"/>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7542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3C089A70-E7EA-CE3E-BC2F-1ABB3E579C56}"/>
              </a:ext>
            </a:extLst>
          </p:cNvPr>
          <p:cNvPicPr>
            <a:picLocks noChangeAspect="1"/>
          </p:cNvPicPr>
          <p:nvPr/>
        </p:nvPicPr>
        <p:blipFill rotWithShape="1">
          <a:blip r:embed="rId2">
            <a:alphaModFix amt="40000"/>
          </a:blip>
          <a:srcRect r="-2" b="-2"/>
          <a:stretch/>
        </p:blipFill>
        <p:spPr>
          <a:xfrm>
            <a:off x="20" y="10"/>
            <a:ext cx="12191979" cy="6857990"/>
          </a:xfrm>
          <a:prstGeom prst="rect">
            <a:avLst/>
          </a:prstGeom>
        </p:spPr>
      </p:pic>
      <p:sp>
        <p:nvSpPr>
          <p:cNvPr id="2" name="Title 1">
            <a:extLst>
              <a:ext uri="{FF2B5EF4-FFF2-40B4-BE49-F238E27FC236}">
                <a16:creationId xmlns:a16="http://schemas.microsoft.com/office/drawing/2014/main" id="{47FD5105-6E7B-30DB-940C-EC59024D26EF}"/>
              </a:ext>
            </a:extLst>
          </p:cNvPr>
          <p:cNvSpPr>
            <a:spLocks noGrp="1"/>
          </p:cNvSpPr>
          <p:nvPr>
            <p:ph type="title"/>
          </p:nvPr>
        </p:nvSpPr>
        <p:spPr>
          <a:xfrm>
            <a:off x="841249" y="941832"/>
            <a:ext cx="10506456" cy="2057400"/>
          </a:xfrm>
        </p:spPr>
        <p:txBody>
          <a:bodyPr anchor="b">
            <a:normAutofit/>
          </a:bodyPr>
          <a:lstStyle/>
          <a:p>
            <a:r>
              <a:rPr lang="en-US" sz="5000">
                <a:cs typeface="Calibri Light"/>
              </a:rPr>
              <a:t>OBJECTIVE </a:t>
            </a:r>
            <a:endParaRPr lang="en-US" sz="5000"/>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1D6F2D6-E63A-CDB2-9AEB-97A4820D4A40}"/>
              </a:ext>
            </a:extLst>
          </p:cNvPr>
          <p:cNvSpPr>
            <a:spLocks noGrp="1"/>
          </p:cNvSpPr>
          <p:nvPr>
            <p:ph idx="1"/>
          </p:nvPr>
        </p:nvSpPr>
        <p:spPr>
          <a:xfrm>
            <a:off x="841248" y="3502152"/>
            <a:ext cx="10506456" cy="2670048"/>
          </a:xfrm>
        </p:spPr>
        <p:txBody>
          <a:bodyPr vert="horz" lIns="91440" tIns="45720" rIns="91440" bIns="45720" rtlCol="0">
            <a:normAutofit/>
          </a:bodyPr>
          <a:lstStyle/>
          <a:p>
            <a:pPr marL="514350" indent="-514350">
              <a:buAutoNum type="arabicPeriod"/>
            </a:pPr>
            <a:r>
              <a:rPr lang="en-US" sz="2000">
                <a:cs typeface="Calibri" panose="020F0502020204030204"/>
              </a:rPr>
              <a:t>KNOW YOUR AUDIENCE </a:t>
            </a:r>
          </a:p>
          <a:p>
            <a:pPr marL="514350" indent="-514350">
              <a:buAutoNum type="arabicPeriod"/>
            </a:pPr>
            <a:r>
              <a:rPr lang="en-US" sz="2000">
                <a:cs typeface="Calibri" panose="020F0502020204030204"/>
              </a:rPr>
              <a:t>RELEVANT DATASET</a:t>
            </a:r>
          </a:p>
          <a:p>
            <a:pPr marL="514350" indent="-514350">
              <a:buAutoNum type="arabicPeriod"/>
            </a:pPr>
            <a:r>
              <a:rPr lang="en-US" sz="2000">
                <a:cs typeface="Calibri" panose="020F0502020204030204"/>
              </a:rPr>
              <a:t>CHOOSING THE RIGHT ANALYSIS </a:t>
            </a:r>
          </a:p>
          <a:p>
            <a:pPr marL="514350" indent="-514350">
              <a:buAutoNum type="arabicPeriod"/>
            </a:pPr>
            <a:r>
              <a:rPr lang="en-US" sz="2000">
                <a:cs typeface="Calibri" panose="020F0502020204030204"/>
              </a:rPr>
              <a:t>CHOOSING RIGHT CHARTS FOR DASHBOARD </a:t>
            </a:r>
          </a:p>
          <a:p>
            <a:pPr marL="514350" indent="-514350">
              <a:buAutoNum type="arabicPeriod"/>
            </a:pPr>
            <a:endParaRPr lang="en-US" sz="2000">
              <a:cs typeface="Calibri" panose="020F0502020204030204"/>
            </a:endParaRPr>
          </a:p>
        </p:txBody>
      </p:sp>
    </p:spTree>
    <p:extLst>
      <p:ext uri="{BB962C8B-B14F-4D97-AF65-F5344CB8AC3E}">
        <p14:creationId xmlns:p14="http://schemas.microsoft.com/office/powerpoint/2010/main" val="381630355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3323932-9D29-BC6D-3E61-A2991B98D07C}"/>
              </a:ext>
            </a:extLst>
          </p:cNvPr>
          <p:cNvSpPr>
            <a:spLocks noGrp="1"/>
          </p:cNvSpPr>
          <p:nvPr>
            <p:ph type="title"/>
          </p:nvPr>
        </p:nvSpPr>
        <p:spPr>
          <a:xfrm>
            <a:off x="1225292" y="1450655"/>
            <a:ext cx="3932030" cy="3956690"/>
          </a:xfrm>
        </p:spPr>
        <p:txBody>
          <a:bodyPr anchor="ctr">
            <a:normAutofit/>
          </a:bodyPr>
          <a:lstStyle/>
          <a:p>
            <a:r>
              <a:rPr lang="en-US" sz="6200">
                <a:solidFill>
                  <a:schemeClr val="bg1"/>
                </a:solidFill>
                <a:cs typeface="Calibri Light"/>
              </a:rPr>
              <a:t>CUSTOMER ANALYSIS </a:t>
            </a:r>
            <a:endParaRPr lang="en-US" sz="6200">
              <a:solidFill>
                <a:schemeClr val="bg1"/>
              </a:solidFill>
            </a:endParaRP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69156C9-AEE0-D0CC-6363-4AFAAC34A32E}"/>
              </a:ext>
            </a:extLst>
          </p:cNvPr>
          <p:cNvGraphicFramePr>
            <a:graphicFrameLocks noGrp="1"/>
          </p:cNvGraphicFramePr>
          <p:nvPr>
            <p:ph idx="1"/>
            <p:extLst>
              <p:ext uri="{D42A27DB-BD31-4B8C-83A1-F6EECF244321}">
                <p14:modId xmlns:p14="http://schemas.microsoft.com/office/powerpoint/2010/main" val="3157661009"/>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600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056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718C85-B58E-8BC6-8FD3-470BD38901E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REVENUE PER STATE</a:t>
            </a:r>
          </a:p>
        </p:txBody>
      </p:sp>
      <p:pic>
        <p:nvPicPr>
          <p:cNvPr id="4" name="Picture 4" descr="Map&#10;&#10;Description automatically generated">
            <a:extLst>
              <a:ext uri="{FF2B5EF4-FFF2-40B4-BE49-F238E27FC236}">
                <a16:creationId xmlns:a16="http://schemas.microsoft.com/office/drawing/2014/main" id="{0B4E15F4-76AD-DD64-49B9-7213ED980BA3}"/>
              </a:ext>
            </a:extLst>
          </p:cNvPr>
          <p:cNvPicPr>
            <a:picLocks noGrp="1" noChangeAspect="1"/>
          </p:cNvPicPr>
          <p:nvPr>
            <p:ph idx="1"/>
          </p:nvPr>
        </p:nvPicPr>
        <p:blipFill>
          <a:blip r:embed="rId2"/>
          <a:stretch>
            <a:fillRect/>
          </a:stretch>
        </p:blipFill>
        <p:spPr>
          <a:xfrm>
            <a:off x="4038600" y="1540403"/>
            <a:ext cx="7188199" cy="3773805"/>
          </a:xfrm>
          <a:prstGeom prst="rect">
            <a:avLst/>
          </a:prstGeom>
        </p:spPr>
      </p:pic>
    </p:spTree>
    <p:extLst>
      <p:ext uri="{BB962C8B-B14F-4D97-AF65-F5344CB8AC3E}">
        <p14:creationId xmlns:p14="http://schemas.microsoft.com/office/powerpoint/2010/main" val="14362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4C8B6A-6975-2A91-4C6E-45A325BB4F5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REVENUE BASED ON MONTH OF THE YEAR</a:t>
            </a:r>
          </a:p>
        </p:txBody>
      </p:sp>
      <p:pic>
        <p:nvPicPr>
          <p:cNvPr id="7" name="Picture 9" descr="Chart, line chart&#10;&#10;Description automatically generated">
            <a:extLst>
              <a:ext uri="{FF2B5EF4-FFF2-40B4-BE49-F238E27FC236}">
                <a16:creationId xmlns:a16="http://schemas.microsoft.com/office/drawing/2014/main" id="{8D18D1FF-9BD6-8815-9F9B-2E00F4050BAD}"/>
              </a:ext>
            </a:extLst>
          </p:cNvPr>
          <p:cNvPicPr>
            <a:picLocks noGrp="1" noChangeAspect="1"/>
          </p:cNvPicPr>
          <p:nvPr>
            <p:ph idx="1"/>
          </p:nvPr>
        </p:nvPicPr>
        <p:blipFill>
          <a:blip r:embed="rId2"/>
          <a:stretch>
            <a:fillRect/>
          </a:stretch>
        </p:blipFill>
        <p:spPr>
          <a:xfrm>
            <a:off x="1934350" y="1825625"/>
            <a:ext cx="8323299" cy="4351338"/>
          </a:xfrm>
        </p:spPr>
      </p:pic>
    </p:spTree>
    <p:extLst>
      <p:ext uri="{BB962C8B-B14F-4D97-AF65-F5344CB8AC3E}">
        <p14:creationId xmlns:p14="http://schemas.microsoft.com/office/powerpoint/2010/main" val="321749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10;&#10;Description automatically generated">
            <a:extLst>
              <a:ext uri="{FF2B5EF4-FFF2-40B4-BE49-F238E27FC236}">
                <a16:creationId xmlns:a16="http://schemas.microsoft.com/office/drawing/2014/main" id="{0613663B-BAC7-9D41-8FA3-FA717D208E59}"/>
              </a:ext>
            </a:extLst>
          </p:cNvPr>
          <p:cNvPicPr>
            <a:picLocks noGrp="1" noChangeAspect="1"/>
          </p:cNvPicPr>
          <p:nvPr>
            <p:ph idx="1"/>
          </p:nvPr>
        </p:nvPicPr>
        <p:blipFill rotWithShape="1">
          <a:blip r:embed="rId2"/>
          <a:srcRect r="37695"/>
          <a:stretch/>
        </p:blipFill>
        <p:spPr>
          <a:xfrm>
            <a:off x="4038599" y="10"/>
            <a:ext cx="8160026" cy="6875809"/>
          </a:xfrm>
          <a:prstGeom prst="rect">
            <a:avLst/>
          </a:prstGeom>
        </p:spPr>
      </p:pic>
      <p:sp>
        <p:nvSpPr>
          <p:cNvPr id="35" name="Freeform: Shape 3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3536C21-7D54-CAD8-600C-7AFD6F87125D}"/>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REVENUE BASED ON AGE </a:t>
            </a:r>
          </a:p>
        </p:txBody>
      </p:sp>
    </p:spTree>
    <p:extLst>
      <p:ext uri="{BB962C8B-B14F-4D97-AF65-F5344CB8AC3E}">
        <p14:creationId xmlns:p14="http://schemas.microsoft.com/office/powerpoint/2010/main" val="2253790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36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293E1-92F6-DAB8-DB87-8EC1C972E70A}"/>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QUANTITY- DISCOUNT PERCENTAGE CO- RELATION  </a:t>
            </a:r>
          </a:p>
        </p:txBody>
      </p:sp>
      <p:pic>
        <p:nvPicPr>
          <p:cNvPr id="7" name="Picture 7" descr="Chart, scatter chart&#10;&#10;Description automatically generated">
            <a:extLst>
              <a:ext uri="{FF2B5EF4-FFF2-40B4-BE49-F238E27FC236}">
                <a16:creationId xmlns:a16="http://schemas.microsoft.com/office/drawing/2014/main" id="{71F30FDB-7DC5-B6F2-DBE6-ED94080ED247}"/>
              </a:ext>
            </a:extLst>
          </p:cNvPr>
          <p:cNvPicPr>
            <a:picLocks noGrp="1" noChangeAspect="1"/>
          </p:cNvPicPr>
          <p:nvPr>
            <p:ph idx="1"/>
          </p:nvPr>
        </p:nvPicPr>
        <p:blipFill>
          <a:blip r:embed="rId2"/>
          <a:stretch>
            <a:fillRect/>
          </a:stretch>
        </p:blipFill>
        <p:spPr>
          <a:xfrm>
            <a:off x="4447258" y="1535734"/>
            <a:ext cx="7198595" cy="3779838"/>
          </a:xfrm>
        </p:spPr>
      </p:pic>
    </p:spTree>
    <p:extLst>
      <p:ext uri="{BB962C8B-B14F-4D97-AF65-F5344CB8AC3E}">
        <p14:creationId xmlns:p14="http://schemas.microsoft.com/office/powerpoint/2010/main" val="4160928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668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A03C0-6C05-42D1-902F-C92F6380563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PERCENTAGE OF REVENUE PER REGION </a:t>
            </a:r>
          </a:p>
        </p:txBody>
      </p:sp>
      <p:pic>
        <p:nvPicPr>
          <p:cNvPr id="7" name="Picture 9" descr="Chart, pie chart&#10;&#10;Description automatically generated">
            <a:extLst>
              <a:ext uri="{FF2B5EF4-FFF2-40B4-BE49-F238E27FC236}">
                <a16:creationId xmlns:a16="http://schemas.microsoft.com/office/drawing/2014/main" id="{EDF5477D-6D86-7852-C899-D65C804DCC14}"/>
              </a:ext>
            </a:extLst>
          </p:cNvPr>
          <p:cNvPicPr>
            <a:picLocks noGrp="1" noChangeAspect="1"/>
          </p:cNvPicPr>
          <p:nvPr>
            <p:ph idx="1"/>
          </p:nvPr>
        </p:nvPicPr>
        <p:blipFill>
          <a:blip r:embed="rId2"/>
          <a:stretch>
            <a:fillRect/>
          </a:stretch>
        </p:blipFill>
        <p:spPr>
          <a:xfrm>
            <a:off x="3525078" y="1169794"/>
            <a:ext cx="8115851" cy="4200284"/>
          </a:xfrm>
          <a:prstGeom prst="rect">
            <a:avLst/>
          </a:prstGeom>
        </p:spPr>
      </p:pic>
    </p:spTree>
    <p:extLst>
      <p:ext uri="{BB962C8B-B14F-4D97-AF65-F5344CB8AC3E}">
        <p14:creationId xmlns:p14="http://schemas.microsoft.com/office/powerpoint/2010/main" val="3516701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BC32A-31F9-22BA-30F5-CEB3AE821F79}"/>
              </a:ext>
            </a:extLst>
          </p:cNvPr>
          <p:cNvSpPr>
            <a:spLocks noGrp="1"/>
          </p:cNvSpPr>
          <p:nvPr>
            <p:ph type="title"/>
          </p:nvPr>
        </p:nvSpPr>
        <p:spPr>
          <a:xfrm>
            <a:off x="1155557" y="4551036"/>
            <a:ext cx="4284420" cy="1687143"/>
          </a:xfrm>
        </p:spPr>
        <p:txBody>
          <a:bodyPr anchor="t">
            <a:normAutofit/>
          </a:bodyPr>
          <a:lstStyle/>
          <a:p>
            <a:r>
              <a:rPr lang="en-US" sz="3700">
                <a:solidFill>
                  <a:schemeClr val="bg1"/>
                </a:solidFill>
                <a:cs typeface="Calibri Light"/>
              </a:rPr>
              <a:t>REVENUE PER CATEGORY PER GENDER</a:t>
            </a:r>
            <a:endParaRPr lang="en-US" sz="3700">
              <a:solidFill>
                <a:schemeClr val="bg1"/>
              </a:solidFill>
            </a:endParaRPr>
          </a:p>
        </p:txBody>
      </p:sp>
      <p:sp>
        <p:nvSpPr>
          <p:cNvPr id="13" name="Rectangle 1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3C2896BD-2305-93E7-F30E-F237EEA03CB7}"/>
              </a:ext>
            </a:extLst>
          </p:cNvPr>
          <p:cNvPicPr>
            <a:picLocks noChangeAspect="1"/>
          </p:cNvPicPr>
          <p:nvPr/>
        </p:nvPicPr>
        <p:blipFill rotWithShape="1">
          <a:blip r:embed="rId2"/>
          <a:srcRect r="1221" b="-1"/>
          <a:stretch/>
        </p:blipFill>
        <p:spPr>
          <a:xfrm>
            <a:off x="1155556" y="637762"/>
            <a:ext cx="9889765" cy="3579308"/>
          </a:xfrm>
          <a:prstGeom prst="rect">
            <a:avLst/>
          </a:prstGeom>
        </p:spPr>
      </p:pic>
      <p:sp>
        <p:nvSpPr>
          <p:cNvPr id="15" name="Rectangle 1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4544112"/>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3692B4B-F8A8-89D6-C3ED-B362D7777281}"/>
              </a:ext>
            </a:extLst>
          </p:cNvPr>
          <p:cNvSpPr>
            <a:spLocks noGrp="1"/>
          </p:cNvSpPr>
          <p:nvPr>
            <p:ph idx="1"/>
          </p:nvPr>
        </p:nvSpPr>
        <p:spPr>
          <a:xfrm>
            <a:off x="6734649" y="4750698"/>
            <a:ext cx="4310672" cy="1463834"/>
          </a:xfrm>
        </p:spPr>
        <p:txBody>
          <a:bodyPr>
            <a:normAutofit/>
          </a:bodyPr>
          <a:lstStyle/>
          <a:p>
            <a:endParaRPr lang="en-US" sz="1600"/>
          </a:p>
        </p:txBody>
      </p:sp>
    </p:spTree>
    <p:extLst>
      <p:ext uri="{BB962C8B-B14F-4D97-AF65-F5344CB8AC3E}">
        <p14:creationId xmlns:p14="http://schemas.microsoft.com/office/powerpoint/2010/main" val="197958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51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0C120-0524-B1AD-56F4-8DF2C885285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DASHBOARD </a:t>
            </a:r>
          </a:p>
        </p:txBody>
      </p:sp>
      <p:pic>
        <p:nvPicPr>
          <p:cNvPr id="4" name="Picture 4" descr="Graphical user interface, chart&#10;&#10;Description automatically generated">
            <a:extLst>
              <a:ext uri="{FF2B5EF4-FFF2-40B4-BE49-F238E27FC236}">
                <a16:creationId xmlns:a16="http://schemas.microsoft.com/office/drawing/2014/main" id="{1B401935-9553-9F65-5B04-A0556DD22806}"/>
              </a:ext>
            </a:extLst>
          </p:cNvPr>
          <p:cNvPicPr>
            <a:picLocks noGrp="1" noChangeAspect="1"/>
          </p:cNvPicPr>
          <p:nvPr>
            <p:ph idx="1"/>
          </p:nvPr>
        </p:nvPicPr>
        <p:blipFill>
          <a:blip r:embed="rId2"/>
          <a:stretch>
            <a:fillRect/>
          </a:stretch>
        </p:blipFill>
        <p:spPr>
          <a:xfrm>
            <a:off x="4038600" y="1010273"/>
            <a:ext cx="7188199" cy="4834064"/>
          </a:xfrm>
          <a:prstGeom prst="rect">
            <a:avLst/>
          </a:prstGeom>
        </p:spPr>
      </p:pic>
    </p:spTree>
    <p:extLst>
      <p:ext uri="{BB962C8B-B14F-4D97-AF65-F5344CB8AC3E}">
        <p14:creationId xmlns:p14="http://schemas.microsoft.com/office/powerpoint/2010/main" val="360649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4B2FF-9E19-8901-0737-40F3693B7B44}"/>
              </a:ext>
            </a:extLst>
          </p:cNvPr>
          <p:cNvSpPr>
            <a:spLocks noGrp="1"/>
          </p:cNvSpPr>
          <p:nvPr>
            <p:ph type="title"/>
          </p:nvPr>
        </p:nvSpPr>
        <p:spPr>
          <a:xfrm>
            <a:off x="1043631" y="809898"/>
            <a:ext cx="10173010" cy="1554480"/>
          </a:xfrm>
        </p:spPr>
        <p:txBody>
          <a:bodyPr anchor="ctr">
            <a:normAutofit/>
          </a:bodyPr>
          <a:lstStyle/>
          <a:p>
            <a:r>
              <a:rPr lang="en-US" sz="4800">
                <a:ea typeface="+mj-lt"/>
                <a:cs typeface="+mj-lt"/>
              </a:rPr>
              <a:t>Project Overview</a:t>
            </a:r>
            <a:endParaRPr lang="en-US" sz="4800"/>
          </a:p>
          <a:p>
            <a:endParaRPr lang="en-US" sz="4800">
              <a:cs typeface="Calibri Light"/>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BD7D20A-3402-6B64-1648-E76D7D33D760}"/>
              </a:ext>
            </a:extLst>
          </p:cNvPr>
          <p:cNvGraphicFramePr>
            <a:graphicFrameLocks noGrp="1"/>
          </p:cNvGraphicFramePr>
          <p:nvPr>
            <p:ph idx="1"/>
            <p:extLst>
              <p:ext uri="{D42A27DB-BD31-4B8C-83A1-F6EECF244321}">
                <p14:modId xmlns:p14="http://schemas.microsoft.com/office/powerpoint/2010/main" val="10508352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0157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D8159B39-D5F6-BE1C-63CE-346AB6D3D926}"/>
              </a:ext>
            </a:extLst>
          </p:cNvPr>
          <p:cNvPicPr>
            <a:picLocks noGrp="1" noChangeAspect="1"/>
          </p:cNvPicPr>
          <p:nvPr>
            <p:ph idx="1"/>
          </p:nvPr>
        </p:nvPicPr>
        <p:blipFill>
          <a:blip r:embed="rId2"/>
          <a:stretch>
            <a:fillRect/>
          </a:stretch>
        </p:blipFill>
        <p:spPr>
          <a:xfrm>
            <a:off x="1820030" y="457200"/>
            <a:ext cx="8551940" cy="5943600"/>
          </a:xfrm>
          <a:prstGeom prst="rect">
            <a:avLst/>
          </a:prstGeom>
        </p:spPr>
      </p:pic>
    </p:spTree>
    <p:extLst>
      <p:ext uri="{BB962C8B-B14F-4D97-AF65-F5344CB8AC3E}">
        <p14:creationId xmlns:p14="http://schemas.microsoft.com/office/powerpoint/2010/main" val="376200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452B46-DF54-2771-5362-004E371EBA55}"/>
              </a:ext>
            </a:extLst>
          </p:cNvPr>
          <p:cNvSpPr>
            <a:spLocks noGrp="1"/>
          </p:cNvSpPr>
          <p:nvPr>
            <p:ph type="title"/>
          </p:nvPr>
        </p:nvSpPr>
        <p:spPr>
          <a:xfrm>
            <a:off x="429768" y="411480"/>
            <a:ext cx="11201400" cy="1106424"/>
          </a:xfrm>
        </p:spPr>
        <p:txBody>
          <a:bodyPr>
            <a:normAutofit/>
          </a:bodyPr>
          <a:lstStyle/>
          <a:p>
            <a:endParaRPr lang="en-US" sz="3600"/>
          </a:p>
        </p:txBody>
      </p:sp>
      <p:sp>
        <p:nvSpPr>
          <p:cNvPr id="24" name="Rectangle 12">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Graphical user interface, application&#10;&#10;Description automatically generated">
            <a:extLst>
              <a:ext uri="{FF2B5EF4-FFF2-40B4-BE49-F238E27FC236}">
                <a16:creationId xmlns:a16="http://schemas.microsoft.com/office/drawing/2014/main" id="{B82F6876-19E6-5ACD-194B-25C0082017AA}"/>
              </a:ext>
            </a:extLst>
          </p:cNvPr>
          <p:cNvPicPr>
            <a:picLocks noChangeAspect="1"/>
          </p:cNvPicPr>
          <p:nvPr/>
        </p:nvPicPr>
        <p:blipFill rotWithShape="1">
          <a:blip r:embed="rId2"/>
          <a:srcRect t="1932" r="-1" b="-1"/>
          <a:stretch/>
        </p:blipFill>
        <p:spPr>
          <a:xfrm>
            <a:off x="429768" y="1721922"/>
            <a:ext cx="6704891" cy="4520559"/>
          </a:xfrm>
          <a:prstGeom prst="rect">
            <a:avLst/>
          </a:prstGeom>
        </p:spPr>
      </p:pic>
      <p:sp useBgFill="1">
        <p:nvSpPr>
          <p:cNvPr id="15" name="Rectangle 14">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Content Placeholder 7">
            <a:extLst>
              <a:ext uri="{FF2B5EF4-FFF2-40B4-BE49-F238E27FC236}">
                <a16:creationId xmlns:a16="http://schemas.microsoft.com/office/drawing/2014/main" id="{58E8FDF5-78B5-5815-F596-769DB358F01B}"/>
              </a:ext>
            </a:extLst>
          </p:cNvPr>
          <p:cNvSpPr>
            <a:spLocks noGrp="1"/>
          </p:cNvSpPr>
          <p:nvPr>
            <p:ph idx="1"/>
          </p:nvPr>
        </p:nvSpPr>
        <p:spPr>
          <a:xfrm>
            <a:off x="7938752" y="2020824"/>
            <a:ext cx="3455097" cy="3959352"/>
          </a:xfrm>
        </p:spPr>
        <p:txBody>
          <a:bodyPr anchor="ctr">
            <a:normAutofit/>
          </a:bodyPr>
          <a:lstStyle/>
          <a:p>
            <a:endParaRPr lang="en-US" sz="1800"/>
          </a:p>
        </p:txBody>
      </p:sp>
    </p:spTree>
    <p:extLst>
      <p:ext uri="{BB962C8B-B14F-4D97-AF65-F5344CB8AC3E}">
        <p14:creationId xmlns:p14="http://schemas.microsoft.com/office/powerpoint/2010/main" val="3132087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CBC26-BC67-3863-9623-955C1A767630}"/>
              </a:ext>
            </a:extLst>
          </p:cNvPr>
          <p:cNvSpPr>
            <a:spLocks noGrp="1"/>
          </p:cNvSpPr>
          <p:nvPr>
            <p:ph type="title"/>
          </p:nvPr>
        </p:nvSpPr>
        <p:spPr>
          <a:xfrm>
            <a:off x="686834" y="1153572"/>
            <a:ext cx="3200400" cy="4461163"/>
          </a:xfrm>
        </p:spPr>
        <p:txBody>
          <a:bodyPr>
            <a:normAutofit/>
          </a:bodyPr>
          <a:lstStyle/>
          <a:p>
            <a:endParaRPr lang="en-US" dirty="0">
              <a:solidFill>
                <a:srgbClr val="FFFFFF"/>
              </a:solidFill>
            </a:endParaRPr>
          </a:p>
          <a:p>
            <a:r>
              <a:rPr lang="en-US" dirty="0">
                <a:solidFill>
                  <a:srgbClr val="FFFFFF"/>
                </a:solidFill>
                <a:ea typeface="+mj-lt"/>
                <a:cs typeface="+mj-lt"/>
              </a:rPr>
              <a:t>Conclusion:</a:t>
            </a:r>
          </a:p>
          <a:p>
            <a:endParaRPr lang="en-US" dirty="0">
              <a:solidFill>
                <a:srgbClr val="FFFFFF"/>
              </a:solidFill>
              <a:cs typeface="Calibri Light"/>
            </a:endParaRPr>
          </a:p>
        </p:txBody>
      </p:sp>
      <p:sp>
        <p:nvSpPr>
          <p:cNvPr id="51" name="Arc 5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Content Placeholder 2">
            <a:extLst>
              <a:ext uri="{FF2B5EF4-FFF2-40B4-BE49-F238E27FC236}">
                <a16:creationId xmlns:a16="http://schemas.microsoft.com/office/drawing/2014/main" id="{7AB2BBFE-23F3-5042-307A-9D668924D325}"/>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dirty="0">
                <a:cs typeface="Calibri"/>
              </a:rPr>
              <a:t>In conclusion, our analysis of customer data using Tableau has provided valuable insights into our customer base and their behavior. By focusing on key metrics such as total revenue, number of customers, and average order value, we were able to identify trends and patterns that can help us make better business decision</a:t>
            </a:r>
          </a:p>
        </p:txBody>
      </p:sp>
    </p:spTree>
    <p:extLst>
      <p:ext uri="{BB962C8B-B14F-4D97-AF65-F5344CB8AC3E}">
        <p14:creationId xmlns:p14="http://schemas.microsoft.com/office/powerpoint/2010/main" val="2113472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4" descr="Aerial view of a highway near the ocean">
            <a:extLst>
              <a:ext uri="{FF2B5EF4-FFF2-40B4-BE49-F238E27FC236}">
                <a16:creationId xmlns:a16="http://schemas.microsoft.com/office/drawing/2014/main" id="{479860CB-68A3-CFBC-4827-8FB250476039}"/>
              </a:ext>
            </a:extLst>
          </p:cNvPr>
          <p:cNvPicPr>
            <a:picLocks noChangeAspect="1"/>
          </p:cNvPicPr>
          <p:nvPr/>
        </p:nvPicPr>
        <p:blipFill rotWithShape="1">
          <a:blip r:embed="rId2"/>
          <a:srcRect t="2940" r="13883" b="6160"/>
          <a:stretch/>
        </p:blipFill>
        <p:spPr>
          <a:xfrm>
            <a:off x="3523488" y="10"/>
            <a:ext cx="8668512" cy="6857990"/>
          </a:xfrm>
          <a:prstGeom prst="rect">
            <a:avLst/>
          </a:prstGeom>
        </p:spPr>
      </p:pic>
      <p:sp>
        <p:nvSpPr>
          <p:cNvPr id="24"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5A8FA2-7AA2-015D-BF54-DBA828CCE4F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a:p>
            <a:endParaRPr lang="en-US" sz="4800"/>
          </a:p>
        </p:txBody>
      </p:sp>
      <p:sp>
        <p:nvSpPr>
          <p:cNvPr id="25"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47991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411F9-420A-38B0-BD3A-29DBABB64CF6}"/>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Data Dictionary</a:t>
            </a:r>
          </a:p>
          <a:p>
            <a:pPr algn="ctr"/>
            <a:endParaRPr lang="en-US" sz="4800" kern="1200">
              <a:solidFill>
                <a:srgbClr val="FFFFFF"/>
              </a:solidFill>
              <a:latin typeface="+mj-lt"/>
              <a:ea typeface="+mj-ea"/>
              <a:cs typeface="+mj-cs"/>
            </a:endParaRPr>
          </a:p>
        </p:txBody>
      </p:sp>
      <p:pic>
        <p:nvPicPr>
          <p:cNvPr id="4" name="Picture 4">
            <a:extLst>
              <a:ext uri="{FF2B5EF4-FFF2-40B4-BE49-F238E27FC236}">
                <a16:creationId xmlns:a16="http://schemas.microsoft.com/office/drawing/2014/main" id="{8966B88B-BFF4-3C15-9678-ED057171FA17}"/>
              </a:ext>
            </a:extLst>
          </p:cNvPr>
          <p:cNvPicPr>
            <a:picLocks noGrp="1" noChangeAspect="1"/>
          </p:cNvPicPr>
          <p:nvPr>
            <p:ph idx="1"/>
          </p:nvPr>
        </p:nvPicPr>
        <p:blipFill>
          <a:blip r:embed="rId2"/>
          <a:stretch>
            <a:fillRect/>
          </a:stretch>
        </p:blipFill>
        <p:spPr>
          <a:xfrm>
            <a:off x="5153822" y="734453"/>
            <a:ext cx="6553545" cy="5397036"/>
          </a:xfrm>
          <a:prstGeom prst="rect">
            <a:avLst/>
          </a:prstGeom>
        </p:spPr>
      </p:pic>
    </p:spTree>
    <p:extLst>
      <p:ext uri="{BB962C8B-B14F-4D97-AF65-F5344CB8AC3E}">
        <p14:creationId xmlns:p14="http://schemas.microsoft.com/office/powerpoint/2010/main" val="32682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3760F9-2A0C-A3EC-27E7-8A7FEA9DA9AD}"/>
              </a:ext>
            </a:extLst>
          </p:cNvPr>
          <p:cNvSpPr>
            <a:spLocks noGrp="1"/>
          </p:cNvSpPr>
          <p:nvPr>
            <p:ph type="title"/>
          </p:nvPr>
        </p:nvSpPr>
        <p:spPr>
          <a:xfrm>
            <a:off x="838200" y="4669978"/>
            <a:ext cx="4391024" cy="1173700"/>
          </a:xfrm>
        </p:spPr>
        <p:txBody>
          <a:bodyPr anchor="t">
            <a:normAutofit/>
          </a:bodyPr>
          <a:lstStyle/>
          <a:p>
            <a:r>
              <a:rPr lang="en-US" sz="4000">
                <a:solidFill>
                  <a:schemeClr val="bg1"/>
                </a:solidFill>
                <a:ea typeface="+mj-lt"/>
                <a:cs typeface="+mj-lt"/>
              </a:rPr>
              <a:t>Data Pre-processing:</a:t>
            </a:r>
            <a:endParaRPr lang="en-US" sz="4000">
              <a:solidFill>
                <a:schemeClr val="bg1"/>
              </a:solidFill>
            </a:endParaRPr>
          </a:p>
          <a:p>
            <a:endParaRPr lang="en-US" sz="4000">
              <a:solidFill>
                <a:schemeClr val="bg1"/>
              </a:solidFill>
              <a:cs typeface="Calibri Light"/>
            </a:endParaRPr>
          </a:p>
        </p:txBody>
      </p:sp>
      <p:pic>
        <p:nvPicPr>
          <p:cNvPr id="4" name="Picture 4" descr="Text&#10;&#10;Description automatically generated">
            <a:extLst>
              <a:ext uri="{FF2B5EF4-FFF2-40B4-BE49-F238E27FC236}">
                <a16:creationId xmlns:a16="http://schemas.microsoft.com/office/drawing/2014/main" id="{3BC66111-D599-422C-4105-B9CC49CAA233}"/>
              </a:ext>
            </a:extLst>
          </p:cNvPr>
          <p:cNvPicPr>
            <a:picLocks noChangeAspect="1"/>
          </p:cNvPicPr>
          <p:nvPr/>
        </p:nvPicPr>
        <p:blipFill rotWithShape="1">
          <a:blip r:embed="rId2"/>
          <a:srcRect b="5262"/>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3" name="Group 12">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4" name="Freeform: Shape 13">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Content Placeholder 7">
            <a:extLst>
              <a:ext uri="{FF2B5EF4-FFF2-40B4-BE49-F238E27FC236}">
                <a16:creationId xmlns:a16="http://schemas.microsoft.com/office/drawing/2014/main" id="{C80F8F0D-904B-F445-5086-E1E815A058FA}"/>
              </a:ext>
            </a:extLst>
          </p:cNvPr>
          <p:cNvSpPr>
            <a:spLocks noGrp="1"/>
          </p:cNvSpPr>
          <p:nvPr>
            <p:ph idx="1"/>
          </p:nvPr>
        </p:nvSpPr>
        <p:spPr>
          <a:xfrm>
            <a:off x="5664201" y="4669978"/>
            <a:ext cx="5692774" cy="1173700"/>
          </a:xfrm>
        </p:spPr>
        <p:txBody>
          <a:bodyPr>
            <a:normAutofit/>
          </a:bodyPr>
          <a:lstStyle/>
          <a:p>
            <a:endParaRPr lang="en-US" sz="2400">
              <a:solidFill>
                <a:schemeClr val="bg1">
                  <a:alpha val="80000"/>
                </a:schemeClr>
              </a:solidFill>
            </a:endParaRPr>
          </a:p>
        </p:txBody>
      </p:sp>
    </p:spTree>
    <p:extLst>
      <p:ext uri="{BB962C8B-B14F-4D97-AF65-F5344CB8AC3E}">
        <p14:creationId xmlns:p14="http://schemas.microsoft.com/office/powerpoint/2010/main" val="375842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8" name="Rectangle 17">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B360D2C0-79C6-980D-F1AE-4159B5A35036}"/>
              </a:ext>
            </a:extLst>
          </p:cNvPr>
          <p:cNvSpPr>
            <a:spLocks noGrp="1"/>
          </p:cNvSpPr>
          <p:nvPr>
            <p:ph type="title"/>
          </p:nvPr>
        </p:nvSpPr>
        <p:spPr>
          <a:xfrm>
            <a:off x="1191966" y="900622"/>
            <a:ext cx="3629555" cy="1893524"/>
          </a:xfrm>
        </p:spPr>
        <p:txBody>
          <a:bodyPr anchor="b">
            <a:normAutofit/>
          </a:bodyPr>
          <a:lstStyle/>
          <a:p>
            <a:r>
              <a:rPr lang="en-US" sz="4800">
                <a:ea typeface="+mj-lt"/>
                <a:cs typeface="+mj-lt"/>
              </a:rPr>
              <a:t>Pre-Processing</a:t>
            </a:r>
            <a:endParaRPr lang="en-US" sz="4800"/>
          </a:p>
          <a:p>
            <a:endParaRPr lang="en-US" sz="4800">
              <a:cs typeface="Calibri Light"/>
            </a:endParaRPr>
          </a:p>
        </p:txBody>
      </p:sp>
      <p:pic>
        <p:nvPicPr>
          <p:cNvPr id="4" name="Picture 4" descr="Graphical user interface, text, application&#10;&#10;Description automatically generated">
            <a:extLst>
              <a:ext uri="{FF2B5EF4-FFF2-40B4-BE49-F238E27FC236}">
                <a16:creationId xmlns:a16="http://schemas.microsoft.com/office/drawing/2014/main" id="{51E317F9-E508-485E-100D-E6335F5DD960}"/>
              </a:ext>
            </a:extLst>
          </p:cNvPr>
          <p:cNvPicPr>
            <a:picLocks noChangeAspect="1"/>
          </p:cNvPicPr>
          <p:nvPr/>
        </p:nvPicPr>
        <p:blipFill>
          <a:blip r:embed="rId3"/>
          <a:stretch>
            <a:fillRect/>
          </a:stretch>
        </p:blipFill>
        <p:spPr>
          <a:xfrm>
            <a:off x="5304070" y="171716"/>
            <a:ext cx="6085396" cy="3179620"/>
          </a:xfrm>
          <a:prstGeom prst="rect">
            <a:avLst/>
          </a:prstGeom>
        </p:spPr>
      </p:pic>
      <p:pic>
        <p:nvPicPr>
          <p:cNvPr id="5" name="Picture 5" descr="Graphical user interface, text, application, email&#10;&#10;Description automatically generated">
            <a:extLst>
              <a:ext uri="{FF2B5EF4-FFF2-40B4-BE49-F238E27FC236}">
                <a16:creationId xmlns:a16="http://schemas.microsoft.com/office/drawing/2014/main" id="{11B40CA0-F8A3-9428-749F-5A51EBA115FA}"/>
              </a:ext>
            </a:extLst>
          </p:cNvPr>
          <p:cNvPicPr>
            <a:picLocks noChangeAspect="1"/>
          </p:cNvPicPr>
          <p:nvPr/>
        </p:nvPicPr>
        <p:blipFill>
          <a:blip r:embed="rId4"/>
          <a:stretch>
            <a:fillRect/>
          </a:stretch>
        </p:blipFill>
        <p:spPr>
          <a:xfrm>
            <a:off x="5189717" y="3498320"/>
            <a:ext cx="6320441" cy="2939005"/>
          </a:xfrm>
          <a:prstGeom prst="rect">
            <a:avLst/>
          </a:prstGeom>
        </p:spPr>
      </p:pic>
    </p:spTree>
    <p:extLst>
      <p:ext uri="{BB962C8B-B14F-4D97-AF65-F5344CB8AC3E}">
        <p14:creationId xmlns:p14="http://schemas.microsoft.com/office/powerpoint/2010/main" val="302314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130852-384A-164B-8EC6-79245AFB5E3D}"/>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latin typeface="+mj-lt"/>
                <a:ea typeface="+mj-ea"/>
                <a:cs typeface="+mj-cs"/>
              </a:rPr>
              <a:t>Cleaned Dataset</a:t>
            </a:r>
          </a:p>
          <a:p>
            <a:endParaRPr lang="en-US" sz="2800" kern="1200">
              <a:latin typeface="+mj-lt"/>
              <a:ea typeface="+mj-ea"/>
              <a:cs typeface="+mj-cs"/>
            </a:endParaRPr>
          </a:p>
        </p:txBody>
      </p:sp>
      <p:sp>
        <p:nvSpPr>
          <p:cNvPr id="32" name="Rectangle 3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4" descr="Table&#10;&#10;Description automatically generated">
            <a:extLst>
              <a:ext uri="{FF2B5EF4-FFF2-40B4-BE49-F238E27FC236}">
                <a16:creationId xmlns:a16="http://schemas.microsoft.com/office/drawing/2014/main" id="{F8A0B37F-954D-4FF5-2804-B52C88D96A7A}"/>
              </a:ext>
            </a:extLst>
          </p:cNvPr>
          <p:cNvPicPr>
            <a:picLocks noChangeAspect="1"/>
          </p:cNvPicPr>
          <p:nvPr/>
        </p:nvPicPr>
        <p:blipFill>
          <a:blip r:embed="rId2"/>
          <a:stretch>
            <a:fillRect/>
          </a:stretch>
        </p:blipFill>
        <p:spPr>
          <a:xfrm>
            <a:off x="6190679" y="841248"/>
            <a:ext cx="4343017" cy="5276088"/>
          </a:xfrm>
          <a:prstGeom prst="rect">
            <a:avLst/>
          </a:prstGeom>
        </p:spPr>
      </p:pic>
    </p:spTree>
    <p:extLst>
      <p:ext uri="{BB962C8B-B14F-4D97-AF65-F5344CB8AC3E}">
        <p14:creationId xmlns:p14="http://schemas.microsoft.com/office/powerpoint/2010/main" val="1784097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818CB1-E382-2C5A-47C5-1EE489B5E3D5}"/>
              </a:ext>
            </a:extLst>
          </p:cNvPr>
          <p:cNvSpPr>
            <a:spLocks noGrp="1"/>
          </p:cNvSpPr>
          <p:nvPr>
            <p:ph type="title"/>
          </p:nvPr>
        </p:nvSpPr>
        <p:spPr>
          <a:xfrm>
            <a:off x="838200" y="609600"/>
            <a:ext cx="3739341" cy="1330839"/>
          </a:xfrm>
        </p:spPr>
        <p:txBody>
          <a:bodyPr>
            <a:normAutofit/>
          </a:bodyPr>
          <a:lstStyle/>
          <a:p>
            <a:r>
              <a:rPr lang="en-US" sz="3400">
                <a:ea typeface="+mj-lt"/>
                <a:cs typeface="+mj-lt"/>
              </a:rPr>
              <a:t>Bar plot : Total sales per each state</a:t>
            </a:r>
          </a:p>
          <a:p>
            <a:endParaRPr lang="en-US" sz="3400">
              <a:cs typeface="Calibri Light"/>
            </a:endParaRPr>
          </a:p>
        </p:txBody>
      </p:sp>
      <p:pic>
        <p:nvPicPr>
          <p:cNvPr id="4" name="Picture 4">
            <a:extLst>
              <a:ext uri="{FF2B5EF4-FFF2-40B4-BE49-F238E27FC236}">
                <a16:creationId xmlns:a16="http://schemas.microsoft.com/office/drawing/2014/main" id="{1334E120-5B79-EFAB-BE7A-B9BCB6879B24}"/>
              </a:ext>
            </a:extLst>
          </p:cNvPr>
          <p:cNvPicPr>
            <a:picLocks noChangeAspect="1"/>
          </p:cNvPicPr>
          <p:nvPr/>
        </p:nvPicPr>
        <p:blipFill>
          <a:blip r:embed="rId2"/>
          <a:stretch>
            <a:fillRect/>
          </a:stretch>
        </p:blipFill>
        <p:spPr>
          <a:xfrm>
            <a:off x="5445457" y="1432756"/>
            <a:ext cx="6155141" cy="4016228"/>
          </a:xfrm>
          <a:prstGeom prst="rect">
            <a:avLst/>
          </a:prstGeom>
        </p:spPr>
      </p:pic>
    </p:spTree>
    <p:extLst>
      <p:ext uri="{BB962C8B-B14F-4D97-AF65-F5344CB8AC3E}">
        <p14:creationId xmlns:p14="http://schemas.microsoft.com/office/powerpoint/2010/main" val="3194023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F47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DF9BAC-577E-BB89-5BF5-EE9D55AA09B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Line plot :Total number of purchases each year</a:t>
            </a:r>
          </a:p>
          <a:p>
            <a:endParaRPr lang="en-US" sz="3200" kern="1200">
              <a:solidFill>
                <a:srgbClr val="FFFFFF"/>
              </a:solidFill>
              <a:latin typeface="+mj-lt"/>
              <a:ea typeface="+mj-ea"/>
              <a:cs typeface="+mj-cs"/>
            </a:endParaRPr>
          </a:p>
        </p:txBody>
      </p:sp>
      <p:pic>
        <p:nvPicPr>
          <p:cNvPr id="4" name="Picture 4" descr="Chart, line chart&#10;&#10;Description automatically generated">
            <a:extLst>
              <a:ext uri="{FF2B5EF4-FFF2-40B4-BE49-F238E27FC236}">
                <a16:creationId xmlns:a16="http://schemas.microsoft.com/office/drawing/2014/main" id="{8C45E419-30C2-58E2-BD81-650D3133DB02}"/>
              </a:ext>
            </a:extLst>
          </p:cNvPr>
          <p:cNvPicPr>
            <a:picLocks noGrp="1" noChangeAspect="1"/>
          </p:cNvPicPr>
          <p:nvPr>
            <p:ph idx="1"/>
          </p:nvPr>
        </p:nvPicPr>
        <p:blipFill>
          <a:blip r:embed="rId2"/>
          <a:stretch>
            <a:fillRect/>
          </a:stretch>
        </p:blipFill>
        <p:spPr>
          <a:xfrm>
            <a:off x="4207933" y="655793"/>
            <a:ext cx="7347537" cy="5547389"/>
          </a:xfrm>
          <a:prstGeom prst="rect">
            <a:avLst/>
          </a:prstGeom>
        </p:spPr>
      </p:pic>
    </p:spTree>
    <p:extLst>
      <p:ext uri="{BB962C8B-B14F-4D97-AF65-F5344CB8AC3E}">
        <p14:creationId xmlns:p14="http://schemas.microsoft.com/office/powerpoint/2010/main" val="391074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46EAD-8254-76F9-CFDF-12DE66536BF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Histogram :</a:t>
            </a:r>
          </a:p>
          <a:p>
            <a:pPr algn="ctr"/>
            <a:endParaRPr lang="en-US" sz="3200" kern="1200">
              <a:solidFill>
                <a:schemeClr val="bg1"/>
              </a:solidFill>
              <a:latin typeface="+mj-lt"/>
              <a:ea typeface="+mj-ea"/>
              <a:cs typeface="+mj-cs"/>
            </a:endParaRPr>
          </a:p>
        </p:txBody>
      </p:sp>
      <p:pic>
        <p:nvPicPr>
          <p:cNvPr id="4" name="Picture 4" descr="Chart, histogram&#10;&#10;Description automatically generated">
            <a:extLst>
              <a:ext uri="{FF2B5EF4-FFF2-40B4-BE49-F238E27FC236}">
                <a16:creationId xmlns:a16="http://schemas.microsoft.com/office/drawing/2014/main" id="{30B1CA99-8C93-D16C-7FDA-8F65E931344A}"/>
              </a:ext>
            </a:extLst>
          </p:cNvPr>
          <p:cNvPicPr>
            <a:picLocks noGrp="1" noChangeAspect="1"/>
          </p:cNvPicPr>
          <p:nvPr>
            <p:ph idx="1"/>
          </p:nvPr>
        </p:nvPicPr>
        <p:blipFill>
          <a:blip r:embed="rId2"/>
          <a:stretch>
            <a:fillRect/>
          </a:stretch>
        </p:blipFill>
        <p:spPr>
          <a:xfrm>
            <a:off x="3075932" y="1675227"/>
            <a:ext cx="6040136" cy="4394199"/>
          </a:xfrm>
          <a:prstGeom prst="rect">
            <a:avLst/>
          </a:prstGeom>
        </p:spPr>
      </p:pic>
    </p:spTree>
    <p:extLst>
      <p:ext uri="{BB962C8B-B14F-4D97-AF65-F5344CB8AC3E}">
        <p14:creationId xmlns:p14="http://schemas.microsoft.com/office/powerpoint/2010/main" val="10266578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TotalTime>
  <Words>268</Words>
  <Application>Microsoft Office PowerPoint</Application>
  <PresentationFormat>Widescreen</PresentationFormat>
  <Paragraphs>41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Group 5Analyzing Retail Sales Data: Uncovering Purchasing Trends and Patterns </vt:lpstr>
      <vt:lpstr>Project Overview </vt:lpstr>
      <vt:lpstr>Data Dictionary </vt:lpstr>
      <vt:lpstr>Data Pre-processing: </vt:lpstr>
      <vt:lpstr>Pre-Processing </vt:lpstr>
      <vt:lpstr>Cleaned Dataset </vt:lpstr>
      <vt:lpstr>Bar plot : Total sales per each state </vt:lpstr>
      <vt:lpstr>Line plot :Total number of purchases each year </vt:lpstr>
      <vt:lpstr>Histogram : </vt:lpstr>
      <vt:lpstr>Heatmap :</vt:lpstr>
      <vt:lpstr>OBJECTIVE </vt:lpstr>
      <vt:lpstr>CUSTOMER ANALYSIS </vt:lpstr>
      <vt:lpstr>REVENUE PER STATE</vt:lpstr>
      <vt:lpstr>REVENUE BASED ON MONTH OF THE YEAR</vt:lpstr>
      <vt:lpstr>REVENUE BASED ON AGE </vt:lpstr>
      <vt:lpstr>QUANTITY- DISCOUNT PERCENTAGE CO- RELATION  </vt:lpstr>
      <vt:lpstr>PERCENTAGE OF REVENUE PER REGION </vt:lpstr>
      <vt:lpstr>REVENUE PER CATEGORY PER GENDER</vt:lpstr>
      <vt:lpstr>DASHBOARD </vt:lpstr>
      <vt:lpstr>PowerPoint Presentation</vt:lpstr>
      <vt:lpstr>PowerPoint Presentation</vt:lpstr>
      <vt:lpstr> 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Sai Varun Kumar Namburi</cp:lastModifiedBy>
  <cp:revision>159</cp:revision>
  <dcterms:created xsi:type="dcterms:W3CDTF">2023-04-05T16:53:27Z</dcterms:created>
  <dcterms:modified xsi:type="dcterms:W3CDTF">2023-04-05T19:34:17Z</dcterms:modified>
</cp:coreProperties>
</file>