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9" r:id="rId8"/>
    <p:sldId id="280" r:id="rId9"/>
    <p:sldId id="277" r:id="rId10"/>
    <p:sldId id="283" r:id="rId11"/>
    <p:sldId id="284" r:id="rId12"/>
    <p:sldId id="282" r:id="rId13"/>
    <p:sldId id="281" r:id="rId14"/>
    <p:sldId id="285" r:id="rId15"/>
    <p:sldId id="286" r:id="rId16"/>
    <p:sldId id="28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41069-0410-493E-B4AE-9A12AD79D71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C95108F-C97A-42A2-8D7D-6717939A0261}">
      <dgm:prSet/>
      <dgm:spPr/>
      <dgm:t>
        <a:bodyPr/>
        <a:lstStyle/>
        <a:p>
          <a:r>
            <a:rPr lang="en-US"/>
            <a:t>Cleaning a dataset is a crucial step in the data preparation process, and it's necessary to ensure that the data we are working with is consistent and reliable. The following report explains the reasons for cleaning the data and the code used to perform the cleaning.</a:t>
          </a:r>
        </a:p>
      </dgm:t>
    </dgm:pt>
    <dgm:pt modelId="{839B914C-7AFC-4507-A003-B8033ACEA244}" type="parTrans" cxnId="{A68CDBF2-452A-4BD6-BD9F-D519250584E7}">
      <dgm:prSet/>
      <dgm:spPr/>
      <dgm:t>
        <a:bodyPr/>
        <a:lstStyle/>
        <a:p>
          <a:endParaRPr lang="en-US"/>
        </a:p>
      </dgm:t>
    </dgm:pt>
    <dgm:pt modelId="{5737C545-6614-471D-BF0F-9F270AD03E8C}" type="sibTrans" cxnId="{A68CDBF2-452A-4BD6-BD9F-D519250584E7}">
      <dgm:prSet/>
      <dgm:spPr/>
      <dgm:t>
        <a:bodyPr/>
        <a:lstStyle/>
        <a:p>
          <a:endParaRPr lang="en-US"/>
        </a:p>
      </dgm:t>
    </dgm:pt>
    <dgm:pt modelId="{9E08E4A7-6691-4667-9311-00D29D9E3C78}">
      <dgm:prSet/>
      <dgm:spPr/>
      <dgm:t>
        <a:bodyPr/>
        <a:lstStyle/>
        <a:p>
          <a:r>
            <a:rPr lang="en-US"/>
            <a:t>Removing Missing Values: Missing values can have a significant impact on the results of any analysis performed on the data. Therefore, it is essential to handle missing values appropriately. In this dataset, missing values are represented by NaN (Not a Number) values</a:t>
          </a:r>
        </a:p>
      </dgm:t>
    </dgm:pt>
    <dgm:pt modelId="{1517B0C1-6C54-4A19-A2D6-640F25D50E80}" type="parTrans" cxnId="{DF7D570D-51C7-40BB-8EB6-7E8E7E55612C}">
      <dgm:prSet/>
      <dgm:spPr/>
      <dgm:t>
        <a:bodyPr/>
        <a:lstStyle/>
        <a:p>
          <a:endParaRPr lang="en-US"/>
        </a:p>
      </dgm:t>
    </dgm:pt>
    <dgm:pt modelId="{F4E92F7A-009A-4183-B690-BA8F137D4965}" type="sibTrans" cxnId="{DF7D570D-51C7-40BB-8EB6-7E8E7E55612C}">
      <dgm:prSet/>
      <dgm:spPr/>
      <dgm:t>
        <a:bodyPr/>
        <a:lstStyle/>
        <a:p>
          <a:endParaRPr lang="en-US"/>
        </a:p>
      </dgm:t>
    </dgm:pt>
    <dgm:pt modelId="{1B1618C7-E4AC-4396-B56B-8C4D6138150D}" type="pres">
      <dgm:prSet presAssocID="{BC241069-0410-493E-B4AE-9A12AD79D71D}" presName="root" presStyleCnt="0">
        <dgm:presLayoutVars>
          <dgm:dir/>
          <dgm:resizeHandles val="exact"/>
        </dgm:presLayoutVars>
      </dgm:prSet>
      <dgm:spPr/>
    </dgm:pt>
    <dgm:pt modelId="{C053AE9A-7D64-4782-A923-E78455D7E41C}" type="pres">
      <dgm:prSet presAssocID="{7C95108F-C97A-42A2-8D7D-6717939A0261}" presName="compNode" presStyleCnt="0"/>
      <dgm:spPr/>
    </dgm:pt>
    <dgm:pt modelId="{BF2D4B12-8D0D-4CD6-BE04-1D48D6E4AF2F}" type="pres">
      <dgm:prSet presAssocID="{7C95108F-C97A-42A2-8D7D-6717939A0261}" presName="bgRect" presStyleLbl="bgShp" presStyleIdx="0" presStyleCnt="2"/>
      <dgm:spPr/>
    </dgm:pt>
    <dgm:pt modelId="{FC8A4DF3-C428-4912-BCEB-9B67FE6807A0}" type="pres">
      <dgm:prSet presAssocID="{7C95108F-C97A-42A2-8D7D-6717939A02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8E3ACBD-6DDD-46F2-80E7-43A7DE968E39}" type="pres">
      <dgm:prSet presAssocID="{7C95108F-C97A-42A2-8D7D-6717939A0261}" presName="spaceRect" presStyleCnt="0"/>
      <dgm:spPr/>
    </dgm:pt>
    <dgm:pt modelId="{D3FCD334-0005-4C84-A8D4-43630327E747}" type="pres">
      <dgm:prSet presAssocID="{7C95108F-C97A-42A2-8D7D-6717939A0261}" presName="parTx" presStyleLbl="revTx" presStyleIdx="0" presStyleCnt="2">
        <dgm:presLayoutVars>
          <dgm:chMax val="0"/>
          <dgm:chPref val="0"/>
        </dgm:presLayoutVars>
      </dgm:prSet>
      <dgm:spPr/>
    </dgm:pt>
    <dgm:pt modelId="{AAFEC7D8-9058-4AC2-BEA1-DEAA86693E61}" type="pres">
      <dgm:prSet presAssocID="{5737C545-6614-471D-BF0F-9F270AD03E8C}" presName="sibTrans" presStyleCnt="0"/>
      <dgm:spPr/>
    </dgm:pt>
    <dgm:pt modelId="{09383B42-9BA8-4E7A-B000-1FB66A54D0EC}" type="pres">
      <dgm:prSet presAssocID="{9E08E4A7-6691-4667-9311-00D29D9E3C78}" presName="compNode" presStyleCnt="0"/>
      <dgm:spPr/>
    </dgm:pt>
    <dgm:pt modelId="{E9EA53E0-028E-417E-A602-E4611359FC9F}" type="pres">
      <dgm:prSet presAssocID="{9E08E4A7-6691-4667-9311-00D29D9E3C78}" presName="bgRect" presStyleLbl="bgShp" presStyleIdx="1" presStyleCnt="2"/>
      <dgm:spPr/>
    </dgm:pt>
    <dgm:pt modelId="{8BCB2FF0-0EA0-4BF9-951C-8E630EE93B7D}" type="pres">
      <dgm:prSet presAssocID="{9E08E4A7-6691-4667-9311-00D29D9E3C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4FAA8C13-81BB-4A09-AA80-366301CC00C5}" type="pres">
      <dgm:prSet presAssocID="{9E08E4A7-6691-4667-9311-00D29D9E3C78}" presName="spaceRect" presStyleCnt="0"/>
      <dgm:spPr/>
    </dgm:pt>
    <dgm:pt modelId="{10FF403A-67D1-423D-B149-9CC2DA0AAEB6}" type="pres">
      <dgm:prSet presAssocID="{9E08E4A7-6691-4667-9311-00D29D9E3C78}" presName="parTx" presStyleLbl="revTx" presStyleIdx="1" presStyleCnt="2">
        <dgm:presLayoutVars>
          <dgm:chMax val="0"/>
          <dgm:chPref val="0"/>
        </dgm:presLayoutVars>
      </dgm:prSet>
      <dgm:spPr/>
    </dgm:pt>
  </dgm:ptLst>
  <dgm:cxnLst>
    <dgm:cxn modelId="{DF7D570D-51C7-40BB-8EB6-7E8E7E55612C}" srcId="{BC241069-0410-493E-B4AE-9A12AD79D71D}" destId="{9E08E4A7-6691-4667-9311-00D29D9E3C78}" srcOrd="1" destOrd="0" parTransId="{1517B0C1-6C54-4A19-A2D6-640F25D50E80}" sibTransId="{F4E92F7A-009A-4183-B690-BA8F137D4965}"/>
    <dgm:cxn modelId="{DE6F6514-08CE-4911-8B96-DF435A6F578E}" type="presOf" srcId="{7C95108F-C97A-42A2-8D7D-6717939A0261}" destId="{D3FCD334-0005-4C84-A8D4-43630327E747}" srcOrd="0" destOrd="0" presId="urn:microsoft.com/office/officeart/2018/2/layout/IconVerticalSolidList"/>
    <dgm:cxn modelId="{B69A8D8D-0D77-4AA3-956B-E4F0ABB276B2}" type="presOf" srcId="{9E08E4A7-6691-4667-9311-00D29D9E3C78}" destId="{10FF403A-67D1-423D-B149-9CC2DA0AAEB6}" srcOrd="0" destOrd="0" presId="urn:microsoft.com/office/officeart/2018/2/layout/IconVerticalSolidList"/>
    <dgm:cxn modelId="{5804F390-1C77-41EF-ABD2-6F616D32103B}" type="presOf" srcId="{BC241069-0410-493E-B4AE-9A12AD79D71D}" destId="{1B1618C7-E4AC-4396-B56B-8C4D6138150D}" srcOrd="0" destOrd="0" presId="urn:microsoft.com/office/officeart/2018/2/layout/IconVerticalSolidList"/>
    <dgm:cxn modelId="{A68CDBF2-452A-4BD6-BD9F-D519250584E7}" srcId="{BC241069-0410-493E-B4AE-9A12AD79D71D}" destId="{7C95108F-C97A-42A2-8D7D-6717939A0261}" srcOrd="0" destOrd="0" parTransId="{839B914C-7AFC-4507-A003-B8033ACEA244}" sibTransId="{5737C545-6614-471D-BF0F-9F270AD03E8C}"/>
    <dgm:cxn modelId="{8F8C3BAB-5F12-4426-A4BD-22E098B09620}" type="presParOf" srcId="{1B1618C7-E4AC-4396-B56B-8C4D6138150D}" destId="{C053AE9A-7D64-4782-A923-E78455D7E41C}" srcOrd="0" destOrd="0" presId="urn:microsoft.com/office/officeart/2018/2/layout/IconVerticalSolidList"/>
    <dgm:cxn modelId="{5AA82980-BBE4-4C74-B050-5A5FF6882F7F}" type="presParOf" srcId="{C053AE9A-7D64-4782-A923-E78455D7E41C}" destId="{BF2D4B12-8D0D-4CD6-BE04-1D48D6E4AF2F}" srcOrd="0" destOrd="0" presId="urn:microsoft.com/office/officeart/2018/2/layout/IconVerticalSolidList"/>
    <dgm:cxn modelId="{CA6811EC-C16B-46C7-AC98-77898744DDEE}" type="presParOf" srcId="{C053AE9A-7D64-4782-A923-E78455D7E41C}" destId="{FC8A4DF3-C428-4912-BCEB-9B67FE6807A0}" srcOrd="1" destOrd="0" presId="urn:microsoft.com/office/officeart/2018/2/layout/IconVerticalSolidList"/>
    <dgm:cxn modelId="{E3DFA716-EF77-4C6C-B961-D2DAF99FF2AD}" type="presParOf" srcId="{C053AE9A-7D64-4782-A923-E78455D7E41C}" destId="{18E3ACBD-6DDD-46F2-80E7-43A7DE968E39}" srcOrd="2" destOrd="0" presId="urn:microsoft.com/office/officeart/2018/2/layout/IconVerticalSolidList"/>
    <dgm:cxn modelId="{0CD6139C-66E8-453D-9ED4-962725D867D5}" type="presParOf" srcId="{C053AE9A-7D64-4782-A923-E78455D7E41C}" destId="{D3FCD334-0005-4C84-A8D4-43630327E747}" srcOrd="3" destOrd="0" presId="urn:microsoft.com/office/officeart/2018/2/layout/IconVerticalSolidList"/>
    <dgm:cxn modelId="{8BC08443-2AC7-410E-93A2-29CAD134731A}" type="presParOf" srcId="{1B1618C7-E4AC-4396-B56B-8C4D6138150D}" destId="{AAFEC7D8-9058-4AC2-BEA1-DEAA86693E61}" srcOrd="1" destOrd="0" presId="urn:microsoft.com/office/officeart/2018/2/layout/IconVerticalSolidList"/>
    <dgm:cxn modelId="{0E22A2AE-B91C-497F-8DAB-D83CE1ECD0A8}" type="presParOf" srcId="{1B1618C7-E4AC-4396-B56B-8C4D6138150D}" destId="{09383B42-9BA8-4E7A-B000-1FB66A54D0EC}" srcOrd="2" destOrd="0" presId="urn:microsoft.com/office/officeart/2018/2/layout/IconVerticalSolidList"/>
    <dgm:cxn modelId="{E74BBE0C-1216-4F61-837C-F342E8B48C4F}" type="presParOf" srcId="{09383B42-9BA8-4E7A-B000-1FB66A54D0EC}" destId="{E9EA53E0-028E-417E-A602-E4611359FC9F}" srcOrd="0" destOrd="0" presId="urn:microsoft.com/office/officeart/2018/2/layout/IconVerticalSolidList"/>
    <dgm:cxn modelId="{394ED7DE-F405-414A-B924-8F8483E9C0CF}" type="presParOf" srcId="{09383B42-9BA8-4E7A-B000-1FB66A54D0EC}" destId="{8BCB2FF0-0EA0-4BF9-951C-8E630EE93B7D}" srcOrd="1" destOrd="0" presId="urn:microsoft.com/office/officeart/2018/2/layout/IconVerticalSolidList"/>
    <dgm:cxn modelId="{8FBB1918-19C8-4122-A70D-04CCF66CD448}" type="presParOf" srcId="{09383B42-9BA8-4E7A-B000-1FB66A54D0EC}" destId="{4FAA8C13-81BB-4A09-AA80-366301CC00C5}" srcOrd="2" destOrd="0" presId="urn:microsoft.com/office/officeart/2018/2/layout/IconVerticalSolidList"/>
    <dgm:cxn modelId="{98482CD5-2E65-4676-934D-90416B3E5D4A}" type="presParOf" srcId="{09383B42-9BA8-4E7A-B000-1FB66A54D0EC}" destId="{10FF403A-67D1-423D-B149-9CC2DA0AAE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D4B12-8D0D-4CD6-BE04-1D48D6E4AF2F}">
      <dsp:nvSpPr>
        <dsp:cNvPr id="0" name=""/>
        <dsp:cNvSpPr/>
      </dsp:nvSpPr>
      <dsp:spPr>
        <a:xfrm>
          <a:off x="0" y="547107"/>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A4DF3-C428-4912-BCEB-9B67FE6807A0}">
      <dsp:nvSpPr>
        <dsp:cNvPr id="0" name=""/>
        <dsp:cNvSpPr/>
      </dsp:nvSpPr>
      <dsp:spPr>
        <a:xfrm>
          <a:off x="305538" y="774367"/>
          <a:ext cx="555524" cy="555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FCD334-0005-4C84-A8D4-43630327E747}">
      <dsp:nvSpPr>
        <dsp:cNvPr id="0" name=""/>
        <dsp:cNvSpPr/>
      </dsp:nvSpPr>
      <dsp:spPr>
        <a:xfrm>
          <a:off x="1166601" y="547107"/>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711200">
            <a:lnSpc>
              <a:spcPct val="90000"/>
            </a:lnSpc>
            <a:spcBef>
              <a:spcPct val="0"/>
            </a:spcBef>
            <a:spcAft>
              <a:spcPct val="35000"/>
            </a:spcAft>
            <a:buNone/>
          </a:pPr>
          <a:r>
            <a:rPr lang="en-US" sz="1600" kern="1200"/>
            <a:t>Cleaning a dataset is a crucial step in the data preparation process, and it's necessary to ensure that the data we are working with is consistent and reliable. The following report explains the reasons for cleaning the data and the code used to perform the cleaning.</a:t>
          </a:r>
        </a:p>
      </dsp:txBody>
      <dsp:txXfrm>
        <a:off x="1166601" y="547107"/>
        <a:ext cx="8612580" cy="1010044"/>
      </dsp:txXfrm>
    </dsp:sp>
    <dsp:sp modelId="{E9EA53E0-028E-417E-A602-E4611359FC9F}">
      <dsp:nvSpPr>
        <dsp:cNvPr id="0" name=""/>
        <dsp:cNvSpPr/>
      </dsp:nvSpPr>
      <dsp:spPr>
        <a:xfrm>
          <a:off x="0" y="1809663"/>
          <a:ext cx="9779182" cy="101004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B2FF0-0EA0-4BF9-951C-8E630EE93B7D}">
      <dsp:nvSpPr>
        <dsp:cNvPr id="0" name=""/>
        <dsp:cNvSpPr/>
      </dsp:nvSpPr>
      <dsp:spPr>
        <a:xfrm>
          <a:off x="305538" y="2036923"/>
          <a:ext cx="555524" cy="555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FF403A-67D1-423D-B149-9CC2DA0AAEB6}">
      <dsp:nvSpPr>
        <dsp:cNvPr id="0" name=""/>
        <dsp:cNvSpPr/>
      </dsp:nvSpPr>
      <dsp:spPr>
        <a:xfrm>
          <a:off x="1166601" y="1809663"/>
          <a:ext cx="8612580" cy="1010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96" tIns="106896" rIns="106896" bIns="106896" numCol="1" spcCol="1270" anchor="ctr" anchorCtr="0">
          <a:noAutofit/>
        </a:bodyPr>
        <a:lstStyle/>
        <a:p>
          <a:pPr marL="0" lvl="0" indent="0" algn="l" defTabSz="711200">
            <a:lnSpc>
              <a:spcPct val="90000"/>
            </a:lnSpc>
            <a:spcBef>
              <a:spcPct val="0"/>
            </a:spcBef>
            <a:spcAft>
              <a:spcPct val="35000"/>
            </a:spcAft>
            <a:buNone/>
          </a:pPr>
          <a:r>
            <a:rPr lang="en-US" sz="1600" kern="1200"/>
            <a:t>Removing Missing Values: Missing values can have a significant impact on the results of any analysis performed on the data. Therefore, it is essential to handle missing values appropriately. In this dataset, missing values are represented by NaN (Not a Number) values</a:t>
          </a:r>
        </a:p>
      </dsp:txBody>
      <dsp:txXfrm>
        <a:off x="1166601" y="1809663"/>
        <a:ext cx="8612580" cy="10100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6220278" cy="2387600"/>
          </a:xfrm>
        </p:spPr>
        <p:txBody>
          <a:bodyPr anchor="b">
            <a:normAutofit/>
          </a:bodyPr>
          <a:lstStyle/>
          <a:p>
            <a:pPr algn="ctr"/>
            <a:r>
              <a:rPr lang="en-US" sz="4200" dirty="0"/>
              <a:t>Group 5</a:t>
            </a:r>
            <a:br>
              <a:rPr lang="en-US" sz="3800" dirty="0"/>
            </a:br>
            <a:r>
              <a:rPr lang="en-US" sz="3800" dirty="0"/>
              <a:t>Analyzing Retail Sales Data: </a:t>
            </a:r>
            <a:br>
              <a:rPr lang="en-US" sz="3800" dirty="0"/>
            </a:br>
            <a:r>
              <a:rPr lang="en-US" sz="3800" dirty="0"/>
              <a:t>Uncovering Purchasing </a:t>
            </a:r>
            <a:br>
              <a:rPr lang="en-US" sz="3800" dirty="0"/>
            </a:br>
            <a:r>
              <a:rPr lang="en-US" sz="3800" dirty="0"/>
              <a:t>Trends and Patterns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965510" y="3602038"/>
            <a:ext cx="3422260" cy="2247219"/>
          </a:xfrm>
        </p:spPr>
        <p:txBody>
          <a:bodyPr>
            <a:normAutofit/>
          </a:bodyPr>
          <a:lstStyle/>
          <a:p>
            <a:r>
              <a:rPr lang="en-US" sz="2000" dirty="0" err="1">
                <a:effectLst/>
              </a:rPr>
              <a:t>Heet</a:t>
            </a:r>
            <a:r>
              <a:rPr lang="en-US" sz="2000" dirty="0">
                <a:effectLst/>
              </a:rPr>
              <a:t> </a:t>
            </a:r>
            <a:r>
              <a:rPr lang="en-US" sz="2000" dirty="0" err="1">
                <a:effectLst/>
              </a:rPr>
              <a:t>Manesh</a:t>
            </a:r>
            <a:r>
              <a:rPr lang="en-US" sz="2000" dirty="0">
                <a:effectLst/>
              </a:rPr>
              <a:t> Khatri</a:t>
            </a:r>
            <a:endParaRPr lang="en-US" sz="2000" dirty="0"/>
          </a:p>
          <a:p>
            <a:r>
              <a:rPr lang="en-US" sz="2000" dirty="0">
                <a:effectLst/>
              </a:rPr>
              <a:t>Sai Varun Kumar Namburi</a:t>
            </a:r>
          </a:p>
          <a:p>
            <a:r>
              <a:rPr lang="en-US" sz="2000" dirty="0">
                <a:effectLst/>
              </a:rPr>
              <a:t>Harsh </a:t>
            </a:r>
            <a:r>
              <a:rPr lang="en-US" sz="2000" dirty="0" err="1">
                <a:effectLst/>
              </a:rPr>
              <a:t>Yogeshbhai</a:t>
            </a:r>
            <a:r>
              <a:rPr lang="en-US" sz="2000" dirty="0">
                <a:effectLst/>
              </a:rPr>
              <a:t> Panchal</a:t>
            </a:r>
            <a:endParaRPr lang="en-US" sz="2000" dirty="0"/>
          </a:p>
          <a:p>
            <a:r>
              <a:rPr lang="en-US" sz="2000" dirty="0" err="1">
                <a:effectLst/>
              </a:rPr>
              <a:t>Madupu</a:t>
            </a:r>
            <a:r>
              <a:rPr lang="en-US" sz="2000" dirty="0">
                <a:effectLst/>
              </a:rPr>
              <a:t> </a:t>
            </a:r>
            <a:r>
              <a:rPr lang="en-US" sz="2000" dirty="0" err="1">
                <a:effectLst/>
              </a:rPr>
              <a:t>Srilekha</a:t>
            </a:r>
            <a:r>
              <a:rPr lang="en-US" sz="2000" dirty="0">
                <a:effectLst/>
              </a:rPr>
              <a:t> Reddy</a:t>
            </a:r>
            <a:endParaRPr lang="en-US" sz="2000" dirty="0"/>
          </a:p>
          <a:p>
            <a:r>
              <a:rPr lang="en-US" sz="2000" dirty="0">
                <a:effectLst/>
              </a:rPr>
              <a:t>Tejaswi Yaramada </a:t>
            </a:r>
            <a:endParaRPr lang="en-US" sz="2000" dirty="0"/>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20D0-042C-4C99-F1DC-A08CACC667FA}"/>
              </a:ext>
            </a:extLst>
          </p:cNvPr>
          <p:cNvSpPr>
            <a:spLocks noGrp="1"/>
          </p:cNvSpPr>
          <p:nvPr>
            <p:ph type="title"/>
          </p:nvPr>
        </p:nvSpPr>
        <p:spPr>
          <a:xfrm>
            <a:off x="1167492" y="381000"/>
            <a:ext cx="9779183" cy="1325563"/>
          </a:xfrm>
        </p:spPr>
        <p:txBody>
          <a:bodyPr anchor="b">
            <a:normAutofit/>
          </a:bodyPr>
          <a:lstStyle/>
          <a:p>
            <a:r>
              <a:rPr lang="en-US" dirty="0"/>
              <a:t>Data Visualization</a:t>
            </a:r>
            <a:endParaRPr lang="en-IN" dirty="0"/>
          </a:p>
        </p:txBody>
      </p:sp>
      <p:sp>
        <p:nvSpPr>
          <p:cNvPr id="4" name="Date Placeholder 3">
            <a:extLst>
              <a:ext uri="{FF2B5EF4-FFF2-40B4-BE49-F238E27FC236}">
                <a16:creationId xmlns:a16="http://schemas.microsoft.com/office/drawing/2014/main" id="{2D55F9A6-A60B-36CB-3025-17D02F3C4398}"/>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B17D5B91-189D-23EC-D1B9-6DC5D7DE1E1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617A292F-BAD5-60A5-4C9C-C2ADF898792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7" name="Content Placeholder 6">
            <a:extLst>
              <a:ext uri="{FF2B5EF4-FFF2-40B4-BE49-F238E27FC236}">
                <a16:creationId xmlns:a16="http://schemas.microsoft.com/office/drawing/2014/main" id="{3258D3D5-DB33-5E5D-453D-855A5E1A0B99}"/>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9EC7D60B-7DAB-A39A-CA77-2E9BBC9A598A}"/>
              </a:ext>
            </a:extLst>
          </p:cNvPr>
          <p:cNvPicPr>
            <a:picLocks noChangeAspect="1"/>
          </p:cNvPicPr>
          <p:nvPr/>
        </p:nvPicPr>
        <p:blipFill>
          <a:blip r:embed="rId2"/>
          <a:stretch>
            <a:fillRect/>
          </a:stretch>
        </p:blipFill>
        <p:spPr>
          <a:xfrm>
            <a:off x="68285" y="1706563"/>
            <a:ext cx="6797629" cy="2994920"/>
          </a:xfrm>
          <a:prstGeom prst="rect">
            <a:avLst/>
          </a:prstGeom>
        </p:spPr>
      </p:pic>
      <p:pic>
        <p:nvPicPr>
          <p:cNvPr id="12" name="Picture 11">
            <a:extLst>
              <a:ext uri="{FF2B5EF4-FFF2-40B4-BE49-F238E27FC236}">
                <a16:creationId xmlns:a16="http://schemas.microsoft.com/office/drawing/2014/main" id="{4F4D9DCE-0E65-0401-C44C-9378EFA5DBC8}"/>
              </a:ext>
            </a:extLst>
          </p:cNvPr>
          <p:cNvPicPr>
            <a:picLocks noChangeAspect="1"/>
          </p:cNvPicPr>
          <p:nvPr/>
        </p:nvPicPr>
        <p:blipFill>
          <a:blip r:embed="rId3"/>
          <a:stretch>
            <a:fillRect/>
          </a:stretch>
        </p:blipFill>
        <p:spPr>
          <a:xfrm>
            <a:off x="5335473" y="1918364"/>
            <a:ext cx="6475526" cy="4226185"/>
          </a:xfrm>
          <a:prstGeom prst="rect">
            <a:avLst/>
          </a:prstGeom>
        </p:spPr>
      </p:pic>
    </p:spTree>
    <p:extLst>
      <p:ext uri="{BB962C8B-B14F-4D97-AF65-F5344CB8AC3E}">
        <p14:creationId xmlns:p14="http://schemas.microsoft.com/office/powerpoint/2010/main" val="295561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20D0-042C-4C99-F1DC-A08CACC667FA}"/>
              </a:ext>
            </a:extLst>
          </p:cNvPr>
          <p:cNvSpPr>
            <a:spLocks noGrp="1"/>
          </p:cNvSpPr>
          <p:nvPr>
            <p:ph type="title"/>
          </p:nvPr>
        </p:nvSpPr>
        <p:spPr>
          <a:xfrm>
            <a:off x="1167492" y="381000"/>
            <a:ext cx="9779183" cy="1325563"/>
          </a:xfrm>
        </p:spPr>
        <p:txBody>
          <a:bodyPr anchor="b">
            <a:normAutofit/>
          </a:bodyPr>
          <a:lstStyle/>
          <a:p>
            <a:r>
              <a:rPr lang="en-US" dirty="0"/>
              <a:t>Data Visualization</a:t>
            </a:r>
            <a:endParaRPr lang="en-IN" dirty="0"/>
          </a:p>
        </p:txBody>
      </p:sp>
      <p:sp>
        <p:nvSpPr>
          <p:cNvPr id="4" name="Date Placeholder 3">
            <a:extLst>
              <a:ext uri="{FF2B5EF4-FFF2-40B4-BE49-F238E27FC236}">
                <a16:creationId xmlns:a16="http://schemas.microsoft.com/office/drawing/2014/main" id="{2D55F9A6-A60B-36CB-3025-17D02F3C4398}"/>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B17D5B91-189D-23EC-D1B9-6DC5D7DE1E1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617A292F-BAD5-60A5-4C9C-C2ADF898792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7" name="Content Placeholder 6">
            <a:extLst>
              <a:ext uri="{FF2B5EF4-FFF2-40B4-BE49-F238E27FC236}">
                <a16:creationId xmlns:a16="http://schemas.microsoft.com/office/drawing/2014/main" id="{3258D3D5-DB33-5E5D-453D-855A5E1A0B99}"/>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5D2B08F5-B8B6-7619-93BA-BA62558E33B6}"/>
              </a:ext>
            </a:extLst>
          </p:cNvPr>
          <p:cNvPicPr>
            <a:picLocks noChangeAspect="1"/>
          </p:cNvPicPr>
          <p:nvPr/>
        </p:nvPicPr>
        <p:blipFill>
          <a:blip r:embed="rId2"/>
          <a:stretch>
            <a:fillRect/>
          </a:stretch>
        </p:blipFill>
        <p:spPr>
          <a:xfrm>
            <a:off x="0" y="1514290"/>
            <a:ext cx="5486875" cy="4267570"/>
          </a:xfrm>
          <a:prstGeom prst="rect">
            <a:avLst/>
          </a:prstGeom>
        </p:spPr>
      </p:pic>
      <p:pic>
        <p:nvPicPr>
          <p:cNvPr id="11" name="Picture 10">
            <a:extLst>
              <a:ext uri="{FF2B5EF4-FFF2-40B4-BE49-F238E27FC236}">
                <a16:creationId xmlns:a16="http://schemas.microsoft.com/office/drawing/2014/main" id="{D530363A-849B-EBA3-C044-2A3AF38C0D76}"/>
              </a:ext>
            </a:extLst>
          </p:cNvPr>
          <p:cNvPicPr>
            <a:picLocks noChangeAspect="1"/>
          </p:cNvPicPr>
          <p:nvPr/>
        </p:nvPicPr>
        <p:blipFill>
          <a:blip r:embed="rId3"/>
          <a:stretch>
            <a:fillRect/>
          </a:stretch>
        </p:blipFill>
        <p:spPr>
          <a:xfrm>
            <a:off x="4992760" y="1897672"/>
            <a:ext cx="5654530" cy="4267570"/>
          </a:xfrm>
          <a:prstGeom prst="rect">
            <a:avLst/>
          </a:prstGeom>
        </p:spPr>
      </p:pic>
    </p:spTree>
    <p:extLst>
      <p:ext uri="{BB962C8B-B14F-4D97-AF65-F5344CB8AC3E}">
        <p14:creationId xmlns:p14="http://schemas.microsoft.com/office/powerpoint/2010/main" val="338506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20D0-042C-4C99-F1DC-A08CACC667FA}"/>
              </a:ext>
            </a:extLst>
          </p:cNvPr>
          <p:cNvSpPr>
            <a:spLocks noGrp="1"/>
          </p:cNvSpPr>
          <p:nvPr>
            <p:ph type="title"/>
          </p:nvPr>
        </p:nvSpPr>
        <p:spPr>
          <a:xfrm>
            <a:off x="1167492" y="381000"/>
            <a:ext cx="9779183" cy="1325563"/>
          </a:xfrm>
        </p:spPr>
        <p:txBody>
          <a:bodyPr anchor="b">
            <a:normAutofit/>
          </a:bodyPr>
          <a:lstStyle/>
          <a:p>
            <a:r>
              <a:rPr lang="en-US" dirty="0"/>
              <a:t>Data Visualization</a:t>
            </a:r>
            <a:endParaRPr lang="en-IN" dirty="0"/>
          </a:p>
        </p:txBody>
      </p:sp>
      <p:sp>
        <p:nvSpPr>
          <p:cNvPr id="4" name="Date Placeholder 3">
            <a:extLst>
              <a:ext uri="{FF2B5EF4-FFF2-40B4-BE49-F238E27FC236}">
                <a16:creationId xmlns:a16="http://schemas.microsoft.com/office/drawing/2014/main" id="{2D55F9A6-A60B-36CB-3025-17D02F3C4398}"/>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B17D5B91-189D-23EC-D1B9-6DC5D7DE1E1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617A292F-BAD5-60A5-4C9C-C2ADF898792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
        <p:nvSpPr>
          <p:cNvPr id="7" name="Content Placeholder 6">
            <a:extLst>
              <a:ext uri="{FF2B5EF4-FFF2-40B4-BE49-F238E27FC236}">
                <a16:creationId xmlns:a16="http://schemas.microsoft.com/office/drawing/2014/main" id="{3258D3D5-DB33-5E5D-453D-855A5E1A0B99}"/>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DC56008A-B813-3A12-F409-4441D4BDD4AA}"/>
              </a:ext>
            </a:extLst>
          </p:cNvPr>
          <p:cNvPicPr>
            <a:picLocks noChangeAspect="1"/>
          </p:cNvPicPr>
          <p:nvPr/>
        </p:nvPicPr>
        <p:blipFill>
          <a:blip r:embed="rId2"/>
          <a:stretch>
            <a:fillRect/>
          </a:stretch>
        </p:blipFill>
        <p:spPr>
          <a:xfrm>
            <a:off x="83520" y="1706563"/>
            <a:ext cx="6799724" cy="3991468"/>
          </a:xfrm>
          <a:prstGeom prst="rect">
            <a:avLst/>
          </a:prstGeom>
        </p:spPr>
      </p:pic>
      <p:pic>
        <p:nvPicPr>
          <p:cNvPr id="12" name="Picture 11">
            <a:extLst>
              <a:ext uri="{FF2B5EF4-FFF2-40B4-BE49-F238E27FC236}">
                <a16:creationId xmlns:a16="http://schemas.microsoft.com/office/drawing/2014/main" id="{FB122D46-8D56-70BE-9152-69D4814ABBC0}"/>
              </a:ext>
            </a:extLst>
          </p:cNvPr>
          <p:cNvPicPr>
            <a:picLocks noChangeAspect="1"/>
          </p:cNvPicPr>
          <p:nvPr/>
        </p:nvPicPr>
        <p:blipFill>
          <a:blip r:embed="rId3"/>
          <a:stretch>
            <a:fillRect/>
          </a:stretch>
        </p:blipFill>
        <p:spPr>
          <a:xfrm>
            <a:off x="6057083" y="1927378"/>
            <a:ext cx="5464013" cy="3977985"/>
          </a:xfrm>
          <a:prstGeom prst="rect">
            <a:avLst/>
          </a:prstGeom>
        </p:spPr>
      </p:pic>
    </p:spTree>
    <p:extLst>
      <p:ext uri="{BB962C8B-B14F-4D97-AF65-F5344CB8AC3E}">
        <p14:creationId xmlns:p14="http://schemas.microsoft.com/office/powerpoint/2010/main" val="348369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20D0-042C-4C99-F1DC-A08CACC667FA}"/>
              </a:ext>
            </a:extLst>
          </p:cNvPr>
          <p:cNvSpPr>
            <a:spLocks noGrp="1"/>
          </p:cNvSpPr>
          <p:nvPr>
            <p:ph type="title"/>
          </p:nvPr>
        </p:nvSpPr>
        <p:spPr>
          <a:xfrm>
            <a:off x="1167492" y="381000"/>
            <a:ext cx="9779183" cy="1325563"/>
          </a:xfrm>
        </p:spPr>
        <p:txBody>
          <a:bodyPr anchor="b">
            <a:normAutofit/>
          </a:bodyPr>
          <a:lstStyle/>
          <a:p>
            <a:r>
              <a:rPr lang="en-US" dirty="0"/>
              <a:t>Data Visualization</a:t>
            </a:r>
            <a:endParaRPr lang="en-IN" dirty="0"/>
          </a:p>
        </p:txBody>
      </p:sp>
      <p:sp>
        <p:nvSpPr>
          <p:cNvPr id="4" name="Date Placeholder 3">
            <a:extLst>
              <a:ext uri="{FF2B5EF4-FFF2-40B4-BE49-F238E27FC236}">
                <a16:creationId xmlns:a16="http://schemas.microsoft.com/office/drawing/2014/main" id="{2D55F9A6-A60B-36CB-3025-17D02F3C4398}"/>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B17D5B91-189D-23EC-D1B9-6DC5D7DE1E12}"/>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617A292F-BAD5-60A5-4C9C-C2ADF898792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pic>
        <p:nvPicPr>
          <p:cNvPr id="8" name="Picture 7">
            <a:extLst>
              <a:ext uri="{FF2B5EF4-FFF2-40B4-BE49-F238E27FC236}">
                <a16:creationId xmlns:a16="http://schemas.microsoft.com/office/drawing/2014/main" id="{9215126C-6360-A7F2-4795-19C908931963}"/>
              </a:ext>
            </a:extLst>
          </p:cNvPr>
          <p:cNvPicPr>
            <a:picLocks noChangeAspect="1"/>
          </p:cNvPicPr>
          <p:nvPr/>
        </p:nvPicPr>
        <p:blipFill>
          <a:blip r:embed="rId2"/>
          <a:stretch>
            <a:fillRect/>
          </a:stretch>
        </p:blipFill>
        <p:spPr>
          <a:xfrm>
            <a:off x="381000" y="1631642"/>
            <a:ext cx="8634208" cy="1699407"/>
          </a:xfrm>
          <a:prstGeom prst="rect">
            <a:avLst/>
          </a:prstGeom>
        </p:spPr>
      </p:pic>
      <p:pic>
        <p:nvPicPr>
          <p:cNvPr id="11" name="Picture 10">
            <a:extLst>
              <a:ext uri="{FF2B5EF4-FFF2-40B4-BE49-F238E27FC236}">
                <a16:creationId xmlns:a16="http://schemas.microsoft.com/office/drawing/2014/main" id="{69FF6006-14E9-B458-4B67-F5260D0A3C7F}"/>
              </a:ext>
            </a:extLst>
          </p:cNvPr>
          <p:cNvPicPr>
            <a:picLocks noChangeAspect="1"/>
          </p:cNvPicPr>
          <p:nvPr/>
        </p:nvPicPr>
        <p:blipFill>
          <a:blip r:embed="rId3"/>
          <a:stretch>
            <a:fillRect/>
          </a:stretch>
        </p:blipFill>
        <p:spPr>
          <a:xfrm>
            <a:off x="5462435" y="1594585"/>
            <a:ext cx="5996140" cy="4978284"/>
          </a:xfrm>
          <a:prstGeom prst="rect">
            <a:avLst/>
          </a:prstGeom>
        </p:spPr>
      </p:pic>
    </p:spTree>
    <p:extLst>
      <p:ext uri="{BB962C8B-B14F-4D97-AF65-F5344CB8AC3E}">
        <p14:creationId xmlns:p14="http://schemas.microsoft.com/office/powerpoint/2010/main" val="13910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dirty="0"/>
              <a:t>Project Overview</a:t>
            </a:r>
          </a:p>
          <a:p>
            <a:r>
              <a:rPr lang="en-US" dirty="0"/>
              <a:t>Data Pre-processing</a:t>
            </a:r>
          </a:p>
          <a:p>
            <a:r>
              <a:rPr lang="en-US" dirty="0"/>
              <a:t>Data Cleaning</a:t>
            </a:r>
          </a:p>
          <a:p>
            <a:r>
              <a:rPr lang="en-US" dirty="0"/>
              <a:t>Data Visualization</a:t>
            </a:r>
          </a:p>
          <a:p>
            <a:r>
              <a:rPr lang="en-US" dirty="0"/>
              <a:t>Expected Results</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Project Overview</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dirty="0"/>
              <a:t>The problem statement for this dataset could be: "To understand customer purchasing behavior and identify trends and patterns in order data from a retail store that sells Men's fashion and Mobile &amp; Tablets.“</a:t>
            </a:r>
          </a:p>
          <a:p>
            <a:r>
              <a:rPr lang="en-US" dirty="0"/>
              <a:t>The goal of this analysis is to gain insights into customer purchasing patterns, such as the most common payment methods used, the average value of an order, and the distribution of order dates. </a:t>
            </a:r>
          </a:p>
          <a:p>
            <a:endParaRPr lang="en-US"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1701018" cy="365125"/>
          </a:xfrm>
        </p:spPr>
        <p:txBody>
          <a:bodyPr anchor="ctr">
            <a:normAutofit/>
          </a:bodyPr>
          <a:lstStyle/>
          <a:p>
            <a:pPr>
              <a:spcAft>
                <a:spcPts val="600"/>
              </a:spcAft>
            </a:pPr>
            <a:fld id="{E1707CF3-9BC4-A745-ACDA-A73543D800FE}"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3A79-EF9C-7FB7-8B41-603567AE08B5}"/>
              </a:ext>
            </a:extLst>
          </p:cNvPr>
          <p:cNvSpPr>
            <a:spLocks noGrp="1"/>
          </p:cNvSpPr>
          <p:nvPr>
            <p:ph type="title"/>
          </p:nvPr>
        </p:nvSpPr>
        <p:spPr>
          <a:xfrm>
            <a:off x="1167492" y="381000"/>
            <a:ext cx="9779183" cy="1325563"/>
          </a:xfrm>
        </p:spPr>
        <p:txBody>
          <a:bodyPr anchor="b">
            <a:normAutofit/>
          </a:bodyPr>
          <a:lstStyle/>
          <a:p>
            <a:r>
              <a:rPr lang="en-US" dirty="0"/>
              <a:t>Data Pre-Processing</a:t>
            </a:r>
          </a:p>
        </p:txBody>
      </p:sp>
      <p:pic>
        <p:nvPicPr>
          <p:cNvPr id="10" name="Content Placeholder 9">
            <a:extLst>
              <a:ext uri="{FF2B5EF4-FFF2-40B4-BE49-F238E27FC236}">
                <a16:creationId xmlns:a16="http://schemas.microsoft.com/office/drawing/2014/main" id="{9617584F-4624-336E-1A8F-1344CC24BD57}"/>
              </a:ext>
            </a:extLst>
          </p:cNvPr>
          <p:cNvPicPr>
            <a:picLocks noGrp="1" noChangeAspect="1"/>
          </p:cNvPicPr>
          <p:nvPr>
            <p:ph idx="1"/>
          </p:nvPr>
        </p:nvPicPr>
        <p:blipFill>
          <a:blip r:embed="rId2"/>
          <a:stretch>
            <a:fillRect/>
          </a:stretch>
        </p:blipFill>
        <p:spPr>
          <a:xfrm>
            <a:off x="2362202" y="2087561"/>
            <a:ext cx="5438774" cy="4475164"/>
          </a:xfrm>
          <a:noFill/>
        </p:spPr>
      </p:pic>
      <p:sp>
        <p:nvSpPr>
          <p:cNvPr id="4" name="Date Placeholder 3">
            <a:extLst>
              <a:ext uri="{FF2B5EF4-FFF2-40B4-BE49-F238E27FC236}">
                <a16:creationId xmlns:a16="http://schemas.microsoft.com/office/drawing/2014/main" id="{E09D0ACE-F6FB-031B-6FA6-4987E6001A50}"/>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A6705CDA-D680-BA32-A65E-7ADDD44C5A0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400A18C-F4C5-D765-2B4F-13255FC9344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41350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00B7-C9E1-B98C-68DF-6BFDC896EB0B}"/>
              </a:ext>
            </a:extLst>
          </p:cNvPr>
          <p:cNvSpPr>
            <a:spLocks noGrp="1"/>
          </p:cNvSpPr>
          <p:nvPr>
            <p:ph type="title"/>
          </p:nvPr>
        </p:nvSpPr>
        <p:spPr>
          <a:xfrm>
            <a:off x="1167492" y="381000"/>
            <a:ext cx="9779183" cy="1325563"/>
          </a:xfrm>
        </p:spPr>
        <p:txBody>
          <a:bodyPr anchor="b">
            <a:normAutofit/>
          </a:bodyPr>
          <a:lstStyle/>
          <a:p>
            <a:r>
              <a:rPr lang="en-US" dirty="0"/>
              <a:t>Data Pre-processing:</a:t>
            </a:r>
          </a:p>
        </p:txBody>
      </p:sp>
      <p:sp>
        <p:nvSpPr>
          <p:cNvPr id="4" name="Date Placeholder 3">
            <a:extLst>
              <a:ext uri="{FF2B5EF4-FFF2-40B4-BE49-F238E27FC236}">
                <a16:creationId xmlns:a16="http://schemas.microsoft.com/office/drawing/2014/main" id="{D048D7F7-93A5-A994-F334-17B8BA4C3922}"/>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A64662D9-44FF-5700-8FC2-60A4AC74970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sz="1200" dirty="0"/>
              <a:t>Analyzing Retail Sales Data</a:t>
            </a:r>
            <a:endParaRPr lang="en-US" dirty="0"/>
          </a:p>
        </p:txBody>
      </p:sp>
      <p:sp>
        <p:nvSpPr>
          <p:cNvPr id="6" name="Slide Number Placeholder 5">
            <a:extLst>
              <a:ext uri="{FF2B5EF4-FFF2-40B4-BE49-F238E27FC236}">
                <a16:creationId xmlns:a16="http://schemas.microsoft.com/office/drawing/2014/main" id="{CFD2C261-95BD-6F19-FF6C-76245496940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8" name="Content Placeholder 2">
            <a:extLst>
              <a:ext uri="{FF2B5EF4-FFF2-40B4-BE49-F238E27FC236}">
                <a16:creationId xmlns:a16="http://schemas.microsoft.com/office/drawing/2014/main" id="{737198C8-F218-B9D1-6F71-16EF1046499D}"/>
              </a:ext>
            </a:extLst>
          </p:cNvPr>
          <p:cNvGraphicFramePr>
            <a:graphicFrameLocks noGrp="1"/>
          </p:cNvGraphicFramePr>
          <p:nvPr>
            <p:ph idx="1"/>
            <p:extLst>
              <p:ext uri="{D42A27DB-BD31-4B8C-83A1-F6EECF244321}">
                <p14:modId xmlns:p14="http://schemas.microsoft.com/office/powerpoint/2010/main" val="2636905881"/>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21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EF00-D7C7-8F6D-AF9E-DA15C2A8FABE}"/>
              </a:ext>
            </a:extLst>
          </p:cNvPr>
          <p:cNvSpPr>
            <a:spLocks noGrp="1"/>
          </p:cNvSpPr>
          <p:nvPr>
            <p:ph type="title"/>
          </p:nvPr>
        </p:nvSpPr>
        <p:spPr>
          <a:xfrm>
            <a:off x="1167492" y="381000"/>
            <a:ext cx="9779183" cy="1325563"/>
          </a:xfrm>
        </p:spPr>
        <p:txBody>
          <a:bodyPr anchor="b">
            <a:normAutofit/>
          </a:bodyPr>
          <a:lstStyle/>
          <a:p>
            <a:r>
              <a:rPr lang="en-US" dirty="0"/>
              <a:t>Pre-Processing</a:t>
            </a:r>
          </a:p>
        </p:txBody>
      </p:sp>
      <p:sp>
        <p:nvSpPr>
          <p:cNvPr id="4" name="Date Placeholder 3">
            <a:extLst>
              <a:ext uri="{FF2B5EF4-FFF2-40B4-BE49-F238E27FC236}">
                <a16:creationId xmlns:a16="http://schemas.microsoft.com/office/drawing/2014/main" id="{ACEC199B-C0F0-EA83-DFBE-2DED07E2D9EC}"/>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FDEFD35B-835F-F718-CB7E-F5763451401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4477824-5B99-A7CB-B128-F085636686E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10" name="Picture 9">
            <a:extLst>
              <a:ext uri="{FF2B5EF4-FFF2-40B4-BE49-F238E27FC236}">
                <a16:creationId xmlns:a16="http://schemas.microsoft.com/office/drawing/2014/main" id="{CC8E95EB-CA5A-F846-5DE0-DA30F6598B99}"/>
              </a:ext>
            </a:extLst>
          </p:cNvPr>
          <p:cNvPicPr>
            <a:picLocks noChangeAspect="1"/>
          </p:cNvPicPr>
          <p:nvPr/>
        </p:nvPicPr>
        <p:blipFill>
          <a:blip r:embed="rId2"/>
          <a:stretch>
            <a:fillRect/>
          </a:stretch>
        </p:blipFill>
        <p:spPr>
          <a:xfrm>
            <a:off x="1419225" y="1587635"/>
            <a:ext cx="7736439" cy="4567558"/>
          </a:xfrm>
          <a:prstGeom prst="rect">
            <a:avLst/>
          </a:prstGeom>
        </p:spPr>
      </p:pic>
    </p:spTree>
    <p:extLst>
      <p:ext uri="{BB962C8B-B14F-4D97-AF65-F5344CB8AC3E}">
        <p14:creationId xmlns:p14="http://schemas.microsoft.com/office/powerpoint/2010/main" val="324872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EF00-D7C7-8F6D-AF9E-DA15C2A8FABE}"/>
              </a:ext>
            </a:extLst>
          </p:cNvPr>
          <p:cNvSpPr>
            <a:spLocks noGrp="1"/>
          </p:cNvSpPr>
          <p:nvPr>
            <p:ph type="title"/>
          </p:nvPr>
        </p:nvSpPr>
        <p:spPr>
          <a:xfrm>
            <a:off x="1167492" y="381000"/>
            <a:ext cx="9779183" cy="1325563"/>
          </a:xfrm>
        </p:spPr>
        <p:txBody>
          <a:bodyPr anchor="b">
            <a:normAutofit/>
          </a:bodyPr>
          <a:lstStyle/>
          <a:p>
            <a:r>
              <a:rPr lang="en-US" dirty="0"/>
              <a:t>Pre-Processing</a:t>
            </a:r>
          </a:p>
        </p:txBody>
      </p:sp>
      <p:sp>
        <p:nvSpPr>
          <p:cNvPr id="4" name="Date Placeholder 3">
            <a:extLst>
              <a:ext uri="{FF2B5EF4-FFF2-40B4-BE49-F238E27FC236}">
                <a16:creationId xmlns:a16="http://schemas.microsoft.com/office/drawing/2014/main" id="{ACEC199B-C0F0-EA83-DFBE-2DED07E2D9EC}"/>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FDEFD35B-835F-F718-CB7E-F5763451401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4477824-5B99-A7CB-B128-F085636686E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7" name="Picture 6">
            <a:extLst>
              <a:ext uri="{FF2B5EF4-FFF2-40B4-BE49-F238E27FC236}">
                <a16:creationId xmlns:a16="http://schemas.microsoft.com/office/drawing/2014/main" id="{DC360E07-D1AE-3E27-0682-FCF4202FC967}"/>
              </a:ext>
            </a:extLst>
          </p:cNvPr>
          <p:cNvPicPr>
            <a:picLocks noChangeAspect="1"/>
          </p:cNvPicPr>
          <p:nvPr/>
        </p:nvPicPr>
        <p:blipFill>
          <a:blip r:embed="rId2"/>
          <a:stretch>
            <a:fillRect/>
          </a:stretch>
        </p:blipFill>
        <p:spPr>
          <a:xfrm>
            <a:off x="609599" y="1706563"/>
            <a:ext cx="11201400" cy="4101823"/>
          </a:xfrm>
          <a:prstGeom prst="rect">
            <a:avLst/>
          </a:prstGeom>
        </p:spPr>
      </p:pic>
    </p:spTree>
    <p:extLst>
      <p:ext uri="{BB962C8B-B14F-4D97-AF65-F5344CB8AC3E}">
        <p14:creationId xmlns:p14="http://schemas.microsoft.com/office/powerpoint/2010/main" val="300531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EF00-D7C7-8F6D-AF9E-DA15C2A8FABE}"/>
              </a:ext>
            </a:extLst>
          </p:cNvPr>
          <p:cNvSpPr>
            <a:spLocks noGrp="1"/>
          </p:cNvSpPr>
          <p:nvPr>
            <p:ph type="title"/>
          </p:nvPr>
        </p:nvSpPr>
        <p:spPr>
          <a:xfrm>
            <a:off x="1167492" y="381000"/>
            <a:ext cx="9779183" cy="1325563"/>
          </a:xfrm>
        </p:spPr>
        <p:txBody>
          <a:bodyPr anchor="b">
            <a:normAutofit/>
          </a:bodyPr>
          <a:lstStyle/>
          <a:p>
            <a:r>
              <a:rPr lang="en-US" dirty="0"/>
              <a:t>Pre-Processing</a:t>
            </a:r>
          </a:p>
        </p:txBody>
      </p:sp>
      <p:sp>
        <p:nvSpPr>
          <p:cNvPr id="4" name="Date Placeholder 3">
            <a:extLst>
              <a:ext uri="{FF2B5EF4-FFF2-40B4-BE49-F238E27FC236}">
                <a16:creationId xmlns:a16="http://schemas.microsoft.com/office/drawing/2014/main" id="{ACEC199B-C0F0-EA83-DFBE-2DED07E2D9EC}"/>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FDEFD35B-835F-F718-CB7E-F5763451401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4477824-5B99-A7CB-B128-F085636686E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8" name="Picture 7">
            <a:extLst>
              <a:ext uri="{FF2B5EF4-FFF2-40B4-BE49-F238E27FC236}">
                <a16:creationId xmlns:a16="http://schemas.microsoft.com/office/drawing/2014/main" id="{A874245B-C3D4-5896-B236-0E84A9859214}"/>
              </a:ext>
            </a:extLst>
          </p:cNvPr>
          <p:cNvPicPr>
            <a:picLocks noChangeAspect="1"/>
          </p:cNvPicPr>
          <p:nvPr/>
        </p:nvPicPr>
        <p:blipFill>
          <a:blip r:embed="rId2"/>
          <a:stretch>
            <a:fillRect/>
          </a:stretch>
        </p:blipFill>
        <p:spPr>
          <a:xfrm>
            <a:off x="381000" y="1943099"/>
            <a:ext cx="6115050" cy="3194837"/>
          </a:xfrm>
          <a:prstGeom prst="rect">
            <a:avLst/>
          </a:prstGeom>
        </p:spPr>
      </p:pic>
      <p:pic>
        <p:nvPicPr>
          <p:cNvPr id="10" name="Picture 9">
            <a:extLst>
              <a:ext uri="{FF2B5EF4-FFF2-40B4-BE49-F238E27FC236}">
                <a16:creationId xmlns:a16="http://schemas.microsoft.com/office/drawing/2014/main" id="{4600EE8A-FD53-E775-4F93-B60813A5FB5A}"/>
              </a:ext>
            </a:extLst>
          </p:cNvPr>
          <p:cNvPicPr>
            <a:picLocks noChangeAspect="1"/>
          </p:cNvPicPr>
          <p:nvPr/>
        </p:nvPicPr>
        <p:blipFill>
          <a:blip r:embed="rId3"/>
          <a:stretch>
            <a:fillRect/>
          </a:stretch>
        </p:blipFill>
        <p:spPr>
          <a:xfrm>
            <a:off x="4707216" y="2820202"/>
            <a:ext cx="6744284" cy="3132091"/>
          </a:xfrm>
          <a:prstGeom prst="rect">
            <a:avLst/>
          </a:prstGeom>
        </p:spPr>
      </p:pic>
    </p:spTree>
    <p:extLst>
      <p:ext uri="{BB962C8B-B14F-4D97-AF65-F5344CB8AC3E}">
        <p14:creationId xmlns:p14="http://schemas.microsoft.com/office/powerpoint/2010/main" val="121840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EF00-D7C7-8F6D-AF9E-DA15C2A8FABE}"/>
              </a:ext>
            </a:extLst>
          </p:cNvPr>
          <p:cNvSpPr>
            <a:spLocks noGrp="1"/>
          </p:cNvSpPr>
          <p:nvPr>
            <p:ph type="title"/>
          </p:nvPr>
        </p:nvSpPr>
        <p:spPr>
          <a:xfrm>
            <a:off x="1167492" y="381000"/>
            <a:ext cx="9779183" cy="1325563"/>
          </a:xfrm>
        </p:spPr>
        <p:txBody>
          <a:bodyPr anchor="b">
            <a:normAutofit/>
          </a:bodyPr>
          <a:lstStyle/>
          <a:p>
            <a:r>
              <a:rPr lang="en-US" dirty="0"/>
              <a:t>Cleaned Dataset</a:t>
            </a:r>
          </a:p>
        </p:txBody>
      </p:sp>
      <p:sp>
        <p:nvSpPr>
          <p:cNvPr id="4" name="Date Placeholder 3">
            <a:extLst>
              <a:ext uri="{FF2B5EF4-FFF2-40B4-BE49-F238E27FC236}">
                <a16:creationId xmlns:a16="http://schemas.microsoft.com/office/drawing/2014/main" id="{ACEC199B-C0F0-EA83-DFBE-2DED07E2D9EC}"/>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3/15/2023</a:t>
            </a:fld>
            <a:endParaRPr lang="en-US"/>
          </a:p>
        </p:txBody>
      </p:sp>
      <p:sp>
        <p:nvSpPr>
          <p:cNvPr id="5" name="Footer Placeholder 4">
            <a:extLst>
              <a:ext uri="{FF2B5EF4-FFF2-40B4-BE49-F238E27FC236}">
                <a16:creationId xmlns:a16="http://schemas.microsoft.com/office/drawing/2014/main" id="{FDEFD35B-835F-F718-CB7E-F5763451401E}"/>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D4477824-5B99-A7CB-B128-F085636686E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8" name="Picture 7">
            <a:extLst>
              <a:ext uri="{FF2B5EF4-FFF2-40B4-BE49-F238E27FC236}">
                <a16:creationId xmlns:a16="http://schemas.microsoft.com/office/drawing/2014/main" id="{18A16706-2F4F-CE7E-B402-DBF21F7BCC28}"/>
              </a:ext>
            </a:extLst>
          </p:cNvPr>
          <p:cNvPicPr>
            <a:picLocks noChangeAspect="1"/>
          </p:cNvPicPr>
          <p:nvPr/>
        </p:nvPicPr>
        <p:blipFill>
          <a:blip r:embed="rId2"/>
          <a:stretch>
            <a:fillRect/>
          </a:stretch>
        </p:blipFill>
        <p:spPr>
          <a:xfrm>
            <a:off x="2713583" y="1632947"/>
            <a:ext cx="6039892" cy="5088528"/>
          </a:xfrm>
          <a:prstGeom prst="rect">
            <a:avLst/>
          </a:prstGeom>
        </p:spPr>
      </p:pic>
    </p:spTree>
    <p:extLst>
      <p:ext uri="{BB962C8B-B14F-4D97-AF65-F5344CB8AC3E}">
        <p14:creationId xmlns:p14="http://schemas.microsoft.com/office/powerpoint/2010/main" val="18869469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{FB9C2AB1-DE5D-4121-8BEA-C71F024053C1}tf45331398_win32</Template>
  <TotalTime>387</TotalTime>
  <Words>292</Words>
  <Application>Microsoft Office PowerPoint</Application>
  <PresentationFormat>Widescreen</PresentationFormat>
  <Paragraphs>64</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Group 5 Analyzing Retail Sales Data:  Uncovering Purchasing  Trends and Patterns</vt:lpstr>
      <vt:lpstr>Agenda</vt:lpstr>
      <vt:lpstr>Project Overview</vt:lpstr>
      <vt:lpstr>Data Pre-Processing</vt:lpstr>
      <vt:lpstr>Data Pre-processing:</vt:lpstr>
      <vt:lpstr>Pre-Processing</vt:lpstr>
      <vt:lpstr>Pre-Processing</vt:lpstr>
      <vt:lpstr>Pre-Processing</vt:lpstr>
      <vt:lpstr>Cleaned Dataset</vt:lpstr>
      <vt:lpstr>Data Visualization</vt:lpstr>
      <vt:lpstr>Data Visualization</vt:lpstr>
      <vt:lpstr>Data Visualization</vt:lpstr>
      <vt:lpstr>Data 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Sai Varun Kumar Namburi</dc:creator>
  <cp:lastModifiedBy>Sai Varun Kumar Namburi</cp:lastModifiedBy>
  <cp:revision>27</cp:revision>
  <dcterms:created xsi:type="dcterms:W3CDTF">2023-01-18T19:45:01Z</dcterms:created>
  <dcterms:modified xsi:type="dcterms:W3CDTF">2023-03-15T23:38:21Z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