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6" r:id="rId2"/>
    <p:sldId id="257" r:id="rId3"/>
    <p:sldId id="267" r:id="rId4"/>
    <p:sldId id="283" r:id="rId5"/>
    <p:sldId id="268" r:id="rId6"/>
    <p:sldId id="269" r:id="rId7"/>
    <p:sldId id="270" r:id="rId8"/>
    <p:sldId id="271" r:id="rId9"/>
    <p:sldId id="272" r:id="rId10"/>
    <p:sldId id="273" r:id="rId11"/>
    <p:sldId id="274" r:id="rId12"/>
    <p:sldId id="275" r:id="rId13"/>
    <p:sldId id="258" r:id="rId14"/>
    <p:sldId id="259" r:id="rId15"/>
    <p:sldId id="260" r:id="rId16"/>
    <p:sldId id="261" r:id="rId17"/>
    <p:sldId id="262" r:id="rId18"/>
    <p:sldId id="263" r:id="rId19"/>
    <p:sldId id="264" r:id="rId20"/>
    <p:sldId id="265" r:id="rId21"/>
    <p:sldId id="280" r:id="rId22"/>
    <p:sldId id="281" r:id="rId23"/>
    <p:sldId id="278" r:id="rId24"/>
    <p:sldId id="28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82" d="100"/>
          <a:sy n="82" d="100"/>
        </p:scale>
        <p:origin x="49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1FBD37-E3FB-466D-93CE-00EEDAF31D7A}"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CCA611B5-1ACA-425D-ACD0-63C813096C61}">
      <dgm:prSet/>
      <dgm:spPr/>
      <dgm:t>
        <a:bodyPr/>
        <a:lstStyle/>
        <a:p>
          <a:r>
            <a:rPr lang="en-US"/>
            <a:t>The problem statement for this dataset could be: "To understand customer purchasing behavior and identify trends and patterns in order data from a retail store that sells Men's fashion and Mobile &amp; Tablets.“</a:t>
          </a:r>
        </a:p>
      </dgm:t>
    </dgm:pt>
    <dgm:pt modelId="{6F1CEE9E-A8C4-453E-91EE-39BC3EECABC3}" type="parTrans" cxnId="{8559898E-2C39-432C-91FB-F2E393192168}">
      <dgm:prSet/>
      <dgm:spPr/>
      <dgm:t>
        <a:bodyPr/>
        <a:lstStyle/>
        <a:p>
          <a:endParaRPr lang="en-US"/>
        </a:p>
      </dgm:t>
    </dgm:pt>
    <dgm:pt modelId="{412D7BDB-02C6-45AF-AE27-B33D5BF3273C}" type="sibTrans" cxnId="{8559898E-2C39-432C-91FB-F2E393192168}">
      <dgm:prSet/>
      <dgm:spPr/>
      <dgm:t>
        <a:bodyPr/>
        <a:lstStyle/>
        <a:p>
          <a:endParaRPr lang="en-US"/>
        </a:p>
      </dgm:t>
    </dgm:pt>
    <dgm:pt modelId="{990AACF3-1E45-4275-8A12-89E8AD61F106}">
      <dgm:prSet/>
      <dgm:spPr/>
      <dgm:t>
        <a:bodyPr/>
        <a:lstStyle/>
        <a:p>
          <a:r>
            <a:rPr lang="en-US"/>
            <a:t>The goal of this analysis is to gain insights into customer purchasing patterns, such as the most common payment methods used, the average value of an order, and the distribution of order dates</a:t>
          </a:r>
        </a:p>
      </dgm:t>
    </dgm:pt>
    <dgm:pt modelId="{0FDDB3D5-1EFB-4F9C-AD25-A760EF2AAEEB}" type="parTrans" cxnId="{8848C20D-3E69-4025-B7BA-368E560F8B28}">
      <dgm:prSet/>
      <dgm:spPr/>
      <dgm:t>
        <a:bodyPr/>
        <a:lstStyle/>
        <a:p>
          <a:endParaRPr lang="en-US"/>
        </a:p>
      </dgm:t>
    </dgm:pt>
    <dgm:pt modelId="{533693CC-A267-4EA5-A86D-D94E058E05DC}" type="sibTrans" cxnId="{8848C20D-3E69-4025-B7BA-368E560F8B28}">
      <dgm:prSet/>
      <dgm:spPr/>
      <dgm:t>
        <a:bodyPr/>
        <a:lstStyle/>
        <a:p>
          <a:endParaRPr lang="en-US"/>
        </a:p>
      </dgm:t>
    </dgm:pt>
    <dgm:pt modelId="{601297A4-020E-4152-8E1C-45E11D141D61}" type="pres">
      <dgm:prSet presAssocID="{CD1FBD37-E3FB-466D-93CE-00EEDAF31D7A}" presName="hierChild1" presStyleCnt="0">
        <dgm:presLayoutVars>
          <dgm:chPref val="1"/>
          <dgm:dir/>
          <dgm:animOne val="branch"/>
          <dgm:animLvl val="lvl"/>
          <dgm:resizeHandles/>
        </dgm:presLayoutVars>
      </dgm:prSet>
      <dgm:spPr/>
    </dgm:pt>
    <dgm:pt modelId="{F02D7B4D-FDDF-41AF-991A-544136CEE28F}" type="pres">
      <dgm:prSet presAssocID="{CCA611B5-1ACA-425D-ACD0-63C813096C61}" presName="hierRoot1" presStyleCnt="0"/>
      <dgm:spPr/>
    </dgm:pt>
    <dgm:pt modelId="{8C71F268-A97E-4DD3-8592-203CF29B19BB}" type="pres">
      <dgm:prSet presAssocID="{CCA611B5-1ACA-425D-ACD0-63C813096C61}" presName="composite" presStyleCnt="0"/>
      <dgm:spPr/>
    </dgm:pt>
    <dgm:pt modelId="{3C342FDA-4F7D-4BB8-ACA9-AA2A5697C430}" type="pres">
      <dgm:prSet presAssocID="{CCA611B5-1ACA-425D-ACD0-63C813096C61}" presName="background" presStyleLbl="node0" presStyleIdx="0" presStyleCnt="2"/>
      <dgm:spPr/>
    </dgm:pt>
    <dgm:pt modelId="{B46E7324-21F2-41D1-8316-35C557630E1C}" type="pres">
      <dgm:prSet presAssocID="{CCA611B5-1ACA-425D-ACD0-63C813096C61}" presName="text" presStyleLbl="fgAcc0" presStyleIdx="0" presStyleCnt="2">
        <dgm:presLayoutVars>
          <dgm:chPref val="3"/>
        </dgm:presLayoutVars>
      </dgm:prSet>
      <dgm:spPr/>
    </dgm:pt>
    <dgm:pt modelId="{2461E6C1-F06A-49F4-BE25-374CAAC42D45}" type="pres">
      <dgm:prSet presAssocID="{CCA611B5-1ACA-425D-ACD0-63C813096C61}" presName="hierChild2" presStyleCnt="0"/>
      <dgm:spPr/>
    </dgm:pt>
    <dgm:pt modelId="{04C1D9C8-128A-4C2D-AAF9-E4666F753866}" type="pres">
      <dgm:prSet presAssocID="{990AACF3-1E45-4275-8A12-89E8AD61F106}" presName="hierRoot1" presStyleCnt="0"/>
      <dgm:spPr/>
    </dgm:pt>
    <dgm:pt modelId="{C57C3537-0F3B-4CB2-A983-593F3F6DF15E}" type="pres">
      <dgm:prSet presAssocID="{990AACF3-1E45-4275-8A12-89E8AD61F106}" presName="composite" presStyleCnt="0"/>
      <dgm:spPr/>
    </dgm:pt>
    <dgm:pt modelId="{C7DDC5BE-DCD8-4D18-A7F9-47A10579EE60}" type="pres">
      <dgm:prSet presAssocID="{990AACF3-1E45-4275-8A12-89E8AD61F106}" presName="background" presStyleLbl="node0" presStyleIdx="1" presStyleCnt="2"/>
      <dgm:spPr/>
    </dgm:pt>
    <dgm:pt modelId="{AEED7F7E-8B01-4D98-8C6F-D64F810B4528}" type="pres">
      <dgm:prSet presAssocID="{990AACF3-1E45-4275-8A12-89E8AD61F106}" presName="text" presStyleLbl="fgAcc0" presStyleIdx="1" presStyleCnt="2">
        <dgm:presLayoutVars>
          <dgm:chPref val="3"/>
        </dgm:presLayoutVars>
      </dgm:prSet>
      <dgm:spPr/>
    </dgm:pt>
    <dgm:pt modelId="{4BEAAFAF-C782-4001-A5D2-5C18B82E324F}" type="pres">
      <dgm:prSet presAssocID="{990AACF3-1E45-4275-8A12-89E8AD61F106}" presName="hierChild2" presStyleCnt="0"/>
      <dgm:spPr/>
    </dgm:pt>
  </dgm:ptLst>
  <dgm:cxnLst>
    <dgm:cxn modelId="{8848C20D-3E69-4025-B7BA-368E560F8B28}" srcId="{CD1FBD37-E3FB-466D-93CE-00EEDAF31D7A}" destId="{990AACF3-1E45-4275-8A12-89E8AD61F106}" srcOrd="1" destOrd="0" parTransId="{0FDDB3D5-1EFB-4F9C-AD25-A760EF2AAEEB}" sibTransId="{533693CC-A267-4EA5-A86D-D94E058E05DC}"/>
    <dgm:cxn modelId="{DEBA261D-1FEF-41E2-A368-4F65D418B48A}" type="presOf" srcId="{CD1FBD37-E3FB-466D-93CE-00EEDAF31D7A}" destId="{601297A4-020E-4152-8E1C-45E11D141D61}" srcOrd="0" destOrd="0" presId="urn:microsoft.com/office/officeart/2005/8/layout/hierarchy1"/>
    <dgm:cxn modelId="{3509A25B-DB34-4182-8B05-3B1A151F935A}" type="presOf" srcId="{CCA611B5-1ACA-425D-ACD0-63C813096C61}" destId="{B46E7324-21F2-41D1-8316-35C557630E1C}" srcOrd="0" destOrd="0" presId="urn:microsoft.com/office/officeart/2005/8/layout/hierarchy1"/>
    <dgm:cxn modelId="{8559898E-2C39-432C-91FB-F2E393192168}" srcId="{CD1FBD37-E3FB-466D-93CE-00EEDAF31D7A}" destId="{CCA611B5-1ACA-425D-ACD0-63C813096C61}" srcOrd="0" destOrd="0" parTransId="{6F1CEE9E-A8C4-453E-91EE-39BC3EECABC3}" sibTransId="{412D7BDB-02C6-45AF-AE27-B33D5BF3273C}"/>
    <dgm:cxn modelId="{E54A17C0-FC32-4DEE-AE44-CBA69FA213EF}" type="presOf" srcId="{990AACF3-1E45-4275-8A12-89E8AD61F106}" destId="{AEED7F7E-8B01-4D98-8C6F-D64F810B4528}" srcOrd="0" destOrd="0" presId="urn:microsoft.com/office/officeart/2005/8/layout/hierarchy1"/>
    <dgm:cxn modelId="{B8B79B28-19B7-4A8F-BB68-FC3136193EC0}" type="presParOf" srcId="{601297A4-020E-4152-8E1C-45E11D141D61}" destId="{F02D7B4D-FDDF-41AF-991A-544136CEE28F}" srcOrd="0" destOrd="0" presId="urn:microsoft.com/office/officeart/2005/8/layout/hierarchy1"/>
    <dgm:cxn modelId="{83D5A6D3-A8EA-4135-B9BF-9A12530F92AB}" type="presParOf" srcId="{F02D7B4D-FDDF-41AF-991A-544136CEE28F}" destId="{8C71F268-A97E-4DD3-8592-203CF29B19BB}" srcOrd="0" destOrd="0" presId="urn:microsoft.com/office/officeart/2005/8/layout/hierarchy1"/>
    <dgm:cxn modelId="{035BDD19-7E6E-4DF5-B08D-FDA91661F593}" type="presParOf" srcId="{8C71F268-A97E-4DD3-8592-203CF29B19BB}" destId="{3C342FDA-4F7D-4BB8-ACA9-AA2A5697C430}" srcOrd="0" destOrd="0" presId="urn:microsoft.com/office/officeart/2005/8/layout/hierarchy1"/>
    <dgm:cxn modelId="{A3A09DEA-3003-4054-A689-36E747530A23}" type="presParOf" srcId="{8C71F268-A97E-4DD3-8592-203CF29B19BB}" destId="{B46E7324-21F2-41D1-8316-35C557630E1C}" srcOrd="1" destOrd="0" presId="urn:microsoft.com/office/officeart/2005/8/layout/hierarchy1"/>
    <dgm:cxn modelId="{643E7951-6315-4C37-A22D-7B57BDC2EC4C}" type="presParOf" srcId="{F02D7B4D-FDDF-41AF-991A-544136CEE28F}" destId="{2461E6C1-F06A-49F4-BE25-374CAAC42D45}" srcOrd="1" destOrd="0" presId="urn:microsoft.com/office/officeart/2005/8/layout/hierarchy1"/>
    <dgm:cxn modelId="{33D1DD34-B95D-464B-9EED-1436BDB03797}" type="presParOf" srcId="{601297A4-020E-4152-8E1C-45E11D141D61}" destId="{04C1D9C8-128A-4C2D-AAF9-E4666F753866}" srcOrd="1" destOrd="0" presId="urn:microsoft.com/office/officeart/2005/8/layout/hierarchy1"/>
    <dgm:cxn modelId="{3D9A9DA1-8F06-44D2-97D2-269B80C4053F}" type="presParOf" srcId="{04C1D9C8-128A-4C2D-AAF9-E4666F753866}" destId="{C57C3537-0F3B-4CB2-A983-593F3F6DF15E}" srcOrd="0" destOrd="0" presId="urn:microsoft.com/office/officeart/2005/8/layout/hierarchy1"/>
    <dgm:cxn modelId="{FFF96E80-EB9C-4028-A92B-05BA0D64A3B4}" type="presParOf" srcId="{C57C3537-0F3B-4CB2-A983-593F3F6DF15E}" destId="{C7DDC5BE-DCD8-4D18-A7F9-47A10579EE60}" srcOrd="0" destOrd="0" presId="urn:microsoft.com/office/officeart/2005/8/layout/hierarchy1"/>
    <dgm:cxn modelId="{3E1E17A0-A05A-4668-95C0-D6128959B928}" type="presParOf" srcId="{C57C3537-0F3B-4CB2-A983-593F3F6DF15E}" destId="{AEED7F7E-8B01-4D98-8C6F-D64F810B4528}" srcOrd="1" destOrd="0" presId="urn:microsoft.com/office/officeart/2005/8/layout/hierarchy1"/>
    <dgm:cxn modelId="{6B69AF27-62AA-46C7-AA7E-A4ABC6431A5E}" type="presParOf" srcId="{04C1D9C8-128A-4C2D-AAF9-E4666F753866}" destId="{4BEAAFAF-C782-4001-A5D2-5C18B82E324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A7B9C50-CF12-4EF0-AFA1-1F18B0E69751}" type="doc">
      <dgm:prSet loTypeId="urn:microsoft.com/office/officeart/2005/8/layout/cycle8" loCatId="cycle" qsTypeId="urn:microsoft.com/office/officeart/2005/8/quickstyle/simple1" qsCatId="simple" csTypeId="urn:microsoft.com/office/officeart/2005/8/colors/colorful2" csCatId="colorful"/>
      <dgm:spPr/>
      <dgm:t>
        <a:bodyPr/>
        <a:lstStyle/>
        <a:p>
          <a:endParaRPr lang="en-US"/>
        </a:p>
      </dgm:t>
    </dgm:pt>
    <dgm:pt modelId="{6B842AB0-418B-495E-865A-5B0ECC23F0DE}">
      <dgm:prSet/>
      <dgm:spPr/>
      <dgm:t>
        <a:bodyPr/>
        <a:lstStyle/>
        <a:p>
          <a:r>
            <a:rPr lang="en-US"/>
            <a:t>REVENUE PER STATE</a:t>
          </a:r>
        </a:p>
      </dgm:t>
    </dgm:pt>
    <dgm:pt modelId="{283430C3-E65E-4CEA-9D37-53BEE4C1A752}" type="parTrans" cxnId="{522A1BA0-9D9A-4BC7-8BC1-8CA63A6432C8}">
      <dgm:prSet/>
      <dgm:spPr/>
      <dgm:t>
        <a:bodyPr/>
        <a:lstStyle/>
        <a:p>
          <a:endParaRPr lang="en-US"/>
        </a:p>
      </dgm:t>
    </dgm:pt>
    <dgm:pt modelId="{201415CB-3095-4F35-A9B5-560B8CE1E5D2}" type="sibTrans" cxnId="{522A1BA0-9D9A-4BC7-8BC1-8CA63A6432C8}">
      <dgm:prSet/>
      <dgm:spPr/>
      <dgm:t>
        <a:bodyPr/>
        <a:lstStyle/>
        <a:p>
          <a:endParaRPr lang="en-US"/>
        </a:p>
      </dgm:t>
    </dgm:pt>
    <dgm:pt modelId="{CDCDF1BC-F6DB-4A0A-9A1E-468EC4827D47}">
      <dgm:prSet/>
      <dgm:spPr/>
      <dgm:t>
        <a:bodyPr/>
        <a:lstStyle/>
        <a:p>
          <a:r>
            <a:rPr lang="en-US"/>
            <a:t>REVENUE BASED ON MONTH OF THE YEAR </a:t>
          </a:r>
        </a:p>
      </dgm:t>
    </dgm:pt>
    <dgm:pt modelId="{FF606834-EE66-469C-BEAB-AFB003E1A83E}" type="parTrans" cxnId="{3EE2572E-CA68-4A2B-A7F7-6C0430384D9B}">
      <dgm:prSet/>
      <dgm:spPr/>
      <dgm:t>
        <a:bodyPr/>
        <a:lstStyle/>
        <a:p>
          <a:endParaRPr lang="en-US"/>
        </a:p>
      </dgm:t>
    </dgm:pt>
    <dgm:pt modelId="{7B685600-998C-4F28-9037-9030AB4C1E09}" type="sibTrans" cxnId="{3EE2572E-CA68-4A2B-A7F7-6C0430384D9B}">
      <dgm:prSet/>
      <dgm:spPr/>
      <dgm:t>
        <a:bodyPr/>
        <a:lstStyle/>
        <a:p>
          <a:endParaRPr lang="en-US"/>
        </a:p>
      </dgm:t>
    </dgm:pt>
    <dgm:pt modelId="{1CEADAD1-4948-4EEA-B595-3DFABE7119D4}">
      <dgm:prSet/>
      <dgm:spPr/>
      <dgm:t>
        <a:bodyPr/>
        <a:lstStyle/>
        <a:p>
          <a:r>
            <a:rPr lang="en-US"/>
            <a:t>REVENUE BASED ON AGE </a:t>
          </a:r>
        </a:p>
      </dgm:t>
    </dgm:pt>
    <dgm:pt modelId="{5D95F7D4-CD8F-46B4-B984-8D5788296A73}" type="parTrans" cxnId="{F7706EDF-0FF3-4DF3-A599-962264630727}">
      <dgm:prSet/>
      <dgm:spPr/>
      <dgm:t>
        <a:bodyPr/>
        <a:lstStyle/>
        <a:p>
          <a:endParaRPr lang="en-US"/>
        </a:p>
      </dgm:t>
    </dgm:pt>
    <dgm:pt modelId="{7956FCDE-523F-45E5-8B77-50746CCA9199}" type="sibTrans" cxnId="{F7706EDF-0FF3-4DF3-A599-962264630727}">
      <dgm:prSet/>
      <dgm:spPr/>
      <dgm:t>
        <a:bodyPr/>
        <a:lstStyle/>
        <a:p>
          <a:endParaRPr lang="en-US"/>
        </a:p>
      </dgm:t>
    </dgm:pt>
    <dgm:pt modelId="{FFE333F9-DD99-430D-8F1B-F9B4FB37309D}">
      <dgm:prSet/>
      <dgm:spPr/>
      <dgm:t>
        <a:bodyPr/>
        <a:lstStyle/>
        <a:p>
          <a:r>
            <a:rPr lang="en-US"/>
            <a:t>QUANTITY-DISCOUNT PERCENTAGE CO RELATION </a:t>
          </a:r>
        </a:p>
      </dgm:t>
    </dgm:pt>
    <dgm:pt modelId="{0FEB6C7D-6E7D-4F4F-8F5E-BB49F7A77EE0}" type="parTrans" cxnId="{9473DB7A-BA3A-4170-8DF2-0C4D18ED2D13}">
      <dgm:prSet/>
      <dgm:spPr/>
      <dgm:t>
        <a:bodyPr/>
        <a:lstStyle/>
        <a:p>
          <a:endParaRPr lang="en-US"/>
        </a:p>
      </dgm:t>
    </dgm:pt>
    <dgm:pt modelId="{063FA162-F8A1-444B-A055-9B5518BFF67D}" type="sibTrans" cxnId="{9473DB7A-BA3A-4170-8DF2-0C4D18ED2D13}">
      <dgm:prSet/>
      <dgm:spPr/>
      <dgm:t>
        <a:bodyPr/>
        <a:lstStyle/>
        <a:p>
          <a:endParaRPr lang="en-US"/>
        </a:p>
      </dgm:t>
    </dgm:pt>
    <dgm:pt modelId="{74463049-3D38-483D-9DFF-EEDA4DF4D6C4}">
      <dgm:prSet/>
      <dgm:spPr/>
      <dgm:t>
        <a:bodyPr/>
        <a:lstStyle/>
        <a:p>
          <a:r>
            <a:rPr lang="en-US"/>
            <a:t>PERCENTAGE OF REVENEU PER REGION </a:t>
          </a:r>
        </a:p>
      </dgm:t>
    </dgm:pt>
    <dgm:pt modelId="{C522F822-5863-4F62-913D-C9A2E1CA2A2F}" type="parTrans" cxnId="{4AD09E18-3C34-461D-8D20-A4F3E8E9EF49}">
      <dgm:prSet/>
      <dgm:spPr/>
      <dgm:t>
        <a:bodyPr/>
        <a:lstStyle/>
        <a:p>
          <a:endParaRPr lang="en-US"/>
        </a:p>
      </dgm:t>
    </dgm:pt>
    <dgm:pt modelId="{90427205-48A8-4586-98A1-91C94ACBCFCC}" type="sibTrans" cxnId="{4AD09E18-3C34-461D-8D20-A4F3E8E9EF49}">
      <dgm:prSet/>
      <dgm:spPr/>
      <dgm:t>
        <a:bodyPr/>
        <a:lstStyle/>
        <a:p>
          <a:endParaRPr lang="en-US"/>
        </a:p>
      </dgm:t>
    </dgm:pt>
    <dgm:pt modelId="{ACA49DC4-06B6-446A-8576-258C4C9971F8}">
      <dgm:prSet/>
      <dgm:spPr/>
      <dgm:t>
        <a:bodyPr/>
        <a:lstStyle/>
        <a:p>
          <a:r>
            <a:rPr lang="en-US"/>
            <a:t>REVENUE PER CATEGORY PER GENDER </a:t>
          </a:r>
        </a:p>
      </dgm:t>
    </dgm:pt>
    <dgm:pt modelId="{A9CE0313-43F7-4336-B0C5-AD42F691874B}" type="parTrans" cxnId="{7BA3802A-F363-4BDC-BDA4-7C6262023F5D}">
      <dgm:prSet/>
      <dgm:spPr/>
      <dgm:t>
        <a:bodyPr/>
        <a:lstStyle/>
        <a:p>
          <a:endParaRPr lang="en-US"/>
        </a:p>
      </dgm:t>
    </dgm:pt>
    <dgm:pt modelId="{CF600814-AD73-495D-8F73-F7EC5A2BD314}" type="sibTrans" cxnId="{7BA3802A-F363-4BDC-BDA4-7C6262023F5D}">
      <dgm:prSet/>
      <dgm:spPr/>
      <dgm:t>
        <a:bodyPr/>
        <a:lstStyle/>
        <a:p>
          <a:endParaRPr lang="en-US"/>
        </a:p>
      </dgm:t>
    </dgm:pt>
    <dgm:pt modelId="{51C8817D-CD00-4C01-B8D2-6761582B22C0}">
      <dgm:prSet/>
      <dgm:spPr/>
      <dgm:t>
        <a:bodyPr/>
        <a:lstStyle/>
        <a:p>
          <a:r>
            <a:rPr lang="en-US"/>
            <a:t>BUILDING THE DASHBOARD </a:t>
          </a:r>
        </a:p>
      </dgm:t>
    </dgm:pt>
    <dgm:pt modelId="{11BC8542-90DA-4AA5-8025-9C2EE722DCA8}" type="parTrans" cxnId="{55DD53BC-285C-4EEA-82EF-7B9404BF26D0}">
      <dgm:prSet/>
      <dgm:spPr/>
      <dgm:t>
        <a:bodyPr/>
        <a:lstStyle/>
        <a:p>
          <a:endParaRPr lang="en-US"/>
        </a:p>
      </dgm:t>
    </dgm:pt>
    <dgm:pt modelId="{8BA3C81E-BAEB-47BB-AE5B-E8B70F3DBB60}" type="sibTrans" cxnId="{55DD53BC-285C-4EEA-82EF-7B9404BF26D0}">
      <dgm:prSet/>
      <dgm:spPr/>
      <dgm:t>
        <a:bodyPr/>
        <a:lstStyle/>
        <a:p>
          <a:endParaRPr lang="en-US"/>
        </a:p>
      </dgm:t>
    </dgm:pt>
    <dgm:pt modelId="{0983442B-060E-486E-B8F3-01C96AFA5B51}" type="pres">
      <dgm:prSet presAssocID="{AA7B9C50-CF12-4EF0-AFA1-1F18B0E69751}" presName="compositeShape" presStyleCnt="0">
        <dgm:presLayoutVars>
          <dgm:chMax val="7"/>
          <dgm:dir/>
          <dgm:resizeHandles val="exact"/>
        </dgm:presLayoutVars>
      </dgm:prSet>
      <dgm:spPr/>
    </dgm:pt>
    <dgm:pt modelId="{89FF2687-82ED-4DF7-8F62-EC54FBB88064}" type="pres">
      <dgm:prSet presAssocID="{AA7B9C50-CF12-4EF0-AFA1-1F18B0E69751}" presName="wedge1" presStyleLbl="node1" presStyleIdx="0" presStyleCnt="7"/>
      <dgm:spPr/>
    </dgm:pt>
    <dgm:pt modelId="{B57ACAE3-B5AE-4A3C-9AF2-F95897AC22A8}" type="pres">
      <dgm:prSet presAssocID="{AA7B9C50-CF12-4EF0-AFA1-1F18B0E69751}" presName="dummy1a" presStyleCnt="0"/>
      <dgm:spPr/>
    </dgm:pt>
    <dgm:pt modelId="{5C1E0672-10A3-4CCD-A0C2-4D6207984FC1}" type="pres">
      <dgm:prSet presAssocID="{AA7B9C50-CF12-4EF0-AFA1-1F18B0E69751}" presName="dummy1b" presStyleCnt="0"/>
      <dgm:spPr/>
    </dgm:pt>
    <dgm:pt modelId="{446B3199-5022-4280-9025-6718C7D455BE}" type="pres">
      <dgm:prSet presAssocID="{AA7B9C50-CF12-4EF0-AFA1-1F18B0E69751}" presName="wedge1Tx" presStyleLbl="node1" presStyleIdx="0" presStyleCnt="7">
        <dgm:presLayoutVars>
          <dgm:chMax val="0"/>
          <dgm:chPref val="0"/>
          <dgm:bulletEnabled val="1"/>
        </dgm:presLayoutVars>
      </dgm:prSet>
      <dgm:spPr/>
    </dgm:pt>
    <dgm:pt modelId="{A91D330C-FC2F-4514-8D3B-44494922C87F}" type="pres">
      <dgm:prSet presAssocID="{AA7B9C50-CF12-4EF0-AFA1-1F18B0E69751}" presName="wedge2" presStyleLbl="node1" presStyleIdx="1" presStyleCnt="7"/>
      <dgm:spPr/>
    </dgm:pt>
    <dgm:pt modelId="{73812758-90F5-4DCD-8752-F76E23CAE2E2}" type="pres">
      <dgm:prSet presAssocID="{AA7B9C50-CF12-4EF0-AFA1-1F18B0E69751}" presName="dummy2a" presStyleCnt="0"/>
      <dgm:spPr/>
    </dgm:pt>
    <dgm:pt modelId="{4E7EE3E6-57A8-4516-9907-99DEA5A9183A}" type="pres">
      <dgm:prSet presAssocID="{AA7B9C50-CF12-4EF0-AFA1-1F18B0E69751}" presName="dummy2b" presStyleCnt="0"/>
      <dgm:spPr/>
    </dgm:pt>
    <dgm:pt modelId="{880BD559-8B30-44E7-A791-A0CF3D35EC7F}" type="pres">
      <dgm:prSet presAssocID="{AA7B9C50-CF12-4EF0-AFA1-1F18B0E69751}" presName="wedge2Tx" presStyleLbl="node1" presStyleIdx="1" presStyleCnt="7">
        <dgm:presLayoutVars>
          <dgm:chMax val="0"/>
          <dgm:chPref val="0"/>
          <dgm:bulletEnabled val="1"/>
        </dgm:presLayoutVars>
      </dgm:prSet>
      <dgm:spPr/>
    </dgm:pt>
    <dgm:pt modelId="{9B94025E-6D03-4F9B-9F42-A29EB2EDC016}" type="pres">
      <dgm:prSet presAssocID="{AA7B9C50-CF12-4EF0-AFA1-1F18B0E69751}" presName="wedge3" presStyleLbl="node1" presStyleIdx="2" presStyleCnt="7"/>
      <dgm:spPr/>
    </dgm:pt>
    <dgm:pt modelId="{CEA5C9AA-5BD4-4B30-9024-A6ADA23A91F7}" type="pres">
      <dgm:prSet presAssocID="{AA7B9C50-CF12-4EF0-AFA1-1F18B0E69751}" presName="dummy3a" presStyleCnt="0"/>
      <dgm:spPr/>
    </dgm:pt>
    <dgm:pt modelId="{057994E2-C63E-4487-B15D-7D4B8B6D4105}" type="pres">
      <dgm:prSet presAssocID="{AA7B9C50-CF12-4EF0-AFA1-1F18B0E69751}" presName="dummy3b" presStyleCnt="0"/>
      <dgm:spPr/>
    </dgm:pt>
    <dgm:pt modelId="{97A1BFC5-B982-492D-A723-2F6C06E7A21F}" type="pres">
      <dgm:prSet presAssocID="{AA7B9C50-CF12-4EF0-AFA1-1F18B0E69751}" presName="wedge3Tx" presStyleLbl="node1" presStyleIdx="2" presStyleCnt="7">
        <dgm:presLayoutVars>
          <dgm:chMax val="0"/>
          <dgm:chPref val="0"/>
          <dgm:bulletEnabled val="1"/>
        </dgm:presLayoutVars>
      </dgm:prSet>
      <dgm:spPr/>
    </dgm:pt>
    <dgm:pt modelId="{D3E41BD2-BC9C-4EE3-8443-F3A6C251C808}" type="pres">
      <dgm:prSet presAssocID="{AA7B9C50-CF12-4EF0-AFA1-1F18B0E69751}" presName="wedge4" presStyleLbl="node1" presStyleIdx="3" presStyleCnt="7"/>
      <dgm:spPr/>
    </dgm:pt>
    <dgm:pt modelId="{D13017D6-476C-43DE-A06D-90B58D6A50AC}" type="pres">
      <dgm:prSet presAssocID="{AA7B9C50-CF12-4EF0-AFA1-1F18B0E69751}" presName="dummy4a" presStyleCnt="0"/>
      <dgm:spPr/>
    </dgm:pt>
    <dgm:pt modelId="{DC51695F-EC23-44A9-9AF8-A51649EFFD5F}" type="pres">
      <dgm:prSet presAssocID="{AA7B9C50-CF12-4EF0-AFA1-1F18B0E69751}" presName="dummy4b" presStyleCnt="0"/>
      <dgm:spPr/>
    </dgm:pt>
    <dgm:pt modelId="{5E6FB56C-5901-460F-B03F-058B761D9EBE}" type="pres">
      <dgm:prSet presAssocID="{AA7B9C50-CF12-4EF0-AFA1-1F18B0E69751}" presName="wedge4Tx" presStyleLbl="node1" presStyleIdx="3" presStyleCnt="7">
        <dgm:presLayoutVars>
          <dgm:chMax val="0"/>
          <dgm:chPref val="0"/>
          <dgm:bulletEnabled val="1"/>
        </dgm:presLayoutVars>
      </dgm:prSet>
      <dgm:spPr/>
    </dgm:pt>
    <dgm:pt modelId="{861493C5-B3CB-4C21-8A6F-033F6D27C2A8}" type="pres">
      <dgm:prSet presAssocID="{AA7B9C50-CF12-4EF0-AFA1-1F18B0E69751}" presName="wedge5" presStyleLbl="node1" presStyleIdx="4" presStyleCnt="7"/>
      <dgm:spPr/>
    </dgm:pt>
    <dgm:pt modelId="{B0CC9D6C-69E8-4EB6-9F51-E5880AC7F362}" type="pres">
      <dgm:prSet presAssocID="{AA7B9C50-CF12-4EF0-AFA1-1F18B0E69751}" presName="dummy5a" presStyleCnt="0"/>
      <dgm:spPr/>
    </dgm:pt>
    <dgm:pt modelId="{E1B14F27-4E4B-4F79-A6EC-8E44A37A588A}" type="pres">
      <dgm:prSet presAssocID="{AA7B9C50-CF12-4EF0-AFA1-1F18B0E69751}" presName="dummy5b" presStyleCnt="0"/>
      <dgm:spPr/>
    </dgm:pt>
    <dgm:pt modelId="{B03C0290-2F48-4DD4-9466-79CC77EDF156}" type="pres">
      <dgm:prSet presAssocID="{AA7B9C50-CF12-4EF0-AFA1-1F18B0E69751}" presName="wedge5Tx" presStyleLbl="node1" presStyleIdx="4" presStyleCnt="7">
        <dgm:presLayoutVars>
          <dgm:chMax val="0"/>
          <dgm:chPref val="0"/>
          <dgm:bulletEnabled val="1"/>
        </dgm:presLayoutVars>
      </dgm:prSet>
      <dgm:spPr/>
    </dgm:pt>
    <dgm:pt modelId="{D970DF3F-ECD9-4792-B89B-0C76A20CC79B}" type="pres">
      <dgm:prSet presAssocID="{AA7B9C50-CF12-4EF0-AFA1-1F18B0E69751}" presName="wedge6" presStyleLbl="node1" presStyleIdx="5" presStyleCnt="7"/>
      <dgm:spPr/>
    </dgm:pt>
    <dgm:pt modelId="{DEF4D8D5-0DBB-4703-B2BD-5D2DA737EF09}" type="pres">
      <dgm:prSet presAssocID="{AA7B9C50-CF12-4EF0-AFA1-1F18B0E69751}" presName="dummy6a" presStyleCnt="0"/>
      <dgm:spPr/>
    </dgm:pt>
    <dgm:pt modelId="{A2D09B15-1C46-406D-93CD-FB970D0CBE85}" type="pres">
      <dgm:prSet presAssocID="{AA7B9C50-CF12-4EF0-AFA1-1F18B0E69751}" presName="dummy6b" presStyleCnt="0"/>
      <dgm:spPr/>
    </dgm:pt>
    <dgm:pt modelId="{0D10C985-BB55-411B-847F-45BC1C86FEB4}" type="pres">
      <dgm:prSet presAssocID="{AA7B9C50-CF12-4EF0-AFA1-1F18B0E69751}" presName="wedge6Tx" presStyleLbl="node1" presStyleIdx="5" presStyleCnt="7">
        <dgm:presLayoutVars>
          <dgm:chMax val="0"/>
          <dgm:chPref val="0"/>
          <dgm:bulletEnabled val="1"/>
        </dgm:presLayoutVars>
      </dgm:prSet>
      <dgm:spPr/>
    </dgm:pt>
    <dgm:pt modelId="{A5622847-EB70-46C0-8D32-0D3FFEE76503}" type="pres">
      <dgm:prSet presAssocID="{AA7B9C50-CF12-4EF0-AFA1-1F18B0E69751}" presName="wedge7" presStyleLbl="node1" presStyleIdx="6" presStyleCnt="7"/>
      <dgm:spPr/>
    </dgm:pt>
    <dgm:pt modelId="{9B96A849-0388-4992-B8B2-C0FFB2672D14}" type="pres">
      <dgm:prSet presAssocID="{AA7B9C50-CF12-4EF0-AFA1-1F18B0E69751}" presName="dummy7a" presStyleCnt="0"/>
      <dgm:spPr/>
    </dgm:pt>
    <dgm:pt modelId="{87452934-959B-4E83-9AB2-A6FDBFDFF967}" type="pres">
      <dgm:prSet presAssocID="{AA7B9C50-CF12-4EF0-AFA1-1F18B0E69751}" presName="dummy7b" presStyleCnt="0"/>
      <dgm:spPr/>
    </dgm:pt>
    <dgm:pt modelId="{709F43B3-E193-48A4-85EB-5732F51A22E3}" type="pres">
      <dgm:prSet presAssocID="{AA7B9C50-CF12-4EF0-AFA1-1F18B0E69751}" presName="wedge7Tx" presStyleLbl="node1" presStyleIdx="6" presStyleCnt="7">
        <dgm:presLayoutVars>
          <dgm:chMax val="0"/>
          <dgm:chPref val="0"/>
          <dgm:bulletEnabled val="1"/>
        </dgm:presLayoutVars>
      </dgm:prSet>
      <dgm:spPr/>
    </dgm:pt>
    <dgm:pt modelId="{31346351-54DF-406E-A2B6-9E5622565717}" type="pres">
      <dgm:prSet presAssocID="{201415CB-3095-4F35-A9B5-560B8CE1E5D2}" presName="arrowWedge1" presStyleLbl="fgSibTrans2D1" presStyleIdx="0" presStyleCnt="7"/>
      <dgm:spPr/>
    </dgm:pt>
    <dgm:pt modelId="{44582FDD-B5C6-4C81-9764-6B3A6393A7B8}" type="pres">
      <dgm:prSet presAssocID="{7B685600-998C-4F28-9037-9030AB4C1E09}" presName="arrowWedge2" presStyleLbl="fgSibTrans2D1" presStyleIdx="1" presStyleCnt="7"/>
      <dgm:spPr/>
    </dgm:pt>
    <dgm:pt modelId="{5315426C-B5B4-4791-9F3B-91A6720DC950}" type="pres">
      <dgm:prSet presAssocID="{7956FCDE-523F-45E5-8B77-50746CCA9199}" presName="arrowWedge3" presStyleLbl="fgSibTrans2D1" presStyleIdx="2" presStyleCnt="7"/>
      <dgm:spPr/>
    </dgm:pt>
    <dgm:pt modelId="{2CDCD6F0-2ED4-446E-9ECD-50131D93DFE5}" type="pres">
      <dgm:prSet presAssocID="{063FA162-F8A1-444B-A055-9B5518BFF67D}" presName="arrowWedge4" presStyleLbl="fgSibTrans2D1" presStyleIdx="3" presStyleCnt="7"/>
      <dgm:spPr/>
    </dgm:pt>
    <dgm:pt modelId="{1C8A366A-3D0D-42E2-847A-25E8E4AE7095}" type="pres">
      <dgm:prSet presAssocID="{90427205-48A8-4586-98A1-91C94ACBCFCC}" presName="arrowWedge5" presStyleLbl="fgSibTrans2D1" presStyleIdx="4" presStyleCnt="7"/>
      <dgm:spPr/>
    </dgm:pt>
    <dgm:pt modelId="{FF380A75-A5EF-4F8C-A3C2-64D7D3665EAE}" type="pres">
      <dgm:prSet presAssocID="{CF600814-AD73-495D-8F73-F7EC5A2BD314}" presName="arrowWedge6" presStyleLbl="fgSibTrans2D1" presStyleIdx="5" presStyleCnt="7"/>
      <dgm:spPr/>
    </dgm:pt>
    <dgm:pt modelId="{426DC2B7-B8CB-4463-B9DB-6948836EEDB6}" type="pres">
      <dgm:prSet presAssocID="{8BA3C81E-BAEB-47BB-AE5B-E8B70F3DBB60}" presName="arrowWedge7" presStyleLbl="fgSibTrans2D1" presStyleIdx="6" presStyleCnt="7"/>
      <dgm:spPr/>
    </dgm:pt>
  </dgm:ptLst>
  <dgm:cxnLst>
    <dgm:cxn modelId="{52746C03-3C8A-4686-8A0F-59E2512B942E}" type="presOf" srcId="{1CEADAD1-4948-4EEA-B595-3DFABE7119D4}" destId="{9B94025E-6D03-4F9B-9F42-A29EB2EDC016}" srcOrd="0" destOrd="0" presId="urn:microsoft.com/office/officeart/2005/8/layout/cycle8"/>
    <dgm:cxn modelId="{B7708703-DF13-4480-9BD6-AB6CBC7FF812}" type="presOf" srcId="{CDCDF1BC-F6DB-4A0A-9A1E-468EC4827D47}" destId="{880BD559-8B30-44E7-A791-A0CF3D35EC7F}" srcOrd="1" destOrd="0" presId="urn:microsoft.com/office/officeart/2005/8/layout/cycle8"/>
    <dgm:cxn modelId="{0AA0A90A-1FE2-4335-AA39-50870206E636}" type="presOf" srcId="{51C8817D-CD00-4C01-B8D2-6761582B22C0}" destId="{A5622847-EB70-46C0-8D32-0D3FFEE76503}" srcOrd="0" destOrd="0" presId="urn:microsoft.com/office/officeart/2005/8/layout/cycle8"/>
    <dgm:cxn modelId="{579C590F-CFE3-4BE7-AB03-C6621E09E476}" type="presOf" srcId="{51C8817D-CD00-4C01-B8D2-6761582B22C0}" destId="{709F43B3-E193-48A4-85EB-5732F51A22E3}" srcOrd="1" destOrd="0" presId="urn:microsoft.com/office/officeart/2005/8/layout/cycle8"/>
    <dgm:cxn modelId="{4AD09E18-3C34-461D-8D20-A4F3E8E9EF49}" srcId="{AA7B9C50-CF12-4EF0-AFA1-1F18B0E69751}" destId="{74463049-3D38-483D-9DFF-EEDA4DF4D6C4}" srcOrd="4" destOrd="0" parTransId="{C522F822-5863-4F62-913D-C9A2E1CA2A2F}" sibTransId="{90427205-48A8-4586-98A1-91C94ACBCFCC}"/>
    <dgm:cxn modelId="{7BA3802A-F363-4BDC-BDA4-7C6262023F5D}" srcId="{AA7B9C50-CF12-4EF0-AFA1-1F18B0E69751}" destId="{ACA49DC4-06B6-446A-8576-258C4C9971F8}" srcOrd="5" destOrd="0" parTransId="{A9CE0313-43F7-4336-B0C5-AD42F691874B}" sibTransId="{CF600814-AD73-495D-8F73-F7EC5A2BD314}"/>
    <dgm:cxn modelId="{3EE2572E-CA68-4A2B-A7F7-6C0430384D9B}" srcId="{AA7B9C50-CF12-4EF0-AFA1-1F18B0E69751}" destId="{CDCDF1BC-F6DB-4A0A-9A1E-468EC4827D47}" srcOrd="1" destOrd="0" parTransId="{FF606834-EE66-469C-BEAB-AFB003E1A83E}" sibTransId="{7B685600-998C-4F28-9037-9030AB4C1E09}"/>
    <dgm:cxn modelId="{FAC53731-B191-4F5C-8640-E2B70A74F74B}" type="presOf" srcId="{6B842AB0-418B-495E-865A-5B0ECC23F0DE}" destId="{446B3199-5022-4280-9025-6718C7D455BE}" srcOrd="1" destOrd="0" presId="urn:microsoft.com/office/officeart/2005/8/layout/cycle8"/>
    <dgm:cxn modelId="{6D756537-A420-40BC-A576-19BA16581E07}" type="presOf" srcId="{FFE333F9-DD99-430D-8F1B-F9B4FB37309D}" destId="{D3E41BD2-BC9C-4EE3-8443-F3A6C251C808}" srcOrd="0" destOrd="0" presId="urn:microsoft.com/office/officeart/2005/8/layout/cycle8"/>
    <dgm:cxn modelId="{3014973D-78D3-468C-91D8-707147CD8ED9}" type="presOf" srcId="{74463049-3D38-483D-9DFF-EEDA4DF4D6C4}" destId="{861493C5-B3CB-4C21-8A6F-033F6D27C2A8}" srcOrd="0" destOrd="0" presId="urn:microsoft.com/office/officeart/2005/8/layout/cycle8"/>
    <dgm:cxn modelId="{FB080562-8C87-46E6-93F1-C915AF8C8739}" type="presOf" srcId="{AA7B9C50-CF12-4EF0-AFA1-1F18B0E69751}" destId="{0983442B-060E-486E-B8F3-01C96AFA5B51}" srcOrd="0" destOrd="0" presId="urn:microsoft.com/office/officeart/2005/8/layout/cycle8"/>
    <dgm:cxn modelId="{D5E3106E-689F-49EA-A453-400BEC95BB63}" type="presOf" srcId="{CDCDF1BC-F6DB-4A0A-9A1E-468EC4827D47}" destId="{A91D330C-FC2F-4514-8D3B-44494922C87F}" srcOrd="0" destOrd="0" presId="urn:microsoft.com/office/officeart/2005/8/layout/cycle8"/>
    <dgm:cxn modelId="{9473DB7A-BA3A-4170-8DF2-0C4D18ED2D13}" srcId="{AA7B9C50-CF12-4EF0-AFA1-1F18B0E69751}" destId="{FFE333F9-DD99-430D-8F1B-F9B4FB37309D}" srcOrd="3" destOrd="0" parTransId="{0FEB6C7D-6E7D-4F4F-8F5E-BB49F7A77EE0}" sibTransId="{063FA162-F8A1-444B-A055-9B5518BFF67D}"/>
    <dgm:cxn modelId="{522A1BA0-9D9A-4BC7-8BC1-8CA63A6432C8}" srcId="{AA7B9C50-CF12-4EF0-AFA1-1F18B0E69751}" destId="{6B842AB0-418B-495E-865A-5B0ECC23F0DE}" srcOrd="0" destOrd="0" parTransId="{283430C3-E65E-4CEA-9D37-53BEE4C1A752}" sibTransId="{201415CB-3095-4F35-A9B5-560B8CE1E5D2}"/>
    <dgm:cxn modelId="{1F322BA7-790D-4615-9D83-B260C8A8138F}" type="presOf" srcId="{1CEADAD1-4948-4EEA-B595-3DFABE7119D4}" destId="{97A1BFC5-B982-492D-A723-2F6C06E7A21F}" srcOrd="1" destOrd="0" presId="urn:microsoft.com/office/officeart/2005/8/layout/cycle8"/>
    <dgm:cxn modelId="{730ECDA9-3A7A-4B1F-BD5B-A9A06D6EF082}" type="presOf" srcId="{6B842AB0-418B-495E-865A-5B0ECC23F0DE}" destId="{89FF2687-82ED-4DF7-8F62-EC54FBB88064}" srcOrd="0" destOrd="0" presId="urn:microsoft.com/office/officeart/2005/8/layout/cycle8"/>
    <dgm:cxn modelId="{25EA06BB-3899-43F1-A293-AC9A20251967}" type="presOf" srcId="{ACA49DC4-06B6-446A-8576-258C4C9971F8}" destId="{0D10C985-BB55-411B-847F-45BC1C86FEB4}" srcOrd="1" destOrd="0" presId="urn:microsoft.com/office/officeart/2005/8/layout/cycle8"/>
    <dgm:cxn modelId="{55DD53BC-285C-4EEA-82EF-7B9404BF26D0}" srcId="{AA7B9C50-CF12-4EF0-AFA1-1F18B0E69751}" destId="{51C8817D-CD00-4C01-B8D2-6761582B22C0}" srcOrd="6" destOrd="0" parTransId="{11BC8542-90DA-4AA5-8025-9C2EE722DCA8}" sibTransId="{8BA3C81E-BAEB-47BB-AE5B-E8B70F3DBB60}"/>
    <dgm:cxn modelId="{73EB1DD5-BA2B-4DF8-B703-5DE3D43EAE0D}" type="presOf" srcId="{ACA49DC4-06B6-446A-8576-258C4C9971F8}" destId="{D970DF3F-ECD9-4792-B89B-0C76A20CC79B}" srcOrd="0" destOrd="0" presId="urn:microsoft.com/office/officeart/2005/8/layout/cycle8"/>
    <dgm:cxn modelId="{F7706EDF-0FF3-4DF3-A599-962264630727}" srcId="{AA7B9C50-CF12-4EF0-AFA1-1F18B0E69751}" destId="{1CEADAD1-4948-4EEA-B595-3DFABE7119D4}" srcOrd="2" destOrd="0" parTransId="{5D95F7D4-CD8F-46B4-B984-8D5788296A73}" sibTransId="{7956FCDE-523F-45E5-8B77-50746CCA9199}"/>
    <dgm:cxn modelId="{BB3359E2-01B1-4CDA-A205-E0D5ED53FC37}" type="presOf" srcId="{74463049-3D38-483D-9DFF-EEDA4DF4D6C4}" destId="{B03C0290-2F48-4DD4-9466-79CC77EDF156}" srcOrd="1" destOrd="0" presId="urn:microsoft.com/office/officeart/2005/8/layout/cycle8"/>
    <dgm:cxn modelId="{59A1E6F1-1F2E-4A16-9C8F-29EBCBC289CF}" type="presOf" srcId="{FFE333F9-DD99-430D-8F1B-F9B4FB37309D}" destId="{5E6FB56C-5901-460F-B03F-058B761D9EBE}" srcOrd="1" destOrd="0" presId="urn:microsoft.com/office/officeart/2005/8/layout/cycle8"/>
    <dgm:cxn modelId="{00245503-D6F5-4EE8-98D3-6C9BE68D380B}" type="presParOf" srcId="{0983442B-060E-486E-B8F3-01C96AFA5B51}" destId="{89FF2687-82ED-4DF7-8F62-EC54FBB88064}" srcOrd="0" destOrd="0" presId="urn:microsoft.com/office/officeart/2005/8/layout/cycle8"/>
    <dgm:cxn modelId="{DE089094-1031-4258-8855-7F72E179ED13}" type="presParOf" srcId="{0983442B-060E-486E-B8F3-01C96AFA5B51}" destId="{B57ACAE3-B5AE-4A3C-9AF2-F95897AC22A8}" srcOrd="1" destOrd="0" presId="urn:microsoft.com/office/officeart/2005/8/layout/cycle8"/>
    <dgm:cxn modelId="{7FB5F774-A6DA-4643-BB31-529152D0878C}" type="presParOf" srcId="{0983442B-060E-486E-B8F3-01C96AFA5B51}" destId="{5C1E0672-10A3-4CCD-A0C2-4D6207984FC1}" srcOrd="2" destOrd="0" presId="urn:microsoft.com/office/officeart/2005/8/layout/cycle8"/>
    <dgm:cxn modelId="{AE8050DA-AF7B-4FB4-9B74-AE8C9CC188E4}" type="presParOf" srcId="{0983442B-060E-486E-B8F3-01C96AFA5B51}" destId="{446B3199-5022-4280-9025-6718C7D455BE}" srcOrd="3" destOrd="0" presId="urn:microsoft.com/office/officeart/2005/8/layout/cycle8"/>
    <dgm:cxn modelId="{5C3FAC74-BF30-426F-99E7-D3B8AF466A07}" type="presParOf" srcId="{0983442B-060E-486E-B8F3-01C96AFA5B51}" destId="{A91D330C-FC2F-4514-8D3B-44494922C87F}" srcOrd="4" destOrd="0" presId="urn:microsoft.com/office/officeart/2005/8/layout/cycle8"/>
    <dgm:cxn modelId="{AB276A22-3F9A-4E01-B472-6ADE6C12094D}" type="presParOf" srcId="{0983442B-060E-486E-B8F3-01C96AFA5B51}" destId="{73812758-90F5-4DCD-8752-F76E23CAE2E2}" srcOrd="5" destOrd="0" presId="urn:microsoft.com/office/officeart/2005/8/layout/cycle8"/>
    <dgm:cxn modelId="{522F85B3-BFCC-454B-92B1-62DB237957F3}" type="presParOf" srcId="{0983442B-060E-486E-B8F3-01C96AFA5B51}" destId="{4E7EE3E6-57A8-4516-9907-99DEA5A9183A}" srcOrd="6" destOrd="0" presId="urn:microsoft.com/office/officeart/2005/8/layout/cycle8"/>
    <dgm:cxn modelId="{D0925ECB-154D-45EA-A1C7-6309B00DBA92}" type="presParOf" srcId="{0983442B-060E-486E-B8F3-01C96AFA5B51}" destId="{880BD559-8B30-44E7-A791-A0CF3D35EC7F}" srcOrd="7" destOrd="0" presId="urn:microsoft.com/office/officeart/2005/8/layout/cycle8"/>
    <dgm:cxn modelId="{69638291-F310-4529-AF43-68931C3365BE}" type="presParOf" srcId="{0983442B-060E-486E-B8F3-01C96AFA5B51}" destId="{9B94025E-6D03-4F9B-9F42-A29EB2EDC016}" srcOrd="8" destOrd="0" presId="urn:microsoft.com/office/officeart/2005/8/layout/cycle8"/>
    <dgm:cxn modelId="{99F6940B-877E-454F-8B50-4EF6A6F3F6F1}" type="presParOf" srcId="{0983442B-060E-486E-B8F3-01C96AFA5B51}" destId="{CEA5C9AA-5BD4-4B30-9024-A6ADA23A91F7}" srcOrd="9" destOrd="0" presId="urn:microsoft.com/office/officeart/2005/8/layout/cycle8"/>
    <dgm:cxn modelId="{7A5E8157-0CE3-4B03-A545-824C2D422FB5}" type="presParOf" srcId="{0983442B-060E-486E-B8F3-01C96AFA5B51}" destId="{057994E2-C63E-4487-B15D-7D4B8B6D4105}" srcOrd="10" destOrd="0" presId="urn:microsoft.com/office/officeart/2005/8/layout/cycle8"/>
    <dgm:cxn modelId="{BC2700A2-1646-4F4F-B777-6E2DCCDF4186}" type="presParOf" srcId="{0983442B-060E-486E-B8F3-01C96AFA5B51}" destId="{97A1BFC5-B982-492D-A723-2F6C06E7A21F}" srcOrd="11" destOrd="0" presId="urn:microsoft.com/office/officeart/2005/8/layout/cycle8"/>
    <dgm:cxn modelId="{5FFFADEA-4664-490D-A1EA-E106D1B11E92}" type="presParOf" srcId="{0983442B-060E-486E-B8F3-01C96AFA5B51}" destId="{D3E41BD2-BC9C-4EE3-8443-F3A6C251C808}" srcOrd="12" destOrd="0" presId="urn:microsoft.com/office/officeart/2005/8/layout/cycle8"/>
    <dgm:cxn modelId="{0CC12E6C-C723-4AB1-BF14-FD580CFCBF6F}" type="presParOf" srcId="{0983442B-060E-486E-B8F3-01C96AFA5B51}" destId="{D13017D6-476C-43DE-A06D-90B58D6A50AC}" srcOrd="13" destOrd="0" presId="urn:microsoft.com/office/officeart/2005/8/layout/cycle8"/>
    <dgm:cxn modelId="{D396C99E-72E6-4B1F-8A3E-25FA114E5C5C}" type="presParOf" srcId="{0983442B-060E-486E-B8F3-01C96AFA5B51}" destId="{DC51695F-EC23-44A9-9AF8-A51649EFFD5F}" srcOrd="14" destOrd="0" presId="urn:microsoft.com/office/officeart/2005/8/layout/cycle8"/>
    <dgm:cxn modelId="{57931CF5-D841-429B-A592-51335ECB9A97}" type="presParOf" srcId="{0983442B-060E-486E-B8F3-01C96AFA5B51}" destId="{5E6FB56C-5901-460F-B03F-058B761D9EBE}" srcOrd="15" destOrd="0" presId="urn:microsoft.com/office/officeart/2005/8/layout/cycle8"/>
    <dgm:cxn modelId="{7E20FF1E-ED9B-4F14-9A7E-25880D8F2B77}" type="presParOf" srcId="{0983442B-060E-486E-B8F3-01C96AFA5B51}" destId="{861493C5-B3CB-4C21-8A6F-033F6D27C2A8}" srcOrd="16" destOrd="0" presId="urn:microsoft.com/office/officeart/2005/8/layout/cycle8"/>
    <dgm:cxn modelId="{B987C495-CF4F-48E8-92DD-4192F4B8FC5E}" type="presParOf" srcId="{0983442B-060E-486E-B8F3-01C96AFA5B51}" destId="{B0CC9D6C-69E8-4EB6-9F51-E5880AC7F362}" srcOrd="17" destOrd="0" presId="urn:microsoft.com/office/officeart/2005/8/layout/cycle8"/>
    <dgm:cxn modelId="{DD11D0F3-6F4E-4069-B3DC-E99C10C6487D}" type="presParOf" srcId="{0983442B-060E-486E-B8F3-01C96AFA5B51}" destId="{E1B14F27-4E4B-4F79-A6EC-8E44A37A588A}" srcOrd="18" destOrd="0" presId="urn:microsoft.com/office/officeart/2005/8/layout/cycle8"/>
    <dgm:cxn modelId="{2526732B-5259-43CC-AE0B-91947A4C2B94}" type="presParOf" srcId="{0983442B-060E-486E-B8F3-01C96AFA5B51}" destId="{B03C0290-2F48-4DD4-9466-79CC77EDF156}" srcOrd="19" destOrd="0" presId="urn:microsoft.com/office/officeart/2005/8/layout/cycle8"/>
    <dgm:cxn modelId="{C66907FD-5181-4C8A-936C-9759B34C6815}" type="presParOf" srcId="{0983442B-060E-486E-B8F3-01C96AFA5B51}" destId="{D970DF3F-ECD9-4792-B89B-0C76A20CC79B}" srcOrd="20" destOrd="0" presId="urn:microsoft.com/office/officeart/2005/8/layout/cycle8"/>
    <dgm:cxn modelId="{A19A81CE-9C74-443B-98E4-D7AB98EBA18E}" type="presParOf" srcId="{0983442B-060E-486E-B8F3-01C96AFA5B51}" destId="{DEF4D8D5-0DBB-4703-B2BD-5D2DA737EF09}" srcOrd="21" destOrd="0" presId="urn:microsoft.com/office/officeart/2005/8/layout/cycle8"/>
    <dgm:cxn modelId="{81B4AD45-0704-4274-ABCB-CC902642A5A7}" type="presParOf" srcId="{0983442B-060E-486E-B8F3-01C96AFA5B51}" destId="{A2D09B15-1C46-406D-93CD-FB970D0CBE85}" srcOrd="22" destOrd="0" presId="urn:microsoft.com/office/officeart/2005/8/layout/cycle8"/>
    <dgm:cxn modelId="{DB9BD2E8-ABFC-46F5-BC46-A9B7B26EAD4D}" type="presParOf" srcId="{0983442B-060E-486E-B8F3-01C96AFA5B51}" destId="{0D10C985-BB55-411B-847F-45BC1C86FEB4}" srcOrd="23" destOrd="0" presId="urn:microsoft.com/office/officeart/2005/8/layout/cycle8"/>
    <dgm:cxn modelId="{90AE2D6B-0234-4B3F-82CE-BD91C4658063}" type="presParOf" srcId="{0983442B-060E-486E-B8F3-01C96AFA5B51}" destId="{A5622847-EB70-46C0-8D32-0D3FFEE76503}" srcOrd="24" destOrd="0" presId="urn:microsoft.com/office/officeart/2005/8/layout/cycle8"/>
    <dgm:cxn modelId="{DD0450D1-4C41-4BCB-88E0-0F4966E4655A}" type="presParOf" srcId="{0983442B-060E-486E-B8F3-01C96AFA5B51}" destId="{9B96A849-0388-4992-B8B2-C0FFB2672D14}" srcOrd="25" destOrd="0" presId="urn:microsoft.com/office/officeart/2005/8/layout/cycle8"/>
    <dgm:cxn modelId="{03CBC08B-B5F1-4122-8C8A-66BF9322BD01}" type="presParOf" srcId="{0983442B-060E-486E-B8F3-01C96AFA5B51}" destId="{87452934-959B-4E83-9AB2-A6FDBFDFF967}" srcOrd="26" destOrd="0" presId="urn:microsoft.com/office/officeart/2005/8/layout/cycle8"/>
    <dgm:cxn modelId="{F0DE9CE8-407D-4C3D-BC95-AF10E6F4150F}" type="presParOf" srcId="{0983442B-060E-486E-B8F3-01C96AFA5B51}" destId="{709F43B3-E193-48A4-85EB-5732F51A22E3}" srcOrd="27" destOrd="0" presId="urn:microsoft.com/office/officeart/2005/8/layout/cycle8"/>
    <dgm:cxn modelId="{1A2DA285-45AA-41BC-8F53-E8298CA0C4EB}" type="presParOf" srcId="{0983442B-060E-486E-B8F3-01C96AFA5B51}" destId="{31346351-54DF-406E-A2B6-9E5622565717}" srcOrd="28" destOrd="0" presId="urn:microsoft.com/office/officeart/2005/8/layout/cycle8"/>
    <dgm:cxn modelId="{D120E8C9-E1D1-463C-968C-9CAC4C0DCB58}" type="presParOf" srcId="{0983442B-060E-486E-B8F3-01C96AFA5B51}" destId="{44582FDD-B5C6-4C81-9764-6B3A6393A7B8}" srcOrd="29" destOrd="0" presId="urn:microsoft.com/office/officeart/2005/8/layout/cycle8"/>
    <dgm:cxn modelId="{7D9247DB-5ADE-47B7-8286-1BA44E839BB5}" type="presParOf" srcId="{0983442B-060E-486E-B8F3-01C96AFA5B51}" destId="{5315426C-B5B4-4791-9F3B-91A6720DC950}" srcOrd="30" destOrd="0" presId="urn:microsoft.com/office/officeart/2005/8/layout/cycle8"/>
    <dgm:cxn modelId="{D76BEA38-78BD-49F8-8FB9-F3E28B9FEDE2}" type="presParOf" srcId="{0983442B-060E-486E-B8F3-01C96AFA5B51}" destId="{2CDCD6F0-2ED4-446E-9ECD-50131D93DFE5}" srcOrd="31" destOrd="0" presId="urn:microsoft.com/office/officeart/2005/8/layout/cycle8"/>
    <dgm:cxn modelId="{373BB914-0360-4F3E-B1F4-56D01F9C7393}" type="presParOf" srcId="{0983442B-060E-486E-B8F3-01C96AFA5B51}" destId="{1C8A366A-3D0D-42E2-847A-25E8E4AE7095}" srcOrd="32" destOrd="0" presId="urn:microsoft.com/office/officeart/2005/8/layout/cycle8"/>
    <dgm:cxn modelId="{93D1DFE6-E1E1-4852-994B-F0B5B5ABCF01}" type="presParOf" srcId="{0983442B-060E-486E-B8F3-01C96AFA5B51}" destId="{FF380A75-A5EF-4F8C-A3C2-64D7D3665EAE}" srcOrd="33" destOrd="0" presId="urn:microsoft.com/office/officeart/2005/8/layout/cycle8"/>
    <dgm:cxn modelId="{6B703C0A-1B5D-4D0C-830E-C9965ED76536}" type="presParOf" srcId="{0983442B-060E-486E-B8F3-01C96AFA5B51}" destId="{426DC2B7-B8CB-4463-B9DB-6948836EEDB6}" srcOrd="34"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342FDA-4F7D-4BB8-ACA9-AA2A5697C430}">
      <dsp:nvSpPr>
        <dsp:cNvPr id="0" name=""/>
        <dsp:cNvSpPr/>
      </dsp:nvSpPr>
      <dsp:spPr>
        <a:xfrm>
          <a:off x="134291"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6E7324-21F2-41D1-8316-35C557630E1C}">
      <dsp:nvSpPr>
        <dsp:cNvPr id="0" name=""/>
        <dsp:cNvSpPr/>
      </dsp:nvSpPr>
      <dsp:spPr>
        <a:xfrm>
          <a:off x="615713"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The problem statement for this dataset could be: "To understand customer purchasing behavior and identify trends and patterns in order data from a retail store that sells Men's fashion and Mobile &amp; Tablets.“</a:t>
          </a:r>
        </a:p>
      </dsp:txBody>
      <dsp:txXfrm>
        <a:off x="696297" y="538547"/>
        <a:ext cx="4171627" cy="2590157"/>
      </dsp:txXfrm>
    </dsp:sp>
    <dsp:sp modelId="{C7DDC5BE-DCD8-4D18-A7F9-47A10579EE60}">
      <dsp:nvSpPr>
        <dsp:cNvPr id="0" name=""/>
        <dsp:cNvSpPr/>
      </dsp:nvSpPr>
      <dsp:spPr>
        <a:xfrm>
          <a:off x="5429930"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ED7F7E-8B01-4D98-8C6F-D64F810B4528}">
      <dsp:nvSpPr>
        <dsp:cNvPr id="0" name=""/>
        <dsp:cNvSpPr/>
      </dsp:nvSpPr>
      <dsp:spPr>
        <a:xfrm>
          <a:off x="5911352"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The goal of this analysis is to gain insights into customer purchasing patterns, such as the most common payment methods used, the average value of an order, and the distribution of order dates</a:t>
          </a:r>
        </a:p>
      </dsp:txBody>
      <dsp:txXfrm>
        <a:off x="5991936" y="538547"/>
        <a:ext cx="4171627" cy="25901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FF2687-82ED-4DF7-8F62-EC54FBB88064}">
      <dsp:nvSpPr>
        <dsp:cNvPr id="0" name=""/>
        <dsp:cNvSpPr/>
      </dsp:nvSpPr>
      <dsp:spPr>
        <a:xfrm>
          <a:off x="3468094" y="265431"/>
          <a:ext cx="3655123" cy="3655123"/>
        </a:xfrm>
        <a:prstGeom prst="pie">
          <a:avLst>
            <a:gd name="adj1" fmla="val 16200000"/>
            <a:gd name="adj2" fmla="val 19285716"/>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a:t>REVENUE PER STATE</a:t>
          </a:r>
        </a:p>
      </dsp:txBody>
      <dsp:txXfrm>
        <a:off x="5388340" y="604835"/>
        <a:ext cx="870267" cy="696214"/>
      </dsp:txXfrm>
    </dsp:sp>
    <dsp:sp modelId="{A91D330C-FC2F-4514-8D3B-44494922C87F}">
      <dsp:nvSpPr>
        <dsp:cNvPr id="0" name=""/>
        <dsp:cNvSpPr/>
      </dsp:nvSpPr>
      <dsp:spPr>
        <a:xfrm>
          <a:off x="3515089" y="324174"/>
          <a:ext cx="3655123" cy="3655123"/>
        </a:xfrm>
        <a:prstGeom prst="pie">
          <a:avLst>
            <a:gd name="adj1" fmla="val 19285716"/>
            <a:gd name="adj2" fmla="val 771428"/>
          </a:avLst>
        </a:prstGeom>
        <a:solidFill>
          <a:schemeClr val="accent2">
            <a:hueOff val="-242561"/>
            <a:satOff val="-13988"/>
            <a:lumOff val="14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a:t>REVENUE BASED ON MONTH OF THE YEAR </a:t>
          </a:r>
        </a:p>
      </dsp:txBody>
      <dsp:txXfrm>
        <a:off x="5997527" y="1649157"/>
        <a:ext cx="1000807" cy="609187"/>
      </dsp:txXfrm>
    </dsp:sp>
    <dsp:sp modelId="{9B94025E-6D03-4F9B-9F42-A29EB2EDC016}">
      <dsp:nvSpPr>
        <dsp:cNvPr id="0" name=""/>
        <dsp:cNvSpPr/>
      </dsp:nvSpPr>
      <dsp:spPr>
        <a:xfrm>
          <a:off x="3498118" y="398147"/>
          <a:ext cx="3655123" cy="3655123"/>
        </a:xfrm>
        <a:prstGeom prst="pie">
          <a:avLst>
            <a:gd name="adj1" fmla="val 771428"/>
            <a:gd name="adj2" fmla="val 3857143"/>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a:t>REVENUE BASED ON AGE </a:t>
          </a:r>
        </a:p>
      </dsp:txBody>
      <dsp:txXfrm>
        <a:off x="5845230" y="2562938"/>
        <a:ext cx="870267" cy="674457"/>
      </dsp:txXfrm>
    </dsp:sp>
    <dsp:sp modelId="{D3E41BD2-BC9C-4EE3-8443-F3A6C251C808}">
      <dsp:nvSpPr>
        <dsp:cNvPr id="0" name=""/>
        <dsp:cNvSpPr/>
      </dsp:nvSpPr>
      <dsp:spPr>
        <a:xfrm>
          <a:off x="3430238" y="430782"/>
          <a:ext cx="3655123" cy="3655123"/>
        </a:xfrm>
        <a:prstGeom prst="pie">
          <a:avLst>
            <a:gd name="adj1" fmla="val 3857226"/>
            <a:gd name="adj2" fmla="val 6942858"/>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a:t>QUANTITY-DISCOUNT PERCENTAGE CO RELATION </a:t>
          </a:r>
        </a:p>
      </dsp:txBody>
      <dsp:txXfrm>
        <a:off x="4833544" y="3302665"/>
        <a:ext cx="848510" cy="609187"/>
      </dsp:txXfrm>
    </dsp:sp>
    <dsp:sp modelId="{861493C5-B3CB-4C21-8A6F-033F6D27C2A8}">
      <dsp:nvSpPr>
        <dsp:cNvPr id="0" name=""/>
        <dsp:cNvSpPr/>
      </dsp:nvSpPr>
      <dsp:spPr>
        <a:xfrm>
          <a:off x="3362357" y="398147"/>
          <a:ext cx="3655123" cy="3655123"/>
        </a:xfrm>
        <a:prstGeom prst="pie">
          <a:avLst>
            <a:gd name="adj1" fmla="val 6942858"/>
            <a:gd name="adj2" fmla="val 10028574"/>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a:t>PERCENTAGE OF REVENEU PER REGION </a:t>
          </a:r>
        </a:p>
      </dsp:txBody>
      <dsp:txXfrm>
        <a:off x="3800101" y="2562938"/>
        <a:ext cx="870267" cy="674457"/>
      </dsp:txXfrm>
    </dsp:sp>
    <dsp:sp modelId="{D970DF3F-ECD9-4792-B89B-0C76A20CC79B}">
      <dsp:nvSpPr>
        <dsp:cNvPr id="0" name=""/>
        <dsp:cNvSpPr/>
      </dsp:nvSpPr>
      <dsp:spPr>
        <a:xfrm>
          <a:off x="3345386" y="324174"/>
          <a:ext cx="3655123" cy="3655123"/>
        </a:xfrm>
        <a:prstGeom prst="pie">
          <a:avLst>
            <a:gd name="adj1" fmla="val 10028574"/>
            <a:gd name="adj2" fmla="val 13114284"/>
          </a:avLst>
        </a:prstGeom>
        <a:solidFill>
          <a:schemeClr val="accent2">
            <a:hueOff val="-1212803"/>
            <a:satOff val="-69940"/>
            <a:lumOff val="71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a:t>REVENUE PER CATEGORY PER GENDER </a:t>
          </a:r>
        </a:p>
      </dsp:txBody>
      <dsp:txXfrm>
        <a:off x="3517264" y="1649157"/>
        <a:ext cx="1000807" cy="609187"/>
      </dsp:txXfrm>
    </dsp:sp>
    <dsp:sp modelId="{A5622847-EB70-46C0-8D32-0D3FFEE76503}">
      <dsp:nvSpPr>
        <dsp:cNvPr id="0" name=""/>
        <dsp:cNvSpPr/>
      </dsp:nvSpPr>
      <dsp:spPr>
        <a:xfrm>
          <a:off x="3392381" y="265431"/>
          <a:ext cx="3655123" cy="3655123"/>
        </a:xfrm>
        <a:prstGeom prst="pie">
          <a:avLst>
            <a:gd name="adj1" fmla="val 13114284"/>
            <a:gd name="adj2" fmla="val 1620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a:t>BUILDING THE DASHBOARD </a:t>
          </a:r>
        </a:p>
      </dsp:txBody>
      <dsp:txXfrm>
        <a:off x="4256992" y="604835"/>
        <a:ext cx="870267" cy="696214"/>
      </dsp:txXfrm>
    </dsp:sp>
    <dsp:sp modelId="{31346351-54DF-406E-A2B6-9E5622565717}">
      <dsp:nvSpPr>
        <dsp:cNvPr id="0" name=""/>
        <dsp:cNvSpPr/>
      </dsp:nvSpPr>
      <dsp:spPr>
        <a:xfrm>
          <a:off x="3241642" y="39162"/>
          <a:ext cx="4107663" cy="4107663"/>
        </a:xfrm>
        <a:prstGeom prst="circularArrow">
          <a:avLst>
            <a:gd name="adj1" fmla="val 5085"/>
            <a:gd name="adj2" fmla="val 327528"/>
            <a:gd name="adj3" fmla="val 18957827"/>
            <a:gd name="adj4" fmla="val 16200343"/>
            <a:gd name="adj5" fmla="val 5932"/>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4582FDD-B5C6-4C81-9764-6B3A6393A7B8}">
      <dsp:nvSpPr>
        <dsp:cNvPr id="0" name=""/>
        <dsp:cNvSpPr/>
      </dsp:nvSpPr>
      <dsp:spPr>
        <a:xfrm>
          <a:off x="3288932" y="98165"/>
          <a:ext cx="4107663" cy="4107663"/>
        </a:xfrm>
        <a:prstGeom prst="circularArrow">
          <a:avLst>
            <a:gd name="adj1" fmla="val 5085"/>
            <a:gd name="adj2" fmla="val 327528"/>
            <a:gd name="adj3" fmla="val 443744"/>
            <a:gd name="adj4" fmla="val 19285776"/>
            <a:gd name="adj5" fmla="val 5932"/>
          </a:avLst>
        </a:prstGeom>
        <a:solidFill>
          <a:schemeClr val="accent2">
            <a:hueOff val="-242561"/>
            <a:satOff val="-13988"/>
            <a:lumOff val="1438"/>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315426C-B5B4-4791-9F3B-91A6720DC950}">
      <dsp:nvSpPr>
        <dsp:cNvPr id="0" name=""/>
        <dsp:cNvSpPr/>
      </dsp:nvSpPr>
      <dsp:spPr>
        <a:xfrm>
          <a:off x="3271902" y="171966"/>
          <a:ext cx="4107663" cy="4107663"/>
        </a:xfrm>
        <a:prstGeom prst="circularArrow">
          <a:avLst>
            <a:gd name="adj1" fmla="val 5085"/>
            <a:gd name="adj2" fmla="val 327528"/>
            <a:gd name="adj3" fmla="val 3529100"/>
            <a:gd name="adj4" fmla="val 770764"/>
            <a:gd name="adj5" fmla="val 5932"/>
          </a:avLst>
        </a:prstGeom>
        <a:solidFill>
          <a:schemeClr val="accent2">
            <a:hueOff val="-485121"/>
            <a:satOff val="-27976"/>
            <a:lumOff val="2876"/>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CDCD6F0-2ED4-446E-9ECD-50131D93DFE5}">
      <dsp:nvSpPr>
        <dsp:cNvPr id="0" name=""/>
        <dsp:cNvSpPr/>
      </dsp:nvSpPr>
      <dsp:spPr>
        <a:xfrm>
          <a:off x="3203968" y="204417"/>
          <a:ext cx="4107663" cy="4107663"/>
        </a:xfrm>
        <a:prstGeom prst="circularArrow">
          <a:avLst>
            <a:gd name="adj1" fmla="val 5085"/>
            <a:gd name="adj2" fmla="val 327528"/>
            <a:gd name="adj3" fmla="val 6615046"/>
            <a:gd name="adj4" fmla="val 3857426"/>
            <a:gd name="adj5" fmla="val 5932"/>
          </a:avLst>
        </a:prstGeom>
        <a:solidFill>
          <a:schemeClr val="accent2">
            <a:hueOff val="-727682"/>
            <a:satOff val="-41964"/>
            <a:lumOff val="4314"/>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C8A366A-3D0D-42E2-847A-25E8E4AE7095}">
      <dsp:nvSpPr>
        <dsp:cNvPr id="0" name=""/>
        <dsp:cNvSpPr/>
      </dsp:nvSpPr>
      <dsp:spPr>
        <a:xfrm>
          <a:off x="3136034" y="171966"/>
          <a:ext cx="4107663" cy="4107663"/>
        </a:xfrm>
        <a:prstGeom prst="circularArrow">
          <a:avLst>
            <a:gd name="adj1" fmla="val 5085"/>
            <a:gd name="adj2" fmla="val 327528"/>
            <a:gd name="adj3" fmla="val 9701707"/>
            <a:gd name="adj4" fmla="val 6943371"/>
            <a:gd name="adj5" fmla="val 5932"/>
          </a:avLst>
        </a:prstGeom>
        <a:solidFill>
          <a:schemeClr val="accent2">
            <a:hueOff val="-970242"/>
            <a:satOff val="-55952"/>
            <a:lumOff val="5752"/>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F380A75-A5EF-4F8C-A3C2-64D7D3665EAE}">
      <dsp:nvSpPr>
        <dsp:cNvPr id="0" name=""/>
        <dsp:cNvSpPr/>
      </dsp:nvSpPr>
      <dsp:spPr>
        <a:xfrm>
          <a:off x="3119004" y="98165"/>
          <a:ext cx="4107663" cy="4107663"/>
        </a:xfrm>
        <a:prstGeom prst="circularArrow">
          <a:avLst>
            <a:gd name="adj1" fmla="val 5085"/>
            <a:gd name="adj2" fmla="val 327528"/>
            <a:gd name="adj3" fmla="val 12786695"/>
            <a:gd name="adj4" fmla="val 10028727"/>
            <a:gd name="adj5" fmla="val 5932"/>
          </a:avLst>
        </a:prstGeom>
        <a:solidFill>
          <a:schemeClr val="accent2">
            <a:hueOff val="-1212803"/>
            <a:satOff val="-69940"/>
            <a:lumOff val="719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26DC2B7-B8CB-4463-B9DB-6948836EEDB6}">
      <dsp:nvSpPr>
        <dsp:cNvPr id="0" name=""/>
        <dsp:cNvSpPr/>
      </dsp:nvSpPr>
      <dsp:spPr>
        <a:xfrm>
          <a:off x="3166294" y="39162"/>
          <a:ext cx="4107663" cy="4107663"/>
        </a:xfrm>
        <a:prstGeom prst="circularArrow">
          <a:avLst>
            <a:gd name="adj1" fmla="val 5085"/>
            <a:gd name="adj2" fmla="val 327528"/>
            <a:gd name="adj3" fmla="val 15872129"/>
            <a:gd name="adj4" fmla="val 13114645"/>
            <a:gd name="adj5" fmla="val 5932"/>
          </a:avLst>
        </a:prstGeom>
        <a:solidFill>
          <a:schemeClr val="accent2">
            <a:hueOff val="-1455363"/>
            <a:satOff val="-83928"/>
            <a:lumOff val="8628"/>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4/5/2023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4/5/2023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4/5/2023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4" descr="People at the meeting desk">
            <a:extLst>
              <a:ext uri="{FF2B5EF4-FFF2-40B4-BE49-F238E27FC236}">
                <a16:creationId xmlns:a16="http://schemas.microsoft.com/office/drawing/2014/main" id="{D326DE02-23E7-C188-105F-93DBA1417E03}"/>
              </a:ext>
            </a:extLst>
          </p:cNvPr>
          <p:cNvPicPr>
            <a:picLocks noChangeAspect="1"/>
          </p:cNvPicPr>
          <p:nvPr/>
        </p:nvPicPr>
        <p:blipFill rotWithShape="1">
          <a:blip r:embed="rId2"/>
          <a:srcRect t="9091" r="35364"/>
          <a:stretch/>
        </p:blipFill>
        <p:spPr>
          <a:xfrm>
            <a:off x="3523488" y="10"/>
            <a:ext cx="8668512" cy="6857990"/>
          </a:xfrm>
          <a:prstGeom prst="rect">
            <a:avLst/>
          </a:prstGeom>
        </p:spPr>
      </p:pic>
      <p:sp>
        <p:nvSpPr>
          <p:cNvPr id="37" name="Rectangle 36">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070ED2-208D-CCA4-193B-D3CBEC6B0F97}"/>
              </a:ext>
            </a:extLst>
          </p:cNvPr>
          <p:cNvSpPr>
            <a:spLocks noGrp="1"/>
          </p:cNvSpPr>
          <p:nvPr>
            <p:ph type="ctrTitle"/>
          </p:nvPr>
        </p:nvSpPr>
        <p:spPr>
          <a:xfrm>
            <a:off x="371094" y="1161288"/>
            <a:ext cx="3438144" cy="1124712"/>
          </a:xfrm>
        </p:spPr>
        <p:txBody>
          <a:bodyPr vert="horz" lIns="91440" tIns="45720" rIns="91440" bIns="45720" rtlCol="0" anchor="b">
            <a:normAutofit/>
          </a:bodyPr>
          <a:lstStyle/>
          <a:p>
            <a:pPr algn="l"/>
            <a:r>
              <a:rPr lang="en-US" sz="2000"/>
              <a:t>Group 5 Analyzing Retail Sales Data: Uncovering Purchasing Trends and Patterns</a:t>
            </a:r>
          </a:p>
          <a:p>
            <a:pPr algn="l"/>
            <a:endParaRPr lang="en-US" sz="2000" dirty="0"/>
          </a:p>
        </p:txBody>
      </p:sp>
      <p:sp>
        <p:nvSpPr>
          <p:cNvPr id="39" name="Rectangle 38">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1" name="Rectangle 40">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835154A9-4CC8-1F32-A290-DADE176F64B7}"/>
              </a:ext>
            </a:extLst>
          </p:cNvPr>
          <p:cNvSpPr>
            <a:spLocks noGrp="1"/>
          </p:cNvSpPr>
          <p:nvPr>
            <p:ph type="subTitle" idx="1"/>
          </p:nvPr>
        </p:nvSpPr>
        <p:spPr>
          <a:xfrm>
            <a:off x="371094" y="2718054"/>
            <a:ext cx="3438906" cy="3207258"/>
          </a:xfrm>
        </p:spPr>
        <p:txBody>
          <a:bodyPr vert="horz" lIns="91440" tIns="45720" rIns="91440" bIns="45720" rtlCol="0" anchor="t">
            <a:normAutofit/>
          </a:bodyPr>
          <a:lstStyle/>
          <a:p>
            <a:pPr indent="-228600" algn="l">
              <a:buFont typeface="Arial" panose="020B0604020202020204" pitchFamily="34" charset="0"/>
              <a:buChar char="•"/>
            </a:pPr>
            <a:r>
              <a:rPr lang="en-US" sz="1700"/>
              <a:t>Heet Manesh Khatri</a:t>
            </a:r>
          </a:p>
          <a:p>
            <a:pPr indent="-228600" algn="l">
              <a:buFont typeface="Arial" panose="020B0604020202020204" pitchFamily="34" charset="0"/>
              <a:buChar char="•"/>
            </a:pPr>
            <a:r>
              <a:rPr lang="en-US" sz="1700"/>
              <a:t>Sai Varun Kumar Namburi</a:t>
            </a:r>
          </a:p>
          <a:p>
            <a:pPr indent="-228600" algn="l">
              <a:buFont typeface="Arial" panose="020B0604020202020204" pitchFamily="34" charset="0"/>
              <a:buChar char="•"/>
            </a:pPr>
            <a:r>
              <a:rPr lang="en-US" sz="1700"/>
              <a:t>Harsh Yogeshbhai Panchal</a:t>
            </a:r>
          </a:p>
          <a:p>
            <a:pPr indent="-228600" algn="l">
              <a:buFont typeface="Arial" panose="020B0604020202020204" pitchFamily="34" charset="0"/>
              <a:buChar char="•"/>
            </a:pPr>
            <a:r>
              <a:rPr lang="en-US" sz="1700"/>
              <a:t>Madupu Srilekha Reddy</a:t>
            </a:r>
          </a:p>
          <a:p>
            <a:pPr indent="-228600" algn="l">
              <a:buFont typeface="Arial" panose="020B0604020202020204" pitchFamily="34" charset="0"/>
              <a:buChar char="•"/>
            </a:pPr>
            <a:r>
              <a:rPr lang="en-US" sz="1700"/>
              <a:t>Tejaswi Yaramada </a:t>
            </a:r>
          </a:p>
          <a:p>
            <a:pPr indent="-228600" algn="l">
              <a:buFont typeface="Arial" panose="020B0604020202020204" pitchFamily="34" charset="0"/>
              <a:buChar char="•"/>
            </a:pPr>
            <a:endParaRPr lang="en-US" sz="1700"/>
          </a:p>
        </p:txBody>
      </p:sp>
    </p:spTree>
    <p:extLst>
      <p:ext uri="{BB962C8B-B14F-4D97-AF65-F5344CB8AC3E}">
        <p14:creationId xmlns:p14="http://schemas.microsoft.com/office/powerpoint/2010/main" val="1765731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lowchart: Document 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5F47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DF9BAC-577E-BB89-5BF5-EE9D55AA09BE}"/>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Line plot :Total number of purchases each year</a:t>
            </a:r>
          </a:p>
          <a:p>
            <a:endParaRPr lang="en-US" sz="3200" kern="1200">
              <a:solidFill>
                <a:srgbClr val="FFFFFF"/>
              </a:solidFill>
              <a:latin typeface="+mj-lt"/>
              <a:ea typeface="+mj-ea"/>
              <a:cs typeface="+mj-cs"/>
            </a:endParaRPr>
          </a:p>
        </p:txBody>
      </p:sp>
      <p:pic>
        <p:nvPicPr>
          <p:cNvPr id="4" name="Picture 4" descr="Chart, line chart&#10;&#10;Description automatically generated">
            <a:extLst>
              <a:ext uri="{FF2B5EF4-FFF2-40B4-BE49-F238E27FC236}">
                <a16:creationId xmlns:a16="http://schemas.microsoft.com/office/drawing/2014/main" id="{8C45E419-30C2-58E2-BD81-650D3133DB02}"/>
              </a:ext>
            </a:extLst>
          </p:cNvPr>
          <p:cNvPicPr>
            <a:picLocks noGrp="1" noChangeAspect="1"/>
          </p:cNvPicPr>
          <p:nvPr>
            <p:ph idx="1"/>
          </p:nvPr>
        </p:nvPicPr>
        <p:blipFill>
          <a:blip r:embed="rId2"/>
          <a:stretch>
            <a:fillRect/>
          </a:stretch>
        </p:blipFill>
        <p:spPr>
          <a:xfrm>
            <a:off x="4207933" y="655793"/>
            <a:ext cx="7347537" cy="5547389"/>
          </a:xfrm>
          <a:prstGeom prst="rect">
            <a:avLst/>
          </a:prstGeom>
        </p:spPr>
      </p:pic>
    </p:spTree>
    <p:extLst>
      <p:ext uri="{BB962C8B-B14F-4D97-AF65-F5344CB8AC3E}">
        <p14:creationId xmlns:p14="http://schemas.microsoft.com/office/powerpoint/2010/main" val="3910740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E46EAD-8254-76F9-CFDF-12DE66536BF5}"/>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Histogram :</a:t>
            </a:r>
          </a:p>
          <a:p>
            <a:pPr algn="ctr"/>
            <a:endParaRPr lang="en-US" sz="2600" kern="1200">
              <a:solidFill>
                <a:srgbClr val="FFFFFF"/>
              </a:solidFill>
              <a:latin typeface="+mj-lt"/>
              <a:ea typeface="+mj-ea"/>
              <a:cs typeface="+mj-cs"/>
            </a:endParaRPr>
          </a:p>
        </p:txBody>
      </p:sp>
      <p:pic>
        <p:nvPicPr>
          <p:cNvPr id="4" name="Picture 4" descr="Chart, histogram&#10;&#10;Description automatically generated">
            <a:extLst>
              <a:ext uri="{FF2B5EF4-FFF2-40B4-BE49-F238E27FC236}">
                <a16:creationId xmlns:a16="http://schemas.microsoft.com/office/drawing/2014/main" id="{30B1CA99-8C93-D16C-7FDA-8F65E931344A}"/>
              </a:ext>
            </a:extLst>
          </p:cNvPr>
          <p:cNvPicPr>
            <a:picLocks noGrp="1" noChangeAspect="1"/>
          </p:cNvPicPr>
          <p:nvPr>
            <p:ph idx="1"/>
          </p:nvPr>
        </p:nvPicPr>
        <p:blipFill>
          <a:blip r:embed="rId2"/>
          <a:stretch>
            <a:fillRect/>
          </a:stretch>
        </p:blipFill>
        <p:spPr>
          <a:xfrm>
            <a:off x="4243705" y="961812"/>
            <a:ext cx="6777989" cy="4930987"/>
          </a:xfrm>
          <a:prstGeom prst="rect">
            <a:avLst/>
          </a:prstGeom>
        </p:spPr>
      </p:pic>
    </p:spTree>
    <p:extLst>
      <p:ext uri="{BB962C8B-B14F-4D97-AF65-F5344CB8AC3E}">
        <p14:creationId xmlns:p14="http://schemas.microsoft.com/office/powerpoint/2010/main" val="1026657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FF325A-F954-7834-3210-1D6CEE43E306}"/>
              </a:ext>
            </a:extLst>
          </p:cNvPr>
          <p:cNvSpPr>
            <a:spLocks noGrp="1"/>
          </p:cNvSpPr>
          <p:nvPr>
            <p:ph type="title"/>
          </p:nvPr>
        </p:nvSpPr>
        <p:spPr>
          <a:xfrm>
            <a:off x="640080" y="325369"/>
            <a:ext cx="4368602" cy="1956841"/>
          </a:xfrm>
        </p:spPr>
        <p:txBody>
          <a:bodyPr anchor="b">
            <a:normAutofit/>
          </a:bodyPr>
          <a:lstStyle/>
          <a:p>
            <a:r>
              <a:rPr lang="en-US" sz="5400">
                <a:ea typeface="+mj-lt"/>
                <a:cs typeface="+mj-lt"/>
              </a:rPr>
              <a:t>Heatmap :</a:t>
            </a:r>
            <a:endParaRPr lang="en-US" sz="5400"/>
          </a:p>
        </p:txBody>
      </p:sp>
      <p:sp>
        <p:nvSpPr>
          <p:cNvPr id="24"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 timeline&#10;&#10;Description automatically generated">
            <a:extLst>
              <a:ext uri="{FF2B5EF4-FFF2-40B4-BE49-F238E27FC236}">
                <a16:creationId xmlns:a16="http://schemas.microsoft.com/office/drawing/2014/main" id="{6843AF57-CD43-7063-02C4-D022B74598B3}"/>
              </a:ext>
            </a:extLst>
          </p:cNvPr>
          <p:cNvPicPr>
            <a:picLocks noChangeAspect="1"/>
          </p:cNvPicPr>
          <p:nvPr/>
        </p:nvPicPr>
        <p:blipFill rotWithShape="1">
          <a:blip r:embed="rId2"/>
          <a:srcRect l="14695" r="15845"/>
          <a:stretch/>
        </p:blipFill>
        <p:spPr>
          <a:xfrm>
            <a:off x="5083804" y="204714"/>
            <a:ext cx="6468116" cy="6448572"/>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975424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7">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323932-9D29-BC6D-3E61-A2991B98D07C}"/>
              </a:ext>
            </a:extLst>
          </p:cNvPr>
          <p:cNvSpPr>
            <a:spLocks noGrp="1"/>
          </p:cNvSpPr>
          <p:nvPr>
            <p:ph type="title"/>
          </p:nvPr>
        </p:nvSpPr>
        <p:spPr>
          <a:xfrm>
            <a:off x="838200" y="556995"/>
            <a:ext cx="10515600" cy="1133693"/>
          </a:xfrm>
        </p:spPr>
        <p:txBody>
          <a:bodyPr>
            <a:normAutofit/>
          </a:bodyPr>
          <a:lstStyle/>
          <a:p>
            <a:r>
              <a:rPr lang="en-US" sz="5200">
                <a:cs typeface="Calibri Light"/>
              </a:rPr>
              <a:t>CUSTOMER ANALYSIS </a:t>
            </a:r>
            <a:endParaRPr lang="en-US" sz="5200"/>
          </a:p>
        </p:txBody>
      </p:sp>
      <p:graphicFrame>
        <p:nvGraphicFramePr>
          <p:cNvPr id="5" name="Content Placeholder 2">
            <a:extLst>
              <a:ext uri="{FF2B5EF4-FFF2-40B4-BE49-F238E27FC236}">
                <a16:creationId xmlns:a16="http://schemas.microsoft.com/office/drawing/2014/main" id="{769156C9-AEE0-D0CC-6363-4AFAAC34A32E}"/>
              </a:ext>
            </a:extLst>
          </p:cNvPr>
          <p:cNvGraphicFramePr>
            <a:graphicFrameLocks noGrp="1"/>
          </p:cNvGraphicFramePr>
          <p:nvPr>
            <p:ph idx="1"/>
            <p:extLst>
              <p:ext uri="{D42A27DB-BD31-4B8C-83A1-F6EECF244321}">
                <p14:modId xmlns:p14="http://schemas.microsoft.com/office/powerpoint/2010/main" val="372890544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660095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056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718C85-B58E-8BC6-8FD3-470BD38901E8}"/>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REVENUE PER STATE</a:t>
            </a:r>
          </a:p>
        </p:txBody>
      </p:sp>
      <p:pic>
        <p:nvPicPr>
          <p:cNvPr id="4" name="Picture 4" descr="Map&#10;&#10;Description automatically generated">
            <a:extLst>
              <a:ext uri="{FF2B5EF4-FFF2-40B4-BE49-F238E27FC236}">
                <a16:creationId xmlns:a16="http://schemas.microsoft.com/office/drawing/2014/main" id="{0B4E15F4-76AD-DD64-49B9-7213ED980BA3}"/>
              </a:ext>
            </a:extLst>
          </p:cNvPr>
          <p:cNvPicPr>
            <a:picLocks noGrp="1" noChangeAspect="1"/>
          </p:cNvPicPr>
          <p:nvPr>
            <p:ph idx="1"/>
          </p:nvPr>
        </p:nvPicPr>
        <p:blipFill>
          <a:blip r:embed="rId2"/>
          <a:stretch>
            <a:fillRect/>
          </a:stretch>
        </p:blipFill>
        <p:spPr>
          <a:xfrm>
            <a:off x="4038600" y="1540403"/>
            <a:ext cx="7188199" cy="3773805"/>
          </a:xfrm>
          <a:prstGeom prst="rect">
            <a:avLst/>
          </a:prstGeom>
        </p:spPr>
      </p:pic>
    </p:spTree>
    <p:extLst>
      <p:ext uri="{BB962C8B-B14F-4D97-AF65-F5344CB8AC3E}">
        <p14:creationId xmlns:p14="http://schemas.microsoft.com/office/powerpoint/2010/main" val="143621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4C8B6A-6975-2A91-4C6E-45A325BB4F59}"/>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REVENUE BASED ON MONTH OF THE YEAR</a:t>
            </a:r>
          </a:p>
        </p:txBody>
      </p:sp>
      <p:pic>
        <p:nvPicPr>
          <p:cNvPr id="7" name="Picture 9" descr="Chart, line chart&#10;&#10;Description automatically generated">
            <a:extLst>
              <a:ext uri="{FF2B5EF4-FFF2-40B4-BE49-F238E27FC236}">
                <a16:creationId xmlns:a16="http://schemas.microsoft.com/office/drawing/2014/main" id="{8D18D1FF-9BD6-8815-9F9B-2E00F4050BAD}"/>
              </a:ext>
            </a:extLst>
          </p:cNvPr>
          <p:cNvPicPr>
            <a:picLocks noGrp="1" noChangeAspect="1"/>
          </p:cNvPicPr>
          <p:nvPr>
            <p:ph idx="1"/>
          </p:nvPr>
        </p:nvPicPr>
        <p:blipFill>
          <a:blip r:embed="rId2"/>
          <a:stretch>
            <a:fillRect/>
          </a:stretch>
        </p:blipFill>
        <p:spPr>
          <a:xfrm>
            <a:off x="1934350" y="1825625"/>
            <a:ext cx="8323299" cy="4351338"/>
          </a:xfrm>
        </p:spPr>
      </p:pic>
    </p:spTree>
    <p:extLst>
      <p:ext uri="{BB962C8B-B14F-4D97-AF65-F5344CB8AC3E}">
        <p14:creationId xmlns:p14="http://schemas.microsoft.com/office/powerpoint/2010/main" val="3217498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Chart, bar chart&#10;&#10;Description automatically generated">
            <a:extLst>
              <a:ext uri="{FF2B5EF4-FFF2-40B4-BE49-F238E27FC236}">
                <a16:creationId xmlns:a16="http://schemas.microsoft.com/office/drawing/2014/main" id="{0613663B-BAC7-9D41-8FA3-FA717D208E59}"/>
              </a:ext>
            </a:extLst>
          </p:cNvPr>
          <p:cNvPicPr>
            <a:picLocks noGrp="1" noChangeAspect="1"/>
          </p:cNvPicPr>
          <p:nvPr>
            <p:ph idx="1"/>
          </p:nvPr>
        </p:nvPicPr>
        <p:blipFill rotWithShape="1">
          <a:blip r:embed="rId2"/>
          <a:srcRect r="37695"/>
          <a:stretch/>
        </p:blipFill>
        <p:spPr>
          <a:xfrm>
            <a:off x="4038599" y="10"/>
            <a:ext cx="8160026" cy="6875809"/>
          </a:xfrm>
          <a:prstGeom prst="rect">
            <a:avLst/>
          </a:prstGeom>
        </p:spPr>
      </p:pic>
      <p:sp>
        <p:nvSpPr>
          <p:cNvPr id="35" name="Freeform: Shape 34">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3536C21-7D54-CAD8-600C-7AFD6F87125D}"/>
              </a:ext>
            </a:extLst>
          </p:cNvPr>
          <p:cNvSpPr>
            <a:spLocks noGrp="1"/>
          </p:cNvSpPr>
          <p:nvPr>
            <p:ph type="title"/>
          </p:nvPr>
        </p:nvSpPr>
        <p:spPr>
          <a:xfrm>
            <a:off x="534473" y="2950387"/>
            <a:ext cx="3052293" cy="3531403"/>
          </a:xfrm>
        </p:spPr>
        <p:txBody>
          <a:bodyPr vert="horz" lIns="91440" tIns="45720" rIns="91440" bIns="45720" rtlCol="0" anchor="t">
            <a:normAutofit/>
          </a:bodyPr>
          <a:lstStyle/>
          <a:p>
            <a:pPr algn="r"/>
            <a:r>
              <a:rPr lang="en-US" sz="4000">
                <a:solidFill>
                  <a:srgbClr val="FFFFFF"/>
                </a:solidFill>
              </a:rPr>
              <a:t>REVENUE BASED ON AGE </a:t>
            </a:r>
          </a:p>
        </p:txBody>
      </p:sp>
    </p:spTree>
    <p:extLst>
      <p:ext uri="{BB962C8B-B14F-4D97-AF65-F5344CB8AC3E}">
        <p14:creationId xmlns:p14="http://schemas.microsoft.com/office/powerpoint/2010/main" val="22537900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lowchart: Document 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536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B293E1-92F6-DAB8-DB87-8EC1C972E70A}"/>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dirty="0">
                <a:solidFill>
                  <a:srgbClr val="FFFFFF"/>
                </a:solidFill>
                <a:latin typeface="+mj-lt"/>
                <a:ea typeface="+mj-ea"/>
                <a:cs typeface="+mj-cs"/>
              </a:rPr>
              <a:t>QUANTITY- DISCOUNT PERCENTAGE CORRELATION  </a:t>
            </a:r>
          </a:p>
        </p:txBody>
      </p:sp>
      <p:pic>
        <p:nvPicPr>
          <p:cNvPr id="7" name="Picture 7" descr="Chart, scatter chart&#10;&#10;Description automatically generated">
            <a:extLst>
              <a:ext uri="{FF2B5EF4-FFF2-40B4-BE49-F238E27FC236}">
                <a16:creationId xmlns:a16="http://schemas.microsoft.com/office/drawing/2014/main" id="{71F30FDB-7DC5-B6F2-DBE6-ED94080ED247}"/>
              </a:ext>
            </a:extLst>
          </p:cNvPr>
          <p:cNvPicPr>
            <a:picLocks noGrp="1" noChangeAspect="1"/>
          </p:cNvPicPr>
          <p:nvPr>
            <p:ph idx="1"/>
          </p:nvPr>
        </p:nvPicPr>
        <p:blipFill>
          <a:blip r:embed="rId2"/>
          <a:stretch>
            <a:fillRect/>
          </a:stretch>
        </p:blipFill>
        <p:spPr>
          <a:xfrm>
            <a:off x="4447258" y="1582387"/>
            <a:ext cx="7198595" cy="3779838"/>
          </a:xfrm>
        </p:spPr>
      </p:pic>
    </p:spTree>
    <p:extLst>
      <p:ext uri="{BB962C8B-B14F-4D97-AF65-F5344CB8AC3E}">
        <p14:creationId xmlns:p14="http://schemas.microsoft.com/office/powerpoint/2010/main" val="41609282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668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2A03C0-6C05-42D1-902F-C92F6380563D}"/>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PERCENTAGE OF REVENUE PER REGION </a:t>
            </a:r>
          </a:p>
        </p:txBody>
      </p:sp>
      <p:pic>
        <p:nvPicPr>
          <p:cNvPr id="7" name="Picture 9" descr="Chart, pie chart&#10;&#10;Description automatically generated">
            <a:extLst>
              <a:ext uri="{FF2B5EF4-FFF2-40B4-BE49-F238E27FC236}">
                <a16:creationId xmlns:a16="http://schemas.microsoft.com/office/drawing/2014/main" id="{EDF5477D-6D86-7852-C899-D65C804DCC14}"/>
              </a:ext>
            </a:extLst>
          </p:cNvPr>
          <p:cNvPicPr>
            <a:picLocks noGrp="1" noChangeAspect="1"/>
          </p:cNvPicPr>
          <p:nvPr>
            <p:ph idx="1"/>
          </p:nvPr>
        </p:nvPicPr>
        <p:blipFill>
          <a:blip r:embed="rId2"/>
          <a:stretch>
            <a:fillRect/>
          </a:stretch>
        </p:blipFill>
        <p:spPr>
          <a:xfrm>
            <a:off x="3525078" y="1169794"/>
            <a:ext cx="8115851" cy="4200284"/>
          </a:xfrm>
          <a:prstGeom prst="rect">
            <a:avLst/>
          </a:prstGeom>
        </p:spPr>
      </p:pic>
    </p:spTree>
    <p:extLst>
      <p:ext uri="{BB962C8B-B14F-4D97-AF65-F5344CB8AC3E}">
        <p14:creationId xmlns:p14="http://schemas.microsoft.com/office/powerpoint/2010/main" val="35167011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77BC32A-31F9-22BA-30F5-CEB3AE821F79}"/>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a:r>
              <a:rPr lang="en-US" sz="3600" kern="1200">
                <a:solidFill>
                  <a:schemeClr val="tx1"/>
                </a:solidFill>
                <a:latin typeface="+mj-lt"/>
                <a:ea typeface="+mj-ea"/>
                <a:cs typeface="+mj-cs"/>
              </a:rPr>
              <a:t>REVENUE PER CATEGORY PER GENDER</a:t>
            </a:r>
          </a:p>
        </p:txBody>
      </p:sp>
      <p:pic>
        <p:nvPicPr>
          <p:cNvPr id="4" name="Picture 4" descr="Table&#10;&#10;Description automatically generated">
            <a:extLst>
              <a:ext uri="{FF2B5EF4-FFF2-40B4-BE49-F238E27FC236}">
                <a16:creationId xmlns:a16="http://schemas.microsoft.com/office/drawing/2014/main" id="{3C2896BD-2305-93E7-F30E-F237EEA03CB7}"/>
              </a:ext>
            </a:extLst>
          </p:cNvPr>
          <p:cNvPicPr>
            <a:picLocks noGrp="1" noChangeAspect="1"/>
          </p:cNvPicPr>
          <p:nvPr>
            <p:ph idx="1"/>
          </p:nvPr>
        </p:nvPicPr>
        <p:blipFill rotWithShape="1">
          <a:blip r:embed="rId2"/>
          <a:srcRect r="1221" b="-1"/>
          <a:stretch/>
        </p:blipFill>
        <p:spPr>
          <a:xfrm>
            <a:off x="723900" y="2383999"/>
            <a:ext cx="10744200" cy="3888565"/>
          </a:xfrm>
          <a:prstGeom prst="rect">
            <a:avLst/>
          </a:prstGeom>
        </p:spPr>
      </p:pic>
    </p:spTree>
    <p:extLst>
      <p:ext uri="{BB962C8B-B14F-4D97-AF65-F5344CB8AC3E}">
        <p14:creationId xmlns:p14="http://schemas.microsoft.com/office/powerpoint/2010/main" val="1979584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9">
            <a:extLst>
              <a:ext uri="{FF2B5EF4-FFF2-40B4-BE49-F238E27FC236}">
                <a16:creationId xmlns:a16="http://schemas.microsoft.com/office/drawing/2014/main" id="{FFD44BAB-2F3A-4B95-B9D3-E5B819787F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FD5105-6E7B-30DB-940C-EC59024D26EF}"/>
              </a:ext>
            </a:extLst>
          </p:cNvPr>
          <p:cNvSpPr>
            <a:spLocks noGrp="1"/>
          </p:cNvSpPr>
          <p:nvPr>
            <p:ph type="title"/>
          </p:nvPr>
        </p:nvSpPr>
        <p:spPr>
          <a:xfrm>
            <a:off x="804672" y="798445"/>
            <a:ext cx="4803636" cy="1311664"/>
          </a:xfrm>
        </p:spPr>
        <p:txBody>
          <a:bodyPr anchor="b">
            <a:normAutofit/>
          </a:bodyPr>
          <a:lstStyle/>
          <a:p>
            <a:r>
              <a:rPr lang="en-US" sz="3600">
                <a:solidFill>
                  <a:schemeClr val="tx2"/>
                </a:solidFill>
                <a:cs typeface="Calibri Light"/>
              </a:rPr>
              <a:t>OBJECTIVE </a:t>
            </a:r>
            <a:endParaRPr lang="en-US" sz="3600">
              <a:solidFill>
                <a:schemeClr val="tx2"/>
              </a:solidFill>
            </a:endParaRPr>
          </a:p>
        </p:txBody>
      </p:sp>
      <p:sp>
        <p:nvSpPr>
          <p:cNvPr id="3" name="Content Placeholder 2">
            <a:extLst>
              <a:ext uri="{FF2B5EF4-FFF2-40B4-BE49-F238E27FC236}">
                <a16:creationId xmlns:a16="http://schemas.microsoft.com/office/drawing/2014/main" id="{C1D6F2D6-E63A-CDB2-9AEB-97A4820D4A40}"/>
              </a:ext>
            </a:extLst>
          </p:cNvPr>
          <p:cNvSpPr>
            <a:spLocks noGrp="1"/>
          </p:cNvSpPr>
          <p:nvPr>
            <p:ph idx="1"/>
          </p:nvPr>
        </p:nvSpPr>
        <p:spPr>
          <a:xfrm>
            <a:off x="804672" y="2272143"/>
            <a:ext cx="4706803" cy="3788830"/>
          </a:xfrm>
        </p:spPr>
        <p:txBody>
          <a:bodyPr vert="horz" lIns="91440" tIns="45720" rIns="91440" bIns="45720" rtlCol="0" anchor="ctr">
            <a:normAutofit/>
          </a:bodyPr>
          <a:lstStyle/>
          <a:p>
            <a:pPr marL="514350" indent="-514350">
              <a:buAutoNum type="arabicPeriod"/>
            </a:pPr>
            <a:r>
              <a:rPr lang="en-US" sz="1800">
                <a:solidFill>
                  <a:schemeClr val="tx2"/>
                </a:solidFill>
                <a:cs typeface="Calibri" panose="020F0502020204030204"/>
              </a:rPr>
              <a:t>KNOW YOUR AUDIENCE </a:t>
            </a:r>
          </a:p>
          <a:p>
            <a:pPr marL="514350" indent="-514350">
              <a:buAutoNum type="arabicPeriod"/>
            </a:pPr>
            <a:r>
              <a:rPr lang="en-US" sz="1800">
                <a:solidFill>
                  <a:schemeClr val="tx2"/>
                </a:solidFill>
                <a:cs typeface="Calibri" panose="020F0502020204030204"/>
              </a:rPr>
              <a:t>RELEVANT DATASET</a:t>
            </a:r>
          </a:p>
          <a:p>
            <a:pPr marL="514350" indent="-514350">
              <a:buAutoNum type="arabicPeriod"/>
            </a:pPr>
            <a:r>
              <a:rPr lang="en-US" sz="1800">
                <a:solidFill>
                  <a:schemeClr val="tx2"/>
                </a:solidFill>
                <a:cs typeface="Calibri" panose="020F0502020204030204"/>
              </a:rPr>
              <a:t>CHOOSING THE RIGHT ANALYSIS </a:t>
            </a:r>
          </a:p>
          <a:p>
            <a:pPr marL="514350" indent="-514350">
              <a:buAutoNum type="arabicPeriod"/>
            </a:pPr>
            <a:r>
              <a:rPr lang="en-US" sz="1800">
                <a:solidFill>
                  <a:schemeClr val="tx2"/>
                </a:solidFill>
                <a:cs typeface="Calibri" panose="020F0502020204030204"/>
              </a:rPr>
              <a:t>CHOOSING RIGHT CHARTS FOR DASHBOARD </a:t>
            </a:r>
          </a:p>
          <a:p>
            <a:pPr marL="514350" indent="-514350">
              <a:buAutoNum type="arabicPeriod"/>
            </a:pPr>
            <a:endParaRPr lang="en-US" sz="1800">
              <a:solidFill>
                <a:schemeClr val="tx2"/>
              </a:solidFill>
              <a:cs typeface="Calibri" panose="020F0502020204030204"/>
            </a:endParaRPr>
          </a:p>
        </p:txBody>
      </p:sp>
      <p:pic>
        <p:nvPicPr>
          <p:cNvPr id="5" name="Picture 4" descr="Digital financial graph">
            <a:extLst>
              <a:ext uri="{FF2B5EF4-FFF2-40B4-BE49-F238E27FC236}">
                <a16:creationId xmlns:a16="http://schemas.microsoft.com/office/drawing/2014/main" id="{3C089A70-E7EA-CE3E-BC2F-1ABB3E579C56}"/>
              </a:ext>
            </a:extLst>
          </p:cNvPr>
          <p:cNvPicPr>
            <a:picLocks noChangeAspect="1"/>
          </p:cNvPicPr>
          <p:nvPr/>
        </p:nvPicPr>
        <p:blipFill rotWithShape="1">
          <a:blip r:embed="rId2"/>
          <a:srcRect l="25521" r="25522" b="1"/>
          <a:stretch/>
        </p:blipFill>
        <p:spPr>
          <a:xfrm>
            <a:off x="6886803" y="770037"/>
            <a:ext cx="5298683" cy="6087963"/>
          </a:xfrm>
          <a:custGeom>
            <a:avLst/>
            <a:gdLst/>
            <a:ahLst/>
            <a:cxnLst/>
            <a:rect l="l" t="t" r="r" b="b"/>
            <a:pathLst>
              <a:path w="5298683" h="6097438">
                <a:moveTo>
                  <a:pt x="3120528" y="0"/>
                </a:moveTo>
                <a:cubicBezTo>
                  <a:pt x="3874524" y="0"/>
                  <a:pt x="4566062" y="267415"/>
                  <a:pt x="5105473" y="712577"/>
                </a:cubicBezTo>
                <a:lnTo>
                  <a:pt x="5298683" y="888178"/>
                </a:lnTo>
                <a:lnTo>
                  <a:pt x="5298683" y="5352876"/>
                </a:lnTo>
                <a:lnTo>
                  <a:pt x="5105473" y="5528477"/>
                </a:lnTo>
                <a:cubicBezTo>
                  <a:pt x="4874296" y="5719261"/>
                  <a:pt x="4615179" y="5877397"/>
                  <a:pt x="4335177" y="5995828"/>
                </a:cubicBezTo>
                <a:lnTo>
                  <a:pt x="4057556" y="6097438"/>
                </a:lnTo>
                <a:lnTo>
                  <a:pt x="2183499" y="6097438"/>
                </a:lnTo>
                <a:lnTo>
                  <a:pt x="1905878" y="5995828"/>
                </a:lnTo>
                <a:cubicBezTo>
                  <a:pt x="785873" y="5522106"/>
                  <a:pt x="0" y="4413092"/>
                  <a:pt x="0" y="3120527"/>
                </a:cubicBezTo>
                <a:cubicBezTo>
                  <a:pt x="0" y="1397108"/>
                  <a:pt x="1397108" y="0"/>
                  <a:pt x="3120528" y="0"/>
                </a:cubicBezTo>
                <a:close/>
              </a:path>
            </a:pathLst>
          </a:custGeom>
        </p:spPr>
      </p:pic>
      <p:grpSp>
        <p:nvGrpSpPr>
          <p:cNvPr id="18" name="Group 11">
            <a:extLst>
              <a:ext uri="{FF2B5EF4-FFF2-40B4-BE49-F238E27FC236}">
                <a16:creationId xmlns:a16="http://schemas.microsoft.com/office/drawing/2014/main" id="{5C6AE2F4-5A2E-4357-A1D8-6142F9BDC8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614766" y="695399"/>
            <a:ext cx="5570720" cy="6171739"/>
            <a:chOff x="6626306" y="695399"/>
            <a:chExt cx="5570720" cy="6171739"/>
          </a:xfrm>
        </p:grpSpPr>
        <p:sp>
          <p:nvSpPr>
            <p:cNvPr id="13" name="Freeform: Shape 12">
              <a:extLst>
                <a:ext uri="{FF2B5EF4-FFF2-40B4-BE49-F238E27FC236}">
                  <a16:creationId xmlns:a16="http://schemas.microsoft.com/office/drawing/2014/main" id="{856AC7E8-A56F-4E9D-A394-C9A2F65DD0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6933035" y="910673"/>
              <a:ext cx="5263991" cy="5956465"/>
            </a:xfrm>
            <a:custGeom>
              <a:avLst/>
              <a:gdLst>
                <a:gd name="connsiteX0" fmla="*/ 2918460 w 2961539"/>
                <a:gd name="connsiteY0" fmla="*/ 1324969 h 3351127"/>
                <a:gd name="connsiteX1" fmla="*/ 2906649 w 2961539"/>
                <a:gd name="connsiteY1" fmla="*/ 1284393 h 3351127"/>
                <a:gd name="connsiteX2" fmla="*/ 2893314 w 2961539"/>
                <a:gd name="connsiteY2" fmla="*/ 1244388 h 3351127"/>
                <a:gd name="connsiteX3" fmla="*/ 2878741 w 2961539"/>
                <a:gd name="connsiteY3" fmla="*/ 1204859 h 3351127"/>
                <a:gd name="connsiteX4" fmla="*/ 2811209 w 2961539"/>
                <a:gd name="connsiteY4" fmla="*/ 1051316 h 3351127"/>
                <a:gd name="connsiteX5" fmla="*/ 2636711 w 2961539"/>
                <a:gd name="connsiteY5" fmla="*/ 768709 h 3351127"/>
                <a:gd name="connsiteX6" fmla="*/ 2418683 w 2961539"/>
                <a:gd name="connsiteY6" fmla="*/ 522202 h 3351127"/>
                <a:gd name="connsiteX7" fmla="*/ 2165699 w 2961539"/>
                <a:gd name="connsiteY7" fmla="*/ 314748 h 3351127"/>
                <a:gd name="connsiteX8" fmla="*/ 2027873 w 2961539"/>
                <a:gd name="connsiteY8" fmla="*/ 227213 h 3351127"/>
                <a:gd name="connsiteX9" fmla="*/ 1883474 w 2961539"/>
                <a:gd name="connsiteY9" fmla="*/ 151203 h 3351127"/>
                <a:gd name="connsiteX10" fmla="*/ 1576483 w 2961539"/>
                <a:gd name="connsiteY10" fmla="*/ 40618 h 3351127"/>
                <a:gd name="connsiteX11" fmla="*/ 1415415 w 2961539"/>
                <a:gd name="connsiteY11" fmla="*/ 10233 h 3351127"/>
                <a:gd name="connsiteX12" fmla="*/ 1251204 w 2961539"/>
                <a:gd name="connsiteY12" fmla="*/ 42 h 3351127"/>
                <a:gd name="connsiteX13" fmla="*/ 927163 w 2961539"/>
                <a:gd name="connsiteY13" fmla="*/ 29855 h 3351127"/>
                <a:gd name="connsiteX14" fmla="*/ 610362 w 2961539"/>
                <a:gd name="connsiteY14" fmla="*/ 116151 h 3351127"/>
                <a:gd name="connsiteX15" fmla="*/ 315468 w 2961539"/>
                <a:gd name="connsiteY15" fmla="*/ 267408 h 3351127"/>
                <a:gd name="connsiteX16" fmla="*/ 182975 w 2961539"/>
                <a:gd name="connsiteY16" fmla="*/ 368183 h 3351127"/>
                <a:gd name="connsiteX17" fmla="*/ 64294 w 2961539"/>
                <a:gd name="connsiteY17" fmla="*/ 484674 h 3351127"/>
                <a:gd name="connsiteX18" fmla="*/ 0 w 2961539"/>
                <a:gd name="connsiteY18" fmla="*/ 556778 h 3351127"/>
                <a:gd name="connsiteX19" fmla="*/ 0 w 2961539"/>
                <a:gd name="connsiteY19" fmla="*/ 956066 h 3351127"/>
                <a:gd name="connsiteX20" fmla="*/ 227552 w 2961539"/>
                <a:gd name="connsiteY20" fmla="*/ 636597 h 3351127"/>
                <a:gd name="connsiteX21" fmla="*/ 331756 w 2961539"/>
                <a:gd name="connsiteY21" fmla="*/ 534966 h 3351127"/>
                <a:gd name="connsiteX22" fmla="*/ 441770 w 2961539"/>
                <a:gd name="connsiteY22" fmla="*/ 439620 h 3351127"/>
                <a:gd name="connsiteX23" fmla="*/ 683419 w 2961539"/>
                <a:gd name="connsiteY23" fmla="*/ 274457 h 3351127"/>
                <a:gd name="connsiteX24" fmla="*/ 956596 w 2961539"/>
                <a:gd name="connsiteY24" fmla="*/ 161300 h 3351127"/>
                <a:gd name="connsiteX25" fmla="*/ 1251490 w 2961539"/>
                <a:gd name="connsiteY25" fmla="*/ 123009 h 3351127"/>
                <a:gd name="connsiteX26" fmla="*/ 1398175 w 2961539"/>
                <a:gd name="connsiteY26" fmla="*/ 135297 h 3351127"/>
                <a:gd name="connsiteX27" fmla="*/ 1542383 w 2961539"/>
                <a:gd name="connsiteY27" fmla="*/ 167967 h 3351127"/>
                <a:gd name="connsiteX28" fmla="*/ 1681925 w 2961539"/>
                <a:gd name="connsiteY28" fmla="*/ 218450 h 3351127"/>
                <a:gd name="connsiteX29" fmla="*/ 1715929 w 2961539"/>
                <a:gd name="connsiteY29" fmla="*/ 233595 h 3351127"/>
                <a:gd name="connsiteX30" fmla="*/ 1749552 w 2961539"/>
                <a:gd name="connsiteY30" fmla="*/ 249597 h 3351127"/>
                <a:gd name="connsiteX31" fmla="*/ 1782604 w 2961539"/>
                <a:gd name="connsiteY31" fmla="*/ 266646 h 3351127"/>
                <a:gd name="connsiteX32" fmla="*/ 1815275 w 2961539"/>
                <a:gd name="connsiteY32" fmla="*/ 284553 h 3351127"/>
                <a:gd name="connsiteX33" fmla="*/ 2059400 w 2961539"/>
                <a:gd name="connsiteY33" fmla="*/ 454765 h 3351127"/>
                <a:gd name="connsiteX34" fmla="*/ 2270284 w 2961539"/>
                <a:gd name="connsiteY34" fmla="*/ 663648 h 3351127"/>
                <a:gd name="connsiteX35" fmla="*/ 2362581 w 2961539"/>
                <a:gd name="connsiteY35" fmla="*/ 779091 h 3351127"/>
                <a:gd name="connsiteX36" fmla="*/ 2445353 w 2961539"/>
                <a:gd name="connsiteY36" fmla="*/ 900726 h 3351127"/>
                <a:gd name="connsiteX37" fmla="*/ 2581180 w 2961539"/>
                <a:gd name="connsiteY37" fmla="*/ 1158663 h 3351127"/>
                <a:gd name="connsiteX38" fmla="*/ 2673382 w 2961539"/>
                <a:gd name="connsiteY38" fmla="*/ 1430601 h 3351127"/>
                <a:gd name="connsiteX39" fmla="*/ 2707291 w 2961539"/>
                <a:gd name="connsiteY39" fmla="*/ 1569095 h 3351127"/>
                <a:gd name="connsiteX40" fmla="*/ 2728913 w 2961539"/>
                <a:gd name="connsiteY40" fmla="*/ 1710065 h 3351127"/>
                <a:gd name="connsiteX41" fmla="*/ 2738342 w 2961539"/>
                <a:gd name="connsiteY41" fmla="*/ 1853321 h 3351127"/>
                <a:gd name="connsiteX42" fmla="*/ 2733294 w 2961539"/>
                <a:gd name="connsiteY42" fmla="*/ 1998482 h 3351127"/>
                <a:gd name="connsiteX43" fmla="*/ 2704433 w 2961539"/>
                <a:gd name="connsiteY43" fmla="*/ 2140785 h 3351127"/>
                <a:gd name="connsiteX44" fmla="*/ 2645759 w 2961539"/>
                <a:gd name="connsiteY44" fmla="*/ 2264515 h 3351127"/>
                <a:gd name="connsiteX45" fmla="*/ 2552986 w 2961539"/>
                <a:gd name="connsiteY45" fmla="*/ 2354717 h 3351127"/>
                <a:gd name="connsiteX46" fmla="*/ 2492026 w 2961539"/>
                <a:gd name="connsiteY46" fmla="*/ 2389769 h 3351127"/>
                <a:gd name="connsiteX47" fmla="*/ 2423541 w 2961539"/>
                <a:gd name="connsiteY47" fmla="*/ 2423583 h 3351127"/>
                <a:gd name="connsiteX48" fmla="*/ 2278475 w 2961539"/>
                <a:gd name="connsiteY48" fmla="*/ 2502640 h 3351127"/>
                <a:gd name="connsiteX49" fmla="*/ 2143697 w 2961539"/>
                <a:gd name="connsiteY49" fmla="*/ 2606463 h 3351127"/>
                <a:gd name="connsiteX50" fmla="*/ 2113312 w 2961539"/>
                <a:gd name="connsiteY50" fmla="*/ 2635514 h 3351127"/>
                <a:gd name="connsiteX51" fmla="*/ 2084927 w 2961539"/>
                <a:gd name="connsiteY51" fmla="*/ 2664184 h 3351127"/>
                <a:gd name="connsiteX52" fmla="*/ 2030349 w 2961539"/>
                <a:gd name="connsiteY52" fmla="*/ 2722573 h 3351127"/>
                <a:gd name="connsiteX53" fmla="*/ 1929098 w 2961539"/>
                <a:gd name="connsiteY53" fmla="*/ 2842683 h 3351127"/>
                <a:gd name="connsiteX54" fmla="*/ 1880045 w 2961539"/>
                <a:gd name="connsiteY54" fmla="*/ 2902309 h 3351127"/>
                <a:gd name="connsiteX55" fmla="*/ 1831086 w 2961539"/>
                <a:gd name="connsiteY55" fmla="*/ 2960888 h 3351127"/>
                <a:gd name="connsiteX56" fmla="*/ 1730121 w 2961539"/>
                <a:gd name="connsiteY56" fmla="*/ 3071854 h 3351127"/>
                <a:gd name="connsiteX57" fmla="*/ 1620488 w 2961539"/>
                <a:gd name="connsiteY57" fmla="*/ 3169200 h 3351127"/>
                <a:gd name="connsiteX58" fmla="*/ 1497616 w 2961539"/>
                <a:gd name="connsiteY58" fmla="*/ 3244447 h 3351127"/>
                <a:gd name="connsiteX59" fmla="*/ 1361313 w 2961539"/>
                <a:gd name="connsiteY59" fmla="*/ 3288739 h 3351127"/>
                <a:gd name="connsiteX60" fmla="*/ 1289590 w 2961539"/>
                <a:gd name="connsiteY60" fmla="*/ 3297978 h 3351127"/>
                <a:gd name="connsiteX61" fmla="*/ 1253204 w 2961539"/>
                <a:gd name="connsiteY61" fmla="*/ 3299407 h 3351127"/>
                <a:gd name="connsiteX62" fmla="*/ 1215676 w 2961539"/>
                <a:gd name="connsiteY62" fmla="*/ 3299216 h 3351127"/>
                <a:gd name="connsiteX63" fmla="*/ 918972 w 2961539"/>
                <a:gd name="connsiteY63" fmla="*/ 3254639 h 3351127"/>
                <a:gd name="connsiteX64" fmla="*/ 642557 w 2961539"/>
                <a:gd name="connsiteY64" fmla="*/ 3139672 h 3351127"/>
                <a:gd name="connsiteX65" fmla="*/ 515112 w 2961539"/>
                <a:gd name="connsiteY65" fmla="*/ 3061853 h 3351127"/>
                <a:gd name="connsiteX66" fmla="*/ 484442 w 2961539"/>
                <a:gd name="connsiteY66" fmla="*/ 3040612 h 3351127"/>
                <a:gd name="connsiteX67" fmla="*/ 454343 w 2961539"/>
                <a:gd name="connsiteY67" fmla="*/ 3018610 h 3351127"/>
                <a:gd name="connsiteX68" fmla="*/ 424625 w 2961539"/>
                <a:gd name="connsiteY68" fmla="*/ 2996131 h 3351127"/>
                <a:gd name="connsiteX69" fmla="*/ 395478 w 2961539"/>
                <a:gd name="connsiteY69" fmla="*/ 2973080 h 3351127"/>
                <a:gd name="connsiteX70" fmla="*/ 181547 w 2961539"/>
                <a:gd name="connsiteY70" fmla="*/ 2767626 h 3351127"/>
                <a:gd name="connsiteX71" fmla="*/ 134112 w 2961539"/>
                <a:gd name="connsiteY71" fmla="*/ 2710761 h 3351127"/>
                <a:gd name="connsiteX72" fmla="*/ 89821 w 2961539"/>
                <a:gd name="connsiteY72" fmla="*/ 2652087 h 3351127"/>
                <a:gd name="connsiteX73" fmla="*/ 10096 w 2961539"/>
                <a:gd name="connsiteY73" fmla="*/ 2529025 h 3351127"/>
                <a:gd name="connsiteX74" fmla="*/ 191 w 2961539"/>
                <a:gd name="connsiteY74" fmla="*/ 2511499 h 3351127"/>
                <a:gd name="connsiteX75" fmla="*/ 191 w 2961539"/>
                <a:gd name="connsiteY75" fmla="*/ 2835063 h 3351127"/>
                <a:gd name="connsiteX76" fmla="*/ 50959 w 2961539"/>
                <a:gd name="connsiteY76" fmla="*/ 2888879 h 3351127"/>
                <a:gd name="connsiteX77" fmla="*/ 300038 w 2961539"/>
                <a:gd name="connsiteY77" fmla="*/ 3100525 h 3351127"/>
                <a:gd name="connsiteX78" fmla="*/ 438150 w 2961539"/>
                <a:gd name="connsiteY78" fmla="*/ 3186916 h 3351127"/>
                <a:gd name="connsiteX79" fmla="*/ 584264 w 2961539"/>
                <a:gd name="connsiteY79" fmla="*/ 3258830 h 3351127"/>
                <a:gd name="connsiteX80" fmla="*/ 862965 w 2961539"/>
                <a:gd name="connsiteY80" fmla="*/ 3351127 h 3351127"/>
                <a:gd name="connsiteX81" fmla="*/ 1534478 w 2961539"/>
                <a:gd name="connsiteY81" fmla="*/ 3351127 h 3351127"/>
                <a:gd name="connsiteX82" fmla="*/ 1540955 w 2961539"/>
                <a:gd name="connsiteY82" fmla="*/ 3348841 h 3351127"/>
                <a:gd name="connsiteX83" fmla="*/ 1691831 w 2961539"/>
                <a:gd name="connsiteY83" fmla="*/ 3275403 h 3351127"/>
                <a:gd name="connsiteX84" fmla="*/ 1827086 w 2961539"/>
                <a:gd name="connsiteY84" fmla="*/ 3179963 h 3351127"/>
                <a:gd name="connsiteX85" fmla="*/ 1948625 w 2961539"/>
                <a:gd name="connsiteY85" fmla="*/ 3072426 h 3351127"/>
                <a:gd name="connsiteX86" fmla="*/ 2005584 w 2961539"/>
                <a:gd name="connsiteY86" fmla="*/ 3016514 h 3351127"/>
                <a:gd name="connsiteX87" fmla="*/ 2060639 w 2961539"/>
                <a:gd name="connsiteY87" fmla="*/ 2959935 h 3351127"/>
                <a:gd name="connsiteX88" fmla="*/ 2167223 w 2961539"/>
                <a:gd name="connsiteY88" fmla="*/ 2847350 h 3351127"/>
                <a:gd name="connsiteX89" fmla="*/ 2218754 w 2961539"/>
                <a:gd name="connsiteY89" fmla="*/ 2791438 h 3351127"/>
                <a:gd name="connsiteX90" fmla="*/ 2244471 w 2961539"/>
                <a:gd name="connsiteY90" fmla="*/ 2763911 h 3351127"/>
                <a:gd name="connsiteX91" fmla="*/ 2269427 w 2961539"/>
                <a:gd name="connsiteY91" fmla="*/ 2738098 h 3351127"/>
                <a:gd name="connsiteX92" fmla="*/ 2321243 w 2961539"/>
                <a:gd name="connsiteY92" fmla="*/ 2689807 h 3351127"/>
                <a:gd name="connsiteX93" fmla="*/ 2376297 w 2961539"/>
                <a:gd name="connsiteY93" fmla="*/ 2645230 h 3351127"/>
                <a:gd name="connsiteX94" fmla="*/ 2499265 w 2961539"/>
                <a:gd name="connsiteY94" fmla="*/ 2564934 h 3351127"/>
                <a:gd name="connsiteX95" fmla="*/ 2639187 w 2961539"/>
                <a:gd name="connsiteY95" fmla="*/ 2476732 h 3351127"/>
                <a:gd name="connsiteX96" fmla="*/ 2674239 w 2961539"/>
                <a:gd name="connsiteY96" fmla="*/ 2448729 h 3351127"/>
                <a:gd name="connsiteX97" fmla="*/ 2707481 w 2961539"/>
                <a:gd name="connsiteY97" fmla="*/ 2417487 h 3351127"/>
                <a:gd name="connsiteX98" fmla="*/ 2765298 w 2961539"/>
                <a:gd name="connsiteY98" fmla="*/ 2347097 h 3351127"/>
                <a:gd name="connsiteX99" fmla="*/ 2810447 w 2961539"/>
                <a:gd name="connsiteY99" fmla="*/ 2270802 h 3351127"/>
                <a:gd name="connsiteX100" fmla="*/ 2845499 w 2961539"/>
                <a:gd name="connsiteY100" fmla="*/ 2192411 h 3351127"/>
                <a:gd name="connsiteX101" fmla="*/ 2901315 w 2961539"/>
                <a:gd name="connsiteY101" fmla="*/ 2034772 h 3351127"/>
                <a:gd name="connsiteX102" fmla="*/ 2943130 w 2961539"/>
                <a:gd name="connsiteY102" fmla="*/ 1871704 h 3351127"/>
                <a:gd name="connsiteX103" fmla="*/ 2961037 w 2961539"/>
                <a:gd name="connsiteY103" fmla="*/ 1703302 h 3351127"/>
                <a:gd name="connsiteX104" fmla="*/ 2928842 w 2961539"/>
                <a:gd name="connsiteY104" fmla="*/ 1366308 h 3351127"/>
                <a:gd name="connsiteX105" fmla="*/ 2918460 w 2961539"/>
                <a:gd name="connsiteY105" fmla="*/ 1324969 h 3351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2961539" h="3351127">
                  <a:moveTo>
                    <a:pt x="2918460" y="1324969"/>
                  </a:moveTo>
                  <a:lnTo>
                    <a:pt x="2906649" y="1284393"/>
                  </a:lnTo>
                  <a:lnTo>
                    <a:pt x="2893314" y="1244388"/>
                  </a:lnTo>
                  <a:cubicBezTo>
                    <a:pt x="2888837" y="1231053"/>
                    <a:pt x="2883694" y="1218004"/>
                    <a:pt x="2878741" y="1204859"/>
                  </a:cubicBezTo>
                  <a:cubicBezTo>
                    <a:pt x="2858453" y="1152567"/>
                    <a:pt x="2836069" y="1101227"/>
                    <a:pt x="2811209" y="1051316"/>
                  </a:cubicBezTo>
                  <a:cubicBezTo>
                    <a:pt x="2761107" y="951684"/>
                    <a:pt x="2702814" y="857006"/>
                    <a:pt x="2636711" y="768709"/>
                  </a:cubicBezTo>
                  <a:cubicBezTo>
                    <a:pt x="2570798" y="680412"/>
                    <a:pt x="2497455" y="598212"/>
                    <a:pt x="2418683" y="522202"/>
                  </a:cubicBezTo>
                  <a:cubicBezTo>
                    <a:pt x="2339912" y="446193"/>
                    <a:pt x="2254949" y="377232"/>
                    <a:pt x="2165699" y="314748"/>
                  </a:cubicBezTo>
                  <a:cubicBezTo>
                    <a:pt x="2121122" y="283506"/>
                    <a:pt x="2075021" y="254359"/>
                    <a:pt x="2027873" y="227213"/>
                  </a:cubicBezTo>
                  <a:cubicBezTo>
                    <a:pt x="1980914" y="199781"/>
                    <a:pt x="1932623" y="174635"/>
                    <a:pt x="1883474" y="151203"/>
                  </a:cubicBezTo>
                  <a:cubicBezTo>
                    <a:pt x="1785176" y="104721"/>
                    <a:pt x="1682496" y="67002"/>
                    <a:pt x="1576483" y="40618"/>
                  </a:cubicBezTo>
                  <a:cubicBezTo>
                    <a:pt x="1523524" y="27474"/>
                    <a:pt x="1469803" y="16901"/>
                    <a:pt x="1415415" y="10233"/>
                  </a:cubicBezTo>
                  <a:cubicBezTo>
                    <a:pt x="1361123" y="3185"/>
                    <a:pt x="1306163" y="-435"/>
                    <a:pt x="1251204" y="42"/>
                  </a:cubicBezTo>
                  <a:cubicBezTo>
                    <a:pt x="1142714" y="804"/>
                    <a:pt x="1034415" y="10805"/>
                    <a:pt x="927163" y="29855"/>
                  </a:cubicBezTo>
                  <a:cubicBezTo>
                    <a:pt x="820007" y="49095"/>
                    <a:pt x="713423" y="76813"/>
                    <a:pt x="610362" y="116151"/>
                  </a:cubicBezTo>
                  <a:cubicBezTo>
                    <a:pt x="507301" y="155394"/>
                    <a:pt x="407861" y="205782"/>
                    <a:pt x="315468" y="267408"/>
                  </a:cubicBezTo>
                  <a:cubicBezTo>
                    <a:pt x="269367" y="298269"/>
                    <a:pt x="224504" y="331226"/>
                    <a:pt x="182975" y="368183"/>
                  </a:cubicBezTo>
                  <a:cubicBezTo>
                    <a:pt x="141542" y="405140"/>
                    <a:pt x="102489" y="444573"/>
                    <a:pt x="64294" y="484674"/>
                  </a:cubicBezTo>
                  <a:cubicBezTo>
                    <a:pt x="42291" y="508105"/>
                    <a:pt x="20860" y="532203"/>
                    <a:pt x="0" y="556778"/>
                  </a:cubicBezTo>
                  <a:lnTo>
                    <a:pt x="0" y="956066"/>
                  </a:lnTo>
                  <a:cubicBezTo>
                    <a:pt x="62579" y="840909"/>
                    <a:pt x="138970" y="733276"/>
                    <a:pt x="227552" y="636597"/>
                  </a:cubicBezTo>
                  <a:cubicBezTo>
                    <a:pt x="260223" y="600593"/>
                    <a:pt x="295466" y="567160"/>
                    <a:pt x="331756" y="534966"/>
                  </a:cubicBezTo>
                  <a:cubicBezTo>
                    <a:pt x="367951" y="502771"/>
                    <a:pt x="403955" y="470196"/>
                    <a:pt x="441770" y="439620"/>
                  </a:cubicBezTo>
                  <a:cubicBezTo>
                    <a:pt x="517208" y="378375"/>
                    <a:pt x="597503" y="322177"/>
                    <a:pt x="683419" y="274457"/>
                  </a:cubicBezTo>
                  <a:cubicBezTo>
                    <a:pt x="769239" y="226832"/>
                    <a:pt x="860679" y="187208"/>
                    <a:pt x="956596" y="161300"/>
                  </a:cubicBezTo>
                  <a:cubicBezTo>
                    <a:pt x="1052322" y="135201"/>
                    <a:pt x="1151954" y="122247"/>
                    <a:pt x="1251490" y="123009"/>
                  </a:cubicBezTo>
                  <a:cubicBezTo>
                    <a:pt x="1300448" y="123581"/>
                    <a:pt x="1349502" y="127772"/>
                    <a:pt x="1398175" y="135297"/>
                  </a:cubicBezTo>
                  <a:cubicBezTo>
                    <a:pt x="1446752" y="143107"/>
                    <a:pt x="1495044" y="153870"/>
                    <a:pt x="1542383" y="167967"/>
                  </a:cubicBezTo>
                  <a:cubicBezTo>
                    <a:pt x="1589723" y="182160"/>
                    <a:pt x="1636490" y="198733"/>
                    <a:pt x="1681925" y="218450"/>
                  </a:cubicBezTo>
                  <a:cubicBezTo>
                    <a:pt x="1693259" y="223498"/>
                    <a:pt x="1704689" y="228261"/>
                    <a:pt x="1715929" y="233595"/>
                  </a:cubicBezTo>
                  <a:lnTo>
                    <a:pt x="1749552" y="249597"/>
                  </a:lnTo>
                  <a:lnTo>
                    <a:pt x="1782604" y="266646"/>
                  </a:lnTo>
                  <a:cubicBezTo>
                    <a:pt x="1793558" y="272457"/>
                    <a:pt x="1804416" y="278553"/>
                    <a:pt x="1815275" y="284553"/>
                  </a:cubicBezTo>
                  <a:cubicBezTo>
                    <a:pt x="1901762" y="333321"/>
                    <a:pt x="1983486" y="390662"/>
                    <a:pt x="2059400" y="454765"/>
                  </a:cubicBezTo>
                  <a:cubicBezTo>
                    <a:pt x="2135410" y="518583"/>
                    <a:pt x="2205990" y="588687"/>
                    <a:pt x="2270284" y="663648"/>
                  </a:cubicBezTo>
                  <a:cubicBezTo>
                    <a:pt x="2302574" y="701082"/>
                    <a:pt x="2333530" y="739372"/>
                    <a:pt x="2362581" y="779091"/>
                  </a:cubicBezTo>
                  <a:cubicBezTo>
                    <a:pt x="2391632" y="818811"/>
                    <a:pt x="2419255" y="859387"/>
                    <a:pt x="2445353" y="900726"/>
                  </a:cubicBezTo>
                  <a:cubicBezTo>
                    <a:pt x="2497455" y="983593"/>
                    <a:pt x="2542889" y="1069890"/>
                    <a:pt x="2581180" y="1158663"/>
                  </a:cubicBezTo>
                  <a:cubicBezTo>
                    <a:pt x="2619470" y="1247436"/>
                    <a:pt x="2648617" y="1338876"/>
                    <a:pt x="2673382" y="1430601"/>
                  </a:cubicBezTo>
                  <a:cubicBezTo>
                    <a:pt x="2685764" y="1476512"/>
                    <a:pt x="2697480" y="1522518"/>
                    <a:pt x="2707291" y="1569095"/>
                  </a:cubicBezTo>
                  <a:cubicBezTo>
                    <a:pt x="2717197" y="1615672"/>
                    <a:pt x="2724245" y="1662726"/>
                    <a:pt x="2728913" y="1710065"/>
                  </a:cubicBezTo>
                  <a:cubicBezTo>
                    <a:pt x="2733485" y="1757404"/>
                    <a:pt x="2736818" y="1805124"/>
                    <a:pt x="2738342" y="1853321"/>
                  </a:cubicBezTo>
                  <a:cubicBezTo>
                    <a:pt x="2739390" y="1901422"/>
                    <a:pt x="2738247" y="1950000"/>
                    <a:pt x="2733294" y="1998482"/>
                  </a:cubicBezTo>
                  <a:cubicBezTo>
                    <a:pt x="2728151" y="2046774"/>
                    <a:pt x="2718911" y="2095542"/>
                    <a:pt x="2704433" y="2140785"/>
                  </a:cubicBezTo>
                  <a:cubicBezTo>
                    <a:pt x="2689860" y="2186029"/>
                    <a:pt x="2670429" y="2228320"/>
                    <a:pt x="2645759" y="2264515"/>
                  </a:cubicBezTo>
                  <a:cubicBezTo>
                    <a:pt x="2620899" y="2300710"/>
                    <a:pt x="2590514" y="2330047"/>
                    <a:pt x="2552986" y="2354717"/>
                  </a:cubicBezTo>
                  <a:cubicBezTo>
                    <a:pt x="2534317" y="2367195"/>
                    <a:pt x="2513838" y="2378530"/>
                    <a:pt x="2492026" y="2389769"/>
                  </a:cubicBezTo>
                  <a:cubicBezTo>
                    <a:pt x="2470309" y="2401009"/>
                    <a:pt x="2447258" y="2412058"/>
                    <a:pt x="2423541" y="2423583"/>
                  </a:cubicBezTo>
                  <a:cubicBezTo>
                    <a:pt x="2376107" y="2446633"/>
                    <a:pt x="2326100" y="2472065"/>
                    <a:pt x="2278475" y="2502640"/>
                  </a:cubicBezTo>
                  <a:cubicBezTo>
                    <a:pt x="2230850" y="2533120"/>
                    <a:pt x="2185130" y="2567982"/>
                    <a:pt x="2143697" y="2606463"/>
                  </a:cubicBezTo>
                  <a:cubicBezTo>
                    <a:pt x="2133410" y="2615988"/>
                    <a:pt x="2122837" y="2625989"/>
                    <a:pt x="2113312" y="2635514"/>
                  </a:cubicBezTo>
                  <a:lnTo>
                    <a:pt x="2084927" y="2664184"/>
                  </a:lnTo>
                  <a:cubicBezTo>
                    <a:pt x="2066258" y="2683425"/>
                    <a:pt x="2048066" y="2702951"/>
                    <a:pt x="2030349" y="2722573"/>
                  </a:cubicBezTo>
                  <a:cubicBezTo>
                    <a:pt x="1995011" y="2762101"/>
                    <a:pt x="1962055" y="2802773"/>
                    <a:pt x="1929098" y="2842683"/>
                  </a:cubicBezTo>
                  <a:lnTo>
                    <a:pt x="1880045" y="2902309"/>
                  </a:lnTo>
                  <a:cubicBezTo>
                    <a:pt x="1863757" y="2922026"/>
                    <a:pt x="1847564" y="2941648"/>
                    <a:pt x="1831086" y="2960888"/>
                  </a:cubicBezTo>
                  <a:cubicBezTo>
                    <a:pt x="1798130" y="2999178"/>
                    <a:pt x="1764983" y="3036707"/>
                    <a:pt x="1730121" y="3071854"/>
                  </a:cubicBezTo>
                  <a:cubicBezTo>
                    <a:pt x="1695355" y="3107001"/>
                    <a:pt x="1659160" y="3140053"/>
                    <a:pt x="1620488" y="3169200"/>
                  </a:cubicBezTo>
                  <a:cubicBezTo>
                    <a:pt x="1581912" y="3198442"/>
                    <a:pt x="1541145" y="3224254"/>
                    <a:pt x="1497616" y="3244447"/>
                  </a:cubicBezTo>
                  <a:cubicBezTo>
                    <a:pt x="1454277" y="3264735"/>
                    <a:pt x="1408462" y="3279690"/>
                    <a:pt x="1361313" y="3288739"/>
                  </a:cubicBezTo>
                  <a:cubicBezTo>
                    <a:pt x="1337691" y="3293406"/>
                    <a:pt x="1313688" y="3296168"/>
                    <a:pt x="1289590" y="3297978"/>
                  </a:cubicBezTo>
                  <a:cubicBezTo>
                    <a:pt x="1277493" y="3298740"/>
                    <a:pt x="1265396" y="3299216"/>
                    <a:pt x="1253204" y="3299407"/>
                  </a:cubicBezTo>
                  <a:lnTo>
                    <a:pt x="1215676" y="3299216"/>
                  </a:lnTo>
                  <a:cubicBezTo>
                    <a:pt x="1115378" y="3296930"/>
                    <a:pt x="1015365" y="3281785"/>
                    <a:pt x="918972" y="3254639"/>
                  </a:cubicBezTo>
                  <a:cubicBezTo>
                    <a:pt x="822484" y="3227302"/>
                    <a:pt x="729996" y="3187583"/>
                    <a:pt x="642557" y="3139672"/>
                  </a:cubicBezTo>
                  <a:cubicBezTo>
                    <a:pt x="598837" y="3115765"/>
                    <a:pt x="556451" y="3089571"/>
                    <a:pt x="515112" y="3061853"/>
                  </a:cubicBezTo>
                  <a:lnTo>
                    <a:pt x="484442" y="3040612"/>
                  </a:lnTo>
                  <a:lnTo>
                    <a:pt x="454343" y="3018610"/>
                  </a:lnTo>
                  <a:lnTo>
                    <a:pt x="424625" y="2996131"/>
                  </a:lnTo>
                  <a:cubicBezTo>
                    <a:pt x="414719" y="2988606"/>
                    <a:pt x="405194" y="2980605"/>
                    <a:pt x="395478" y="2973080"/>
                  </a:cubicBezTo>
                  <a:cubicBezTo>
                    <a:pt x="318230" y="2910882"/>
                    <a:pt x="246507" y="2842111"/>
                    <a:pt x="181547" y="2767626"/>
                  </a:cubicBezTo>
                  <a:cubicBezTo>
                    <a:pt x="165259" y="2749052"/>
                    <a:pt x="149543" y="2730002"/>
                    <a:pt x="134112" y="2710761"/>
                  </a:cubicBezTo>
                  <a:cubicBezTo>
                    <a:pt x="118967" y="2691521"/>
                    <a:pt x="104013" y="2672090"/>
                    <a:pt x="89821" y="2652087"/>
                  </a:cubicBezTo>
                  <a:cubicBezTo>
                    <a:pt x="61246" y="2612273"/>
                    <a:pt x="34766" y="2571220"/>
                    <a:pt x="10096" y="2529025"/>
                  </a:cubicBezTo>
                  <a:cubicBezTo>
                    <a:pt x="6668" y="2523214"/>
                    <a:pt x="3429" y="2517309"/>
                    <a:pt x="191" y="2511499"/>
                  </a:cubicBezTo>
                  <a:lnTo>
                    <a:pt x="191" y="2835063"/>
                  </a:lnTo>
                  <a:cubicBezTo>
                    <a:pt x="16764" y="2853351"/>
                    <a:pt x="33719" y="2871353"/>
                    <a:pt x="50959" y="2888879"/>
                  </a:cubicBezTo>
                  <a:cubicBezTo>
                    <a:pt x="127635" y="2966698"/>
                    <a:pt x="210788" y="3037945"/>
                    <a:pt x="300038" y="3100525"/>
                  </a:cubicBezTo>
                  <a:cubicBezTo>
                    <a:pt x="344424" y="3131671"/>
                    <a:pt x="390525" y="3160627"/>
                    <a:pt x="438150" y="3186916"/>
                  </a:cubicBezTo>
                  <a:cubicBezTo>
                    <a:pt x="485585" y="3213491"/>
                    <a:pt x="534543" y="3237303"/>
                    <a:pt x="584264" y="3258830"/>
                  </a:cubicBezTo>
                  <a:cubicBezTo>
                    <a:pt x="674561" y="3297597"/>
                    <a:pt x="767906" y="3328362"/>
                    <a:pt x="862965" y="3351127"/>
                  </a:cubicBezTo>
                  <a:lnTo>
                    <a:pt x="1534478" y="3351127"/>
                  </a:lnTo>
                  <a:cubicBezTo>
                    <a:pt x="1536668" y="3350365"/>
                    <a:pt x="1538764" y="3349603"/>
                    <a:pt x="1540955" y="3348841"/>
                  </a:cubicBezTo>
                  <a:cubicBezTo>
                    <a:pt x="1593628" y="3329220"/>
                    <a:pt x="1644110" y="3304169"/>
                    <a:pt x="1691831" y="3275403"/>
                  </a:cubicBezTo>
                  <a:cubicBezTo>
                    <a:pt x="1739551" y="3246543"/>
                    <a:pt x="1784509" y="3214253"/>
                    <a:pt x="1827086" y="3179963"/>
                  </a:cubicBezTo>
                  <a:cubicBezTo>
                    <a:pt x="1869662" y="3145578"/>
                    <a:pt x="1910143" y="3109573"/>
                    <a:pt x="1948625" y="3072426"/>
                  </a:cubicBezTo>
                  <a:cubicBezTo>
                    <a:pt x="1967960" y="3053852"/>
                    <a:pt x="1986915" y="3035278"/>
                    <a:pt x="2005584" y="3016514"/>
                  </a:cubicBezTo>
                  <a:cubicBezTo>
                    <a:pt x="2024158" y="2997655"/>
                    <a:pt x="2042541" y="2978890"/>
                    <a:pt x="2060639" y="2959935"/>
                  </a:cubicBezTo>
                  <a:cubicBezTo>
                    <a:pt x="2096834" y="2922121"/>
                    <a:pt x="2132552" y="2884783"/>
                    <a:pt x="2167223" y="2847350"/>
                  </a:cubicBezTo>
                  <a:lnTo>
                    <a:pt x="2218754" y="2791438"/>
                  </a:lnTo>
                  <a:lnTo>
                    <a:pt x="2244471" y="2763911"/>
                  </a:lnTo>
                  <a:cubicBezTo>
                    <a:pt x="2253044" y="2754862"/>
                    <a:pt x="2260949" y="2746576"/>
                    <a:pt x="2269427" y="2738098"/>
                  </a:cubicBezTo>
                  <a:cubicBezTo>
                    <a:pt x="2286191" y="2721430"/>
                    <a:pt x="2303336" y="2705142"/>
                    <a:pt x="2321243" y="2689807"/>
                  </a:cubicBezTo>
                  <a:cubicBezTo>
                    <a:pt x="2338959" y="2674281"/>
                    <a:pt x="2357247" y="2659326"/>
                    <a:pt x="2376297" y="2645230"/>
                  </a:cubicBezTo>
                  <a:cubicBezTo>
                    <a:pt x="2414302" y="2616750"/>
                    <a:pt x="2454974" y="2590937"/>
                    <a:pt x="2499265" y="2564934"/>
                  </a:cubicBezTo>
                  <a:cubicBezTo>
                    <a:pt x="2543270" y="2538645"/>
                    <a:pt x="2591562" y="2512165"/>
                    <a:pt x="2639187" y="2476732"/>
                  </a:cubicBezTo>
                  <a:cubicBezTo>
                    <a:pt x="2650998" y="2467874"/>
                    <a:pt x="2662809" y="2458635"/>
                    <a:pt x="2674239" y="2448729"/>
                  </a:cubicBezTo>
                  <a:cubicBezTo>
                    <a:pt x="2685669" y="2438823"/>
                    <a:pt x="2696718" y="2428345"/>
                    <a:pt x="2707481" y="2417487"/>
                  </a:cubicBezTo>
                  <a:cubicBezTo>
                    <a:pt x="2728817" y="2395675"/>
                    <a:pt x="2748248" y="2371862"/>
                    <a:pt x="2765298" y="2347097"/>
                  </a:cubicBezTo>
                  <a:cubicBezTo>
                    <a:pt x="2782538" y="2322427"/>
                    <a:pt x="2797112" y="2296614"/>
                    <a:pt x="2810447" y="2270802"/>
                  </a:cubicBezTo>
                  <a:cubicBezTo>
                    <a:pt x="2823496" y="2244799"/>
                    <a:pt x="2834926" y="2218605"/>
                    <a:pt x="2845499" y="2192411"/>
                  </a:cubicBezTo>
                  <a:cubicBezTo>
                    <a:pt x="2866739" y="2139928"/>
                    <a:pt x="2884551" y="2088017"/>
                    <a:pt x="2901315" y="2034772"/>
                  </a:cubicBezTo>
                  <a:cubicBezTo>
                    <a:pt x="2918079" y="1981528"/>
                    <a:pt x="2932653" y="1927140"/>
                    <a:pt x="2943130" y="1871704"/>
                  </a:cubicBezTo>
                  <a:cubicBezTo>
                    <a:pt x="2953607" y="1816269"/>
                    <a:pt x="2959608" y="1759785"/>
                    <a:pt x="2961037" y="1703302"/>
                  </a:cubicBezTo>
                  <a:cubicBezTo>
                    <a:pt x="2963895" y="1590241"/>
                    <a:pt x="2954750" y="1476226"/>
                    <a:pt x="2928842" y="1366308"/>
                  </a:cubicBezTo>
                  <a:cubicBezTo>
                    <a:pt x="2925413" y="1352306"/>
                    <a:pt x="2922270" y="1338590"/>
                    <a:pt x="2918460" y="1324969"/>
                  </a:cubicBezTo>
                  <a:close/>
                </a:path>
              </a:pathLst>
            </a:custGeom>
            <a:solidFill>
              <a:schemeClr val="bg1">
                <a:alpha val="30000"/>
              </a:schemeClr>
            </a:solidFill>
            <a:ln w="9525" cap="flat">
              <a:noFill/>
              <a:prstDash val="solid"/>
              <a:miter/>
            </a:ln>
          </p:spPr>
          <p:txBody>
            <a:bodyPr rtlCol="0" anchor="ctr"/>
            <a:lstStyle/>
            <a:p>
              <a:endParaRPr lang="en-US"/>
            </a:p>
          </p:txBody>
        </p:sp>
        <p:sp>
          <p:nvSpPr>
            <p:cNvPr id="19" name="Freeform: Shape 13">
              <a:extLst>
                <a:ext uri="{FF2B5EF4-FFF2-40B4-BE49-F238E27FC236}">
                  <a16:creationId xmlns:a16="http://schemas.microsoft.com/office/drawing/2014/main" id="{7A0D558E-7A90-4D66-BE03-397AEF32F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6913315" y="863680"/>
              <a:ext cx="5283711" cy="6003457"/>
            </a:xfrm>
            <a:custGeom>
              <a:avLst/>
              <a:gdLst>
                <a:gd name="connsiteX0" fmla="*/ 1247966 w 2972634"/>
                <a:gd name="connsiteY0" fmla="*/ 0 h 3377565"/>
                <a:gd name="connsiteX1" fmla="*/ 0 w 2972634"/>
                <a:gd name="connsiteY1" fmla="*/ 557308 h 3377565"/>
                <a:gd name="connsiteX2" fmla="*/ 0 w 2972634"/>
                <a:gd name="connsiteY2" fmla="*/ 1091660 h 3377565"/>
                <a:gd name="connsiteX3" fmla="*/ 264414 w 2972634"/>
                <a:gd name="connsiteY3" fmla="*/ 717423 h 3377565"/>
                <a:gd name="connsiteX4" fmla="*/ 1247966 w 2972634"/>
                <a:gd name="connsiteY4" fmla="*/ 302324 h 3377565"/>
                <a:gd name="connsiteX5" fmla="*/ 1843850 w 2972634"/>
                <a:gd name="connsiteY5" fmla="*/ 472916 h 3377565"/>
                <a:gd name="connsiteX6" fmla="*/ 2372106 w 2972634"/>
                <a:gd name="connsiteY6" fmla="*/ 934688 h 3377565"/>
                <a:gd name="connsiteX7" fmla="*/ 2635377 w 2972634"/>
                <a:gd name="connsiteY7" fmla="*/ 1471041 h 3377565"/>
                <a:gd name="connsiteX8" fmla="*/ 2630996 w 2972634"/>
                <a:gd name="connsiteY8" fmla="*/ 2037112 h 3377565"/>
                <a:gd name="connsiteX9" fmla="*/ 2555558 w 2972634"/>
                <a:gd name="connsiteY9" fmla="*/ 2200085 h 3377565"/>
                <a:gd name="connsiteX10" fmla="*/ 2429828 w 2972634"/>
                <a:gd name="connsiteY10" fmla="*/ 2280285 h 3377565"/>
                <a:gd name="connsiteX11" fmla="*/ 2040255 w 2972634"/>
                <a:gd name="connsiteY11" fmla="*/ 2560892 h 3377565"/>
                <a:gd name="connsiteX12" fmla="*/ 1873377 w 2972634"/>
                <a:gd name="connsiteY12" fmla="*/ 2739295 h 3377565"/>
                <a:gd name="connsiteX13" fmla="*/ 1553147 w 2972634"/>
                <a:gd name="connsiteY13" fmla="*/ 3048476 h 3377565"/>
                <a:gd name="connsiteX14" fmla="*/ 1247966 w 2972634"/>
                <a:gd name="connsiteY14" fmla="*/ 3149822 h 3377565"/>
                <a:gd name="connsiteX15" fmla="*/ 662083 w 2972634"/>
                <a:gd name="connsiteY15" fmla="*/ 3018377 h 3377565"/>
                <a:gd name="connsiteX16" fmla="*/ 197263 w 2972634"/>
                <a:gd name="connsiteY16" fmla="*/ 2661476 h 3377565"/>
                <a:gd name="connsiteX17" fmla="*/ 0 w 2972634"/>
                <a:gd name="connsiteY17" fmla="*/ 2360581 h 3377565"/>
                <a:gd name="connsiteX18" fmla="*/ 0 w 2972634"/>
                <a:gd name="connsiteY18" fmla="*/ 2894933 h 3377565"/>
                <a:gd name="connsiteX19" fmla="*/ 753428 w 2972634"/>
                <a:gd name="connsiteY19" fmla="*/ 3377565 h 3377565"/>
                <a:gd name="connsiteX20" fmla="*/ 1587341 w 2972634"/>
                <a:gd name="connsiteY20" fmla="*/ 3377565 h 3377565"/>
                <a:gd name="connsiteX21" fmla="*/ 2255996 w 2972634"/>
                <a:gd name="connsiteY21" fmla="*/ 2772823 h 3377565"/>
                <a:gd name="connsiteX22" fmla="*/ 2922270 w 2972634"/>
                <a:gd name="connsiteY22" fmla="*/ 2118551 h 3377565"/>
                <a:gd name="connsiteX23" fmla="*/ 1247966 w 2972634"/>
                <a:gd name="connsiteY23" fmla="*/ 0 h 3377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972634" h="3377565">
                  <a:moveTo>
                    <a:pt x="1247966" y="0"/>
                  </a:moveTo>
                  <a:cubicBezTo>
                    <a:pt x="754285" y="0"/>
                    <a:pt x="309944" y="214694"/>
                    <a:pt x="0" y="557308"/>
                  </a:cubicBezTo>
                  <a:lnTo>
                    <a:pt x="0" y="1091660"/>
                  </a:lnTo>
                  <a:cubicBezTo>
                    <a:pt x="67437" y="953357"/>
                    <a:pt x="156019" y="827723"/>
                    <a:pt x="264414" y="717423"/>
                  </a:cubicBezTo>
                  <a:cubicBezTo>
                    <a:pt x="527399" y="449771"/>
                    <a:pt x="876776" y="302324"/>
                    <a:pt x="1247966" y="302324"/>
                  </a:cubicBezTo>
                  <a:cubicBezTo>
                    <a:pt x="1438370" y="302324"/>
                    <a:pt x="1644491" y="361283"/>
                    <a:pt x="1843850" y="472916"/>
                  </a:cubicBezTo>
                  <a:cubicBezTo>
                    <a:pt x="2046161" y="586169"/>
                    <a:pt x="2228755" y="745808"/>
                    <a:pt x="2372106" y="934688"/>
                  </a:cubicBezTo>
                  <a:cubicBezTo>
                    <a:pt x="2498884" y="1101757"/>
                    <a:pt x="2589848" y="1287209"/>
                    <a:pt x="2635377" y="1471041"/>
                  </a:cubicBezTo>
                  <a:cubicBezTo>
                    <a:pt x="2683288" y="1664779"/>
                    <a:pt x="2681859" y="1855279"/>
                    <a:pt x="2630996" y="2037112"/>
                  </a:cubicBezTo>
                  <a:cubicBezTo>
                    <a:pt x="2608993" y="2115788"/>
                    <a:pt x="2583656" y="2170557"/>
                    <a:pt x="2555558" y="2200085"/>
                  </a:cubicBezTo>
                  <a:cubicBezTo>
                    <a:pt x="2531650" y="2225135"/>
                    <a:pt x="2494121" y="2245900"/>
                    <a:pt x="2429828" y="2280285"/>
                  </a:cubicBezTo>
                  <a:cubicBezTo>
                    <a:pt x="2328482" y="2334578"/>
                    <a:pt x="2189607" y="2408873"/>
                    <a:pt x="2040255" y="2560892"/>
                  </a:cubicBezTo>
                  <a:cubicBezTo>
                    <a:pt x="1981486" y="2620709"/>
                    <a:pt x="1926527" y="2681002"/>
                    <a:pt x="1873377" y="2739295"/>
                  </a:cubicBezTo>
                  <a:cubicBezTo>
                    <a:pt x="1763839" y="2859405"/>
                    <a:pt x="1660398" y="2972943"/>
                    <a:pt x="1553147" y="3048476"/>
                  </a:cubicBezTo>
                  <a:cubicBezTo>
                    <a:pt x="1453610" y="3118580"/>
                    <a:pt x="1359503" y="3149822"/>
                    <a:pt x="1247966" y="3149822"/>
                  </a:cubicBezTo>
                  <a:cubicBezTo>
                    <a:pt x="1043178" y="3149822"/>
                    <a:pt x="846011" y="3105626"/>
                    <a:pt x="662083" y="3018377"/>
                  </a:cubicBezTo>
                  <a:cubicBezTo>
                    <a:pt x="486156" y="2934938"/>
                    <a:pt x="325374" y="2811494"/>
                    <a:pt x="197263" y="2661476"/>
                  </a:cubicBezTo>
                  <a:cubicBezTo>
                    <a:pt x="118682" y="2569464"/>
                    <a:pt x="52673" y="2468594"/>
                    <a:pt x="0" y="2360581"/>
                  </a:cubicBezTo>
                  <a:lnTo>
                    <a:pt x="0" y="2894933"/>
                  </a:lnTo>
                  <a:cubicBezTo>
                    <a:pt x="201930" y="3118104"/>
                    <a:pt x="460915" y="3286982"/>
                    <a:pt x="753428" y="3377565"/>
                  </a:cubicBezTo>
                  <a:lnTo>
                    <a:pt x="1587341" y="3377565"/>
                  </a:lnTo>
                  <a:cubicBezTo>
                    <a:pt x="1849850" y="3254312"/>
                    <a:pt x="2033492" y="2999327"/>
                    <a:pt x="2255996" y="2772823"/>
                  </a:cubicBezTo>
                  <a:cubicBezTo>
                    <a:pt x="2562892" y="2460498"/>
                    <a:pt x="2794159" y="2577084"/>
                    <a:pt x="2922270" y="2118551"/>
                  </a:cubicBezTo>
                  <a:cubicBezTo>
                    <a:pt x="3213830" y="1075182"/>
                    <a:pt x="2184654" y="0"/>
                    <a:pt x="1247966" y="0"/>
                  </a:cubicBezTo>
                  <a:close/>
                </a:path>
              </a:pathLst>
            </a:custGeom>
            <a:solidFill>
              <a:schemeClr val="bg1">
                <a:alpha val="30000"/>
              </a:schemeClr>
            </a:solidFill>
            <a:ln w="9525" cap="flat">
              <a:noFill/>
              <a:prstDash val="solid"/>
              <a:miter/>
            </a:ln>
          </p:spPr>
          <p:txBody>
            <a:bodyPr rtlCol="0" anchor="ctr"/>
            <a:lstStyle/>
            <a:p>
              <a:endParaRPr lang="en-US"/>
            </a:p>
          </p:txBody>
        </p:sp>
        <p:sp>
          <p:nvSpPr>
            <p:cNvPr id="20" name="Freeform: Shape 14">
              <a:extLst>
                <a:ext uri="{FF2B5EF4-FFF2-40B4-BE49-F238E27FC236}">
                  <a16:creationId xmlns:a16="http://schemas.microsoft.com/office/drawing/2014/main" id="{51BA3E7A-EB58-48E8-B67C-31A7466415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6913197" y="855729"/>
              <a:ext cx="5283829" cy="6003795"/>
            </a:xfrm>
            <a:custGeom>
              <a:avLst/>
              <a:gdLst>
                <a:gd name="connsiteX0" fmla="*/ 1247966 w 2972700"/>
                <a:gd name="connsiteY0" fmla="*/ 0 h 3377755"/>
                <a:gd name="connsiteX1" fmla="*/ 0 w 2972700"/>
                <a:gd name="connsiteY1" fmla="*/ 557308 h 3377755"/>
                <a:gd name="connsiteX2" fmla="*/ 0 w 2972700"/>
                <a:gd name="connsiteY2" fmla="*/ 1245489 h 3377755"/>
                <a:gd name="connsiteX3" fmla="*/ 20288 w 2972700"/>
                <a:gd name="connsiteY3" fmla="*/ 1193387 h 3377755"/>
                <a:gd name="connsiteX4" fmla="*/ 307467 w 2972700"/>
                <a:gd name="connsiteY4" fmla="*/ 759809 h 3377755"/>
                <a:gd name="connsiteX5" fmla="*/ 1247966 w 2972700"/>
                <a:gd name="connsiteY5" fmla="*/ 362903 h 3377755"/>
                <a:gd name="connsiteX6" fmla="*/ 1814322 w 2972700"/>
                <a:gd name="connsiteY6" fmla="*/ 525780 h 3377755"/>
                <a:gd name="connsiteX7" fmla="*/ 2324005 w 2972700"/>
                <a:gd name="connsiteY7" fmla="*/ 971360 h 3377755"/>
                <a:gd name="connsiteX8" fmla="*/ 2576703 w 2972700"/>
                <a:gd name="connsiteY8" fmla="*/ 1485710 h 3377755"/>
                <a:gd name="connsiteX9" fmla="*/ 2572798 w 2972700"/>
                <a:gd name="connsiteY9" fmla="*/ 2021015 h 3377755"/>
                <a:gd name="connsiteX10" fmla="*/ 2511838 w 2972700"/>
                <a:gd name="connsiteY10" fmla="*/ 2158556 h 3377755"/>
                <a:gd name="connsiteX11" fmla="*/ 2401348 w 2972700"/>
                <a:gd name="connsiteY11" fmla="*/ 2227136 h 3377755"/>
                <a:gd name="connsiteX12" fmla="*/ 1997107 w 2972700"/>
                <a:gd name="connsiteY12" fmla="*/ 2518696 h 3377755"/>
                <a:gd name="connsiteX13" fmla="*/ 1828705 w 2972700"/>
                <a:gd name="connsiteY13" fmla="*/ 2698718 h 3377755"/>
                <a:gd name="connsiteX14" fmla="*/ 1247966 w 2972700"/>
                <a:gd name="connsiteY14" fmla="*/ 3089529 h 3377755"/>
                <a:gd name="connsiteX15" fmla="*/ 687991 w 2972700"/>
                <a:gd name="connsiteY15" fmla="*/ 2963894 h 3377755"/>
                <a:gd name="connsiteX16" fmla="*/ 243269 w 2972700"/>
                <a:gd name="connsiteY16" fmla="*/ 2622328 h 3377755"/>
                <a:gd name="connsiteX17" fmla="*/ 2477 w 2972700"/>
                <a:gd name="connsiteY17" fmla="*/ 2213610 h 3377755"/>
                <a:gd name="connsiteX18" fmla="*/ 95 w 2972700"/>
                <a:gd name="connsiteY18" fmla="*/ 2206943 h 3377755"/>
                <a:gd name="connsiteX19" fmla="*/ 95 w 2972700"/>
                <a:gd name="connsiteY19" fmla="*/ 2895124 h 3377755"/>
                <a:gd name="connsiteX20" fmla="*/ 753523 w 2972700"/>
                <a:gd name="connsiteY20" fmla="*/ 3377756 h 3377755"/>
                <a:gd name="connsiteX21" fmla="*/ 1587437 w 2972700"/>
                <a:gd name="connsiteY21" fmla="*/ 3377756 h 3377755"/>
                <a:gd name="connsiteX22" fmla="*/ 2256092 w 2972700"/>
                <a:gd name="connsiteY22" fmla="*/ 2773013 h 3377755"/>
                <a:gd name="connsiteX23" fmla="*/ 2922365 w 2972700"/>
                <a:gd name="connsiteY23" fmla="*/ 2118741 h 3377755"/>
                <a:gd name="connsiteX24" fmla="*/ 1247966 w 2972700"/>
                <a:gd name="connsiteY24" fmla="*/ 0 h 3377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972700" h="3377755">
                  <a:moveTo>
                    <a:pt x="1247966" y="0"/>
                  </a:moveTo>
                  <a:cubicBezTo>
                    <a:pt x="754285" y="0"/>
                    <a:pt x="309944" y="214694"/>
                    <a:pt x="0" y="557308"/>
                  </a:cubicBezTo>
                  <a:lnTo>
                    <a:pt x="0" y="1245489"/>
                  </a:lnTo>
                  <a:cubicBezTo>
                    <a:pt x="6477" y="1228058"/>
                    <a:pt x="13145" y="1210628"/>
                    <a:pt x="20288" y="1193387"/>
                  </a:cubicBezTo>
                  <a:cubicBezTo>
                    <a:pt x="87821" y="1030891"/>
                    <a:pt x="184404" y="885063"/>
                    <a:pt x="307467" y="759809"/>
                  </a:cubicBezTo>
                  <a:cubicBezTo>
                    <a:pt x="559118" y="503873"/>
                    <a:pt x="893064" y="362903"/>
                    <a:pt x="1247966" y="362903"/>
                  </a:cubicBezTo>
                  <a:cubicBezTo>
                    <a:pt x="1428083" y="362903"/>
                    <a:pt x="1623917" y="419195"/>
                    <a:pt x="1814322" y="525780"/>
                  </a:cubicBezTo>
                  <a:cubicBezTo>
                    <a:pt x="2009394" y="634937"/>
                    <a:pt x="2185607" y="789051"/>
                    <a:pt x="2324005" y="971360"/>
                  </a:cubicBezTo>
                  <a:cubicBezTo>
                    <a:pt x="2445830" y="1131856"/>
                    <a:pt x="2533174" y="1309688"/>
                    <a:pt x="2576703" y="1485710"/>
                  </a:cubicBezTo>
                  <a:cubicBezTo>
                    <a:pt x="2622042" y="1669161"/>
                    <a:pt x="2620804" y="1849279"/>
                    <a:pt x="2572798" y="2021015"/>
                  </a:cubicBezTo>
                  <a:cubicBezTo>
                    <a:pt x="2554034" y="2088071"/>
                    <a:pt x="2532412" y="2136934"/>
                    <a:pt x="2511838" y="2158556"/>
                  </a:cubicBezTo>
                  <a:cubicBezTo>
                    <a:pt x="2493455" y="2177796"/>
                    <a:pt x="2452878" y="2199608"/>
                    <a:pt x="2401348" y="2227136"/>
                  </a:cubicBezTo>
                  <a:cubicBezTo>
                    <a:pt x="2296573" y="2283238"/>
                    <a:pt x="2153031" y="2360010"/>
                    <a:pt x="1997107" y="2518696"/>
                  </a:cubicBezTo>
                  <a:cubicBezTo>
                    <a:pt x="1937576" y="2579370"/>
                    <a:pt x="1882235" y="2640044"/>
                    <a:pt x="1828705" y="2698718"/>
                  </a:cubicBezTo>
                  <a:cubicBezTo>
                    <a:pt x="1594580" y="2955512"/>
                    <a:pt x="1462468" y="3089529"/>
                    <a:pt x="1247966" y="3089529"/>
                  </a:cubicBezTo>
                  <a:cubicBezTo>
                    <a:pt x="1052227" y="3089529"/>
                    <a:pt x="863822" y="3047238"/>
                    <a:pt x="687991" y="2963894"/>
                  </a:cubicBezTo>
                  <a:cubicBezTo>
                    <a:pt x="519684" y="2884075"/>
                    <a:pt x="365855" y="2765965"/>
                    <a:pt x="243269" y="2622328"/>
                  </a:cubicBezTo>
                  <a:cubicBezTo>
                    <a:pt x="139541" y="2500884"/>
                    <a:pt x="58484" y="2363343"/>
                    <a:pt x="2477" y="2213610"/>
                  </a:cubicBezTo>
                  <a:cubicBezTo>
                    <a:pt x="1619" y="2211419"/>
                    <a:pt x="857" y="2209133"/>
                    <a:pt x="95" y="2206943"/>
                  </a:cubicBezTo>
                  <a:lnTo>
                    <a:pt x="95" y="2895124"/>
                  </a:lnTo>
                  <a:cubicBezTo>
                    <a:pt x="202025" y="3118295"/>
                    <a:pt x="461010" y="3287173"/>
                    <a:pt x="753523" y="3377756"/>
                  </a:cubicBezTo>
                  <a:lnTo>
                    <a:pt x="1587437" y="3377756"/>
                  </a:lnTo>
                  <a:cubicBezTo>
                    <a:pt x="1849946" y="3254502"/>
                    <a:pt x="2033588" y="2999518"/>
                    <a:pt x="2256092" y="2773013"/>
                  </a:cubicBezTo>
                  <a:cubicBezTo>
                    <a:pt x="2562987" y="2460689"/>
                    <a:pt x="2794254" y="2577275"/>
                    <a:pt x="2922365" y="2118741"/>
                  </a:cubicBezTo>
                  <a:cubicBezTo>
                    <a:pt x="3213830" y="1075182"/>
                    <a:pt x="2184654" y="0"/>
                    <a:pt x="1247966" y="0"/>
                  </a:cubicBezTo>
                  <a:close/>
                </a:path>
              </a:pathLst>
            </a:custGeom>
            <a:solidFill>
              <a:schemeClr val="bg1">
                <a:alpha val="30000"/>
              </a:schemeClr>
            </a:solidFill>
            <a:ln w="9525" cap="flat">
              <a:noFill/>
              <a:prstDash val="solid"/>
              <a:miter/>
            </a:ln>
          </p:spPr>
          <p:txBody>
            <a:bodyPr rtlCol="0" anchor="ctr"/>
            <a:lstStyle/>
            <a:p>
              <a:endParaRPr lang="en-US"/>
            </a:p>
          </p:txBody>
        </p:sp>
        <p:sp useBgFill="1">
          <p:nvSpPr>
            <p:cNvPr id="16" name="Freeform: Shape 15">
              <a:extLst>
                <a:ext uri="{FF2B5EF4-FFF2-40B4-BE49-F238E27FC236}">
                  <a16:creationId xmlns:a16="http://schemas.microsoft.com/office/drawing/2014/main" id="{85A1FD08-DCDA-4E01-BB3D-303ED31364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6626306" y="695399"/>
              <a:ext cx="5570720" cy="6162601"/>
            </a:xfrm>
            <a:custGeom>
              <a:avLst/>
              <a:gdLst>
                <a:gd name="connsiteX0" fmla="*/ 1262253 w 3134106"/>
                <a:gd name="connsiteY0" fmla="*/ 0 h 3467100"/>
                <a:gd name="connsiteX1" fmla="*/ 0 w 3134106"/>
                <a:gd name="connsiteY1" fmla="*/ 482156 h 3467100"/>
                <a:gd name="connsiteX2" fmla="*/ 0 w 3134106"/>
                <a:gd name="connsiteY2" fmla="*/ 777526 h 3467100"/>
                <a:gd name="connsiteX3" fmla="*/ 106966 w 3134106"/>
                <a:gd name="connsiteY3" fmla="*/ 645319 h 3467100"/>
                <a:gd name="connsiteX4" fmla="*/ 621316 w 3134106"/>
                <a:gd name="connsiteY4" fmla="*/ 259556 h 3467100"/>
                <a:gd name="connsiteX5" fmla="*/ 658749 w 3134106"/>
                <a:gd name="connsiteY5" fmla="*/ 242888 h 3467100"/>
                <a:gd name="connsiteX6" fmla="*/ 696468 w 3134106"/>
                <a:gd name="connsiteY6" fmla="*/ 226790 h 3467100"/>
                <a:gd name="connsiteX7" fmla="*/ 734854 w 3134106"/>
                <a:gd name="connsiteY7" fmla="*/ 212217 h 3467100"/>
                <a:gd name="connsiteX8" fmla="*/ 773525 w 3134106"/>
                <a:gd name="connsiteY8" fmla="*/ 198215 h 3467100"/>
                <a:gd name="connsiteX9" fmla="*/ 812768 w 3134106"/>
                <a:gd name="connsiteY9" fmla="*/ 185642 h 3467100"/>
                <a:gd name="connsiteX10" fmla="*/ 852202 w 3134106"/>
                <a:gd name="connsiteY10" fmla="*/ 173736 h 3467100"/>
                <a:gd name="connsiteX11" fmla="*/ 892112 w 3134106"/>
                <a:gd name="connsiteY11" fmla="*/ 163354 h 3467100"/>
                <a:gd name="connsiteX12" fmla="*/ 912114 w 3134106"/>
                <a:gd name="connsiteY12" fmla="*/ 158210 h 3467100"/>
                <a:gd name="connsiteX13" fmla="*/ 922115 w 3134106"/>
                <a:gd name="connsiteY13" fmla="*/ 155639 h 3467100"/>
                <a:gd name="connsiteX14" fmla="*/ 932212 w 3134106"/>
                <a:gd name="connsiteY14" fmla="*/ 153543 h 3467100"/>
                <a:gd name="connsiteX15" fmla="*/ 1260634 w 3134106"/>
                <a:gd name="connsiteY15" fmla="*/ 117062 h 3467100"/>
                <a:gd name="connsiteX16" fmla="*/ 1587341 w 3134106"/>
                <a:gd name="connsiteY16" fmla="*/ 161544 h 3467100"/>
                <a:gd name="connsiteX17" fmla="*/ 1743647 w 3134106"/>
                <a:gd name="connsiteY17" fmla="*/ 213741 h 3467100"/>
                <a:gd name="connsiteX18" fmla="*/ 1892808 w 3134106"/>
                <a:gd name="connsiteY18" fmla="*/ 282702 h 3467100"/>
                <a:gd name="connsiteX19" fmla="*/ 2033683 w 3134106"/>
                <a:gd name="connsiteY19" fmla="*/ 365950 h 3467100"/>
                <a:gd name="connsiteX20" fmla="*/ 2165509 w 3134106"/>
                <a:gd name="connsiteY20" fmla="*/ 461677 h 3467100"/>
                <a:gd name="connsiteX21" fmla="*/ 2288286 w 3134106"/>
                <a:gd name="connsiteY21" fmla="*/ 567500 h 3467100"/>
                <a:gd name="connsiteX22" fmla="*/ 2401348 w 3134106"/>
                <a:gd name="connsiteY22" fmla="*/ 682371 h 3467100"/>
                <a:gd name="connsiteX23" fmla="*/ 2505075 w 3134106"/>
                <a:gd name="connsiteY23" fmla="*/ 804577 h 3467100"/>
                <a:gd name="connsiteX24" fmla="*/ 2598801 w 3134106"/>
                <a:gd name="connsiteY24" fmla="*/ 933355 h 3467100"/>
                <a:gd name="connsiteX25" fmla="*/ 2682240 w 3134106"/>
                <a:gd name="connsiteY25" fmla="*/ 1067943 h 3467100"/>
                <a:gd name="connsiteX26" fmla="*/ 2754725 w 3134106"/>
                <a:gd name="connsiteY26" fmla="*/ 1207770 h 3467100"/>
                <a:gd name="connsiteX27" fmla="*/ 2861596 w 3134106"/>
                <a:gd name="connsiteY27" fmla="*/ 1501140 h 3467100"/>
                <a:gd name="connsiteX28" fmla="*/ 2893314 w 3134106"/>
                <a:gd name="connsiteY28" fmla="*/ 1653254 h 3467100"/>
                <a:gd name="connsiteX29" fmla="*/ 2898743 w 3134106"/>
                <a:gd name="connsiteY29" fmla="*/ 1691640 h 3467100"/>
                <a:gd name="connsiteX30" fmla="*/ 2903220 w 3134106"/>
                <a:gd name="connsiteY30" fmla="*/ 1730216 h 3467100"/>
                <a:gd name="connsiteX31" fmla="*/ 2906840 w 3134106"/>
                <a:gd name="connsiteY31" fmla="*/ 1768888 h 3467100"/>
                <a:gd name="connsiteX32" fmla="*/ 2909221 w 3134106"/>
                <a:gd name="connsiteY32" fmla="*/ 1807655 h 3467100"/>
                <a:gd name="connsiteX33" fmla="*/ 2907506 w 3134106"/>
                <a:gd name="connsiteY33" fmla="*/ 1963007 h 3467100"/>
                <a:gd name="connsiteX34" fmla="*/ 2904458 w 3134106"/>
                <a:gd name="connsiteY34" fmla="*/ 2001869 h 3467100"/>
                <a:gd name="connsiteX35" fmla="*/ 2900267 w 3134106"/>
                <a:gd name="connsiteY35" fmla="*/ 2040636 h 3467100"/>
                <a:gd name="connsiteX36" fmla="*/ 2894648 w 3134106"/>
                <a:gd name="connsiteY36" fmla="*/ 2079308 h 3467100"/>
                <a:gd name="connsiteX37" fmla="*/ 2888075 w 3134106"/>
                <a:gd name="connsiteY37" fmla="*/ 2117884 h 3467100"/>
                <a:gd name="connsiteX38" fmla="*/ 2849785 w 3134106"/>
                <a:gd name="connsiteY38" fmla="*/ 2268855 h 3467100"/>
                <a:gd name="connsiteX39" fmla="*/ 2785491 w 3134106"/>
                <a:gd name="connsiteY39" fmla="*/ 2404777 h 3467100"/>
                <a:gd name="connsiteX40" fmla="*/ 2682049 w 3134106"/>
                <a:gd name="connsiteY40" fmla="*/ 2511647 h 3467100"/>
                <a:gd name="connsiteX41" fmla="*/ 2544318 w 3134106"/>
                <a:gd name="connsiteY41" fmla="*/ 2596229 h 3467100"/>
                <a:gd name="connsiteX42" fmla="*/ 2270474 w 3134106"/>
                <a:gd name="connsiteY42" fmla="*/ 2796349 h 3467100"/>
                <a:gd name="connsiteX43" fmla="*/ 2211896 w 3134106"/>
                <a:gd name="connsiteY43" fmla="*/ 2856357 h 3467100"/>
                <a:gd name="connsiteX44" fmla="*/ 2155127 w 3134106"/>
                <a:gd name="connsiteY44" fmla="*/ 2916936 h 3467100"/>
                <a:gd name="connsiteX45" fmla="*/ 2042636 w 3134106"/>
                <a:gd name="connsiteY45" fmla="*/ 3038094 h 3467100"/>
                <a:gd name="connsiteX46" fmla="*/ 1985963 w 3134106"/>
                <a:gd name="connsiteY46" fmla="*/ 3097721 h 3467100"/>
                <a:gd name="connsiteX47" fmla="*/ 1928051 w 3134106"/>
                <a:gd name="connsiteY47" fmla="*/ 3155728 h 3467100"/>
                <a:gd name="connsiteX48" fmla="*/ 1806702 w 3134106"/>
                <a:gd name="connsiteY48" fmla="*/ 3264313 h 3467100"/>
                <a:gd name="connsiteX49" fmla="*/ 1674400 w 3134106"/>
                <a:gd name="connsiteY49" fmla="*/ 3356134 h 3467100"/>
                <a:gd name="connsiteX50" fmla="*/ 1529906 w 3134106"/>
                <a:gd name="connsiteY50" fmla="*/ 3422333 h 3467100"/>
                <a:gd name="connsiteX51" fmla="*/ 1492187 w 3134106"/>
                <a:gd name="connsiteY51" fmla="*/ 3434048 h 3467100"/>
                <a:gd name="connsiteX52" fmla="*/ 1453896 w 3134106"/>
                <a:gd name="connsiteY52" fmla="*/ 3443669 h 3467100"/>
                <a:gd name="connsiteX53" fmla="*/ 1415129 w 3134106"/>
                <a:gd name="connsiteY53" fmla="*/ 3451003 h 3467100"/>
                <a:gd name="connsiteX54" fmla="*/ 1376077 w 3134106"/>
                <a:gd name="connsiteY54" fmla="*/ 3456241 h 3467100"/>
                <a:gd name="connsiteX55" fmla="*/ 1336834 w 3134106"/>
                <a:gd name="connsiteY55" fmla="*/ 3459480 h 3467100"/>
                <a:gd name="connsiteX56" fmla="*/ 1297496 w 3134106"/>
                <a:gd name="connsiteY56" fmla="*/ 3460718 h 3467100"/>
                <a:gd name="connsiteX57" fmla="*/ 1258062 w 3134106"/>
                <a:gd name="connsiteY57" fmla="*/ 3460052 h 3467100"/>
                <a:gd name="connsiteX58" fmla="*/ 1217676 w 3134106"/>
                <a:gd name="connsiteY58" fmla="*/ 3457480 h 3467100"/>
                <a:gd name="connsiteX59" fmla="*/ 900113 w 3134106"/>
                <a:gd name="connsiteY59" fmla="*/ 3406426 h 3467100"/>
                <a:gd name="connsiteX60" fmla="*/ 823246 w 3134106"/>
                <a:gd name="connsiteY60" fmla="*/ 3383947 h 3467100"/>
                <a:gd name="connsiteX61" fmla="*/ 747808 w 3134106"/>
                <a:gd name="connsiteY61" fmla="*/ 3357753 h 3467100"/>
                <a:gd name="connsiteX62" fmla="*/ 710660 w 3134106"/>
                <a:gd name="connsiteY62" fmla="*/ 3343370 h 3467100"/>
                <a:gd name="connsiteX63" fmla="*/ 673799 w 3134106"/>
                <a:gd name="connsiteY63" fmla="*/ 3328321 h 3467100"/>
                <a:gd name="connsiteX64" fmla="*/ 655415 w 3134106"/>
                <a:gd name="connsiteY64" fmla="*/ 3320796 h 3467100"/>
                <a:gd name="connsiteX65" fmla="*/ 637413 w 3134106"/>
                <a:gd name="connsiteY65" fmla="*/ 3312319 h 3467100"/>
                <a:gd name="connsiteX66" fmla="*/ 601409 w 3134106"/>
                <a:gd name="connsiteY66" fmla="*/ 3295460 h 3467100"/>
                <a:gd name="connsiteX67" fmla="*/ 96012 w 3134106"/>
                <a:gd name="connsiteY67" fmla="*/ 2922746 h 3467100"/>
                <a:gd name="connsiteX68" fmla="*/ 0 w 3134106"/>
                <a:gd name="connsiteY68" fmla="*/ 2808256 h 3467100"/>
                <a:gd name="connsiteX69" fmla="*/ 0 w 3134106"/>
                <a:gd name="connsiteY69" fmla="*/ 3204020 h 3467100"/>
                <a:gd name="connsiteX70" fmla="*/ 376523 w 3134106"/>
                <a:gd name="connsiteY70" fmla="*/ 3467100 h 3467100"/>
                <a:gd name="connsiteX71" fmla="*/ 2147983 w 3134106"/>
                <a:gd name="connsiteY71" fmla="*/ 3467100 h 3467100"/>
                <a:gd name="connsiteX72" fmla="*/ 3134106 w 3134106"/>
                <a:gd name="connsiteY72" fmla="*/ 1843088 h 3467100"/>
                <a:gd name="connsiteX73" fmla="*/ 1262253 w 3134106"/>
                <a:gd name="connsiteY73" fmla="*/ 0 h 346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3134106" h="3467100">
                  <a:moveTo>
                    <a:pt x="1262253" y="0"/>
                  </a:moveTo>
                  <a:cubicBezTo>
                    <a:pt x="775907" y="0"/>
                    <a:pt x="332804" y="182690"/>
                    <a:pt x="0" y="482156"/>
                  </a:cubicBezTo>
                  <a:lnTo>
                    <a:pt x="0" y="777526"/>
                  </a:lnTo>
                  <a:cubicBezTo>
                    <a:pt x="33338" y="731901"/>
                    <a:pt x="68961" y="687705"/>
                    <a:pt x="106966" y="645319"/>
                  </a:cubicBezTo>
                  <a:cubicBezTo>
                    <a:pt x="248603" y="486632"/>
                    <a:pt x="423100" y="351854"/>
                    <a:pt x="621316" y="259556"/>
                  </a:cubicBezTo>
                  <a:lnTo>
                    <a:pt x="658749" y="242888"/>
                  </a:lnTo>
                  <a:cubicBezTo>
                    <a:pt x="671322" y="237458"/>
                    <a:pt x="683609" y="231362"/>
                    <a:pt x="696468" y="226790"/>
                  </a:cubicBezTo>
                  <a:lnTo>
                    <a:pt x="734854" y="212217"/>
                  </a:lnTo>
                  <a:cubicBezTo>
                    <a:pt x="747713" y="207550"/>
                    <a:pt x="760381" y="202121"/>
                    <a:pt x="773525" y="198215"/>
                  </a:cubicBezTo>
                  <a:lnTo>
                    <a:pt x="812768" y="185642"/>
                  </a:lnTo>
                  <a:cubicBezTo>
                    <a:pt x="825913" y="181547"/>
                    <a:pt x="838867" y="176879"/>
                    <a:pt x="852202" y="173736"/>
                  </a:cubicBezTo>
                  <a:lnTo>
                    <a:pt x="892112" y="163354"/>
                  </a:lnTo>
                  <a:lnTo>
                    <a:pt x="912114" y="158210"/>
                  </a:lnTo>
                  <a:lnTo>
                    <a:pt x="922115" y="155639"/>
                  </a:lnTo>
                  <a:lnTo>
                    <a:pt x="932212" y="153543"/>
                  </a:lnTo>
                  <a:cubicBezTo>
                    <a:pt x="1039749" y="129635"/>
                    <a:pt x="1150144" y="117443"/>
                    <a:pt x="1260634" y="117062"/>
                  </a:cubicBezTo>
                  <a:cubicBezTo>
                    <a:pt x="1370933" y="116967"/>
                    <a:pt x="1481138" y="132874"/>
                    <a:pt x="1587341" y="161544"/>
                  </a:cubicBezTo>
                  <a:cubicBezTo>
                    <a:pt x="1640491" y="175831"/>
                    <a:pt x="1692688" y="193358"/>
                    <a:pt x="1743647" y="213741"/>
                  </a:cubicBezTo>
                  <a:cubicBezTo>
                    <a:pt x="1794796" y="233744"/>
                    <a:pt x="1844421" y="257175"/>
                    <a:pt x="1892808" y="282702"/>
                  </a:cubicBezTo>
                  <a:cubicBezTo>
                    <a:pt x="1941290" y="308134"/>
                    <a:pt x="1988153" y="336233"/>
                    <a:pt x="2033683" y="365950"/>
                  </a:cubicBezTo>
                  <a:cubicBezTo>
                    <a:pt x="2079117" y="395954"/>
                    <a:pt x="2123027" y="428054"/>
                    <a:pt x="2165509" y="461677"/>
                  </a:cubicBezTo>
                  <a:cubicBezTo>
                    <a:pt x="2207990" y="495300"/>
                    <a:pt x="2248948" y="530733"/>
                    <a:pt x="2288286" y="567500"/>
                  </a:cubicBezTo>
                  <a:cubicBezTo>
                    <a:pt x="2327720" y="604266"/>
                    <a:pt x="2365153" y="642938"/>
                    <a:pt x="2401348" y="682371"/>
                  </a:cubicBezTo>
                  <a:cubicBezTo>
                    <a:pt x="2437543" y="721900"/>
                    <a:pt x="2472119" y="762667"/>
                    <a:pt x="2505075" y="804577"/>
                  </a:cubicBezTo>
                  <a:cubicBezTo>
                    <a:pt x="2537841" y="846677"/>
                    <a:pt x="2569369" y="889445"/>
                    <a:pt x="2598801" y="933355"/>
                  </a:cubicBezTo>
                  <a:cubicBezTo>
                    <a:pt x="2628329" y="977265"/>
                    <a:pt x="2656428" y="1022128"/>
                    <a:pt x="2682240" y="1067943"/>
                  </a:cubicBezTo>
                  <a:cubicBezTo>
                    <a:pt x="2708243" y="1113663"/>
                    <a:pt x="2732437" y="1160336"/>
                    <a:pt x="2754725" y="1207770"/>
                  </a:cubicBezTo>
                  <a:cubicBezTo>
                    <a:pt x="2799112" y="1302639"/>
                    <a:pt x="2835021" y="1400747"/>
                    <a:pt x="2861596" y="1501140"/>
                  </a:cubicBezTo>
                  <a:cubicBezTo>
                    <a:pt x="2874645" y="1551337"/>
                    <a:pt x="2885218" y="1602105"/>
                    <a:pt x="2893314" y="1653254"/>
                  </a:cubicBezTo>
                  <a:cubicBezTo>
                    <a:pt x="2895314" y="1666018"/>
                    <a:pt x="2897410" y="1678781"/>
                    <a:pt x="2898743" y="1691640"/>
                  </a:cubicBezTo>
                  <a:cubicBezTo>
                    <a:pt x="2900172" y="1704499"/>
                    <a:pt x="2902172" y="1717262"/>
                    <a:pt x="2903220" y="1730216"/>
                  </a:cubicBezTo>
                  <a:cubicBezTo>
                    <a:pt x="2904363" y="1743075"/>
                    <a:pt x="2905792" y="1755934"/>
                    <a:pt x="2906840" y="1768888"/>
                  </a:cubicBezTo>
                  <a:lnTo>
                    <a:pt x="2909221" y="1807655"/>
                  </a:lnTo>
                  <a:cubicBezTo>
                    <a:pt x="2911316" y="1859375"/>
                    <a:pt x="2911221" y="1911191"/>
                    <a:pt x="2907506" y="1963007"/>
                  </a:cubicBezTo>
                  <a:cubicBezTo>
                    <a:pt x="2906459" y="1975961"/>
                    <a:pt x="2906078" y="1988915"/>
                    <a:pt x="2904458" y="2001869"/>
                  </a:cubicBezTo>
                  <a:lnTo>
                    <a:pt x="2900267" y="2040636"/>
                  </a:lnTo>
                  <a:lnTo>
                    <a:pt x="2894648" y="2079308"/>
                  </a:lnTo>
                  <a:cubicBezTo>
                    <a:pt x="2892838" y="2092166"/>
                    <a:pt x="2890171" y="2104930"/>
                    <a:pt x="2888075" y="2117884"/>
                  </a:cubicBezTo>
                  <a:cubicBezTo>
                    <a:pt x="2878360" y="2169128"/>
                    <a:pt x="2866168" y="2220278"/>
                    <a:pt x="2849785" y="2268855"/>
                  </a:cubicBezTo>
                  <a:cubicBezTo>
                    <a:pt x="2833402" y="2317433"/>
                    <a:pt x="2813018" y="2363915"/>
                    <a:pt x="2785491" y="2404777"/>
                  </a:cubicBezTo>
                  <a:cubicBezTo>
                    <a:pt x="2758440" y="2446115"/>
                    <a:pt x="2723579" y="2481263"/>
                    <a:pt x="2682049" y="2511647"/>
                  </a:cubicBezTo>
                  <a:cubicBezTo>
                    <a:pt x="2640616" y="2542223"/>
                    <a:pt x="2592705" y="2568321"/>
                    <a:pt x="2544318" y="2596229"/>
                  </a:cubicBezTo>
                  <a:cubicBezTo>
                    <a:pt x="2446687" y="2650808"/>
                    <a:pt x="2350580" y="2716530"/>
                    <a:pt x="2270474" y="2796349"/>
                  </a:cubicBezTo>
                  <a:cubicBezTo>
                    <a:pt x="2250091" y="2816257"/>
                    <a:pt x="2230946" y="2836164"/>
                    <a:pt x="2211896" y="2856357"/>
                  </a:cubicBezTo>
                  <a:lnTo>
                    <a:pt x="2155127" y="2916936"/>
                  </a:lnTo>
                  <a:cubicBezTo>
                    <a:pt x="2117503" y="2957417"/>
                    <a:pt x="2080260" y="2998089"/>
                    <a:pt x="2042636" y="3038094"/>
                  </a:cubicBezTo>
                  <a:cubicBezTo>
                    <a:pt x="2023872" y="3058097"/>
                    <a:pt x="2005013" y="3078099"/>
                    <a:pt x="1985963" y="3097721"/>
                  </a:cubicBezTo>
                  <a:cubicBezTo>
                    <a:pt x="1966913" y="3117342"/>
                    <a:pt x="1947577" y="3136678"/>
                    <a:pt x="1928051" y="3155728"/>
                  </a:cubicBezTo>
                  <a:cubicBezTo>
                    <a:pt x="1889093" y="3193828"/>
                    <a:pt x="1848707" y="3230309"/>
                    <a:pt x="1806702" y="3264313"/>
                  </a:cubicBezTo>
                  <a:cubicBezTo>
                    <a:pt x="1764792" y="3298412"/>
                    <a:pt x="1720406" y="3329083"/>
                    <a:pt x="1674400" y="3356134"/>
                  </a:cubicBezTo>
                  <a:cubicBezTo>
                    <a:pt x="1628204" y="3382804"/>
                    <a:pt x="1579912" y="3405473"/>
                    <a:pt x="1529906" y="3422333"/>
                  </a:cubicBezTo>
                  <a:cubicBezTo>
                    <a:pt x="1517428" y="3426714"/>
                    <a:pt x="1504664" y="3430048"/>
                    <a:pt x="1492187" y="3434048"/>
                  </a:cubicBezTo>
                  <a:cubicBezTo>
                    <a:pt x="1479518" y="3437478"/>
                    <a:pt x="1466660" y="3440430"/>
                    <a:pt x="1453896" y="3443669"/>
                  </a:cubicBezTo>
                  <a:cubicBezTo>
                    <a:pt x="1440942" y="3446145"/>
                    <a:pt x="1428083" y="3448717"/>
                    <a:pt x="1415129" y="3451003"/>
                  </a:cubicBezTo>
                  <a:cubicBezTo>
                    <a:pt x="1402080" y="3452717"/>
                    <a:pt x="1389126" y="3454813"/>
                    <a:pt x="1376077" y="3456241"/>
                  </a:cubicBezTo>
                  <a:cubicBezTo>
                    <a:pt x="1362932" y="3457289"/>
                    <a:pt x="1349978" y="3458718"/>
                    <a:pt x="1336834" y="3459480"/>
                  </a:cubicBezTo>
                  <a:cubicBezTo>
                    <a:pt x="1323689" y="3459861"/>
                    <a:pt x="1310640" y="3460623"/>
                    <a:pt x="1297496" y="3460718"/>
                  </a:cubicBezTo>
                  <a:cubicBezTo>
                    <a:pt x="1284351" y="3460433"/>
                    <a:pt x="1271302" y="3460528"/>
                    <a:pt x="1258062" y="3460052"/>
                  </a:cubicBezTo>
                  <a:lnTo>
                    <a:pt x="1217676" y="3457480"/>
                  </a:lnTo>
                  <a:cubicBezTo>
                    <a:pt x="1110044" y="3450717"/>
                    <a:pt x="1003554" y="3433286"/>
                    <a:pt x="900113" y="3406426"/>
                  </a:cubicBezTo>
                  <a:lnTo>
                    <a:pt x="823246" y="3383947"/>
                  </a:lnTo>
                  <a:cubicBezTo>
                    <a:pt x="797909" y="3375660"/>
                    <a:pt x="772954" y="3366326"/>
                    <a:pt x="747808" y="3357753"/>
                  </a:cubicBezTo>
                  <a:cubicBezTo>
                    <a:pt x="735140" y="3353753"/>
                    <a:pt x="722948" y="3348323"/>
                    <a:pt x="710660" y="3343370"/>
                  </a:cubicBezTo>
                  <a:lnTo>
                    <a:pt x="673799" y="3328321"/>
                  </a:lnTo>
                  <a:lnTo>
                    <a:pt x="655415" y="3320796"/>
                  </a:lnTo>
                  <a:lnTo>
                    <a:pt x="637413" y="3312319"/>
                  </a:lnTo>
                  <a:lnTo>
                    <a:pt x="601409" y="3295460"/>
                  </a:lnTo>
                  <a:cubicBezTo>
                    <a:pt x="410909" y="3202877"/>
                    <a:pt x="238125" y="3076575"/>
                    <a:pt x="96012" y="2922746"/>
                  </a:cubicBezTo>
                  <a:cubicBezTo>
                    <a:pt x="62103" y="2886075"/>
                    <a:pt x="30194" y="2847785"/>
                    <a:pt x="0" y="2808256"/>
                  </a:cubicBezTo>
                  <a:lnTo>
                    <a:pt x="0" y="3204020"/>
                  </a:lnTo>
                  <a:cubicBezTo>
                    <a:pt x="113538" y="3306223"/>
                    <a:pt x="239935" y="3394710"/>
                    <a:pt x="376523" y="3467100"/>
                  </a:cubicBezTo>
                  <a:lnTo>
                    <a:pt x="2147983" y="3467100"/>
                  </a:lnTo>
                  <a:cubicBezTo>
                    <a:pt x="2735009" y="3156014"/>
                    <a:pt x="3134106" y="2545461"/>
                    <a:pt x="3134106" y="1843088"/>
                  </a:cubicBezTo>
                  <a:cubicBezTo>
                    <a:pt x="3134106" y="825151"/>
                    <a:pt x="2296097" y="0"/>
                    <a:pt x="1262253" y="0"/>
                  </a:cubicBezTo>
                  <a:close/>
                </a:path>
              </a:pathLst>
            </a:custGeom>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305813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E51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30C120-0524-B1AD-56F4-8DF2C8852857}"/>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DASHBOARD </a:t>
            </a:r>
          </a:p>
        </p:txBody>
      </p:sp>
      <p:pic>
        <p:nvPicPr>
          <p:cNvPr id="4" name="Picture 4" descr="Graphical user interface, chart&#10;&#10;Description automatically generated">
            <a:extLst>
              <a:ext uri="{FF2B5EF4-FFF2-40B4-BE49-F238E27FC236}">
                <a16:creationId xmlns:a16="http://schemas.microsoft.com/office/drawing/2014/main" id="{1B401935-9553-9F65-5B04-A0556DD22806}"/>
              </a:ext>
            </a:extLst>
          </p:cNvPr>
          <p:cNvPicPr>
            <a:picLocks noGrp="1" noChangeAspect="1"/>
          </p:cNvPicPr>
          <p:nvPr>
            <p:ph idx="1"/>
          </p:nvPr>
        </p:nvPicPr>
        <p:blipFill>
          <a:blip r:embed="rId2"/>
          <a:stretch>
            <a:fillRect/>
          </a:stretch>
        </p:blipFill>
        <p:spPr>
          <a:xfrm>
            <a:off x="4038600" y="1019604"/>
            <a:ext cx="7188199" cy="4834064"/>
          </a:xfrm>
          <a:prstGeom prst="rect">
            <a:avLst/>
          </a:prstGeom>
        </p:spPr>
      </p:pic>
    </p:spTree>
    <p:extLst>
      <p:ext uri="{BB962C8B-B14F-4D97-AF65-F5344CB8AC3E}">
        <p14:creationId xmlns:p14="http://schemas.microsoft.com/office/powerpoint/2010/main" val="36064927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4" descr="Graphical user interface, application&#10;&#10;Description automatically generated">
            <a:extLst>
              <a:ext uri="{FF2B5EF4-FFF2-40B4-BE49-F238E27FC236}">
                <a16:creationId xmlns:a16="http://schemas.microsoft.com/office/drawing/2014/main" id="{7D76CE5E-E6BF-DA4F-5E2C-0615BDFE707A}"/>
              </a:ext>
            </a:extLst>
          </p:cNvPr>
          <p:cNvPicPr>
            <a:picLocks noChangeAspect="1"/>
          </p:cNvPicPr>
          <p:nvPr/>
        </p:nvPicPr>
        <p:blipFill>
          <a:blip r:embed="rId2"/>
          <a:stretch>
            <a:fillRect/>
          </a:stretch>
        </p:blipFill>
        <p:spPr>
          <a:xfrm>
            <a:off x="2088041" y="643467"/>
            <a:ext cx="8015918" cy="5571065"/>
          </a:xfrm>
          <a:prstGeom prst="rect">
            <a:avLst/>
          </a:prstGeom>
          <a:ln>
            <a:noFill/>
          </a:ln>
        </p:spPr>
      </p:pic>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73042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4" descr="Graphical user interface, application&#10;&#10;Description automatically generated">
            <a:extLst>
              <a:ext uri="{FF2B5EF4-FFF2-40B4-BE49-F238E27FC236}">
                <a16:creationId xmlns:a16="http://schemas.microsoft.com/office/drawing/2014/main" id="{A58C9CFD-9B26-442F-E268-C80EB62260E9}"/>
              </a:ext>
            </a:extLst>
          </p:cNvPr>
          <p:cNvPicPr>
            <a:picLocks noChangeAspect="1"/>
          </p:cNvPicPr>
          <p:nvPr/>
        </p:nvPicPr>
        <p:blipFill rotWithShape="1">
          <a:blip r:embed="rId2"/>
          <a:srcRect t="1932" r="-1" b="-1"/>
          <a:stretch/>
        </p:blipFill>
        <p:spPr>
          <a:xfrm>
            <a:off x="1964497" y="643467"/>
            <a:ext cx="8263005" cy="5571065"/>
          </a:xfrm>
          <a:prstGeom prst="rect">
            <a:avLst/>
          </a:prstGeom>
          <a:ln>
            <a:noFill/>
          </a:ln>
        </p:spPr>
      </p:pic>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43262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0" name="Group 5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61" name="Rectangle 6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5" name="Rectangle 6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7CBC26-BC67-3863-9623-955C1A767630}"/>
              </a:ext>
            </a:extLst>
          </p:cNvPr>
          <p:cNvSpPr>
            <a:spLocks noGrp="1"/>
          </p:cNvSpPr>
          <p:nvPr>
            <p:ph type="title"/>
          </p:nvPr>
        </p:nvSpPr>
        <p:spPr>
          <a:xfrm>
            <a:off x="1043631" y="809898"/>
            <a:ext cx="9942716" cy="1554480"/>
          </a:xfrm>
        </p:spPr>
        <p:txBody>
          <a:bodyPr anchor="ctr">
            <a:normAutofit/>
          </a:bodyPr>
          <a:lstStyle/>
          <a:p>
            <a:endParaRPr lang="en-US" sz="4800"/>
          </a:p>
          <a:p>
            <a:r>
              <a:rPr lang="en-US" sz="4800">
                <a:ea typeface="+mj-lt"/>
                <a:cs typeface="+mj-lt"/>
              </a:rPr>
              <a:t>Conclusion:</a:t>
            </a:r>
          </a:p>
          <a:p>
            <a:endParaRPr lang="en-US" sz="4800">
              <a:cs typeface="Calibri Light"/>
            </a:endParaRPr>
          </a:p>
        </p:txBody>
      </p:sp>
      <p:sp>
        <p:nvSpPr>
          <p:cNvPr id="53" name="Content Placeholder 2">
            <a:extLst>
              <a:ext uri="{FF2B5EF4-FFF2-40B4-BE49-F238E27FC236}">
                <a16:creationId xmlns:a16="http://schemas.microsoft.com/office/drawing/2014/main" id="{7AB2BBFE-23F3-5042-307A-9D668924D325}"/>
              </a:ext>
            </a:extLst>
          </p:cNvPr>
          <p:cNvSpPr>
            <a:spLocks noGrp="1"/>
          </p:cNvSpPr>
          <p:nvPr>
            <p:ph idx="1"/>
          </p:nvPr>
        </p:nvSpPr>
        <p:spPr>
          <a:xfrm>
            <a:off x="1045028" y="3017522"/>
            <a:ext cx="9941319" cy="3124658"/>
          </a:xfrm>
        </p:spPr>
        <p:txBody>
          <a:bodyPr vert="horz" lIns="91440" tIns="45720" rIns="91440" bIns="45720" rtlCol="0" anchor="ctr">
            <a:normAutofit/>
          </a:bodyPr>
          <a:lstStyle/>
          <a:p>
            <a:r>
              <a:rPr lang="en-US" sz="2400">
                <a:cs typeface="Calibri"/>
              </a:rPr>
              <a:t>In conclusion, our analysis of customer data using Tableau has provided valuable insights into our customer base and their behavior. By focusing on key metrics such as total revenue, number of customers, and average order value, we were able to identify trends and patterns that can help us make better business decision.</a:t>
            </a:r>
          </a:p>
        </p:txBody>
      </p:sp>
      <p:cxnSp>
        <p:nvCxnSpPr>
          <p:cNvPr id="67" name="Straight Connector 6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34720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B5B7169-02F8-A8BA-5BCF-7CA776634C7F}"/>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a:solidFill>
                  <a:schemeClr val="tx1"/>
                </a:solidFill>
                <a:latin typeface="+mj-lt"/>
                <a:ea typeface="+mj-ea"/>
                <a:cs typeface="+mj-cs"/>
              </a:rPr>
              <a:t>Thank you</a:t>
            </a: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57189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04B2FF-9E19-8901-0737-40F3693B7B44}"/>
              </a:ext>
            </a:extLst>
          </p:cNvPr>
          <p:cNvSpPr>
            <a:spLocks noGrp="1"/>
          </p:cNvSpPr>
          <p:nvPr>
            <p:ph type="title"/>
          </p:nvPr>
        </p:nvSpPr>
        <p:spPr>
          <a:xfrm>
            <a:off x="1043631" y="809898"/>
            <a:ext cx="10173010" cy="1554480"/>
          </a:xfrm>
        </p:spPr>
        <p:txBody>
          <a:bodyPr anchor="ctr">
            <a:normAutofit/>
          </a:bodyPr>
          <a:lstStyle/>
          <a:p>
            <a:r>
              <a:rPr lang="en-US" sz="4800">
                <a:ea typeface="+mj-lt"/>
                <a:cs typeface="+mj-lt"/>
              </a:rPr>
              <a:t>Project Overview</a:t>
            </a:r>
            <a:endParaRPr lang="en-US" sz="4800"/>
          </a:p>
          <a:p>
            <a:endParaRPr lang="en-US" sz="4800">
              <a:cs typeface="Calibri Light"/>
            </a:endParaRP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DBD7D20A-3402-6B64-1648-E76D7D33D760}"/>
              </a:ext>
            </a:extLst>
          </p:cNvPr>
          <p:cNvGraphicFramePr>
            <a:graphicFrameLocks noGrp="1"/>
          </p:cNvGraphicFramePr>
          <p:nvPr>
            <p:ph idx="1"/>
            <p:extLst>
              <p:ext uri="{D42A27DB-BD31-4B8C-83A1-F6EECF244321}">
                <p14:modId xmlns:p14="http://schemas.microsoft.com/office/powerpoint/2010/main" val="105083529"/>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50157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879E035-1D2F-2F2D-62EE-F72B6E4DDED4}"/>
              </a:ext>
            </a:extLst>
          </p:cNvPr>
          <p:cNvSpPr>
            <a:spLocks noGrp="1"/>
          </p:cNvSpPr>
          <p:nvPr>
            <p:ph type="title"/>
          </p:nvPr>
        </p:nvSpPr>
        <p:spPr>
          <a:xfrm>
            <a:off x="1115568" y="548640"/>
            <a:ext cx="10168128" cy="1179576"/>
          </a:xfrm>
        </p:spPr>
        <p:txBody>
          <a:bodyPr>
            <a:normAutofit/>
          </a:bodyPr>
          <a:lstStyle/>
          <a:p>
            <a:r>
              <a:rPr lang="en-US" sz="4000"/>
              <a:t>Dataset</a:t>
            </a:r>
            <a:endParaRPr lang="en-IN" sz="4000"/>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133D02B0-AC9B-0A02-FD59-719A53217F8C}"/>
              </a:ext>
            </a:extLst>
          </p:cNvPr>
          <p:cNvSpPr>
            <a:spLocks noGrp="1"/>
          </p:cNvSpPr>
          <p:nvPr>
            <p:ph idx="1"/>
          </p:nvPr>
        </p:nvSpPr>
        <p:spPr>
          <a:xfrm>
            <a:off x="1115568" y="2481943"/>
            <a:ext cx="10168128" cy="3695020"/>
          </a:xfrm>
        </p:spPr>
        <p:txBody>
          <a:bodyPr>
            <a:normAutofit/>
          </a:bodyPr>
          <a:lstStyle/>
          <a:p>
            <a:r>
              <a:rPr lang="en-US" sz="1700"/>
              <a:t>The provided data is a transactional dataset capturing online customer purchases. It contains information on order ID, order date, item ID, SKU, quantity ordered, price, payment method, and customer information like name, gender, age, email, etc. Additionally, the data includes information on the order's status, such as received, complete, canceled, and order refunded, which can help to identify potential issues in the purchasing process. </a:t>
            </a:r>
          </a:p>
          <a:p>
            <a:r>
              <a:rPr lang="en-US" sz="1700"/>
              <a:t>Moreover, the data includes details on the item categories purchased, allowing for the identification of popular items and trends among customers. The dataset can be used for various purposes, such as analyzing customer purchase behavior, identifying the most popular products, and understanding payment preferences.</a:t>
            </a:r>
          </a:p>
          <a:p>
            <a:r>
              <a:rPr lang="en-US" sz="1700"/>
              <a:t>By analyzing this data, businesses can gain insights into the shopping preferences of their customers, optimize their sales strategy, and improve customer satisfaction. For example, businesses can identify which products sell better during certain times of the year, which payment methods are preferred, and which marketing strategies are most effective.</a:t>
            </a:r>
            <a:endParaRPr lang="en-IN" sz="1700"/>
          </a:p>
        </p:txBody>
      </p:sp>
    </p:spTree>
    <p:extLst>
      <p:ext uri="{BB962C8B-B14F-4D97-AF65-F5344CB8AC3E}">
        <p14:creationId xmlns:p14="http://schemas.microsoft.com/office/powerpoint/2010/main" val="4021962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1411F9-420A-38B0-BD3A-29DBABB64CF6}"/>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kern="1200">
                <a:solidFill>
                  <a:srgbClr val="FFFFFF"/>
                </a:solidFill>
                <a:latin typeface="+mj-lt"/>
                <a:ea typeface="+mj-ea"/>
                <a:cs typeface="+mj-cs"/>
              </a:rPr>
              <a:t>Data Dictionary</a:t>
            </a:r>
          </a:p>
          <a:p>
            <a:pPr algn="ctr"/>
            <a:endParaRPr lang="en-US" sz="4800" kern="1200">
              <a:solidFill>
                <a:srgbClr val="FFFFFF"/>
              </a:solidFill>
              <a:latin typeface="+mj-lt"/>
              <a:ea typeface="+mj-ea"/>
              <a:cs typeface="+mj-cs"/>
            </a:endParaRPr>
          </a:p>
        </p:txBody>
      </p:sp>
      <p:pic>
        <p:nvPicPr>
          <p:cNvPr id="4" name="Picture 4">
            <a:extLst>
              <a:ext uri="{FF2B5EF4-FFF2-40B4-BE49-F238E27FC236}">
                <a16:creationId xmlns:a16="http://schemas.microsoft.com/office/drawing/2014/main" id="{8966B88B-BFF4-3C15-9678-ED057171FA17}"/>
              </a:ext>
            </a:extLst>
          </p:cNvPr>
          <p:cNvPicPr>
            <a:picLocks noGrp="1" noChangeAspect="1"/>
          </p:cNvPicPr>
          <p:nvPr>
            <p:ph idx="1"/>
          </p:nvPr>
        </p:nvPicPr>
        <p:blipFill>
          <a:blip r:embed="rId2"/>
          <a:stretch>
            <a:fillRect/>
          </a:stretch>
        </p:blipFill>
        <p:spPr>
          <a:xfrm>
            <a:off x="5153822" y="734453"/>
            <a:ext cx="6553545" cy="5397036"/>
          </a:xfrm>
          <a:prstGeom prst="rect">
            <a:avLst/>
          </a:prstGeom>
        </p:spPr>
      </p:pic>
    </p:spTree>
    <p:extLst>
      <p:ext uri="{BB962C8B-B14F-4D97-AF65-F5344CB8AC3E}">
        <p14:creationId xmlns:p14="http://schemas.microsoft.com/office/powerpoint/2010/main" val="3268264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F269BDC9-F5DC-4A16-9583-2F8CE41846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3760F9-2A0C-A3EC-27E7-8A7FEA9DA9AD}"/>
              </a:ext>
            </a:extLst>
          </p:cNvPr>
          <p:cNvSpPr>
            <a:spLocks noGrp="1"/>
          </p:cNvSpPr>
          <p:nvPr>
            <p:ph type="title"/>
          </p:nvPr>
        </p:nvSpPr>
        <p:spPr>
          <a:xfrm>
            <a:off x="1524000" y="718458"/>
            <a:ext cx="9144000" cy="625150"/>
          </a:xfrm>
        </p:spPr>
        <p:txBody>
          <a:bodyPr vert="horz" lIns="91440" tIns="45720" rIns="91440" bIns="45720" rtlCol="0" anchor="ctr">
            <a:normAutofit fontScale="90000"/>
          </a:bodyPr>
          <a:lstStyle/>
          <a:p>
            <a:pPr algn="ctr"/>
            <a:r>
              <a:rPr lang="en-US" kern="1200" dirty="0">
                <a:solidFill>
                  <a:schemeClr val="tx1"/>
                </a:solidFill>
                <a:latin typeface="+mj-lt"/>
                <a:ea typeface="+mj-ea"/>
                <a:cs typeface="+mj-cs"/>
              </a:rPr>
              <a:t>Data Pre-processing:</a:t>
            </a:r>
          </a:p>
        </p:txBody>
      </p:sp>
      <p:sp>
        <p:nvSpPr>
          <p:cNvPr id="22" name="Freeform: Shape 21">
            <a:extLst>
              <a:ext uri="{FF2B5EF4-FFF2-40B4-BE49-F238E27FC236}">
                <a16:creationId xmlns:a16="http://schemas.microsoft.com/office/drawing/2014/main" id="{903CE7F4-D1BB-4A5B-8E96-915177640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2"/>
            <a:ext cx="9379192" cy="4251280"/>
          </a:xfrm>
          <a:custGeom>
            <a:avLst/>
            <a:gdLst>
              <a:gd name="connsiteX0" fmla="*/ 9379192 w 9379192"/>
              <a:gd name="connsiteY0" fmla="*/ 3752527 h 3752527"/>
              <a:gd name="connsiteX1" fmla="*/ 3293459 w 9379192"/>
              <a:gd name="connsiteY1" fmla="*/ 3752527 h 3752527"/>
              <a:gd name="connsiteX2" fmla="*/ 3297156 w 9379192"/>
              <a:gd name="connsiteY2" fmla="*/ 3752055 h 3752527"/>
              <a:gd name="connsiteX3" fmla="*/ 3642095 w 9379192"/>
              <a:gd name="connsiteY3" fmla="*/ 3690141 h 3752527"/>
              <a:gd name="connsiteX4" fmla="*/ 2307659 w 9379192"/>
              <a:gd name="connsiteY4" fmla="*/ 3500267 h 3752527"/>
              <a:gd name="connsiteX5" fmla="*/ 2383194 w 9379192"/>
              <a:gd name="connsiteY5" fmla="*/ 3475501 h 3752527"/>
              <a:gd name="connsiteX6" fmla="*/ 2237161 w 9379192"/>
              <a:gd name="connsiteY6" fmla="*/ 3376437 h 3752527"/>
              <a:gd name="connsiteX7" fmla="*/ 1637924 w 9379192"/>
              <a:gd name="connsiteY7" fmla="*/ 3219585 h 3752527"/>
              <a:gd name="connsiteX8" fmla="*/ 2383194 w 9379192"/>
              <a:gd name="connsiteY8" fmla="*/ 2955415 h 3752527"/>
              <a:gd name="connsiteX9" fmla="*/ 1542249 w 9379192"/>
              <a:gd name="connsiteY9" fmla="*/ 2596307 h 3752527"/>
              <a:gd name="connsiteX10" fmla="*/ 1114221 w 9379192"/>
              <a:gd name="connsiteY10" fmla="*/ 2509625 h 3752527"/>
              <a:gd name="connsiteX11" fmla="*/ 2524191 w 9379192"/>
              <a:gd name="connsiteY11" fmla="*/ 2059708 h 3752527"/>
              <a:gd name="connsiteX12" fmla="*/ 238027 w 9379192"/>
              <a:gd name="connsiteY12" fmla="*/ 1836815 h 3752527"/>
              <a:gd name="connsiteX13" fmla="*/ 424343 w 9379192"/>
              <a:gd name="connsiteY13" fmla="*/ 1746006 h 3752527"/>
              <a:gd name="connsiteX14" fmla="*/ 1844384 w 9379192"/>
              <a:gd name="connsiteY14" fmla="*/ 1770772 h 3752527"/>
              <a:gd name="connsiteX15" fmla="*/ 2081058 w 9379192"/>
              <a:gd name="connsiteY15" fmla="*/ 1700602 h 3752527"/>
              <a:gd name="connsiteX16" fmla="*/ 1844384 w 9379192"/>
              <a:gd name="connsiteY16" fmla="*/ 1589154 h 3752527"/>
              <a:gd name="connsiteX17" fmla="*/ 922869 w 9379192"/>
              <a:gd name="connsiteY17" fmla="*/ 1506601 h 3752527"/>
              <a:gd name="connsiteX18" fmla="*/ 681160 w 9379192"/>
              <a:gd name="connsiteY18" fmla="*/ 1320855 h 3752527"/>
              <a:gd name="connsiteX19" fmla="*/ 273276 w 9379192"/>
              <a:gd name="connsiteY19" fmla="*/ 1106216 h 3752527"/>
              <a:gd name="connsiteX20" fmla="*/ 555269 w 9379192"/>
              <a:gd name="connsiteY20" fmla="*/ 928727 h 3752527"/>
              <a:gd name="connsiteX21" fmla="*/ 97029 w 9379192"/>
              <a:gd name="connsiteY21" fmla="*/ 664555 h 3752527"/>
              <a:gd name="connsiteX22" fmla="*/ 227955 w 9379192"/>
              <a:gd name="connsiteY22" fmla="*/ 317831 h 3752527"/>
              <a:gd name="connsiteX23" fmla="*/ 998402 w 9379192"/>
              <a:gd name="connsiteY23" fmla="*/ 235277 h 3752527"/>
              <a:gd name="connsiteX24" fmla="*/ 2030701 w 9379192"/>
              <a:gd name="connsiteY24" fmla="*/ 115575 h 3752527"/>
              <a:gd name="connsiteX25" fmla="*/ 3068036 w 9379192"/>
              <a:gd name="connsiteY25" fmla="*/ 12383 h 3752527"/>
              <a:gd name="connsiteX26" fmla="*/ 4105370 w 9379192"/>
              <a:gd name="connsiteY26" fmla="*/ 12383 h 3752527"/>
              <a:gd name="connsiteX27" fmla="*/ 4402472 w 9379192"/>
              <a:gd name="connsiteY27" fmla="*/ 20638 h 3752527"/>
              <a:gd name="connsiteX28" fmla="*/ 4407507 w 9379192"/>
              <a:gd name="connsiteY28" fmla="*/ 20638 h 3752527"/>
              <a:gd name="connsiteX29" fmla="*/ 5696622 w 9379192"/>
              <a:gd name="connsiteY29" fmla="*/ 57788 h 3752527"/>
              <a:gd name="connsiteX30" fmla="*/ 6175004 w 9379192"/>
              <a:gd name="connsiteY30" fmla="*/ 61915 h 3752527"/>
              <a:gd name="connsiteX31" fmla="*/ 7212339 w 9379192"/>
              <a:gd name="connsiteY31" fmla="*/ 66042 h 3752527"/>
              <a:gd name="connsiteX32" fmla="*/ 8244638 w 9379192"/>
              <a:gd name="connsiteY32" fmla="*/ 49532 h 3752527"/>
              <a:gd name="connsiteX33" fmla="*/ 9292044 w 9379192"/>
              <a:gd name="connsiteY33" fmla="*/ 0 h 3752527"/>
              <a:gd name="connsiteX34" fmla="*/ 9379192 w 9379192"/>
              <a:gd name="connsiteY34" fmla="*/ 2762 h 375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379192" h="3752527">
                <a:moveTo>
                  <a:pt x="9379192" y="3752527"/>
                </a:moveTo>
                <a:lnTo>
                  <a:pt x="3293459" y="3752527"/>
                </a:lnTo>
                <a:lnTo>
                  <a:pt x="3297156" y="3752055"/>
                </a:lnTo>
                <a:cubicBezTo>
                  <a:pt x="3412975" y="3736577"/>
                  <a:pt x="3551454" y="3714906"/>
                  <a:pt x="3642095" y="3690141"/>
                </a:cubicBezTo>
                <a:cubicBezTo>
                  <a:pt x="3380244" y="3686012"/>
                  <a:pt x="2347945" y="3529162"/>
                  <a:pt x="2307659" y="3500267"/>
                </a:cubicBezTo>
                <a:cubicBezTo>
                  <a:pt x="2327803" y="3492012"/>
                  <a:pt x="2358017" y="3483757"/>
                  <a:pt x="2383194" y="3475501"/>
                </a:cubicBezTo>
                <a:cubicBezTo>
                  <a:pt x="2327803" y="3450736"/>
                  <a:pt x="2282482" y="3421842"/>
                  <a:pt x="2237161" y="3376437"/>
                </a:cubicBezTo>
                <a:cubicBezTo>
                  <a:pt x="2091129" y="3223714"/>
                  <a:pt x="1844384" y="3277374"/>
                  <a:pt x="1637924" y="3219585"/>
                </a:cubicBezTo>
                <a:cubicBezTo>
                  <a:pt x="1768850" y="2897627"/>
                  <a:pt x="2116307" y="3017329"/>
                  <a:pt x="2383194" y="2955415"/>
                </a:cubicBezTo>
                <a:cubicBezTo>
                  <a:pt x="1683245" y="2765541"/>
                  <a:pt x="1819207" y="2666477"/>
                  <a:pt x="1542249" y="2596307"/>
                </a:cubicBezTo>
                <a:cubicBezTo>
                  <a:pt x="1194791" y="2509625"/>
                  <a:pt x="1114221" y="2509625"/>
                  <a:pt x="1114221" y="2509625"/>
                </a:cubicBezTo>
                <a:cubicBezTo>
                  <a:pt x="1522105" y="2245455"/>
                  <a:pt x="2010559" y="2530264"/>
                  <a:pt x="2524191" y="2059708"/>
                </a:cubicBezTo>
                <a:cubicBezTo>
                  <a:pt x="2030701" y="1993667"/>
                  <a:pt x="555269" y="1960645"/>
                  <a:pt x="238027" y="1836815"/>
                </a:cubicBezTo>
                <a:cubicBezTo>
                  <a:pt x="358880" y="1882219"/>
                  <a:pt x="368952" y="1746006"/>
                  <a:pt x="424343" y="1746006"/>
                </a:cubicBezTo>
                <a:cubicBezTo>
                  <a:pt x="892655" y="1741879"/>
                  <a:pt x="1371037" y="1820305"/>
                  <a:pt x="1844384" y="1770772"/>
                </a:cubicBezTo>
                <a:cubicBezTo>
                  <a:pt x="1929989" y="1766645"/>
                  <a:pt x="2065951" y="1803793"/>
                  <a:pt x="2081058" y="1700602"/>
                </a:cubicBezTo>
                <a:cubicBezTo>
                  <a:pt x="2096164" y="1572644"/>
                  <a:pt x="1919919" y="1601537"/>
                  <a:pt x="1844384" y="1589154"/>
                </a:cubicBezTo>
                <a:cubicBezTo>
                  <a:pt x="1537212" y="1547877"/>
                  <a:pt x="1235076" y="1531367"/>
                  <a:pt x="922869" y="1506601"/>
                </a:cubicBezTo>
                <a:cubicBezTo>
                  <a:pt x="791943" y="1494218"/>
                  <a:pt x="630804" y="1518984"/>
                  <a:pt x="681160" y="1320855"/>
                </a:cubicBezTo>
                <a:cubicBezTo>
                  <a:pt x="640874" y="1130983"/>
                  <a:pt x="399166" y="1197025"/>
                  <a:pt x="273276" y="1106216"/>
                </a:cubicBezTo>
                <a:cubicBezTo>
                  <a:pt x="333703" y="998897"/>
                  <a:pt x="504913" y="1073196"/>
                  <a:pt x="555269" y="928727"/>
                </a:cubicBezTo>
                <a:cubicBezTo>
                  <a:pt x="313560" y="974131"/>
                  <a:pt x="338738" y="660428"/>
                  <a:pt x="97029" y="664555"/>
                </a:cubicBezTo>
                <a:cubicBezTo>
                  <a:pt x="-104395" y="478810"/>
                  <a:pt x="41638" y="388001"/>
                  <a:pt x="227955" y="317831"/>
                </a:cubicBezTo>
                <a:cubicBezTo>
                  <a:pt x="469664" y="231150"/>
                  <a:pt x="736551" y="251788"/>
                  <a:pt x="998402" y="235277"/>
                </a:cubicBezTo>
                <a:cubicBezTo>
                  <a:pt x="1345860" y="198128"/>
                  <a:pt x="1678209" y="111447"/>
                  <a:pt x="2030701" y="115575"/>
                </a:cubicBezTo>
                <a:cubicBezTo>
                  <a:pt x="2363052" y="28893"/>
                  <a:pt x="2730650" y="123829"/>
                  <a:pt x="3068036" y="12383"/>
                </a:cubicBezTo>
                <a:cubicBezTo>
                  <a:pt x="3410457" y="12383"/>
                  <a:pt x="3757914" y="12383"/>
                  <a:pt x="4105370" y="12383"/>
                </a:cubicBezTo>
                <a:cubicBezTo>
                  <a:pt x="4206084" y="16510"/>
                  <a:pt x="4301759" y="16510"/>
                  <a:pt x="4402472" y="20638"/>
                </a:cubicBezTo>
                <a:cubicBezTo>
                  <a:pt x="4402472" y="20638"/>
                  <a:pt x="4407507" y="20638"/>
                  <a:pt x="4407507" y="20638"/>
                </a:cubicBezTo>
                <a:cubicBezTo>
                  <a:pt x="4840570" y="33022"/>
                  <a:pt x="5268596" y="41276"/>
                  <a:pt x="5696622" y="57788"/>
                </a:cubicBezTo>
                <a:cubicBezTo>
                  <a:pt x="5857761" y="57788"/>
                  <a:pt x="6013864" y="61915"/>
                  <a:pt x="6175004" y="61915"/>
                </a:cubicBezTo>
                <a:cubicBezTo>
                  <a:pt x="6517425" y="82553"/>
                  <a:pt x="6864883" y="94936"/>
                  <a:pt x="7212339" y="66042"/>
                </a:cubicBezTo>
                <a:cubicBezTo>
                  <a:pt x="7559796" y="90809"/>
                  <a:pt x="7897182" y="74298"/>
                  <a:pt x="8244638" y="49532"/>
                </a:cubicBezTo>
                <a:cubicBezTo>
                  <a:pt x="8597130" y="78426"/>
                  <a:pt x="8944587" y="37149"/>
                  <a:pt x="9292044" y="0"/>
                </a:cubicBezTo>
                <a:lnTo>
                  <a:pt x="9379192" y="2762"/>
                </a:lnTo>
                <a:close/>
              </a:path>
            </a:pathLst>
          </a:custGeom>
          <a:solidFill>
            <a:schemeClr val="bg2">
              <a:alpha val="50000"/>
            </a:schemeClr>
          </a:solidFill>
          <a:ln w="32707" cap="flat">
            <a:noFill/>
            <a:prstDash val="solid"/>
            <a:miter/>
          </a:ln>
        </p:spPr>
        <p:txBody>
          <a:bodyPr rtlCol="0" anchor="ctr"/>
          <a:lstStyle/>
          <a:p>
            <a:endParaRPr lang="en-US"/>
          </a:p>
        </p:txBody>
      </p:sp>
      <p:pic>
        <p:nvPicPr>
          <p:cNvPr id="4" name="Picture 4" descr="Text&#10;&#10;Description automatically generated">
            <a:extLst>
              <a:ext uri="{FF2B5EF4-FFF2-40B4-BE49-F238E27FC236}">
                <a16:creationId xmlns:a16="http://schemas.microsoft.com/office/drawing/2014/main" id="{3BC66111-D599-422C-4105-B9CC49CAA233}"/>
              </a:ext>
            </a:extLst>
          </p:cNvPr>
          <p:cNvPicPr>
            <a:picLocks noGrp="1" noChangeAspect="1"/>
          </p:cNvPicPr>
          <p:nvPr>
            <p:ph idx="1"/>
          </p:nvPr>
        </p:nvPicPr>
        <p:blipFill rotWithShape="1">
          <a:blip r:embed="rId2"/>
          <a:srcRect b="5262"/>
          <a:stretch/>
        </p:blipFill>
        <p:spPr>
          <a:xfrm>
            <a:off x="1263182" y="1856791"/>
            <a:ext cx="9665636" cy="3760237"/>
          </a:xfrm>
          <a:prstGeom prst="rect">
            <a:avLst/>
          </a:prstGeom>
        </p:spPr>
      </p:pic>
    </p:spTree>
    <p:extLst>
      <p:ext uri="{BB962C8B-B14F-4D97-AF65-F5344CB8AC3E}">
        <p14:creationId xmlns:p14="http://schemas.microsoft.com/office/powerpoint/2010/main" val="3758422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5D813D1-BA6B-40B4-A101-04BB89445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a:extLst>
              <a:ext uri="{FF2B5EF4-FFF2-40B4-BE49-F238E27FC236}">
                <a16:creationId xmlns:a16="http://schemas.microsoft.com/office/drawing/2014/main" id="{B0DAC8FB-A162-44E3-A606-C855A03A5B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18" name="Rectangle 17">
            <a:extLst>
              <a:ext uri="{FF2B5EF4-FFF2-40B4-BE49-F238E27FC236}">
                <a16:creationId xmlns:a16="http://schemas.microsoft.com/office/drawing/2014/main" id="{21BDEC81-16A7-4451-B893-C1500008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AEA3DFA5-2D7B-4989-8ED7-8321EC114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6678" y="0"/>
            <a:ext cx="11145980" cy="6870723"/>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 name="Title 1">
            <a:extLst>
              <a:ext uri="{FF2B5EF4-FFF2-40B4-BE49-F238E27FC236}">
                <a16:creationId xmlns:a16="http://schemas.microsoft.com/office/drawing/2014/main" id="{B360D2C0-79C6-980D-F1AE-4159B5A35036}"/>
              </a:ext>
            </a:extLst>
          </p:cNvPr>
          <p:cNvSpPr>
            <a:spLocks noGrp="1"/>
          </p:cNvSpPr>
          <p:nvPr>
            <p:ph type="title"/>
          </p:nvPr>
        </p:nvSpPr>
        <p:spPr>
          <a:xfrm>
            <a:off x="1191966" y="900622"/>
            <a:ext cx="3629555" cy="1893524"/>
          </a:xfrm>
        </p:spPr>
        <p:txBody>
          <a:bodyPr anchor="b">
            <a:normAutofit/>
          </a:bodyPr>
          <a:lstStyle/>
          <a:p>
            <a:r>
              <a:rPr lang="en-US" sz="4800">
                <a:ea typeface="+mj-lt"/>
                <a:cs typeface="+mj-lt"/>
              </a:rPr>
              <a:t>Pre-Processing</a:t>
            </a:r>
            <a:endParaRPr lang="en-US" sz="4800"/>
          </a:p>
          <a:p>
            <a:endParaRPr lang="en-US" sz="4800">
              <a:cs typeface="Calibri Light"/>
            </a:endParaRPr>
          </a:p>
        </p:txBody>
      </p:sp>
      <p:pic>
        <p:nvPicPr>
          <p:cNvPr id="4" name="Picture 4" descr="Graphical user interface, text, application&#10;&#10;Description automatically generated">
            <a:extLst>
              <a:ext uri="{FF2B5EF4-FFF2-40B4-BE49-F238E27FC236}">
                <a16:creationId xmlns:a16="http://schemas.microsoft.com/office/drawing/2014/main" id="{51E317F9-E508-485E-100D-E6335F5DD960}"/>
              </a:ext>
            </a:extLst>
          </p:cNvPr>
          <p:cNvPicPr>
            <a:picLocks noChangeAspect="1"/>
          </p:cNvPicPr>
          <p:nvPr/>
        </p:nvPicPr>
        <p:blipFill>
          <a:blip r:embed="rId3"/>
          <a:stretch>
            <a:fillRect/>
          </a:stretch>
        </p:blipFill>
        <p:spPr>
          <a:xfrm>
            <a:off x="5304070" y="171716"/>
            <a:ext cx="6085396" cy="3179620"/>
          </a:xfrm>
          <a:prstGeom prst="rect">
            <a:avLst/>
          </a:prstGeom>
        </p:spPr>
      </p:pic>
      <p:pic>
        <p:nvPicPr>
          <p:cNvPr id="5" name="Picture 5" descr="Graphical user interface, text, application, email&#10;&#10;Description automatically generated">
            <a:extLst>
              <a:ext uri="{FF2B5EF4-FFF2-40B4-BE49-F238E27FC236}">
                <a16:creationId xmlns:a16="http://schemas.microsoft.com/office/drawing/2014/main" id="{11B40CA0-F8A3-9428-749F-5A51EBA115FA}"/>
              </a:ext>
            </a:extLst>
          </p:cNvPr>
          <p:cNvPicPr>
            <a:picLocks noChangeAspect="1"/>
          </p:cNvPicPr>
          <p:nvPr/>
        </p:nvPicPr>
        <p:blipFill>
          <a:blip r:embed="rId4"/>
          <a:stretch>
            <a:fillRect/>
          </a:stretch>
        </p:blipFill>
        <p:spPr>
          <a:xfrm>
            <a:off x="5189717" y="3498320"/>
            <a:ext cx="6320441" cy="2939005"/>
          </a:xfrm>
          <a:prstGeom prst="rect">
            <a:avLst/>
          </a:prstGeom>
        </p:spPr>
      </p:pic>
    </p:spTree>
    <p:extLst>
      <p:ext uri="{BB962C8B-B14F-4D97-AF65-F5344CB8AC3E}">
        <p14:creationId xmlns:p14="http://schemas.microsoft.com/office/powerpoint/2010/main" val="3023141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5">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Freeform: Shape 27">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 name="Freeform: Shape 29">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E130852-384A-164B-8EC6-79245AFB5E3D}"/>
              </a:ext>
            </a:extLst>
          </p:cNvPr>
          <p:cNvSpPr>
            <a:spLocks noGrp="1"/>
          </p:cNvSpPr>
          <p:nvPr>
            <p:ph type="title"/>
          </p:nvPr>
        </p:nvSpPr>
        <p:spPr>
          <a:xfrm>
            <a:off x="371094" y="1161288"/>
            <a:ext cx="3438144" cy="1239012"/>
          </a:xfrm>
        </p:spPr>
        <p:txBody>
          <a:bodyPr vert="horz" lIns="91440" tIns="45720" rIns="91440" bIns="45720" rtlCol="0" anchor="ctr">
            <a:normAutofit/>
          </a:bodyPr>
          <a:lstStyle/>
          <a:p>
            <a:r>
              <a:rPr lang="en-US" sz="2800" kern="1200">
                <a:latin typeface="+mj-lt"/>
                <a:ea typeface="+mj-ea"/>
                <a:cs typeface="+mj-cs"/>
              </a:rPr>
              <a:t>Cleaned Dataset</a:t>
            </a:r>
          </a:p>
          <a:p>
            <a:endParaRPr lang="en-US" sz="2800" kern="1200">
              <a:latin typeface="+mj-lt"/>
              <a:ea typeface="+mj-ea"/>
              <a:cs typeface="+mj-cs"/>
            </a:endParaRPr>
          </a:p>
        </p:txBody>
      </p:sp>
      <p:sp>
        <p:nvSpPr>
          <p:cNvPr id="32" name="Rectangle 31">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4" name="Rectangle 33">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descr="Table&#10;&#10;Description automatically generated">
            <a:extLst>
              <a:ext uri="{FF2B5EF4-FFF2-40B4-BE49-F238E27FC236}">
                <a16:creationId xmlns:a16="http://schemas.microsoft.com/office/drawing/2014/main" id="{F8A0B37F-954D-4FF5-2804-B52C88D96A7A}"/>
              </a:ext>
            </a:extLst>
          </p:cNvPr>
          <p:cNvPicPr>
            <a:picLocks noChangeAspect="1"/>
          </p:cNvPicPr>
          <p:nvPr/>
        </p:nvPicPr>
        <p:blipFill>
          <a:blip r:embed="rId2"/>
          <a:stretch>
            <a:fillRect/>
          </a:stretch>
        </p:blipFill>
        <p:spPr>
          <a:xfrm>
            <a:off x="6096000" y="790956"/>
            <a:ext cx="4343017" cy="5276088"/>
          </a:xfrm>
          <a:prstGeom prst="rect">
            <a:avLst/>
          </a:prstGeom>
        </p:spPr>
      </p:pic>
    </p:spTree>
    <p:extLst>
      <p:ext uri="{BB962C8B-B14F-4D97-AF65-F5344CB8AC3E}">
        <p14:creationId xmlns:p14="http://schemas.microsoft.com/office/powerpoint/2010/main" val="1784097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D818CB1-E382-2C5A-47C5-1EE489B5E3D5}"/>
              </a:ext>
            </a:extLst>
          </p:cNvPr>
          <p:cNvSpPr>
            <a:spLocks noGrp="1"/>
          </p:cNvSpPr>
          <p:nvPr>
            <p:ph type="title"/>
          </p:nvPr>
        </p:nvSpPr>
        <p:spPr>
          <a:xfrm>
            <a:off x="838200" y="609600"/>
            <a:ext cx="3739341" cy="1330839"/>
          </a:xfrm>
        </p:spPr>
        <p:txBody>
          <a:bodyPr>
            <a:normAutofit/>
          </a:bodyPr>
          <a:lstStyle/>
          <a:p>
            <a:r>
              <a:rPr lang="en-US" sz="3400">
                <a:ea typeface="+mj-lt"/>
                <a:cs typeface="+mj-lt"/>
              </a:rPr>
              <a:t>Bar plot : Total sales per each state</a:t>
            </a:r>
          </a:p>
          <a:p>
            <a:endParaRPr lang="en-US" sz="3400">
              <a:cs typeface="Calibri Light"/>
            </a:endParaRPr>
          </a:p>
        </p:txBody>
      </p:sp>
      <p:pic>
        <p:nvPicPr>
          <p:cNvPr id="4" name="Picture 4">
            <a:extLst>
              <a:ext uri="{FF2B5EF4-FFF2-40B4-BE49-F238E27FC236}">
                <a16:creationId xmlns:a16="http://schemas.microsoft.com/office/drawing/2014/main" id="{1334E120-5B79-EFAB-BE7A-B9BCB6879B24}"/>
              </a:ext>
            </a:extLst>
          </p:cNvPr>
          <p:cNvPicPr>
            <a:picLocks noChangeAspect="1"/>
          </p:cNvPicPr>
          <p:nvPr/>
        </p:nvPicPr>
        <p:blipFill>
          <a:blip r:embed="rId2"/>
          <a:stretch>
            <a:fillRect/>
          </a:stretch>
        </p:blipFill>
        <p:spPr>
          <a:xfrm>
            <a:off x="5445457" y="1432756"/>
            <a:ext cx="6155141" cy="4016228"/>
          </a:xfrm>
          <a:prstGeom prst="rect">
            <a:avLst/>
          </a:prstGeom>
        </p:spPr>
      </p:pic>
    </p:spTree>
    <p:extLst>
      <p:ext uri="{BB962C8B-B14F-4D97-AF65-F5344CB8AC3E}">
        <p14:creationId xmlns:p14="http://schemas.microsoft.com/office/powerpoint/2010/main" val="319402399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130</TotalTime>
  <Words>463</Words>
  <Application>Microsoft Office PowerPoint</Application>
  <PresentationFormat>Widescreen</PresentationFormat>
  <Paragraphs>45</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Group 5 Analyzing Retail Sales Data: Uncovering Purchasing Trends and Patterns </vt:lpstr>
      <vt:lpstr>OBJECTIVE </vt:lpstr>
      <vt:lpstr>Project Overview </vt:lpstr>
      <vt:lpstr>Dataset</vt:lpstr>
      <vt:lpstr>Data Dictionary </vt:lpstr>
      <vt:lpstr>Data Pre-processing:</vt:lpstr>
      <vt:lpstr>Pre-Processing </vt:lpstr>
      <vt:lpstr>Cleaned Dataset </vt:lpstr>
      <vt:lpstr>Bar plot : Total sales per each state </vt:lpstr>
      <vt:lpstr>Line plot :Total number of purchases each year </vt:lpstr>
      <vt:lpstr>Histogram : </vt:lpstr>
      <vt:lpstr>Heatmap :</vt:lpstr>
      <vt:lpstr>CUSTOMER ANALYSIS </vt:lpstr>
      <vt:lpstr>REVENUE PER STATE</vt:lpstr>
      <vt:lpstr>REVENUE BASED ON MONTH OF THE YEAR</vt:lpstr>
      <vt:lpstr>REVENUE BASED ON AGE </vt:lpstr>
      <vt:lpstr>QUANTITY- DISCOUNT PERCENTAGE CORRELATION  </vt:lpstr>
      <vt:lpstr>PERCENTAGE OF REVENUE PER REGION </vt:lpstr>
      <vt:lpstr>REVENUE PER CATEGORY PER GENDER</vt:lpstr>
      <vt:lpstr>DASHBOARD </vt:lpstr>
      <vt:lpstr>PowerPoint Presentation</vt:lpstr>
      <vt:lpstr>PowerPoint Presentation</vt:lpstr>
      <vt:lpstr> 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yaramada tejaswi</cp:lastModifiedBy>
  <cp:revision>163</cp:revision>
  <dcterms:created xsi:type="dcterms:W3CDTF">2023-04-05T16:53:27Z</dcterms:created>
  <dcterms:modified xsi:type="dcterms:W3CDTF">2023-04-05T21:57:39Z</dcterms:modified>
</cp:coreProperties>
</file>