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74" autoAdjust="0"/>
    <p:restoredTop sz="94660"/>
  </p:normalViewPr>
  <p:slideViewPr>
    <p:cSldViewPr snapToGrid="0">
      <p:cViewPr varScale="1">
        <p:scale>
          <a:sx n="68" d="100"/>
          <a:sy n="68" d="100"/>
        </p:scale>
        <p:origin x="9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DC9B3-38A9-4C49-A241-5F51D1C0F434}" type="datetimeFigureOut">
              <a:rPr lang="en-IN" smtClean="0"/>
              <a:t>14-02-2021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B84F4-16A8-4CF3-B021-6F4C6EAA49B8}" type="slidenum">
              <a:rPr lang="en-IN" smtClean="0"/>
              <a:t>‹#›</a:t>
            </a:fld>
            <a:endParaRPr lang="en-IN"/>
          </a:p>
        </p:txBody>
      </p:sp>
    </p:spTree>
    <p:extLst>
      <p:ext uri="{BB962C8B-B14F-4D97-AF65-F5344CB8AC3E}">
        <p14:creationId xmlns:p14="http://schemas.microsoft.com/office/powerpoint/2010/main" val="67850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3</a:t>
            </a:fld>
            <a:endParaRPr lang="en-IN"/>
          </a:p>
        </p:txBody>
      </p:sp>
    </p:spTree>
    <p:extLst>
      <p:ext uri="{BB962C8B-B14F-4D97-AF65-F5344CB8AC3E}">
        <p14:creationId xmlns:p14="http://schemas.microsoft.com/office/powerpoint/2010/main" val="323061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12</a:t>
            </a:fld>
            <a:endParaRPr lang="en-IN"/>
          </a:p>
        </p:txBody>
      </p:sp>
    </p:spTree>
    <p:extLst>
      <p:ext uri="{BB962C8B-B14F-4D97-AF65-F5344CB8AC3E}">
        <p14:creationId xmlns:p14="http://schemas.microsoft.com/office/powerpoint/2010/main" val="81578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13</a:t>
            </a:fld>
            <a:endParaRPr lang="en-IN"/>
          </a:p>
        </p:txBody>
      </p:sp>
    </p:spTree>
    <p:extLst>
      <p:ext uri="{BB962C8B-B14F-4D97-AF65-F5344CB8AC3E}">
        <p14:creationId xmlns:p14="http://schemas.microsoft.com/office/powerpoint/2010/main" val="396959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14</a:t>
            </a:fld>
            <a:endParaRPr lang="en-IN"/>
          </a:p>
        </p:txBody>
      </p:sp>
    </p:spTree>
    <p:extLst>
      <p:ext uri="{BB962C8B-B14F-4D97-AF65-F5344CB8AC3E}">
        <p14:creationId xmlns:p14="http://schemas.microsoft.com/office/powerpoint/2010/main" val="32544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15</a:t>
            </a:fld>
            <a:endParaRPr lang="en-IN"/>
          </a:p>
        </p:txBody>
      </p:sp>
    </p:spTree>
    <p:extLst>
      <p:ext uri="{BB962C8B-B14F-4D97-AF65-F5344CB8AC3E}">
        <p14:creationId xmlns:p14="http://schemas.microsoft.com/office/powerpoint/2010/main" val="4076145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16</a:t>
            </a:fld>
            <a:endParaRPr lang="en-IN"/>
          </a:p>
        </p:txBody>
      </p:sp>
    </p:spTree>
    <p:extLst>
      <p:ext uri="{BB962C8B-B14F-4D97-AF65-F5344CB8AC3E}">
        <p14:creationId xmlns:p14="http://schemas.microsoft.com/office/powerpoint/2010/main" val="3136235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17</a:t>
            </a:fld>
            <a:endParaRPr lang="en-IN"/>
          </a:p>
        </p:txBody>
      </p:sp>
    </p:spTree>
    <p:extLst>
      <p:ext uri="{BB962C8B-B14F-4D97-AF65-F5344CB8AC3E}">
        <p14:creationId xmlns:p14="http://schemas.microsoft.com/office/powerpoint/2010/main" val="140378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18</a:t>
            </a:fld>
            <a:endParaRPr lang="en-IN"/>
          </a:p>
        </p:txBody>
      </p:sp>
    </p:spTree>
    <p:extLst>
      <p:ext uri="{BB962C8B-B14F-4D97-AF65-F5344CB8AC3E}">
        <p14:creationId xmlns:p14="http://schemas.microsoft.com/office/powerpoint/2010/main" val="97590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19</a:t>
            </a:fld>
            <a:endParaRPr lang="en-IN"/>
          </a:p>
        </p:txBody>
      </p:sp>
    </p:spTree>
    <p:extLst>
      <p:ext uri="{BB962C8B-B14F-4D97-AF65-F5344CB8AC3E}">
        <p14:creationId xmlns:p14="http://schemas.microsoft.com/office/powerpoint/2010/main" val="2591637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20</a:t>
            </a:fld>
            <a:endParaRPr lang="en-IN"/>
          </a:p>
        </p:txBody>
      </p:sp>
    </p:spTree>
    <p:extLst>
      <p:ext uri="{BB962C8B-B14F-4D97-AF65-F5344CB8AC3E}">
        <p14:creationId xmlns:p14="http://schemas.microsoft.com/office/powerpoint/2010/main" val="20282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21</a:t>
            </a:fld>
            <a:endParaRPr lang="en-IN"/>
          </a:p>
        </p:txBody>
      </p:sp>
    </p:spTree>
    <p:extLst>
      <p:ext uri="{BB962C8B-B14F-4D97-AF65-F5344CB8AC3E}">
        <p14:creationId xmlns:p14="http://schemas.microsoft.com/office/powerpoint/2010/main" val="77775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4</a:t>
            </a:fld>
            <a:endParaRPr lang="en-IN"/>
          </a:p>
        </p:txBody>
      </p:sp>
    </p:spTree>
    <p:extLst>
      <p:ext uri="{BB962C8B-B14F-4D97-AF65-F5344CB8AC3E}">
        <p14:creationId xmlns:p14="http://schemas.microsoft.com/office/powerpoint/2010/main" val="193023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5</a:t>
            </a:fld>
            <a:endParaRPr lang="en-IN"/>
          </a:p>
        </p:txBody>
      </p:sp>
    </p:spTree>
    <p:extLst>
      <p:ext uri="{BB962C8B-B14F-4D97-AF65-F5344CB8AC3E}">
        <p14:creationId xmlns:p14="http://schemas.microsoft.com/office/powerpoint/2010/main" val="19692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6</a:t>
            </a:fld>
            <a:endParaRPr lang="en-IN"/>
          </a:p>
        </p:txBody>
      </p:sp>
    </p:spTree>
    <p:extLst>
      <p:ext uri="{BB962C8B-B14F-4D97-AF65-F5344CB8AC3E}">
        <p14:creationId xmlns:p14="http://schemas.microsoft.com/office/powerpoint/2010/main" val="241618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7</a:t>
            </a:fld>
            <a:endParaRPr lang="en-IN"/>
          </a:p>
        </p:txBody>
      </p:sp>
    </p:spTree>
    <p:extLst>
      <p:ext uri="{BB962C8B-B14F-4D97-AF65-F5344CB8AC3E}">
        <p14:creationId xmlns:p14="http://schemas.microsoft.com/office/powerpoint/2010/main" val="74304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8</a:t>
            </a:fld>
            <a:endParaRPr lang="en-IN"/>
          </a:p>
        </p:txBody>
      </p:sp>
    </p:spTree>
    <p:extLst>
      <p:ext uri="{BB962C8B-B14F-4D97-AF65-F5344CB8AC3E}">
        <p14:creationId xmlns:p14="http://schemas.microsoft.com/office/powerpoint/2010/main" val="4162324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9</a:t>
            </a:fld>
            <a:endParaRPr lang="en-IN"/>
          </a:p>
        </p:txBody>
      </p:sp>
    </p:spTree>
    <p:extLst>
      <p:ext uri="{BB962C8B-B14F-4D97-AF65-F5344CB8AC3E}">
        <p14:creationId xmlns:p14="http://schemas.microsoft.com/office/powerpoint/2010/main" val="193069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10</a:t>
            </a:fld>
            <a:endParaRPr lang="en-IN"/>
          </a:p>
        </p:txBody>
      </p:sp>
    </p:spTree>
    <p:extLst>
      <p:ext uri="{BB962C8B-B14F-4D97-AF65-F5344CB8AC3E}">
        <p14:creationId xmlns:p14="http://schemas.microsoft.com/office/powerpoint/2010/main" val="1874013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B84F4-16A8-4CF3-B021-6F4C6EAA49B8}" type="slidenum">
              <a:rPr lang="en-IN" smtClean="0"/>
              <a:t>11</a:t>
            </a:fld>
            <a:endParaRPr lang="en-IN"/>
          </a:p>
        </p:txBody>
      </p:sp>
    </p:spTree>
    <p:extLst>
      <p:ext uri="{BB962C8B-B14F-4D97-AF65-F5344CB8AC3E}">
        <p14:creationId xmlns:p14="http://schemas.microsoft.com/office/powerpoint/2010/main" val="380340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969E-7465-4F1F-97C7-3F3CA2171A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2D47D8-E59D-4394-8332-69BD8B7C8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70DE0E-5624-4566-BB0F-B64D78714300}"/>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DC6E03A5-D692-43D8-9DE0-06C316F10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B3025-9493-4C23-92CB-F8803E5ACAA6}"/>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4187792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1F02-76A2-432F-A358-0E276E1BBC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78F09-88D8-4D3B-AB1D-6CB8D948C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55775-E3F6-4867-B3CF-C816A97B267A}"/>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0A14C0A6-6B3D-4D83-AA40-797B74709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8A158-582A-47F0-9E6B-C4C05E6A4F93}"/>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92839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487DA-886C-4C5E-8400-4133B05D3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8487C-FBE3-4007-8BC1-4227371BC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D1135-2FAA-4DC7-A967-AF2B259BAD05}"/>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12E3FE05-EE93-48FE-9A15-A044EEA11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E5461-CBFD-435C-9580-9F57108254ED}"/>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404249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825B-8022-48CE-9BF7-BE479D95D0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28BC9-9815-4E12-9970-3AFA1A49A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A122D4-3605-49D7-9E95-6EC8CA2CA1BE}"/>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0E926C40-8AFC-4F46-A783-4A22C2D18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1CD3D-DFA7-4569-8FCE-A4B1AE532DBA}"/>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81969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8345-1EB0-4AE6-9C54-7B64FDFC9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71B5A6-118B-410D-A225-DAACEEA82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64F48-4036-4011-90B5-5C96FFAA79A7}"/>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41D9C7B8-2D0E-42E7-B6B6-D508B9E41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7ABBD-0497-4724-8428-45E4C3CE3883}"/>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194982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5809-5CC4-452E-9227-EC1AEBB6EF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D9ED1-C192-47C5-B7B1-279C7A3F0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EF7EE8-2A78-437B-983C-647F26578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9B7C0A-C088-4A4F-AF5A-EE1A36E84BF9}"/>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6" name="Footer Placeholder 5">
            <a:extLst>
              <a:ext uri="{FF2B5EF4-FFF2-40B4-BE49-F238E27FC236}">
                <a16:creationId xmlns:a16="http://schemas.microsoft.com/office/drawing/2014/main" id="{5A558615-C566-4041-84A2-981D4F82C8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7C714-F748-4B09-9B14-89A0B9E7B70E}"/>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425157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E90E-3647-4041-AAFF-2F087E263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0E0C2-2B46-4ED5-8587-B6D44D17D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F18669-59CE-4BD3-8084-AC81468FF8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C6E652-9685-48BF-AA3C-805B6C64A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E2F01-F0C4-4A64-81E5-51E6D6B15A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5ECDFE-ADD2-42F1-9EBB-54CCD193834E}"/>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8" name="Footer Placeholder 7">
            <a:extLst>
              <a:ext uri="{FF2B5EF4-FFF2-40B4-BE49-F238E27FC236}">
                <a16:creationId xmlns:a16="http://schemas.microsoft.com/office/drawing/2014/main" id="{67FFBED0-844C-4F32-BBF7-7B21052EED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FB969B-F4B7-4C20-8D61-64189D313E77}"/>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265945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B4D-349F-4199-828B-D9477DE1EE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F8C9E5-CF35-4E99-A4F2-96B8BF35BDFA}"/>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4" name="Footer Placeholder 3">
            <a:extLst>
              <a:ext uri="{FF2B5EF4-FFF2-40B4-BE49-F238E27FC236}">
                <a16:creationId xmlns:a16="http://schemas.microsoft.com/office/drawing/2014/main" id="{98DA03CF-B7EA-4FC0-9927-1EA88F222F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DCBC74-0D75-4421-A7F0-BB46D8B0AA6D}"/>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66338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2968D-1CE6-468D-B305-19E59EC18B17}"/>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3" name="Footer Placeholder 2">
            <a:extLst>
              <a:ext uri="{FF2B5EF4-FFF2-40B4-BE49-F238E27FC236}">
                <a16:creationId xmlns:a16="http://schemas.microsoft.com/office/drawing/2014/main" id="{5A0EEC9A-513C-467C-9EAC-8BA47DECCD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CEB22C-2201-440E-854D-BB32A0F62426}"/>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13677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6626-EA27-422F-B19B-262476A04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3EA36F-15EF-401A-B474-0EC4C1225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0DC292-525F-4EA5-A483-D6BAF25F9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12BC2-C0C7-4EE9-AFAE-49D2A6020D28}"/>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6" name="Footer Placeholder 5">
            <a:extLst>
              <a:ext uri="{FF2B5EF4-FFF2-40B4-BE49-F238E27FC236}">
                <a16:creationId xmlns:a16="http://schemas.microsoft.com/office/drawing/2014/main" id="{D81B7066-250D-46CB-B076-6CFA9801E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9B80F-8090-4659-87E1-9BBE1905B7A6}"/>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263246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5F0-05B9-43D9-9E8A-5D6B97A20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C51F0C-3697-4CD6-83DD-6B2F54131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DB34A8-6DE0-4BBF-85E6-8F40A6C2E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EEE00-660A-4CB7-BA58-601534D2F065}"/>
              </a:ext>
            </a:extLst>
          </p:cNvPr>
          <p:cNvSpPr>
            <a:spLocks noGrp="1"/>
          </p:cNvSpPr>
          <p:nvPr>
            <p:ph type="dt" sz="half" idx="10"/>
          </p:nvPr>
        </p:nvSpPr>
        <p:spPr/>
        <p:txBody>
          <a:bodyPr/>
          <a:lstStyle/>
          <a:p>
            <a:fld id="{AEF197B5-BDC1-4AFB-85C5-D7C55ECA0B13}" type="datetimeFigureOut">
              <a:rPr lang="en-IN" smtClean="0"/>
              <a:t>14-02-2021</a:t>
            </a:fld>
            <a:endParaRPr lang="en-IN"/>
          </a:p>
        </p:txBody>
      </p:sp>
      <p:sp>
        <p:nvSpPr>
          <p:cNvPr id="6" name="Footer Placeholder 5">
            <a:extLst>
              <a:ext uri="{FF2B5EF4-FFF2-40B4-BE49-F238E27FC236}">
                <a16:creationId xmlns:a16="http://schemas.microsoft.com/office/drawing/2014/main" id="{887B7ECC-78C7-4493-83FB-B5DEEEB60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2E1D7-FC03-4610-B3C2-ED1FA984F909}"/>
              </a:ext>
            </a:extLst>
          </p:cNvPr>
          <p:cNvSpPr>
            <a:spLocks noGrp="1"/>
          </p:cNvSpPr>
          <p:nvPr>
            <p:ph type="sldNum" sz="quarter" idx="12"/>
          </p:nvPr>
        </p:nvSpPr>
        <p:spPr/>
        <p:txBody>
          <a:bodyPr/>
          <a:lstStyle/>
          <a:p>
            <a:fld id="{4F5692F8-104B-4A8F-832F-2A904681FABC}" type="slidenum">
              <a:rPr lang="en-IN" smtClean="0"/>
              <a:t>‹#›</a:t>
            </a:fld>
            <a:endParaRPr lang="en-IN"/>
          </a:p>
        </p:txBody>
      </p:sp>
    </p:spTree>
    <p:extLst>
      <p:ext uri="{BB962C8B-B14F-4D97-AF65-F5344CB8AC3E}">
        <p14:creationId xmlns:p14="http://schemas.microsoft.com/office/powerpoint/2010/main" val="276726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2000"/>
            <a:lum/>
            <a:extLst>
              <a:ext uri="{BEBA8EAE-BF5A-486C-A8C5-ECC9F3942E4B}">
                <a14:imgProps xmlns:a14="http://schemas.microsoft.com/office/drawing/2010/main">
                  <a14:imgLayer r:embed="rId14">
                    <a14:imgEffect>
                      <a14:artisticBlur radius="25"/>
                    </a14:imgEffect>
                  </a14:imgLayer>
                </a14:imgProps>
              </a:ext>
            </a:extLst>
          </a:blip>
          <a:srcRect/>
          <a:stretch>
            <a:fillRect t="-5000" b="-1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77674-7B1B-42E2-A4F2-967F87798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15D87-A691-4CFA-9442-6DD562125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EBA99-1228-490D-AB1A-3CD81C256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197B5-BDC1-4AFB-85C5-D7C55ECA0B13}" type="datetimeFigureOut">
              <a:rPr lang="en-IN" smtClean="0"/>
              <a:t>14-02-2021</a:t>
            </a:fld>
            <a:endParaRPr lang="en-IN"/>
          </a:p>
        </p:txBody>
      </p:sp>
      <p:sp>
        <p:nvSpPr>
          <p:cNvPr id="5" name="Footer Placeholder 4">
            <a:extLst>
              <a:ext uri="{FF2B5EF4-FFF2-40B4-BE49-F238E27FC236}">
                <a16:creationId xmlns:a16="http://schemas.microsoft.com/office/drawing/2014/main" id="{8613EB4E-A9BF-4BEC-9A09-13E2804670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E230F3-A9C3-428C-9BD7-68B63B0A8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692F8-104B-4A8F-832F-2A904681FABC}" type="slidenum">
              <a:rPr lang="en-IN" smtClean="0"/>
              <a:t>‹#›</a:t>
            </a:fld>
            <a:endParaRPr lang="en-IN"/>
          </a:p>
        </p:txBody>
      </p:sp>
    </p:spTree>
    <p:extLst>
      <p:ext uri="{BB962C8B-B14F-4D97-AF65-F5344CB8AC3E}">
        <p14:creationId xmlns:p14="http://schemas.microsoft.com/office/powerpoint/2010/main" val="1518246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4.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3307079" y="58846"/>
            <a:ext cx="5577841" cy="1015663"/>
          </a:xfrm>
          <a:prstGeom prst="rect">
            <a:avLst/>
          </a:prstGeom>
        </p:spPr>
        <p:txBody>
          <a:bodyPr wrap="square">
            <a:spAutoFit/>
          </a:bodyPr>
          <a:lstStyle/>
          <a:p>
            <a:pPr algn="ctr"/>
            <a:r>
              <a:rPr lang="en-US" sz="6000" dirty="0">
                <a:solidFill>
                  <a:schemeClr val="bg1"/>
                </a:solidFill>
              </a:rPr>
              <a:t>Stroke Prediction</a:t>
            </a:r>
            <a:endParaRPr lang="en-IN" sz="6000" dirty="0">
              <a:solidFill>
                <a:schemeClr val="bg1"/>
              </a:solidFill>
            </a:endParaRPr>
          </a:p>
        </p:txBody>
      </p:sp>
      <p:sp>
        <p:nvSpPr>
          <p:cNvPr id="6" name="Rectangle 5">
            <a:extLst>
              <a:ext uri="{FF2B5EF4-FFF2-40B4-BE49-F238E27FC236}">
                <a16:creationId xmlns:a16="http://schemas.microsoft.com/office/drawing/2014/main" id="{5176EED0-F2BF-496F-9D18-4E4FC60409FF}"/>
              </a:ext>
            </a:extLst>
          </p:cNvPr>
          <p:cNvSpPr/>
          <p:nvPr/>
        </p:nvSpPr>
        <p:spPr>
          <a:xfrm>
            <a:off x="8884920" y="3429000"/>
            <a:ext cx="3048000" cy="2862322"/>
          </a:xfrm>
          <a:prstGeom prst="rect">
            <a:avLst/>
          </a:prstGeom>
        </p:spPr>
        <p:txBody>
          <a:bodyPr wrap="square">
            <a:spAutoFit/>
          </a:bodyPr>
          <a:lstStyle/>
          <a:p>
            <a:r>
              <a:rPr lang="en-US" sz="3600" dirty="0" err="1">
                <a:solidFill>
                  <a:schemeClr val="bg1"/>
                </a:solidFill>
              </a:rPr>
              <a:t>Ascendpro</a:t>
            </a:r>
            <a:endParaRPr lang="en-US" sz="3600" dirty="0">
              <a:solidFill>
                <a:schemeClr val="bg1"/>
              </a:solidFill>
            </a:endParaRPr>
          </a:p>
          <a:p>
            <a:r>
              <a:rPr lang="en-US" sz="3600" dirty="0">
                <a:solidFill>
                  <a:schemeClr val="bg1"/>
                </a:solidFill>
              </a:rPr>
              <a:t>Hackathon – 1</a:t>
            </a:r>
          </a:p>
          <a:p>
            <a:endParaRPr lang="en-US" sz="3600" dirty="0">
              <a:solidFill>
                <a:schemeClr val="bg1"/>
              </a:solidFill>
            </a:endParaRPr>
          </a:p>
          <a:p>
            <a:r>
              <a:rPr lang="en-US" sz="3600" dirty="0">
                <a:solidFill>
                  <a:schemeClr val="bg1"/>
                </a:solidFill>
              </a:rPr>
              <a:t>By</a:t>
            </a:r>
          </a:p>
          <a:p>
            <a:r>
              <a:rPr lang="en-US" sz="3600" dirty="0">
                <a:solidFill>
                  <a:schemeClr val="bg1"/>
                </a:solidFill>
              </a:rPr>
              <a:t>Sai Venkatesh</a:t>
            </a:r>
            <a:endParaRPr lang="en-IN" sz="3600" dirty="0">
              <a:solidFill>
                <a:schemeClr val="bg1"/>
              </a:solidFill>
            </a:endParaRPr>
          </a:p>
        </p:txBody>
      </p:sp>
    </p:spTree>
    <p:extLst>
      <p:ext uri="{BB962C8B-B14F-4D97-AF65-F5344CB8AC3E}">
        <p14:creationId xmlns:p14="http://schemas.microsoft.com/office/powerpoint/2010/main" val="148898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399958" cy="523220"/>
          </a:xfrm>
          <a:prstGeom prst="rect">
            <a:avLst/>
          </a:prstGeom>
          <a:solidFill>
            <a:schemeClr val="bg1"/>
          </a:solidFill>
        </p:spPr>
        <p:txBody>
          <a:bodyPr wrap="square">
            <a:spAutoFit/>
          </a:bodyPr>
          <a:lstStyle/>
          <a:p>
            <a:r>
              <a:rPr lang="en-US" sz="2700" dirty="0">
                <a:solidFill>
                  <a:sysClr val="windowText" lastClr="000000"/>
                </a:solidFill>
              </a:rPr>
              <a:t>Bivariate analysis – Gender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It appears males have a greater chance of getting a stroke than females but the difference is insignificant (1.9% male vs 1.6% female). Also the p-value is greater than our alpha indicating not a significant variable for prediction , so we will drop it. </a:t>
            </a:r>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306727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399958" cy="523220"/>
          </a:xfrm>
          <a:prstGeom prst="rect">
            <a:avLst/>
          </a:prstGeom>
          <a:solidFill>
            <a:schemeClr val="bg1"/>
          </a:solidFill>
        </p:spPr>
        <p:txBody>
          <a:bodyPr wrap="square">
            <a:spAutoFit/>
          </a:bodyPr>
          <a:lstStyle/>
          <a:p>
            <a:r>
              <a:rPr lang="en-US" sz="2700" dirty="0">
                <a:solidFill>
                  <a:sysClr val="windowText" lastClr="000000"/>
                </a:solidFill>
              </a:rPr>
              <a:t>Bivariate analysis – Heart disease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Here the plots clearly indicate that people with heart disease have more chance of getting a stroke shown by 8.5% with heart disease got a stroke but only 1.4% without heart disease got a stroke</a:t>
            </a:r>
          </a:p>
          <a:p>
            <a:pPr algn="just"/>
            <a:r>
              <a:rPr lang="en-US" dirty="0"/>
              <a:t>This fact is also evident from p-value which is below 0.05</a:t>
            </a:r>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356196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819074" cy="523220"/>
          </a:xfrm>
          <a:prstGeom prst="rect">
            <a:avLst/>
          </a:prstGeom>
          <a:solidFill>
            <a:schemeClr val="bg1"/>
          </a:solidFill>
        </p:spPr>
        <p:txBody>
          <a:bodyPr wrap="square">
            <a:spAutoFit/>
          </a:bodyPr>
          <a:lstStyle/>
          <a:p>
            <a:r>
              <a:rPr lang="en-US" sz="2700" dirty="0">
                <a:solidFill>
                  <a:sysClr val="windowText" lastClr="000000"/>
                </a:solidFill>
              </a:rPr>
              <a:t>Bivariate analysis – Marriage status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From the plot it indicates people who are married have more chance of stroke. It is evident from the fact that most of the time married people are higher in age than unmarried , so the reason for stroke is due to increase in age but not directly related to marriage. </a:t>
            </a:r>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109914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819074" cy="523220"/>
          </a:xfrm>
          <a:prstGeom prst="rect">
            <a:avLst/>
          </a:prstGeom>
          <a:solidFill>
            <a:schemeClr val="bg1"/>
          </a:solidFill>
        </p:spPr>
        <p:txBody>
          <a:bodyPr wrap="square">
            <a:spAutoFit/>
          </a:bodyPr>
          <a:lstStyle/>
          <a:p>
            <a:r>
              <a:rPr lang="en-US" sz="2700" dirty="0">
                <a:solidFill>
                  <a:sysClr val="windowText" lastClr="000000"/>
                </a:solidFill>
              </a:rPr>
              <a:t>Bivariate analysis –Work Type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323439"/>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Here never worked mostly come under children category so these two categories have low chance of stroke.</a:t>
            </a:r>
          </a:p>
          <a:p>
            <a:pPr algn="just"/>
            <a:r>
              <a:rPr lang="en-US" dirty="0"/>
              <a:t>But employed people have higher chances of stroke reasons being work pressure and a stressed life. Here an interesting observation is self employed people have greater chance of getting a stroke. This can </a:t>
            </a:r>
            <a:r>
              <a:rPr lang="en-IN" b="0" i="0" dirty="0">
                <a:solidFill>
                  <a:srgbClr val="202124"/>
                </a:solidFill>
                <a:effectLst/>
                <a:latin typeface="Google Sans"/>
              </a:rPr>
              <a:t>intuitively thought as they have more burden of looking at their business leading to elevated stress levels.</a:t>
            </a:r>
            <a:endParaRPr lang="en-US" dirty="0"/>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113780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819074" cy="523220"/>
          </a:xfrm>
          <a:prstGeom prst="rect">
            <a:avLst/>
          </a:prstGeom>
          <a:solidFill>
            <a:schemeClr val="bg1"/>
          </a:solidFill>
        </p:spPr>
        <p:txBody>
          <a:bodyPr wrap="square">
            <a:spAutoFit/>
          </a:bodyPr>
          <a:lstStyle/>
          <a:p>
            <a:r>
              <a:rPr lang="en-US" sz="2700" dirty="0">
                <a:solidFill>
                  <a:sysClr val="windowText" lastClr="000000"/>
                </a:solidFill>
              </a:rPr>
              <a:t>Bivariate analysis –Residence Type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IN" dirty="0"/>
              <a:t>People with and without stroke are evenly distributed among the population. So we can say that this is not a significant variable for our final prediction so we will drop this. This fact is also evident from p-value of 0.66 which is far greater than our alpha 0.05</a:t>
            </a:r>
            <a:endParaRPr lang="en-US" dirty="0"/>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272239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7303706" cy="523220"/>
          </a:xfrm>
          <a:prstGeom prst="rect">
            <a:avLst/>
          </a:prstGeom>
          <a:solidFill>
            <a:schemeClr val="bg1"/>
          </a:solidFill>
        </p:spPr>
        <p:txBody>
          <a:bodyPr wrap="square">
            <a:spAutoFit/>
          </a:bodyPr>
          <a:lstStyle/>
          <a:p>
            <a:r>
              <a:rPr lang="en-US" sz="2700" dirty="0">
                <a:solidFill>
                  <a:sysClr val="windowText" lastClr="000000"/>
                </a:solidFill>
              </a:rPr>
              <a:t>Bivariate analysis –Smoking behavior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IN" dirty="0"/>
              <a:t>The plot clearly indicates  that people who used to smoke or who currently smoke have a greater chance of getting a stroke. This is also validated by our reference. Also the p-value is less than alpha indicating this is a significant variable for our prediction</a:t>
            </a:r>
            <a:endParaRPr lang="en-US" dirty="0"/>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a:blip r:embed="rId5">
            <a:extLst>
              <a:ext uri="{28A0092B-C50C-407E-A947-70E740481C1C}">
                <a14:useLocalDpi xmlns:a14="http://schemas.microsoft.com/office/drawing/2010/main" val="0"/>
              </a:ext>
            </a:extLst>
          </a:blip>
          <a:srcRect l="7529" r="7529"/>
          <a:stretch/>
        </p:blipFill>
        <p:spPr>
          <a:xfrm>
            <a:off x="95839" y="1229896"/>
            <a:ext cx="12000322" cy="3531882"/>
          </a:xfrm>
          <a:prstGeom prst="rect">
            <a:avLst/>
          </a:prstGeom>
        </p:spPr>
      </p:pic>
    </p:spTree>
    <p:extLst>
      <p:ext uri="{BB962C8B-B14F-4D97-AF65-F5344CB8AC3E}">
        <p14:creationId xmlns:p14="http://schemas.microsoft.com/office/powerpoint/2010/main" val="389012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7303706" cy="523220"/>
          </a:xfrm>
          <a:prstGeom prst="rect">
            <a:avLst/>
          </a:prstGeom>
          <a:solidFill>
            <a:schemeClr val="bg1"/>
          </a:solidFill>
        </p:spPr>
        <p:txBody>
          <a:bodyPr wrap="square">
            <a:spAutoFit/>
          </a:bodyPr>
          <a:lstStyle/>
          <a:p>
            <a:r>
              <a:rPr lang="en-US" sz="2700" dirty="0">
                <a:solidFill>
                  <a:sysClr val="windowText" lastClr="000000"/>
                </a:solidFill>
              </a:rPr>
              <a:t>Bivariate analysis –Age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7352906" y="2786021"/>
            <a:ext cx="4539345" cy="3170099"/>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The plot clearly indicates that increase in age exponentially increases the risk of having a stroke</a:t>
            </a:r>
          </a:p>
          <a:p>
            <a:pPr algn="just"/>
            <a:endParaRPr lang="en-US" dirty="0"/>
          </a:p>
          <a:p>
            <a:pPr algn="just"/>
            <a:r>
              <a:rPr lang="en-US" dirty="0"/>
              <a:t>Also note that below the age of 30, the risk of stroke is almost certainly 0</a:t>
            </a:r>
          </a:p>
          <a:p>
            <a:pPr algn="just"/>
            <a:endParaRPr lang="en-US" dirty="0"/>
          </a:p>
          <a:p>
            <a:pPr algn="just"/>
            <a:r>
              <a:rPr lang="en-US" dirty="0"/>
              <a:t>We will be considering only people above age 1 for our modelling as explained in univariate age analysis</a:t>
            </a:r>
          </a:p>
        </p:txBody>
      </p:sp>
      <p:pic>
        <p:nvPicPr>
          <p:cNvPr id="3" name="Picture 2">
            <a:extLst>
              <a:ext uri="{FF2B5EF4-FFF2-40B4-BE49-F238E27FC236}">
                <a16:creationId xmlns:a16="http://schemas.microsoft.com/office/drawing/2014/main" id="{012FC605-C05C-42FB-920F-2741EAE97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536" y="1496733"/>
            <a:ext cx="6776351" cy="4517568"/>
          </a:xfrm>
          <a:prstGeom prst="rect">
            <a:avLst/>
          </a:prstGeom>
        </p:spPr>
      </p:pic>
    </p:spTree>
    <p:extLst>
      <p:ext uri="{BB962C8B-B14F-4D97-AF65-F5344CB8AC3E}">
        <p14:creationId xmlns:p14="http://schemas.microsoft.com/office/powerpoint/2010/main" val="211297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7303706" cy="523220"/>
          </a:xfrm>
          <a:prstGeom prst="rect">
            <a:avLst/>
          </a:prstGeom>
          <a:solidFill>
            <a:schemeClr val="bg1"/>
          </a:solidFill>
        </p:spPr>
        <p:txBody>
          <a:bodyPr wrap="square">
            <a:spAutoFit/>
          </a:bodyPr>
          <a:lstStyle/>
          <a:p>
            <a:r>
              <a:rPr lang="en-US" sz="2700" dirty="0">
                <a:solidFill>
                  <a:sysClr val="windowText" lastClr="000000"/>
                </a:solidFill>
              </a:rPr>
              <a:t>Bivariate analysis –BMI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7352906" y="2786021"/>
            <a:ext cx="4539345" cy="2862322"/>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The plot clearly indicates that with an increase in BMI values increases the risk of having a stroke.</a:t>
            </a:r>
          </a:p>
          <a:p>
            <a:pPr algn="just"/>
            <a:endParaRPr lang="en-US" dirty="0"/>
          </a:p>
          <a:p>
            <a:pPr algn="just"/>
            <a:r>
              <a:rPr lang="en-US" dirty="0"/>
              <a:t>Also as per our univariable analysis there are many outliers and BMI values above 60 are extremely rare so we consider only people with BMI less than 60 for our modelling</a:t>
            </a:r>
          </a:p>
        </p:txBody>
      </p:sp>
      <p:pic>
        <p:nvPicPr>
          <p:cNvPr id="3" name="Picture 2">
            <a:extLst>
              <a:ext uri="{FF2B5EF4-FFF2-40B4-BE49-F238E27FC236}">
                <a16:creationId xmlns:a16="http://schemas.microsoft.com/office/drawing/2014/main" id="{012FC605-C05C-42FB-920F-2741EAE97CC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8536" y="1496733"/>
            <a:ext cx="6776351" cy="4517567"/>
          </a:xfrm>
          <a:prstGeom prst="rect">
            <a:avLst/>
          </a:prstGeom>
        </p:spPr>
      </p:pic>
    </p:spTree>
    <p:extLst>
      <p:ext uri="{BB962C8B-B14F-4D97-AF65-F5344CB8AC3E}">
        <p14:creationId xmlns:p14="http://schemas.microsoft.com/office/powerpoint/2010/main" val="360482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7303706" cy="523220"/>
          </a:xfrm>
          <a:prstGeom prst="rect">
            <a:avLst/>
          </a:prstGeom>
          <a:solidFill>
            <a:schemeClr val="bg1"/>
          </a:solidFill>
        </p:spPr>
        <p:txBody>
          <a:bodyPr wrap="square">
            <a:spAutoFit/>
          </a:bodyPr>
          <a:lstStyle/>
          <a:p>
            <a:r>
              <a:rPr lang="en-US" sz="2700" dirty="0">
                <a:solidFill>
                  <a:sysClr val="windowText" lastClr="000000"/>
                </a:solidFill>
              </a:rPr>
              <a:t>Bivariate analysis –Glucose levels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7352906" y="2786021"/>
            <a:ext cx="4539345" cy="2862322"/>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The plot indicates that with an increase in average glucose levels in the body there is an increased  risk of having a stroke.</a:t>
            </a:r>
          </a:p>
          <a:p>
            <a:pPr algn="just"/>
            <a:endParaRPr lang="en-US" dirty="0"/>
          </a:p>
          <a:p>
            <a:pPr algn="just"/>
            <a:r>
              <a:rPr lang="en-US" dirty="0"/>
              <a:t>Also as per our univariable analysis there are many outliers and glucose levels above 200 are extremely rare so we consider only people with glucose level less than 200 for our modelling</a:t>
            </a:r>
          </a:p>
        </p:txBody>
      </p:sp>
      <p:pic>
        <p:nvPicPr>
          <p:cNvPr id="3" name="Picture 2">
            <a:extLst>
              <a:ext uri="{FF2B5EF4-FFF2-40B4-BE49-F238E27FC236}">
                <a16:creationId xmlns:a16="http://schemas.microsoft.com/office/drawing/2014/main" id="{012FC605-C05C-42FB-920F-2741EAE97CC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8537" y="1496733"/>
            <a:ext cx="6776349" cy="4517567"/>
          </a:xfrm>
          <a:prstGeom prst="rect">
            <a:avLst/>
          </a:prstGeom>
        </p:spPr>
      </p:pic>
    </p:spTree>
    <p:extLst>
      <p:ext uri="{BB962C8B-B14F-4D97-AF65-F5344CB8AC3E}">
        <p14:creationId xmlns:p14="http://schemas.microsoft.com/office/powerpoint/2010/main" val="853202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22168" y="262027"/>
            <a:ext cx="6588495" cy="784830"/>
          </a:xfrm>
          <a:prstGeom prst="rect">
            <a:avLst/>
          </a:prstGeom>
          <a:solidFill>
            <a:schemeClr val="bg1"/>
          </a:solidFill>
        </p:spPr>
        <p:txBody>
          <a:bodyPr wrap="square">
            <a:spAutoFit/>
          </a:bodyPr>
          <a:lstStyle/>
          <a:p>
            <a:r>
              <a:rPr lang="en-US" sz="4500" dirty="0">
                <a:solidFill>
                  <a:sysClr val="windowText" lastClr="000000"/>
                </a:solidFill>
              </a:rPr>
              <a:t>Person Correlation matrix</a:t>
            </a:r>
            <a:endParaRPr lang="en-IN" sz="4500" dirty="0">
              <a:solidFill>
                <a:sysClr val="windowText" lastClr="000000"/>
              </a:solidFill>
            </a:endParaRPr>
          </a:p>
        </p:txBody>
      </p:sp>
      <p:pic>
        <p:nvPicPr>
          <p:cNvPr id="3" name="Picture 2">
            <a:extLst>
              <a:ext uri="{FF2B5EF4-FFF2-40B4-BE49-F238E27FC236}">
                <a16:creationId xmlns:a16="http://schemas.microsoft.com/office/drawing/2014/main" id="{012FC605-C05C-42FB-920F-2741EAE97CCC}"/>
              </a:ext>
            </a:extLst>
          </p:cNvPr>
          <p:cNvPicPr>
            <a:picLocks noChangeAspect="1"/>
          </p:cNvPicPr>
          <p:nvPr/>
        </p:nvPicPr>
        <p:blipFill rotWithShape="1">
          <a:blip r:embed="rId5">
            <a:extLst>
              <a:ext uri="{28A0092B-C50C-407E-A947-70E740481C1C}">
                <a14:useLocalDpi xmlns:a14="http://schemas.microsoft.com/office/drawing/2010/main" val="0"/>
              </a:ext>
            </a:extLst>
          </a:blip>
          <a:srcRect t="7887" r="14542"/>
          <a:stretch/>
        </p:blipFill>
        <p:spPr>
          <a:xfrm>
            <a:off x="622168" y="1192607"/>
            <a:ext cx="10130251" cy="5541011"/>
          </a:xfrm>
          <a:prstGeom prst="rect">
            <a:avLst/>
          </a:prstGeom>
        </p:spPr>
      </p:pic>
    </p:spTree>
    <p:extLst>
      <p:ext uri="{BB962C8B-B14F-4D97-AF65-F5344CB8AC3E}">
        <p14:creationId xmlns:p14="http://schemas.microsoft.com/office/powerpoint/2010/main" val="21994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extLst>
              <a:ext uri="{BEBA8EAE-BF5A-486C-A8C5-ECC9F3942E4B}">
                <a14:imgProps xmlns:a14="http://schemas.microsoft.com/office/drawing/2010/main">
                  <a14:imgLayer r:embed="rId3">
                    <a14:imgEffect>
                      <a14:artisticBlur/>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225781" y="136811"/>
            <a:ext cx="6593030" cy="1200329"/>
          </a:xfrm>
          <a:prstGeom prst="rect">
            <a:avLst/>
          </a:prstGeom>
          <a:solidFill>
            <a:schemeClr val="bg1"/>
          </a:solidFill>
        </p:spPr>
        <p:txBody>
          <a:bodyPr wrap="square">
            <a:spAutoFit/>
          </a:bodyPr>
          <a:lstStyle/>
          <a:p>
            <a:r>
              <a:rPr lang="en-US" sz="4500" dirty="0">
                <a:solidFill>
                  <a:sysClr val="windowText" lastClr="000000"/>
                </a:solidFill>
              </a:rPr>
              <a:t>Exploratory</a:t>
            </a:r>
            <a:r>
              <a:rPr lang="en-US" sz="4500" dirty="0">
                <a:solidFill>
                  <a:schemeClr val="bg1"/>
                </a:solidFill>
              </a:rPr>
              <a:t> </a:t>
            </a:r>
            <a:r>
              <a:rPr lang="en-US" sz="4500" dirty="0">
                <a:solidFill>
                  <a:sysClr val="windowText" lastClr="000000"/>
                </a:solidFill>
              </a:rPr>
              <a:t>Data</a:t>
            </a:r>
            <a:r>
              <a:rPr lang="en-US" sz="4500" dirty="0">
                <a:solidFill>
                  <a:schemeClr val="bg1"/>
                </a:solidFill>
              </a:rPr>
              <a:t> </a:t>
            </a:r>
            <a:r>
              <a:rPr lang="en-US" sz="4500" dirty="0">
                <a:solidFill>
                  <a:sysClr val="windowText" lastClr="000000"/>
                </a:solidFill>
              </a:rPr>
              <a:t>Analysis</a:t>
            </a:r>
          </a:p>
          <a:p>
            <a:r>
              <a:rPr lang="en-US" sz="2700" dirty="0">
                <a:solidFill>
                  <a:sysClr val="windowText" lastClr="000000"/>
                </a:solidFill>
              </a:rPr>
              <a:t>Univariate analysis - Categorical</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p:nvPr/>
        </p:nvSpPr>
        <p:spPr>
          <a:xfrm>
            <a:off x="213002" y="5567027"/>
            <a:ext cx="5750549"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r>
              <a:rPr lang="en-US" dirty="0"/>
              <a:t>In the given training set we see that there are only</a:t>
            </a:r>
          </a:p>
          <a:p>
            <a:r>
              <a:rPr lang="en-US" dirty="0"/>
              <a:t>1.8% cases of stroke. This is a highly imbalanced </a:t>
            </a:r>
          </a:p>
          <a:p>
            <a:r>
              <a:rPr lang="en-US" dirty="0"/>
              <a:t>Dataset and need to dealt by optimizing parameters </a:t>
            </a:r>
            <a:endParaRPr lang="en-IN" dirty="0"/>
          </a:p>
        </p:txBody>
      </p:sp>
      <p:sp>
        <p:nvSpPr>
          <p:cNvPr id="10" name="TextBox 9">
            <a:extLst>
              <a:ext uri="{FF2B5EF4-FFF2-40B4-BE49-F238E27FC236}">
                <a16:creationId xmlns:a16="http://schemas.microsoft.com/office/drawing/2014/main" id="{1A3A15FA-9EB6-4533-B353-D5C7336BFEDC}"/>
              </a:ext>
            </a:extLst>
          </p:cNvPr>
          <p:cNvSpPr txBox="1"/>
          <p:nvPr/>
        </p:nvSpPr>
        <p:spPr>
          <a:xfrm>
            <a:off x="6228450" y="5567027"/>
            <a:ext cx="5833280"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r>
              <a:rPr lang="en-US" dirty="0"/>
              <a:t>The female population in dataset(59.14%) is higher</a:t>
            </a:r>
          </a:p>
          <a:p>
            <a:r>
              <a:rPr lang="en-US" dirty="0"/>
              <a:t>than the male population (40.84%) and there is another Category ‘other’ whose population is very low </a:t>
            </a:r>
            <a:endParaRPr lang="en-IN" dirty="0"/>
          </a:p>
        </p:txBody>
      </p:sp>
      <p:pic>
        <p:nvPicPr>
          <p:cNvPr id="3" name="Picture 2">
            <a:extLst>
              <a:ext uri="{FF2B5EF4-FFF2-40B4-BE49-F238E27FC236}">
                <a16:creationId xmlns:a16="http://schemas.microsoft.com/office/drawing/2014/main" id="{388593FE-C464-4FBF-94DD-D889203CE7EB}"/>
              </a:ext>
            </a:extLst>
          </p:cNvPr>
          <p:cNvPicPr>
            <a:picLocks noChangeAspect="1"/>
          </p:cNvPicPr>
          <p:nvPr/>
        </p:nvPicPr>
        <p:blipFill rotWithShape="1">
          <a:blip r:embed="rId4">
            <a:extLst>
              <a:ext uri="{28A0092B-C50C-407E-A947-70E740481C1C}">
                <a14:useLocalDpi xmlns:a14="http://schemas.microsoft.com/office/drawing/2010/main" val="0"/>
              </a:ext>
            </a:extLst>
          </a:blip>
          <a:srcRect t="-1" r="49826" b="75283"/>
          <a:stretch/>
        </p:blipFill>
        <p:spPr>
          <a:xfrm>
            <a:off x="535576" y="1523823"/>
            <a:ext cx="4905104" cy="3887300"/>
          </a:xfrm>
          <a:prstGeom prst="rect">
            <a:avLst/>
          </a:prstGeom>
        </p:spPr>
      </p:pic>
      <p:pic>
        <p:nvPicPr>
          <p:cNvPr id="11" name="Picture 10">
            <a:extLst>
              <a:ext uri="{FF2B5EF4-FFF2-40B4-BE49-F238E27FC236}">
                <a16:creationId xmlns:a16="http://schemas.microsoft.com/office/drawing/2014/main" id="{5EC23129-E99A-4087-9B78-E0F2D0EF8B1E}"/>
              </a:ext>
            </a:extLst>
          </p:cNvPr>
          <p:cNvPicPr>
            <a:picLocks noChangeAspect="1"/>
          </p:cNvPicPr>
          <p:nvPr/>
        </p:nvPicPr>
        <p:blipFill rotWithShape="1">
          <a:blip r:embed="rId4">
            <a:extLst>
              <a:ext uri="{28A0092B-C50C-407E-A947-70E740481C1C}">
                <a14:useLocalDpi xmlns:a14="http://schemas.microsoft.com/office/drawing/2010/main" val="0"/>
              </a:ext>
            </a:extLst>
          </a:blip>
          <a:srcRect l="49225" t="98" r="601" b="75184"/>
          <a:stretch/>
        </p:blipFill>
        <p:spPr>
          <a:xfrm>
            <a:off x="6692538" y="1539211"/>
            <a:ext cx="4905104" cy="3887300"/>
          </a:xfrm>
          <a:prstGeom prst="rect">
            <a:avLst/>
          </a:prstGeom>
        </p:spPr>
      </p:pic>
    </p:spTree>
    <p:extLst>
      <p:ext uri="{BB962C8B-B14F-4D97-AF65-F5344CB8AC3E}">
        <p14:creationId xmlns:p14="http://schemas.microsoft.com/office/powerpoint/2010/main" val="230990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6" y="280880"/>
            <a:ext cx="3901857" cy="646331"/>
          </a:xfrm>
          <a:prstGeom prst="rect">
            <a:avLst/>
          </a:prstGeom>
          <a:solidFill>
            <a:schemeClr val="bg1"/>
          </a:solidFill>
        </p:spPr>
        <p:txBody>
          <a:bodyPr wrap="square">
            <a:spAutoFit/>
          </a:bodyPr>
          <a:lstStyle/>
          <a:p>
            <a:r>
              <a:rPr lang="en-US" sz="3600" dirty="0">
                <a:solidFill>
                  <a:sysClr val="windowText" lastClr="000000"/>
                </a:solidFill>
              </a:rPr>
              <a:t>Data Manipulation</a:t>
            </a:r>
            <a:endParaRPr lang="en-IN" sz="3600" dirty="0">
              <a:solidFill>
                <a:sysClr val="windowText" lastClr="000000"/>
              </a:solidFill>
            </a:endParaRPr>
          </a:p>
        </p:txBody>
      </p:sp>
      <p:sp>
        <p:nvSpPr>
          <p:cNvPr id="6" name="TextBox 5">
            <a:extLst>
              <a:ext uri="{FF2B5EF4-FFF2-40B4-BE49-F238E27FC236}">
                <a16:creationId xmlns:a16="http://schemas.microsoft.com/office/drawing/2014/main" id="{9D5F117E-B2CF-4E63-B86F-9E47878040AB}"/>
              </a:ext>
            </a:extLst>
          </p:cNvPr>
          <p:cNvSpPr txBox="1">
            <a:spLocks/>
          </p:cNvSpPr>
          <p:nvPr/>
        </p:nvSpPr>
        <p:spPr>
          <a:xfrm>
            <a:off x="660717" y="1009407"/>
            <a:ext cx="5287596" cy="1631216"/>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Missing Data Imputation</a:t>
            </a:r>
          </a:p>
          <a:p>
            <a:pPr marL="342900" indent="-342900" algn="just">
              <a:buFont typeface="+mj-lt"/>
              <a:buAutoNum type="alphaLcPeriod"/>
            </a:pPr>
            <a:r>
              <a:rPr lang="en-US" dirty="0"/>
              <a:t>There are 1462 missing BMI values in train set</a:t>
            </a:r>
          </a:p>
          <a:p>
            <a:pPr marL="342900" indent="-342900" algn="just">
              <a:buFont typeface="+mj-lt"/>
              <a:buAutoNum type="alphaLcPeriod"/>
            </a:pPr>
            <a:r>
              <a:rPr lang="en-US" dirty="0"/>
              <a:t>13292 missing smoking status in train set</a:t>
            </a:r>
          </a:p>
          <a:p>
            <a:pPr marL="342900" indent="-342900" algn="just">
              <a:buFont typeface="+mj-lt"/>
              <a:buAutoNum type="alphaLcPeriod"/>
            </a:pPr>
            <a:r>
              <a:rPr lang="en-US" dirty="0"/>
              <a:t>591 missing BMI values in test set</a:t>
            </a:r>
          </a:p>
          <a:p>
            <a:pPr marL="342900" indent="-342900" algn="just">
              <a:buFont typeface="+mj-lt"/>
              <a:buAutoNum type="alphaLcPeriod"/>
            </a:pPr>
            <a:r>
              <a:rPr lang="en-US" dirty="0"/>
              <a:t>5751 missing smoking status in test set</a:t>
            </a:r>
          </a:p>
        </p:txBody>
      </p:sp>
      <p:sp>
        <p:nvSpPr>
          <p:cNvPr id="7" name="TextBox 6">
            <a:extLst>
              <a:ext uri="{FF2B5EF4-FFF2-40B4-BE49-F238E27FC236}">
                <a16:creationId xmlns:a16="http://schemas.microsoft.com/office/drawing/2014/main" id="{19D01B6A-7E6C-4029-9950-2414DC0A5B4D}"/>
              </a:ext>
            </a:extLst>
          </p:cNvPr>
          <p:cNvSpPr txBox="1">
            <a:spLocks/>
          </p:cNvSpPr>
          <p:nvPr/>
        </p:nvSpPr>
        <p:spPr>
          <a:xfrm>
            <a:off x="6243687" y="966648"/>
            <a:ext cx="5287596"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For BMI:</a:t>
            </a:r>
          </a:p>
          <a:p>
            <a:pPr algn="just"/>
            <a:r>
              <a:rPr lang="en-US" dirty="0"/>
              <a:t>We impute the missing values with median and consider only values below 60 for model building</a:t>
            </a:r>
          </a:p>
        </p:txBody>
      </p:sp>
      <p:sp>
        <p:nvSpPr>
          <p:cNvPr id="8" name="TextBox 7">
            <a:extLst>
              <a:ext uri="{FF2B5EF4-FFF2-40B4-BE49-F238E27FC236}">
                <a16:creationId xmlns:a16="http://schemas.microsoft.com/office/drawing/2014/main" id="{1D21752C-2F40-4910-9ACA-834C6E0392A9}"/>
              </a:ext>
            </a:extLst>
          </p:cNvPr>
          <p:cNvSpPr txBox="1">
            <a:spLocks/>
          </p:cNvSpPr>
          <p:nvPr/>
        </p:nvSpPr>
        <p:spPr>
          <a:xfrm>
            <a:off x="6243687" y="2090032"/>
            <a:ext cx="5287596"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For Average Glucose level:</a:t>
            </a:r>
          </a:p>
          <a:p>
            <a:pPr algn="just"/>
            <a:r>
              <a:rPr lang="en-US" dirty="0"/>
              <a:t>We consider only values below 200 for our model building</a:t>
            </a:r>
          </a:p>
        </p:txBody>
      </p:sp>
      <p:sp>
        <p:nvSpPr>
          <p:cNvPr id="9" name="TextBox 8">
            <a:extLst>
              <a:ext uri="{FF2B5EF4-FFF2-40B4-BE49-F238E27FC236}">
                <a16:creationId xmlns:a16="http://schemas.microsoft.com/office/drawing/2014/main" id="{415B3094-5CA4-4E28-B0A6-C53C3A48C36D}"/>
              </a:ext>
            </a:extLst>
          </p:cNvPr>
          <p:cNvSpPr txBox="1">
            <a:spLocks/>
          </p:cNvSpPr>
          <p:nvPr/>
        </p:nvSpPr>
        <p:spPr>
          <a:xfrm>
            <a:off x="660717" y="2921168"/>
            <a:ext cx="5287596"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From results of Exploratory data analysis we wont be considering Residence type, gender and marriage status for our model building</a:t>
            </a:r>
          </a:p>
        </p:txBody>
      </p:sp>
      <p:pic>
        <p:nvPicPr>
          <p:cNvPr id="10" name="Picture 9">
            <a:extLst>
              <a:ext uri="{FF2B5EF4-FFF2-40B4-BE49-F238E27FC236}">
                <a16:creationId xmlns:a16="http://schemas.microsoft.com/office/drawing/2014/main" id="{9805F5EE-61E9-4AB1-B65D-3702365BC9E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25387" y="3299427"/>
            <a:ext cx="5118754" cy="3412503"/>
          </a:xfrm>
          <a:prstGeom prst="rect">
            <a:avLst/>
          </a:prstGeom>
        </p:spPr>
      </p:pic>
      <p:sp>
        <p:nvSpPr>
          <p:cNvPr id="11" name="TextBox 10">
            <a:extLst>
              <a:ext uri="{FF2B5EF4-FFF2-40B4-BE49-F238E27FC236}">
                <a16:creationId xmlns:a16="http://schemas.microsoft.com/office/drawing/2014/main" id="{F22C0C10-B628-4CB1-AED0-7F01215C1167}"/>
              </a:ext>
            </a:extLst>
          </p:cNvPr>
          <p:cNvSpPr txBox="1">
            <a:spLocks/>
          </p:cNvSpPr>
          <p:nvPr/>
        </p:nvSpPr>
        <p:spPr>
          <a:xfrm>
            <a:off x="660717" y="4354036"/>
            <a:ext cx="5287596" cy="1938992"/>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For Smoking Status :</a:t>
            </a:r>
          </a:p>
          <a:p>
            <a:pPr algn="just"/>
            <a:r>
              <a:rPr lang="en-US" dirty="0"/>
              <a:t>From the graph it is evident that most of the missing smoke status are in ages less than 20, they can be children and teenagers. So we will impute the missing values with never smoked status </a:t>
            </a:r>
          </a:p>
        </p:txBody>
      </p:sp>
    </p:spTree>
    <p:extLst>
      <p:ext uri="{BB962C8B-B14F-4D97-AF65-F5344CB8AC3E}">
        <p14:creationId xmlns:p14="http://schemas.microsoft.com/office/powerpoint/2010/main" val="34339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7" y="280880"/>
            <a:ext cx="3920710" cy="784830"/>
          </a:xfrm>
          <a:prstGeom prst="rect">
            <a:avLst/>
          </a:prstGeom>
          <a:solidFill>
            <a:schemeClr val="bg1"/>
          </a:solidFill>
        </p:spPr>
        <p:txBody>
          <a:bodyPr wrap="square">
            <a:spAutoFit/>
          </a:bodyPr>
          <a:lstStyle/>
          <a:p>
            <a:r>
              <a:rPr lang="en-US" sz="4000" dirty="0">
                <a:solidFill>
                  <a:sysClr val="windowText" lastClr="000000"/>
                </a:solidFill>
              </a:rPr>
              <a:t>Data </a:t>
            </a:r>
            <a:r>
              <a:rPr lang="en-US" sz="4500" dirty="0">
                <a:solidFill>
                  <a:sysClr val="windowText" lastClr="000000"/>
                </a:solidFill>
              </a:rPr>
              <a:t>Modelling</a:t>
            </a:r>
            <a:endParaRPr lang="en-IN" sz="4500" dirty="0">
              <a:solidFill>
                <a:sysClr val="windowText" lastClr="000000"/>
              </a:solidFill>
            </a:endParaRPr>
          </a:p>
        </p:txBody>
      </p:sp>
      <p:sp>
        <p:nvSpPr>
          <p:cNvPr id="6" name="TextBox 5">
            <a:extLst>
              <a:ext uri="{FF2B5EF4-FFF2-40B4-BE49-F238E27FC236}">
                <a16:creationId xmlns:a16="http://schemas.microsoft.com/office/drawing/2014/main" id="{9D5F117E-B2CF-4E63-B86F-9E47878040AB}"/>
              </a:ext>
            </a:extLst>
          </p:cNvPr>
          <p:cNvSpPr txBox="1">
            <a:spLocks/>
          </p:cNvSpPr>
          <p:nvPr/>
        </p:nvSpPr>
        <p:spPr>
          <a:xfrm>
            <a:off x="660717" y="1240026"/>
            <a:ext cx="10990814" cy="1631216"/>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sz="2800" dirty="0"/>
              <a:t>1. Feature Scaling</a:t>
            </a:r>
          </a:p>
          <a:p>
            <a:pPr marL="914400" lvl="1" indent="-457200" algn="just">
              <a:buFont typeface="+mj-lt"/>
              <a:buAutoNum type="alphaLcPeriod"/>
            </a:pPr>
            <a:r>
              <a:rPr lang="en-US" sz="2400" dirty="0"/>
              <a:t>Standard Scaler is used to scale the continuous features</a:t>
            </a:r>
          </a:p>
          <a:p>
            <a:pPr marL="914400" lvl="1" indent="-457200" algn="just">
              <a:buFont typeface="+mj-lt"/>
              <a:buAutoNum type="alphaLcPeriod"/>
            </a:pPr>
            <a:r>
              <a:rPr lang="en-US" sz="2400" dirty="0"/>
              <a:t>For Categorical features values were assigned depending on the importance by results from EDA  </a:t>
            </a:r>
          </a:p>
        </p:txBody>
      </p:sp>
      <p:sp>
        <p:nvSpPr>
          <p:cNvPr id="12" name="TextBox 11">
            <a:extLst>
              <a:ext uri="{FF2B5EF4-FFF2-40B4-BE49-F238E27FC236}">
                <a16:creationId xmlns:a16="http://schemas.microsoft.com/office/drawing/2014/main" id="{B217E1F1-A9BC-4D91-AC20-10CCAD14B0FC}"/>
              </a:ext>
            </a:extLst>
          </p:cNvPr>
          <p:cNvSpPr txBox="1">
            <a:spLocks/>
          </p:cNvSpPr>
          <p:nvPr/>
        </p:nvSpPr>
        <p:spPr>
          <a:xfrm>
            <a:off x="660717" y="3045558"/>
            <a:ext cx="10990814" cy="3323987"/>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sz="2800" dirty="0"/>
              <a:t>2. Model Building</a:t>
            </a:r>
          </a:p>
          <a:p>
            <a:pPr marL="971550" lvl="1" indent="-514350" algn="just">
              <a:buFont typeface="+mj-lt"/>
              <a:buAutoNum type="alphaLcPeriod"/>
            </a:pPr>
            <a:r>
              <a:rPr lang="en-US" sz="2600" dirty="0"/>
              <a:t>Train test spit from </a:t>
            </a:r>
            <a:r>
              <a:rPr lang="en-US" sz="2600" dirty="0" err="1"/>
              <a:t>sklearn</a:t>
            </a:r>
            <a:endParaRPr lang="en-US" sz="2600" dirty="0"/>
          </a:p>
          <a:p>
            <a:pPr marL="971550" lvl="1" indent="-514350" algn="just">
              <a:buFont typeface="+mj-lt"/>
              <a:buAutoNum type="alphaLcPeriod"/>
            </a:pPr>
            <a:r>
              <a:rPr lang="en-US" sz="2600" dirty="0"/>
              <a:t>model = </a:t>
            </a:r>
            <a:r>
              <a:rPr lang="en-US" sz="2600" dirty="0" err="1"/>
              <a:t>LogisticRegression</a:t>
            </a:r>
            <a:r>
              <a:rPr lang="en-US" sz="2600" dirty="0"/>
              <a:t>(</a:t>
            </a:r>
            <a:r>
              <a:rPr lang="en-US" sz="2600" dirty="0" err="1"/>
              <a:t>class_weight</a:t>
            </a:r>
            <a:r>
              <a:rPr lang="en-US" sz="2600" dirty="0"/>
              <a:t>='balanced', </a:t>
            </a:r>
            <a:r>
              <a:rPr lang="en-US" sz="2600" dirty="0" err="1"/>
              <a:t>fit_intercept</a:t>
            </a:r>
            <a:r>
              <a:rPr lang="en-US" sz="2600" dirty="0"/>
              <a:t>= True, penalty= 'l2',random_state=11)</a:t>
            </a:r>
          </a:p>
          <a:p>
            <a:pPr marL="971550" lvl="1" indent="-514350" algn="just">
              <a:buFont typeface="+mj-lt"/>
              <a:buAutoNum type="alphaLcPeriod"/>
            </a:pPr>
            <a:r>
              <a:rPr lang="en-US" sz="2600" dirty="0"/>
              <a:t>Accuracy Score: 0.734578024473319</a:t>
            </a:r>
          </a:p>
          <a:p>
            <a:pPr marL="971550" lvl="1" indent="-514350" algn="just">
              <a:buFont typeface="+mj-lt"/>
              <a:buAutoNum type="alphaLcPeriod"/>
            </a:pPr>
            <a:r>
              <a:rPr lang="en-US" sz="2600" dirty="0"/>
              <a:t>Area Under Curve: 0.8486496397511386</a:t>
            </a:r>
          </a:p>
          <a:p>
            <a:pPr marL="971550" lvl="1" indent="-514350" algn="just">
              <a:buFont typeface="+mj-lt"/>
              <a:buAutoNum type="alphaLcPeriod"/>
            </a:pPr>
            <a:r>
              <a:rPr lang="en-US" sz="2600" dirty="0"/>
              <a:t>Recall score: 0.8292682926829268</a:t>
            </a:r>
          </a:p>
          <a:p>
            <a:pPr marL="971550" lvl="1" indent="-514350" algn="just">
              <a:buFont typeface="+mj-lt"/>
              <a:buAutoNum type="alphaLcPeriod"/>
            </a:pPr>
            <a:r>
              <a:rPr lang="en-US" sz="2600" dirty="0" err="1"/>
              <a:t>brier_score</a:t>
            </a:r>
            <a:r>
              <a:rPr lang="en-US" sz="2600" dirty="0"/>
              <a:t> :0.17309085667987517</a:t>
            </a:r>
          </a:p>
        </p:txBody>
      </p:sp>
    </p:spTree>
    <p:extLst>
      <p:ext uri="{BB962C8B-B14F-4D97-AF65-F5344CB8AC3E}">
        <p14:creationId xmlns:p14="http://schemas.microsoft.com/office/powerpoint/2010/main" val="261503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520961" y="449426"/>
            <a:ext cx="6313471" cy="523220"/>
          </a:xfrm>
          <a:prstGeom prst="rect">
            <a:avLst/>
          </a:prstGeom>
          <a:solidFill>
            <a:schemeClr val="bg1"/>
          </a:solidFill>
        </p:spPr>
        <p:txBody>
          <a:bodyPr wrap="square">
            <a:spAutoFit/>
          </a:bodyPr>
          <a:lstStyle/>
          <a:p>
            <a:r>
              <a:rPr lang="en-US" sz="2700" dirty="0">
                <a:solidFill>
                  <a:sysClr val="windowText" lastClr="000000"/>
                </a:solidFill>
              </a:rPr>
              <a:t>Univariate analysis – Categorical variable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225781" y="5430778"/>
            <a:ext cx="5495467" cy="1323439"/>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r>
              <a:rPr lang="en-US" dirty="0"/>
              <a:t>Population with hypertension are 9.36 % of the </a:t>
            </a:r>
          </a:p>
          <a:p>
            <a:r>
              <a:rPr lang="en-US" dirty="0"/>
              <a:t>given dataset. As per our hypothesis and reference</a:t>
            </a:r>
            <a:r>
              <a:rPr lang="en-IN" dirty="0"/>
              <a:t>, people with hypertension have more chance of stroke and we will check this during bivariable EDA</a:t>
            </a:r>
            <a:endParaRPr lang="en-US" dirty="0"/>
          </a:p>
        </p:txBody>
      </p:sp>
      <p:sp>
        <p:nvSpPr>
          <p:cNvPr id="11" name="TextBox 10">
            <a:extLst>
              <a:ext uri="{FF2B5EF4-FFF2-40B4-BE49-F238E27FC236}">
                <a16:creationId xmlns:a16="http://schemas.microsoft.com/office/drawing/2014/main" id="{E6FDCDBE-330D-4FEA-8D56-B9A8FC518B8B}"/>
              </a:ext>
            </a:extLst>
          </p:cNvPr>
          <p:cNvSpPr txBox="1">
            <a:spLocks/>
          </p:cNvSpPr>
          <p:nvPr/>
        </p:nvSpPr>
        <p:spPr>
          <a:xfrm>
            <a:off x="6292853" y="5428528"/>
            <a:ext cx="5495467" cy="1323439"/>
          </a:xfrm>
          <a:prstGeom prst="rect">
            <a:avLst/>
          </a:prstGeom>
          <a:solidFill>
            <a:schemeClr val="bg1"/>
          </a:solidFill>
          <a:ln>
            <a:solidFill>
              <a:schemeClr val="tx1"/>
            </a:solidFill>
          </a:ln>
        </p:spPr>
        <p:txBody>
          <a:bodyPr wrap="square" rtlCol="0">
            <a:spAutoFit/>
          </a:bodyPr>
          <a:lstStyle/>
          <a:p>
            <a:r>
              <a:rPr lang="en-US" sz="2000" dirty="0"/>
              <a:t>Population with heart disease are 4.75 % of the </a:t>
            </a:r>
          </a:p>
          <a:p>
            <a:r>
              <a:rPr lang="en-US" sz="2000" dirty="0"/>
              <a:t>given dataset. As per our hypothesis and reference</a:t>
            </a:r>
            <a:r>
              <a:rPr lang="en-IN" sz="2000" dirty="0"/>
              <a:t>, people with heart disease have more chance of stroke and we will check this during bivariable EDA</a:t>
            </a:r>
            <a:endParaRPr lang="en-US" sz="2000" dirty="0"/>
          </a:p>
        </p:txBody>
      </p:sp>
      <p:pic>
        <p:nvPicPr>
          <p:cNvPr id="7" name="Picture 6">
            <a:extLst>
              <a:ext uri="{FF2B5EF4-FFF2-40B4-BE49-F238E27FC236}">
                <a16:creationId xmlns:a16="http://schemas.microsoft.com/office/drawing/2014/main" id="{6DAF9315-272C-4028-98BE-0ABBF2E60AE8}"/>
              </a:ext>
            </a:extLst>
          </p:cNvPr>
          <p:cNvPicPr>
            <a:picLocks noChangeAspect="1"/>
          </p:cNvPicPr>
          <p:nvPr/>
        </p:nvPicPr>
        <p:blipFill rotWithShape="1">
          <a:blip r:embed="rId5">
            <a:extLst>
              <a:ext uri="{28A0092B-C50C-407E-A947-70E740481C1C}">
                <a14:useLocalDpi xmlns:a14="http://schemas.microsoft.com/office/drawing/2010/main" val="0"/>
              </a:ext>
            </a:extLst>
          </a:blip>
          <a:srcRect l="150" t="25171" r="49676" b="50111"/>
          <a:stretch/>
        </p:blipFill>
        <p:spPr>
          <a:xfrm>
            <a:off x="439324" y="1249861"/>
            <a:ext cx="5083002" cy="4028284"/>
          </a:xfrm>
          <a:prstGeom prst="rect">
            <a:avLst/>
          </a:prstGeom>
        </p:spPr>
      </p:pic>
      <p:pic>
        <p:nvPicPr>
          <p:cNvPr id="10" name="Picture 9">
            <a:extLst>
              <a:ext uri="{FF2B5EF4-FFF2-40B4-BE49-F238E27FC236}">
                <a16:creationId xmlns:a16="http://schemas.microsoft.com/office/drawing/2014/main" id="{5EFD1D3F-E365-4568-9FB9-7256A74CB8C8}"/>
              </a:ext>
            </a:extLst>
          </p:cNvPr>
          <p:cNvPicPr>
            <a:picLocks noChangeAspect="1"/>
          </p:cNvPicPr>
          <p:nvPr/>
        </p:nvPicPr>
        <p:blipFill rotWithShape="1">
          <a:blip r:embed="rId5">
            <a:extLst>
              <a:ext uri="{28A0092B-C50C-407E-A947-70E740481C1C}">
                <a14:useLocalDpi xmlns:a14="http://schemas.microsoft.com/office/drawing/2010/main" val="0"/>
              </a:ext>
            </a:extLst>
          </a:blip>
          <a:srcRect l="50279" t="25238" r="-453" b="50044"/>
          <a:stretch/>
        </p:blipFill>
        <p:spPr>
          <a:xfrm>
            <a:off x="6499085" y="1242642"/>
            <a:ext cx="5083002" cy="4028284"/>
          </a:xfrm>
          <a:prstGeom prst="rect">
            <a:avLst/>
          </a:prstGeom>
        </p:spPr>
      </p:pic>
    </p:spTree>
    <p:extLst>
      <p:ext uri="{BB962C8B-B14F-4D97-AF65-F5344CB8AC3E}">
        <p14:creationId xmlns:p14="http://schemas.microsoft.com/office/powerpoint/2010/main" val="298720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421102" y="292671"/>
            <a:ext cx="6091995" cy="507831"/>
          </a:xfrm>
          <a:prstGeom prst="rect">
            <a:avLst/>
          </a:prstGeom>
          <a:solidFill>
            <a:schemeClr val="bg1"/>
          </a:solidFill>
        </p:spPr>
        <p:txBody>
          <a:bodyPr wrap="square">
            <a:spAutoFit/>
          </a:bodyPr>
          <a:lstStyle/>
          <a:p>
            <a:r>
              <a:rPr lang="en-US" sz="2700" dirty="0">
                <a:solidFill>
                  <a:sysClr val="windowText" lastClr="000000"/>
                </a:solidFill>
              </a:rPr>
              <a:t>Univariate analysis – Categorical variable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403680" y="5428528"/>
            <a:ext cx="5495467"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r>
              <a:rPr lang="en-US" dirty="0"/>
              <a:t>64.37 % of given population are married. Marriage is related to age and elder people are more likely to be married.</a:t>
            </a:r>
          </a:p>
        </p:txBody>
      </p:sp>
      <p:sp>
        <p:nvSpPr>
          <p:cNvPr id="11" name="TextBox 10">
            <a:extLst>
              <a:ext uri="{FF2B5EF4-FFF2-40B4-BE49-F238E27FC236}">
                <a16:creationId xmlns:a16="http://schemas.microsoft.com/office/drawing/2014/main" id="{E6FDCDBE-330D-4FEA-8D56-B9A8FC518B8B}"/>
              </a:ext>
            </a:extLst>
          </p:cNvPr>
          <p:cNvSpPr txBox="1">
            <a:spLocks/>
          </p:cNvSpPr>
          <p:nvPr/>
        </p:nvSpPr>
        <p:spPr>
          <a:xfrm>
            <a:off x="6431732" y="5274639"/>
            <a:ext cx="5495467" cy="1323439"/>
          </a:xfrm>
          <a:prstGeom prst="rect">
            <a:avLst/>
          </a:prstGeom>
          <a:solidFill>
            <a:schemeClr val="bg1"/>
          </a:solidFill>
          <a:ln>
            <a:solidFill>
              <a:schemeClr val="tx1"/>
            </a:solidFill>
          </a:ln>
        </p:spPr>
        <p:txBody>
          <a:bodyPr wrap="square" rtlCol="0">
            <a:spAutoFit/>
          </a:bodyPr>
          <a:lstStyle/>
          <a:p>
            <a:r>
              <a:rPr lang="en-US" sz="2000" dirty="0"/>
              <a:t>Here we have 5 types of work categories and among them private sector is most and never worked is least and we see how this effects the chance of stroke occurrence during bivariate EDA</a:t>
            </a:r>
          </a:p>
        </p:txBody>
      </p:sp>
      <p:pic>
        <p:nvPicPr>
          <p:cNvPr id="7" name="Picture 6">
            <a:extLst>
              <a:ext uri="{FF2B5EF4-FFF2-40B4-BE49-F238E27FC236}">
                <a16:creationId xmlns:a16="http://schemas.microsoft.com/office/drawing/2014/main" id="{53D17991-E2E8-4F74-A3E4-47D1E1E8E2F4}"/>
              </a:ext>
            </a:extLst>
          </p:cNvPr>
          <p:cNvPicPr>
            <a:picLocks noChangeAspect="1"/>
          </p:cNvPicPr>
          <p:nvPr/>
        </p:nvPicPr>
        <p:blipFill rotWithShape="1">
          <a:blip r:embed="rId5">
            <a:extLst>
              <a:ext uri="{28A0092B-C50C-407E-A947-70E740481C1C}">
                <a14:useLocalDpi xmlns:a14="http://schemas.microsoft.com/office/drawing/2010/main" val="0"/>
              </a:ext>
            </a:extLst>
          </a:blip>
          <a:srcRect l="352" t="50212" r="49474" b="24891"/>
          <a:stretch/>
        </p:blipFill>
        <p:spPr>
          <a:xfrm>
            <a:off x="421101" y="1084158"/>
            <a:ext cx="5257803" cy="4197025"/>
          </a:xfrm>
          <a:prstGeom prst="rect">
            <a:avLst/>
          </a:prstGeom>
        </p:spPr>
      </p:pic>
      <p:pic>
        <p:nvPicPr>
          <p:cNvPr id="10" name="Picture 9">
            <a:extLst>
              <a:ext uri="{FF2B5EF4-FFF2-40B4-BE49-F238E27FC236}">
                <a16:creationId xmlns:a16="http://schemas.microsoft.com/office/drawing/2014/main" id="{61E45DF2-FB93-42C0-8495-06E76FAF65C5}"/>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t="50058" r="-174" b="25045"/>
          <a:stretch/>
        </p:blipFill>
        <p:spPr>
          <a:xfrm>
            <a:off x="6431732" y="967050"/>
            <a:ext cx="5257803" cy="4197025"/>
          </a:xfrm>
          <a:prstGeom prst="rect">
            <a:avLst/>
          </a:prstGeom>
        </p:spPr>
      </p:pic>
    </p:spTree>
    <p:extLst>
      <p:ext uri="{BB962C8B-B14F-4D97-AF65-F5344CB8AC3E}">
        <p14:creationId xmlns:p14="http://schemas.microsoft.com/office/powerpoint/2010/main" val="309607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403679" y="285021"/>
            <a:ext cx="6007907" cy="507831"/>
          </a:xfrm>
          <a:prstGeom prst="rect">
            <a:avLst/>
          </a:prstGeom>
          <a:solidFill>
            <a:schemeClr val="bg1"/>
          </a:solidFill>
        </p:spPr>
        <p:txBody>
          <a:bodyPr wrap="square">
            <a:spAutoFit/>
          </a:bodyPr>
          <a:lstStyle/>
          <a:p>
            <a:r>
              <a:rPr lang="en-US" sz="2700" dirty="0">
                <a:solidFill>
                  <a:sysClr val="windowText" lastClr="000000"/>
                </a:solidFill>
              </a:rPr>
              <a:t>Univariate analysis – Categorical variable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05351" y="5557316"/>
            <a:ext cx="5495467"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r>
              <a:rPr lang="en-US" dirty="0"/>
              <a:t>The given population are evenly distributed among the Rural and Urban type and this not affect our final prediction.</a:t>
            </a:r>
          </a:p>
        </p:txBody>
      </p:sp>
      <p:sp>
        <p:nvSpPr>
          <p:cNvPr id="11" name="TextBox 10">
            <a:extLst>
              <a:ext uri="{FF2B5EF4-FFF2-40B4-BE49-F238E27FC236}">
                <a16:creationId xmlns:a16="http://schemas.microsoft.com/office/drawing/2014/main" id="{E6FDCDBE-330D-4FEA-8D56-B9A8FC518B8B}"/>
              </a:ext>
            </a:extLst>
          </p:cNvPr>
          <p:cNvSpPr txBox="1">
            <a:spLocks/>
          </p:cNvSpPr>
          <p:nvPr/>
        </p:nvSpPr>
        <p:spPr>
          <a:xfrm>
            <a:off x="6194329" y="5403427"/>
            <a:ext cx="5692320" cy="1323439"/>
          </a:xfrm>
          <a:prstGeom prst="rect">
            <a:avLst/>
          </a:prstGeom>
          <a:solidFill>
            <a:schemeClr val="bg1"/>
          </a:solidFill>
          <a:ln>
            <a:solidFill>
              <a:schemeClr val="tx1"/>
            </a:solidFill>
          </a:ln>
        </p:spPr>
        <p:txBody>
          <a:bodyPr wrap="square" rtlCol="0">
            <a:spAutoFit/>
          </a:bodyPr>
          <a:lstStyle/>
          <a:p>
            <a:r>
              <a:rPr lang="en-US" sz="2000" dirty="0"/>
              <a:t>We have three categories regarding smoking and people who have never smoked are more in our dataset and as per our hypothesis smoking increases the chance of having a stroke</a:t>
            </a:r>
          </a:p>
        </p:txBody>
      </p:sp>
      <p:pic>
        <p:nvPicPr>
          <p:cNvPr id="7" name="Picture 6">
            <a:extLst>
              <a:ext uri="{FF2B5EF4-FFF2-40B4-BE49-F238E27FC236}">
                <a16:creationId xmlns:a16="http://schemas.microsoft.com/office/drawing/2014/main" id="{B45F6112-A42E-43D9-9733-6AFE3F1DC4B4}"/>
              </a:ext>
            </a:extLst>
          </p:cNvPr>
          <p:cNvPicPr>
            <a:picLocks noChangeAspect="1"/>
          </p:cNvPicPr>
          <p:nvPr/>
        </p:nvPicPr>
        <p:blipFill rotWithShape="1">
          <a:blip r:embed="rId5">
            <a:extLst>
              <a:ext uri="{28A0092B-C50C-407E-A947-70E740481C1C}">
                <a14:useLocalDpi xmlns:a14="http://schemas.microsoft.com/office/drawing/2010/main" val="0"/>
              </a:ext>
            </a:extLst>
          </a:blip>
          <a:srcRect l="166" t="74892" r="49660" b="211"/>
          <a:stretch/>
        </p:blipFill>
        <p:spPr>
          <a:xfrm>
            <a:off x="371137" y="1206402"/>
            <a:ext cx="5257803" cy="4197025"/>
          </a:xfrm>
          <a:prstGeom prst="rect">
            <a:avLst/>
          </a:prstGeom>
        </p:spPr>
      </p:pic>
      <p:pic>
        <p:nvPicPr>
          <p:cNvPr id="10" name="Picture 9">
            <a:extLst>
              <a:ext uri="{FF2B5EF4-FFF2-40B4-BE49-F238E27FC236}">
                <a16:creationId xmlns:a16="http://schemas.microsoft.com/office/drawing/2014/main" id="{04176489-B625-4515-B0B2-A2A12F224B21}"/>
              </a:ext>
            </a:extLst>
          </p:cNvPr>
          <p:cNvPicPr>
            <a:picLocks noChangeAspect="1"/>
          </p:cNvPicPr>
          <p:nvPr/>
        </p:nvPicPr>
        <p:blipFill rotWithShape="1">
          <a:blip r:embed="rId5">
            <a:extLst>
              <a:ext uri="{28A0092B-C50C-407E-A947-70E740481C1C}">
                <a14:useLocalDpi xmlns:a14="http://schemas.microsoft.com/office/drawing/2010/main" val="0"/>
              </a:ext>
            </a:extLst>
          </a:blip>
          <a:srcRect l="49660" t="75103" r="166" b="662"/>
          <a:stretch/>
        </p:blipFill>
        <p:spPr>
          <a:xfrm>
            <a:off x="6411587" y="1206402"/>
            <a:ext cx="5257803" cy="4085474"/>
          </a:xfrm>
          <a:prstGeom prst="rect">
            <a:avLst/>
          </a:prstGeom>
        </p:spPr>
      </p:pic>
    </p:spTree>
    <p:extLst>
      <p:ext uri="{BB962C8B-B14F-4D97-AF65-F5344CB8AC3E}">
        <p14:creationId xmlns:p14="http://schemas.microsoft.com/office/powerpoint/2010/main" val="168943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830400" y="451044"/>
            <a:ext cx="7022128" cy="523220"/>
          </a:xfrm>
          <a:prstGeom prst="rect">
            <a:avLst/>
          </a:prstGeom>
          <a:solidFill>
            <a:schemeClr val="bg1"/>
          </a:solidFill>
        </p:spPr>
        <p:txBody>
          <a:bodyPr wrap="square">
            <a:spAutoFit/>
          </a:bodyPr>
          <a:lstStyle/>
          <a:p>
            <a:r>
              <a:rPr lang="en-US" sz="2700" dirty="0">
                <a:solidFill>
                  <a:sysClr val="windowText" lastClr="000000"/>
                </a:solidFill>
              </a:rPr>
              <a:t>Univariate analysis – Continuous variable - Age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830400" y="5187574"/>
            <a:ext cx="10845036"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The age of the given population is evenly distributed in the age group of 0 to 80. We find there are many people under the age of 1 in the given dataset. They are newborn children and they don’t get a stroke . So, we will only consider the people above the age of 1 for our evaluation</a:t>
            </a:r>
          </a:p>
        </p:txBody>
      </p:sp>
      <p:pic>
        <p:nvPicPr>
          <p:cNvPr id="3" name="Picture 2" descr="A picture containing text, appliance&#10;&#10;Description automatically generated">
            <a:extLst>
              <a:ext uri="{FF2B5EF4-FFF2-40B4-BE49-F238E27FC236}">
                <a16:creationId xmlns:a16="http://schemas.microsoft.com/office/drawing/2014/main" id="{0F36AD33-864D-4B57-AF8E-DCB455EA6B33}"/>
              </a:ext>
            </a:extLst>
          </p:cNvPr>
          <p:cNvPicPr>
            <a:picLocks noChangeAspect="1"/>
          </p:cNvPicPr>
          <p:nvPr/>
        </p:nvPicPr>
        <p:blipFill rotWithShape="1">
          <a:blip r:embed="rId5">
            <a:extLst>
              <a:ext uri="{28A0092B-C50C-407E-A947-70E740481C1C}">
                <a14:useLocalDpi xmlns:a14="http://schemas.microsoft.com/office/drawing/2010/main" val="0"/>
              </a:ext>
            </a:extLst>
          </a:blip>
          <a:srcRect l="7851" t="3514" r="7247"/>
          <a:stretch/>
        </p:blipFill>
        <p:spPr>
          <a:xfrm>
            <a:off x="830400" y="1319729"/>
            <a:ext cx="10845036" cy="3522379"/>
          </a:xfrm>
          <a:prstGeom prst="rect">
            <a:avLst/>
          </a:prstGeom>
        </p:spPr>
      </p:pic>
    </p:spTree>
    <p:extLst>
      <p:ext uri="{BB962C8B-B14F-4D97-AF65-F5344CB8AC3E}">
        <p14:creationId xmlns:p14="http://schemas.microsoft.com/office/powerpoint/2010/main" val="28282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830400" y="451044"/>
            <a:ext cx="7078689" cy="523220"/>
          </a:xfrm>
          <a:prstGeom prst="rect">
            <a:avLst/>
          </a:prstGeom>
          <a:solidFill>
            <a:schemeClr val="bg1"/>
          </a:solidFill>
        </p:spPr>
        <p:txBody>
          <a:bodyPr wrap="square">
            <a:spAutoFit/>
          </a:bodyPr>
          <a:lstStyle/>
          <a:p>
            <a:r>
              <a:rPr lang="en-US" sz="2700" dirty="0">
                <a:solidFill>
                  <a:sysClr val="windowText" lastClr="000000"/>
                </a:solidFill>
              </a:rPr>
              <a:t>Univariate analysis – Continuous variable - BMI</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718456" y="5049597"/>
            <a:ext cx="10845036" cy="1323439"/>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Here there are many outliers and they need to be treated. BMI values above 60 are extremely rare and they can be removed from our dataset. This won't affect our prediction as our assumption is realistic</a:t>
            </a:r>
          </a:p>
          <a:p>
            <a:pPr algn="just"/>
            <a:r>
              <a:rPr lang="en-US" dirty="0"/>
              <a:t>The number of values greater than 60 are 89 or (89/43311 = 0.002%) which is very small so they can be removed</a:t>
            </a:r>
          </a:p>
        </p:txBody>
      </p:sp>
      <p:pic>
        <p:nvPicPr>
          <p:cNvPr id="7" name="Picture 6">
            <a:extLst>
              <a:ext uri="{FF2B5EF4-FFF2-40B4-BE49-F238E27FC236}">
                <a16:creationId xmlns:a16="http://schemas.microsoft.com/office/drawing/2014/main" id="{DED4B4E1-8D8B-40DC-9085-5BDD2C3C206B}"/>
              </a:ext>
            </a:extLst>
          </p:cNvPr>
          <p:cNvPicPr>
            <a:picLocks noChangeAspect="1"/>
          </p:cNvPicPr>
          <p:nvPr/>
        </p:nvPicPr>
        <p:blipFill rotWithShape="1">
          <a:blip r:embed="rId5">
            <a:extLst>
              <a:ext uri="{28A0092B-C50C-407E-A947-70E740481C1C}">
                <a14:useLocalDpi xmlns:a14="http://schemas.microsoft.com/office/drawing/2010/main" val="0"/>
              </a:ext>
            </a:extLst>
          </a:blip>
          <a:srcRect l="8296" r="8607"/>
          <a:stretch/>
        </p:blipFill>
        <p:spPr>
          <a:xfrm>
            <a:off x="502692" y="1168999"/>
            <a:ext cx="11276563" cy="3522379"/>
          </a:xfrm>
          <a:prstGeom prst="rect">
            <a:avLst/>
          </a:prstGeom>
        </p:spPr>
      </p:pic>
    </p:spTree>
    <p:extLst>
      <p:ext uri="{BB962C8B-B14F-4D97-AF65-F5344CB8AC3E}">
        <p14:creationId xmlns:p14="http://schemas.microsoft.com/office/powerpoint/2010/main" val="7793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458771" y="439320"/>
            <a:ext cx="8869781" cy="523220"/>
          </a:xfrm>
          <a:prstGeom prst="rect">
            <a:avLst/>
          </a:prstGeom>
          <a:solidFill>
            <a:schemeClr val="bg1"/>
          </a:solidFill>
        </p:spPr>
        <p:txBody>
          <a:bodyPr wrap="square">
            <a:spAutoFit/>
          </a:bodyPr>
          <a:lstStyle/>
          <a:p>
            <a:r>
              <a:rPr lang="en-US" sz="2700" dirty="0">
                <a:solidFill>
                  <a:sysClr val="windowText" lastClr="000000"/>
                </a:solidFill>
              </a:rPr>
              <a:t>Univariate analysis – Continuous variable – Glucose levels</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830400" y="5187574"/>
            <a:ext cx="10845036" cy="707886"/>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Here we observe a bimodal distribution and also average glucose levels above 200 are extremely rare so we will only consider the value below 200 for our model building</a:t>
            </a:r>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rotWithShape="1">
          <a:blip r:embed="rId5">
            <a:extLst>
              <a:ext uri="{28A0092B-C50C-407E-A947-70E740481C1C}">
                <a14:useLocalDpi xmlns:a14="http://schemas.microsoft.com/office/drawing/2010/main" val="0"/>
              </a:ext>
            </a:extLst>
          </a:blip>
          <a:srcRect l="7551" t="268" r="8644" b="-268"/>
          <a:stretch/>
        </p:blipFill>
        <p:spPr>
          <a:xfrm>
            <a:off x="458771" y="1234987"/>
            <a:ext cx="11274457" cy="3522379"/>
          </a:xfrm>
          <a:prstGeom prst="rect">
            <a:avLst/>
          </a:prstGeom>
        </p:spPr>
      </p:pic>
    </p:spTree>
    <p:extLst>
      <p:ext uri="{BB962C8B-B14F-4D97-AF65-F5344CB8AC3E}">
        <p14:creationId xmlns:p14="http://schemas.microsoft.com/office/powerpoint/2010/main" val="94623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6000"/>
            <a:lum/>
            <a:extLst>
              <a:ext uri="{BEBA8EAE-BF5A-486C-A8C5-ECC9F3942E4B}">
                <a14:imgProps xmlns:a14="http://schemas.microsoft.com/office/drawing/2010/main">
                  <a14:imgLayer r:embed="rId4">
                    <a14:imgEffect>
                      <a14:artisticBlur/>
                    </a14:imgEffect>
                  </a14:imgLayer>
                </a14:imgProps>
              </a:ext>
            </a:extLst>
          </a:blip>
          <a:srcRect/>
          <a:stretch>
            <a:fillRect t="-17000" b="-5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7D9F2-A114-4936-922B-1DE85A1719A8}"/>
              </a:ext>
            </a:extLst>
          </p:cNvPr>
          <p:cNvSpPr/>
          <p:nvPr/>
        </p:nvSpPr>
        <p:spPr>
          <a:xfrm>
            <a:off x="660718" y="280880"/>
            <a:ext cx="6399958" cy="523220"/>
          </a:xfrm>
          <a:prstGeom prst="rect">
            <a:avLst/>
          </a:prstGeom>
          <a:solidFill>
            <a:schemeClr val="bg1"/>
          </a:solidFill>
        </p:spPr>
        <p:txBody>
          <a:bodyPr wrap="square">
            <a:spAutoFit/>
          </a:bodyPr>
          <a:lstStyle/>
          <a:p>
            <a:r>
              <a:rPr lang="en-US" sz="2700" dirty="0">
                <a:solidFill>
                  <a:sysClr val="windowText" lastClr="000000"/>
                </a:solidFill>
              </a:rPr>
              <a:t>Bivariate analysis – Hypertension vs stroke</a:t>
            </a:r>
            <a:endParaRPr lang="en-IN" sz="2700" dirty="0">
              <a:solidFill>
                <a:sysClr val="windowText" lastClr="000000"/>
              </a:solidFill>
            </a:endParaRPr>
          </a:p>
        </p:txBody>
      </p:sp>
      <p:sp>
        <p:nvSpPr>
          <p:cNvPr id="6" name="TextBox 5">
            <a:extLst>
              <a:ext uri="{FF2B5EF4-FFF2-40B4-BE49-F238E27FC236}">
                <a16:creationId xmlns:a16="http://schemas.microsoft.com/office/drawing/2014/main" id="{1604301C-CF21-4868-A450-0B25F4A32D49}"/>
              </a:ext>
            </a:extLst>
          </p:cNvPr>
          <p:cNvSpPr txBox="1">
            <a:spLocks/>
          </p:cNvSpPr>
          <p:nvPr/>
        </p:nvSpPr>
        <p:spPr>
          <a:xfrm>
            <a:off x="311085" y="5187574"/>
            <a:ext cx="11364351" cy="1015663"/>
          </a:xfrm>
          <a:prstGeom prst="rect">
            <a:avLst/>
          </a:prstGeom>
          <a:solidFill>
            <a:schemeClr val="bg1"/>
          </a:solidFill>
          <a:ln>
            <a:solidFill>
              <a:schemeClr val="tx1"/>
            </a:solidFill>
          </a:ln>
        </p:spPr>
        <p:txBody>
          <a:bodyPr wrap="square" rtlCol="0">
            <a:spAutoFit/>
          </a:bodyPr>
          <a:lstStyle>
            <a:defPPr>
              <a:defRPr lang="en-US"/>
            </a:defPPr>
            <a:lvl1pPr>
              <a:defRPr sz="2000"/>
            </a:lvl1pPr>
          </a:lstStyle>
          <a:p>
            <a:pPr algn="just"/>
            <a:r>
              <a:rPr lang="en-US" dirty="0"/>
              <a:t>People with hypertension have more chance of getting a stroke and it is evident from the stacked plot where 4.9% of people with hypertension got a stroke and only 1.4% of people without hypertension have a stroke. </a:t>
            </a:r>
          </a:p>
          <a:p>
            <a:pPr algn="just"/>
            <a:r>
              <a:rPr lang="en-US" dirty="0"/>
              <a:t>Also p- value is less than 0.05 which implies this is a significant variable for prediction</a:t>
            </a:r>
          </a:p>
        </p:txBody>
      </p:sp>
      <p:pic>
        <p:nvPicPr>
          <p:cNvPr id="7" name="Picture 6">
            <a:extLst>
              <a:ext uri="{FF2B5EF4-FFF2-40B4-BE49-F238E27FC236}">
                <a16:creationId xmlns:a16="http://schemas.microsoft.com/office/drawing/2014/main" id="{BD5F77E7-45C9-47F6-A7C9-E4D1FA8FAD1A}"/>
              </a:ext>
            </a:extLst>
          </p:cNvPr>
          <p:cNvPicPr>
            <a:picLocks noChangeAspect="1"/>
          </p:cNvPicPr>
          <p:nvPr/>
        </p:nvPicPr>
        <p:blipFill rotWithShape="1">
          <a:blip r:embed="rId5">
            <a:extLst>
              <a:ext uri="{28A0092B-C50C-407E-A947-70E740481C1C}">
                <a14:useLocalDpi xmlns:a14="http://schemas.microsoft.com/office/drawing/2010/main" val="0"/>
              </a:ext>
            </a:extLst>
          </a:blip>
          <a:srcRect l="6733" t="-270" r="8094"/>
          <a:stretch/>
        </p:blipFill>
        <p:spPr>
          <a:xfrm>
            <a:off x="95839" y="1229896"/>
            <a:ext cx="12000322" cy="3531882"/>
          </a:xfrm>
          <a:prstGeom prst="rect">
            <a:avLst/>
          </a:prstGeom>
        </p:spPr>
      </p:pic>
    </p:spTree>
    <p:extLst>
      <p:ext uri="{BB962C8B-B14F-4D97-AF65-F5344CB8AC3E}">
        <p14:creationId xmlns:p14="http://schemas.microsoft.com/office/powerpoint/2010/main" val="123191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1275</Words>
  <Application>Microsoft Office PowerPoint</Application>
  <PresentationFormat>Widescreen</PresentationFormat>
  <Paragraphs>106</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Saivenkatesh Lella</dc:creator>
  <cp:lastModifiedBy>sai venkatesh</cp:lastModifiedBy>
  <cp:revision>32</cp:revision>
  <dcterms:created xsi:type="dcterms:W3CDTF">2021-02-14T08:42:31Z</dcterms:created>
  <dcterms:modified xsi:type="dcterms:W3CDTF">2021-02-14T18:25:32Z</dcterms:modified>
</cp:coreProperties>
</file>