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8C5D022-E398-4BCB-A350-8B832383200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9CCFA0F-89A6-4B5C-B3C5-2FA6BC5CF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90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D022-E398-4BCB-A350-8B832383200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FA0F-89A6-4B5C-B3C5-2FA6BC5CF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08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D022-E398-4BCB-A350-8B832383200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FA0F-89A6-4B5C-B3C5-2FA6BC5CF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5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D022-E398-4BCB-A350-8B832383200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FA0F-89A6-4B5C-B3C5-2FA6BC5CF52C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9344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D022-E398-4BCB-A350-8B832383200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FA0F-89A6-4B5C-B3C5-2FA6BC5CF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46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D022-E398-4BCB-A350-8B832383200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FA0F-89A6-4B5C-B3C5-2FA6BC5CF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354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D022-E398-4BCB-A350-8B832383200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FA0F-89A6-4B5C-B3C5-2FA6BC5CF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71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D022-E398-4BCB-A350-8B832383200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FA0F-89A6-4B5C-B3C5-2FA6BC5CF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836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D022-E398-4BCB-A350-8B832383200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FA0F-89A6-4B5C-B3C5-2FA6BC5CF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6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D022-E398-4BCB-A350-8B832383200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FA0F-89A6-4B5C-B3C5-2FA6BC5CF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74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D022-E398-4BCB-A350-8B832383200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FA0F-89A6-4B5C-B3C5-2FA6BC5CF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06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D022-E398-4BCB-A350-8B832383200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FA0F-89A6-4B5C-B3C5-2FA6BC5CF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1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D022-E398-4BCB-A350-8B832383200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FA0F-89A6-4B5C-B3C5-2FA6BC5CF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51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D022-E398-4BCB-A350-8B832383200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FA0F-89A6-4B5C-B3C5-2FA6BC5CF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2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D022-E398-4BCB-A350-8B832383200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FA0F-89A6-4B5C-B3C5-2FA6BC5CF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93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D022-E398-4BCB-A350-8B832383200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FA0F-89A6-4B5C-B3C5-2FA6BC5CF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19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D022-E398-4BCB-A350-8B832383200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FA0F-89A6-4B5C-B3C5-2FA6BC5CF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72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5D022-E398-4BCB-A350-8B832383200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FA0F-89A6-4B5C-B3C5-2FA6BC5CF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593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  <p:sldLayoutId id="2147484226" r:id="rId16"/>
    <p:sldLayoutId id="214748422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docs" TargetMode="External"/><Relationship Id="rId2" Type="http://schemas.openxmlformats.org/officeDocument/2006/relationships/hyperlink" Target="https://en.wikipedia.org/wiki/Category:Neighbourhoods_in_Hyderabad,_Indi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Neighbourhoods_in_Hyderabad,_Indi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2974" y="1016000"/>
            <a:ext cx="8455025" cy="2709331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oursera Capstone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IBM Applied Data Science Capstone</a:t>
            </a:r>
            <a:br>
              <a:rPr lang="en-IN" sz="36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36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i="1" cap="none" dirty="0" smtClean="0">
                <a:latin typeface="Book Antiqua" panose="02040602050305030304" pitchFamily="18" charset="0"/>
              </a:rPr>
              <a:t>Opening A New Shopping Mall In Hyderabad, Telangana</a:t>
            </a:r>
            <a:endParaRPr lang="en-IN" sz="3600" dirty="0"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4229100"/>
            <a:ext cx="6642099" cy="1130300"/>
          </a:xfrm>
        </p:spPr>
        <p:txBody>
          <a:bodyPr>
            <a:normAutofit/>
          </a:bodyPr>
          <a:lstStyle/>
          <a:p>
            <a:pPr algn="ctr"/>
            <a:r>
              <a:rPr lang="en-IN" sz="2400" dirty="0" smtClean="0">
                <a:latin typeface="Book Antiqua" panose="02040602050305030304" pitchFamily="18" charset="0"/>
              </a:rPr>
              <a:t> </a:t>
            </a:r>
            <a:r>
              <a:rPr lang="en-IN" sz="2400" dirty="0">
                <a:latin typeface="Book Antiqua" panose="02040602050305030304" pitchFamily="18" charset="0"/>
              </a:rPr>
              <a:t>By: </a:t>
            </a:r>
            <a:r>
              <a:rPr lang="en-IN" sz="2400" dirty="0" smtClean="0">
                <a:latin typeface="Book Antiqua" panose="02040602050305030304" pitchFamily="18" charset="0"/>
              </a:rPr>
              <a:t>Sai </a:t>
            </a:r>
            <a:r>
              <a:rPr lang="en-IN" sz="2400" dirty="0" err="1" smtClean="0">
                <a:latin typeface="Book Antiqua" panose="02040602050305030304" pitchFamily="18" charset="0"/>
              </a:rPr>
              <a:t>Venkatesh</a:t>
            </a:r>
            <a:endParaRPr lang="en-IN" sz="2400" dirty="0">
              <a:latin typeface="Book Antiqua" panose="02040602050305030304" pitchFamily="18" charset="0"/>
            </a:endParaRPr>
          </a:p>
          <a:p>
            <a:pPr algn="ctr"/>
            <a:r>
              <a:rPr lang="en-IN" sz="2400" dirty="0" smtClean="0">
                <a:latin typeface="Book Antiqua" panose="02040602050305030304" pitchFamily="18" charset="0"/>
              </a:rPr>
              <a:t>July </a:t>
            </a:r>
            <a:r>
              <a:rPr lang="en-IN" sz="2400" dirty="0">
                <a:latin typeface="Book Antiqua" panose="02040602050305030304" pitchFamily="18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65697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912" y="1512887"/>
            <a:ext cx="10644188" cy="3541714"/>
          </a:xfrm>
        </p:spPr>
        <p:txBody>
          <a:bodyPr/>
          <a:lstStyle/>
          <a:p>
            <a:pPr marL="0" indent="0">
              <a:buNone/>
            </a:pPr>
            <a:r>
              <a:rPr lang="en-US" sz="2700" b="1" dirty="0" smtClean="0"/>
              <a:t>References</a:t>
            </a:r>
          </a:p>
          <a:p>
            <a:r>
              <a:rPr lang="en-US" dirty="0" err="1"/>
              <a:t>Neighbourhoods</a:t>
            </a:r>
            <a:r>
              <a:rPr lang="en-US" dirty="0"/>
              <a:t> in Hyderabad. Wikipedia. Retrieved from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://en.wikipedia.org/wiki/Category:Neighbourhoods_in_Hyderabad,_India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Foursquare Developers Documentation. Retrieved from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://developer.foursquare.com/docs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4005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b="1" dirty="0" smtClean="0">
                <a:latin typeface="Bradley Hand ITC" panose="03070402050302030203" pitchFamily="66" charset="0"/>
              </a:rPr>
              <a:t>Thank You</a:t>
            </a:r>
            <a:endParaRPr lang="en-IN" sz="138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58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9312" y="1219201"/>
            <a:ext cx="9640887" cy="49276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/>
              <a:t>Business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Target </a:t>
            </a:r>
            <a:r>
              <a:rPr lang="en-US" b="1" dirty="0"/>
              <a:t>audience of </a:t>
            </a:r>
            <a:r>
              <a:rPr lang="en-US" b="1" dirty="0" smtClean="0"/>
              <a:t>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 </a:t>
            </a:r>
            <a:r>
              <a:rPr lang="en-US" b="1" dirty="0"/>
              <a:t>Data ( Source and methods of extraction </a:t>
            </a:r>
            <a:r>
              <a:rPr lang="en-US" b="1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/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/>
              <a:t> 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/>
              <a:t>References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35300" y="584200"/>
            <a:ext cx="551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Contents</a:t>
            </a:r>
            <a:endParaRPr lang="en-IN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6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41425"/>
            <a:ext cx="9779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700" b="1" dirty="0"/>
              <a:t>Business Problem</a:t>
            </a:r>
          </a:p>
          <a:p>
            <a:r>
              <a:rPr lang="en-US" dirty="0" smtClean="0"/>
              <a:t>Location </a:t>
            </a:r>
            <a:r>
              <a:rPr lang="en-US" dirty="0"/>
              <a:t>of the shopping mall is one of the most important decisions that will determine whether the mall will be a success or a failure</a:t>
            </a:r>
          </a:p>
          <a:p>
            <a:r>
              <a:rPr lang="en-US" dirty="0" smtClean="0"/>
              <a:t>Objective : To </a:t>
            </a:r>
            <a:r>
              <a:rPr lang="en-US" dirty="0" err="1"/>
              <a:t>analyse</a:t>
            </a:r>
            <a:r>
              <a:rPr lang="en-US" dirty="0"/>
              <a:t> and select the best locations in the city of </a:t>
            </a:r>
            <a:r>
              <a:rPr lang="en-US" dirty="0" smtClean="0"/>
              <a:t>Hyderabad, Telangana to </a:t>
            </a:r>
            <a:r>
              <a:rPr lang="en-US" dirty="0"/>
              <a:t>open a new shopping mall</a:t>
            </a:r>
          </a:p>
          <a:p>
            <a:pPr marL="0" indent="0">
              <a:buNone/>
            </a:pPr>
            <a:r>
              <a:rPr lang="en-IN" sz="2700" b="1" dirty="0" smtClean="0"/>
              <a:t>Business </a:t>
            </a:r>
            <a:r>
              <a:rPr lang="en-IN" sz="2700" b="1" dirty="0"/>
              <a:t>question</a:t>
            </a:r>
          </a:p>
          <a:p>
            <a:r>
              <a:rPr lang="en-US" dirty="0" smtClean="0"/>
              <a:t>In </a:t>
            </a:r>
            <a:r>
              <a:rPr lang="en-US" dirty="0"/>
              <a:t>the city </a:t>
            </a:r>
            <a:r>
              <a:rPr lang="en-US" dirty="0" smtClean="0"/>
              <a:t>of Hyderabad</a:t>
            </a:r>
            <a:r>
              <a:rPr lang="en-US" dirty="0"/>
              <a:t>, Telangana</a:t>
            </a:r>
            <a:r>
              <a:rPr lang="en-US" dirty="0" smtClean="0"/>
              <a:t>, </a:t>
            </a:r>
            <a:r>
              <a:rPr lang="en-US" dirty="0"/>
              <a:t>if a property developer is looking to open a new shopping mall, where would you recommend that they open it?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2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500" y="393700"/>
            <a:ext cx="9601200" cy="59864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4000" b="1" dirty="0"/>
              <a:t>Data</a:t>
            </a:r>
          </a:p>
          <a:p>
            <a:pPr marL="0" indent="0">
              <a:buNone/>
            </a:pPr>
            <a:r>
              <a:rPr lang="en-IN" sz="2900" b="1" dirty="0" smtClean="0"/>
              <a:t>Data </a:t>
            </a:r>
            <a:r>
              <a:rPr lang="en-IN" sz="2900" b="1" dirty="0"/>
              <a:t>required</a:t>
            </a:r>
          </a:p>
          <a:p>
            <a:r>
              <a:rPr lang="en-US" dirty="0" smtClean="0"/>
              <a:t>List </a:t>
            </a:r>
            <a:r>
              <a:rPr lang="en-US" dirty="0"/>
              <a:t>of </a:t>
            </a:r>
            <a:r>
              <a:rPr lang="en-US" dirty="0" err="1"/>
              <a:t>neighbourhoods</a:t>
            </a:r>
            <a:r>
              <a:rPr lang="en-US" dirty="0"/>
              <a:t> in </a:t>
            </a:r>
            <a:r>
              <a:rPr lang="en-US" dirty="0" smtClean="0"/>
              <a:t>Hyderabad</a:t>
            </a:r>
            <a:endParaRPr lang="en-US" dirty="0"/>
          </a:p>
          <a:p>
            <a:r>
              <a:rPr lang="en-US" dirty="0" smtClean="0"/>
              <a:t>Latitude </a:t>
            </a:r>
            <a:r>
              <a:rPr lang="en-US" dirty="0"/>
              <a:t>and longitude coordinates of the </a:t>
            </a:r>
            <a:r>
              <a:rPr lang="en-US" dirty="0" err="1"/>
              <a:t>neighbourhoods</a:t>
            </a:r>
            <a:endParaRPr lang="en-US" dirty="0"/>
          </a:p>
          <a:p>
            <a:r>
              <a:rPr lang="en-US" dirty="0" smtClean="0"/>
              <a:t>Venue </a:t>
            </a:r>
            <a:r>
              <a:rPr lang="en-US" dirty="0"/>
              <a:t>data, particularly data related to shopping </a:t>
            </a:r>
            <a:r>
              <a:rPr lang="en-US" dirty="0" smtClean="0"/>
              <a:t>malls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sz="2900" b="1" dirty="0" smtClean="0"/>
              <a:t>Sources </a:t>
            </a:r>
            <a:r>
              <a:rPr lang="en-IN" sz="2900" b="1" dirty="0"/>
              <a:t>of data</a:t>
            </a:r>
          </a:p>
          <a:p>
            <a:r>
              <a:rPr lang="en-IN" dirty="0" smtClean="0"/>
              <a:t>Wikipedia </a:t>
            </a:r>
            <a:r>
              <a:rPr lang="en-IN" dirty="0"/>
              <a:t>page for </a:t>
            </a:r>
            <a:r>
              <a:rPr lang="en-IN" dirty="0" smtClean="0"/>
              <a:t>neighbourhoods (</a:t>
            </a:r>
            <a:r>
              <a:rPr lang="en-IN" u="sng" dirty="0">
                <a:hlinkClick r:id="rId2"/>
              </a:rPr>
              <a:t>https://en.wikipedia.org/wiki/Category:Neighbourhoods_in_Hyderabad,_</a:t>
            </a:r>
            <a:r>
              <a:rPr lang="en-IN" u="sng" dirty="0" smtClean="0">
                <a:hlinkClick r:id="rId2"/>
              </a:rPr>
              <a:t>India</a:t>
            </a:r>
            <a:r>
              <a:rPr lang="en-IN" u="sng" dirty="0" smtClean="0"/>
              <a:t> )</a:t>
            </a:r>
            <a:endParaRPr lang="en-IN" dirty="0"/>
          </a:p>
          <a:p>
            <a:r>
              <a:rPr lang="en-US" dirty="0" smtClean="0"/>
              <a:t>Geocoder </a:t>
            </a:r>
            <a:r>
              <a:rPr lang="en-US" dirty="0"/>
              <a:t>package for latitude and longitude coordinates </a:t>
            </a:r>
          </a:p>
          <a:p>
            <a:r>
              <a:rPr lang="en-IN" dirty="0" smtClean="0"/>
              <a:t>Foursquare </a:t>
            </a:r>
            <a:r>
              <a:rPr lang="en-IN" dirty="0"/>
              <a:t>API for venue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35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77901"/>
            <a:ext cx="9067800" cy="50419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700" b="1" dirty="0"/>
              <a:t>Methodology</a:t>
            </a:r>
          </a:p>
          <a:p>
            <a:pPr algn="just"/>
            <a:r>
              <a:rPr lang="en-US" dirty="0" smtClean="0"/>
              <a:t>Web </a:t>
            </a:r>
            <a:r>
              <a:rPr lang="en-US" dirty="0"/>
              <a:t>scraping Wikipedia page for </a:t>
            </a:r>
            <a:r>
              <a:rPr lang="en-US" dirty="0" err="1"/>
              <a:t>neighbourhoods</a:t>
            </a:r>
            <a:r>
              <a:rPr lang="en-US" dirty="0"/>
              <a:t> list</a:t>
            </a:r>
          </a:p>
          <a:p>
            <a:pPr algn="just"/>
            <a:r>
              <a:rPr lang="en-US" dirty="0" smtClean="0"/>
              <a:t>Get </a:t>
            </a:r>
            <a:r>
              <a:rPr lang="en-US" dirty="0"/>
              <a:t>latitude and longitude coordinates using Geocoder</a:t>
            </a:r>
          </a:p>
          <a:p>
            <a:pPr algn="just"/>
            <a:r>
              <a:rPr lang="en-US" dirty="0" smtClean="0"/>
              <a:t>Use </a:t>
            </a:r>
            <a:r>
              <a:rPr lang="en-US" dirty="0"/>
              <a:t>Foursquare API to get venue data</a:t>
            </a:r>
          </a:p>
          <a:p>
            <a:pPr algn="just"/>
            <a:r>
              <a:rPr lang="en-US" dirty="0" smtClean="0"/>
              <a:t>Group </a:t>
            </a:r>
            <a:r>
              <a:rPr lang="en-US" dirty="0"/>
              <a:t>data by </a:t>
            </a:r>
            <a:r>
              <a:rPr lang="en-US" dirty="0" err="1"/>
              <a:t>neighbourhood</a:t>
            </a:r>
            <a:r>
              <a:rPr lang="en-US" dirty="0"/>
              <a:t> and taking the mean of the frequency of occurrence of each venue category</a:t>
            </a:r>
          </a:p>
          <a:p>
            <a:pPr algn="just"/>
            <a:r>
              <a:rPr lang="en-IN" dirty="0" smtClean="0"/>
              <a:t>Filter venue category by </a:t>
            </a:r>
            <a:r>
              <a:rPr lang="en-IN" dirty="0" err="1" smtClean="0"/>
              <a:t>ShoppingMall</a:t>
            </a:r>
            <a:endParaRPr lang="en-IN" dirty="0"/>
          </a:p>
          <a:p>
            <a:pPr algn="just"/>
            <a:r>
              <a:rPr lang="en-US" dirty="0" smtClean="0"/>
              <a:t>Perform </a:t>
            </a:r>
            <a:r>
              <a:rPr lang="en-US" dirty="0"/>
              <a:t>clustering on the data by using k-means clustering</a:t>
            </a:r>
          </a:p>
          <a:p>
            <a:pPr algn="just"/>
            <a:r>
              <a:rPr lang="en-IN" dirty="0" smtClean="0"/>
              <a:t>Visualize the clusters in a map using Folium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0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754" y="771522"/>
            <a:ext cx="5829300" cy="5426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700" b="1" dirty="0"/>
              <a:t>Results</a:t>
            </a:r>
            <a:endParaRPr lang="en-IN" sz="2700" dirty="0"/>
          </a:p>
          <a:p>
            <a:r>
              <a:rPr lang="en-IN" dirty="0"/>
              <a:t>The results from the k-means clustering show that we can categorize the neighbourhoods into 3 clusters based on the frequency of occurrence for “Shopping Mall”: </a:t>
            </a:r>
          </a:p>
          <a:p>
            <a:pPr lvl="0"/>
            <a:r>
              <a:rPr lang="en-IN" dirty="0"/>
              <a:t>Cluster 0: Neighbourhoods with low number to no existence of shopping malls</a:t>
            </a:r>
          </a:p>
          <a:p>
            <a:pPr lvl="0"/>
            <a:r>
              <a:rPr lang="en-IN" dirty="0"/>
              <a:t>Cluster 1: Neighbourhoods with high concentration of shopping malls</a:t>
            </a:r>
          </a:p>
          <a:p>
            <a:pPr lvl="0"/>
            <a:r>
              <a:rPr lang="en-IN" dirty="0"/>
              <a:t>Cluster 2: Neighbourhoods with moderate number of shopping malls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89"/>
          <a:stretch/>
        </p:blipFill>
        <p:spPr>
          <a:xfrm>
            <a:off x="6624054" y="1333499"/>
            <a:ext cx="5301245" cy="40487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70400" y="5874432"/>
            <a:ext cx="7698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The </a:t>
            </a:r>
            <a:r>
              <a:rPr lang="en-US" dirty="0"/>
              <a:t>results of the clustering are visualized in the map </a:t>
            </a:r>
            <a:r>
              <a:rPr lang="en-US" dirty="0" smtClean="0"/>
              <a:t>above </a:t>
            </a:r>
            <a:r>
              <a:rPr lang="en-US" dirty="0"/>
              <a:t>with cluster 0 in red</a:t>
            </a:r>
          </a:p>
          <a:p>
            <a:r>
              <a:rPr lang="en-US" dirty="0" err="1"/>
              <a:t>colour</a:t>
            </a:r>
            <a:r>
              <a:rPr lang="en-US" dirty="0"/>
              <a:t>, cluster 1 in purple </a:t>
            </a:r>
            <a:r>
              <a:rPr lang="en-US" dirty="0" err="1"/>
              <a:t>colour</a:t>
            </a:r>
            <a:r>
              <a:rPr lang="en-US" dirty="0"/>
              <a:t>, and cluster 2 in mint green </a:t>
            </a:r>
            <a:r>
              <a:rPr lang="en-US" dirty="0" err="1"/>
              <a:t>colour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0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3430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2700" b="1" dirty="0"/>
              <a:t>Discussion</a:t>
            </a:r>
            <a:endParaRPr lang="en-IN" sz="2700" dirty="0"/>
          </a:p>
          <a:p>
            <a:r>
              <a:rPr lang="en-IN" dirty="0"/>
              <a:t>Most of the shopping malls are concentrated in the central area of Hyderabad </a:t>
            </a:r>
            <a:r>
              <a:rPr lang="en-IN" dirty="0" smtClean="0"/>
              <a:t>city. </a:t>
            </a:r>
          </a:p>
          <a:p>
            <a:r>
              <a:rPr lang="en-IN" dirty="0" smtClean="0"/>
              <a:t>The </a:t>
            </a:r>
            <a:r>
              <a:rPr lang="en-IN" dirty="0"/>
              <a:t>highest number in cluster 1 and moderate number in cluster </a:t>
            </a:r>
            <a:r>
              <a:rPr lang="en-IN" dirty="0" smtClean="0"/>
              <a:t>2.</a:t>
            </a:r>
          </a:p>
          <a:p>
            <a:r>
              <a:rPr lang="en-IN" dirty="0" smtClean="0"/>
              <a:t>On </a:t>
            </a:r>
            <a:r>
              <a:rPr lang="en-IN" dirty="0"/>
              <a:t>the other hand, cluster 0 has very low number to totally no shopping mall in the neighbourhoods. </a:t>
            </a:r>
          </a:p>
          <a:p>
            <a:r>
              <a:rPr lang="en-US" dirty="0"/>
              <a:t>Oversupply of shopping malls mostly happened in the central area of the city, with the suburb area still have very few shopping malls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2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900" y="1358901"/>
            <a:ext cx="9728200" cy="3975099"/>
          </a:xfrm>
        </p:spPr>
        <p:txBody>
          <a:bodyPr/>
          <a:lstStyle/>
          <a:p>
            <a:pPr marL="0" indent="0" algn="just">
              <a:buNone/>
            </a:pPr>
            <a:r>
              <a:rPr lang="en-IN" sz="2700" b="1" dirty="0"/>
              <a:t>Recommendations</a:t>
            </a:r>
          </a:p>
          <a:p>
            <a:pPr algn="just"/>
            <a:r>
              <a:rPr lang="en-US" dirty="0" smtClean="0"/>
              <a:t>Open </a:t>
            </a:r>
            <a:r>
              <a:rPr lang="en-US" dirty="0"/>
              <a:t>new shopping malls in </a:t>
            </a:r>
            <a:r>
              <a:rPr lang="en-US" dirty="0" err="1"/>
              <a:t>neighbourhoods</a:t>
            </a:r>
            <a:r>
              <a:rPr lang="en-US" dirty="0"/>
              <a:t> in cluster </a:t>
            </a:r>
            <a:r>
              <a:rPr lang="en-US" dirty="0" smtClean="0"/>
              <a:t>0 </a:t>
            </a:r>
            <a:r>
              <a:rPr lang="en-US" dirty="0"/>
              <a:t>with little to no competition</a:t>
            </a:r>
          </a:p>
          <a:p>
            <a:pPr algn="just"/>
            <a:r>
              <a:rPr lang="en-US" dirty="0" smtClean="0"/>
              <a:t>Can </a:t>
            </a:r>
            <a:r>
              <a:rPr lang="en-US" dirty="0"/>
              <a:t>also open in </a:t>
            </a:r>
            <a:r>
              <a:rPr lang="en-US" dirty="0" err="1"/>
              <a:t>neighbourhoods</a:t>
            </a:r>
            <a:r>
              <a:rPr lang="en-US" dirty="0"/>
              <a:t> in cluster </a:t>
            </a:r>
            <a:r>
              <a:rPr lang="en-US" dirty="0" smtClean="0"/>
              <a:t>2 </a:t>
            </a:r>
            <a:r>
              <a:rPr lang="en-US" dirty="0"/>
              <a:t>with moderate competition if have unique selling propositions to stand out from the competition</a:t>
            </a:r>
          </a:p>
          <a:p>
            <a:pPr algn="just"/>
            <a:r>
              <a:rPr lang="en-US" dirty="0" smtClean="0"/>
              <a:t>Avoid </a:t>
            </a:r>
            <a:r>
              <a:rPr lang="en-US" dirty="0" err="1"/>
              <a:t>neighbourhoods</a:t>
            </a:r>
            <a:r>
              <a:rPr lang="en-US" dirty="0"/>
              <a:t> in cluster </a:t>
            </a:r>
            <a:r>
              <a:rPr lang="en-US" dirty="0" smtClean="0"/>
              <a:t>1, </a:t>
            </a:r>
            <a:r>
              <a:rPr lang="en-US" dirty="0"/>
              <a:t>already high concentration of shopping malls and intense competition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8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663701"/>
            <a:ext cx="9867900" cy="3352800"/>
          </a:xfrm>
        </p:spPr>
        <p:txBody>
          <a:bodyPr/>
          <a:lstStyle/>
          <a:p>
            <a:pPr marL="0" indent="0" algn="just">
              <a:buNone/>
            </a:pPr>
            <a:r>
              <a:rPr lang="en-IN" sz="2700" b="1" dirty="0"/>
              <a:t>Conclusion</a:t>
            </a:r>
          </a:p>
          <a:p>
            <a:pPr algn="just"/>
            <a:r>
              <a:rPr lang="en-US" dirty="0" smtClean="0"/>
              <a:t>Answer </a:t>
            </a:r>
            <a:r>
              <a:rPr lang="en-US" dirty="0"/>
              <a:t>to business question: The </a:t>
            </a:r>
            <a:r>
              <a:rPr lang="en-US" dirty="0" err="1"/>
              <a:t>neighbourhoods</a:t>
            </a:r>
            <a:r>
              <a:rPr lang="en-US" dirty="0"/>
              <a:t> in cluster </a:t>
            </a:r>
            <a:r>
              <a:rPr lang="en-US" dirty="0" smtClean="0"/>
              <a:t>0 </a:t>
            </a:r>
            <a:r>
              <a:rPr lang="en-US" dirty="0"/>
              <a:t>are the most preferred locations to open a new shopping mall</a:t>
            </a:r>
          </a:p>
          <a:p>
            <a:pPr algn="just"/>
            <a:r>
              <a:rPr lang="en-US" dirty="0" smtClean="0"/>
              <a:t>Findings </a:t>
            </a:r>
            <a:r>
              <a:rPr lang="en-US" dirty="0"/>
              <a:t>of this project will help the relevant stakeholders to capitalize on the opportunities on high potential locations while avoiding overcrowded areas in their decisions to open a new shopping mall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7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125</TotalTime>
  <Words>523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Book Antiqua</vt:lpstr>
      <vt:lpstr>Bradley Hand ITC</vt:lpstr>
      <vt:lpstr>Trebuchet MS</vt:lpstr>
      <vt:lpstr>Tw Cen MT</vt:lpstr>
      <vt:lpstr>Circuit</vt:lpstr>
      <vt:lpstr>Coursera Capstone  IBM Applied Data Science Capstone  Opening A New Shopping Mall In Hyderabad, Telangana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Coursera Capstone IBM Applied Data Science Capstone Opening a New Shopping Mall in Hyderabad, Telangana</dc:title>
  <dc:creator>Saivenkatesh Lella</dc:creator>
  <cp:lastModifiedBy>Saivenkatesh Lella</cp:lastModifiedBy>
  <cp:revision>10</cp:revision>
  <dcterms:created xsi:type="dcterms:W3CDTF">2019-07-15T03:21:43Z</dcterms:created>
  <dcterms:modified xsi:type="dcterms:W3CDTF">2019-07-16T11:35:46Z</dcterms:modified>
</cp:coreProperties>
</file>