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66" r:id="rId5"/>
    <p:sldId id="281" r:id="rId6"/>
    <p:sldId id="282" r:id="rId7"/>
    <p:sldId id="267" r:id="rId8"/>
    <p:sldId id="268" r:id="rId9"/>
    <p:sldId id="271" r:id="rId10"/>
    <p:sldId id="270" r:id="rId11"/>
    <p:sldId id="269" r:id="rId12"/>
    <p:sldId id="283" r:id="rId13"/>
    <p:sldId id="285" r:id="rId14"/>
    <p:sldId id="284" r:id="rId15"/>
    <p:sldId id="262" r:id="rId16"/>
    <p:sldId id="273" r:id="rId17"/>
    <p:sldId id="264" r:id="rId18"/>
    <p:sldId id="274" r:id="rId19"/>
    <p:sldId id="272" r:id="rId20"/>
    <p:sldId id="275" r:id="rId21"/>
    <p:sldId id="276" r:id="rId22"/>
    <p:sldId id="277" r:id="rId23"/>
    <p:sldId id="287" r:id="rId24"/>
    <p:sldId id="280" r:id="rId25"/>
    <p:sldId id="288" r:id="rId26"/>
    <p:sldId id="289" r:id="rId27"/>
    <p:sldId id="290" r:id="rId28"/>
    <p:sldId id="291" r:id="rId29"/>
    <p:sldId id="265" r:id="rId30"/>
    <p:sldId id="292" r:id="rId31"/>
    <p:sldId id="286" r:id="rId3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99112" autoAdjust="0"/>
  </p:normalViewPr>
  <p:slideViewPr>
    <p:cSldViewPr>
      <p:cViewPr varScale="1">
        <p:scale>
          <a:sx n="82" d="100"/>
          <a:sy n="82" d="100"/>
        </p:scale>
        <p:origin x="47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F653709-C421-4C41-8B46-B8507F8E6FD5}" type="datetimeFigureOut">
              <a:rPr lang="en-GB" smtClean="0"/>
              <a:t>25/03/2024</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391CED3-0535-496E-9A10-3F634C4AD8A1}" type="slidenum">
              <a:rPr lang="en-GB" smtClean="0"/>
              <a:t>‹#›</a:t>
            </a:fld>
            <a:endParaRPr lang="en-GB"/>
          </a:p>
        </p:txBody>
      </p:sp>
    </p:spTree>
    <p:extLst>
      <p:ext uri="{BB962C8B-B14F-4D97-AF65-F5344CB8AC3E}">
        <p14:creationId xmlns:p14="http://schemas.microsoft.com/office/powerpoint/2010/main" val="4095657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391CED3-0535-496E-9A10-3F634C4AD8A1}" type="slidenum">
              <a:rPr lang="en-GB" smtClean="0"/>
              <a:t>2</a:t>
            </a:fld>
            <a:endParaRPr lang="en-GB"/>
          </a:p>
        </p:txBody>
      </p:sp>
    </p:spTree>
    <p:extLst>
      <p:ext uri="{BB962C8B-B14F-4D97-AF65-F5344CB8AC3E}">
        <p14:creationId xmlns:p14="http://schemas.microsoft.com/office/powerpoint/2010/main" val="283551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391CED3-0535-496E-9A10-3F634C4AD8A1}" type="slidenum">
              <a:rPr lang="en-GB" smtClean="0"/>
              <a:t>24</a:t>
            </a:fld>
            <a:endParaRPr lang="en-GB"/>
          </a:p>
        </p:txBody>
      </p:sp>
    </p:spTree>
    <p:extLst>
      <p:ext uri="{BB962C8B-B14F-4D97-AF65-F5344CB8AC3E}">
        <p14:creationId xmlns:p14="http://schemas.microsoft.com/office/powerpoint/2010/main" val="214987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GB"/>
              <a:t>Review 2</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FAED1F06-B357-448C-B38A-66ED7213D577}" type="datetime1">
              <a:rPr lang="en-US" smtClean="0"/>
              <a:t>3/25/2024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FF00"/>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GB"/>
              <a:t>Review 2</a:t>
            </a: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74F9575-5EC6-4A6E-9222-87B92D775DF1}" type="datetime1">
              <a:rPr lang="en-US" smtClean="0"/>
              <a:t>3/25/2024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FF00"/>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GB"/>
              <a:t>Review 2</a:t>
            </a: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C2FAADA-AF96-4119-A63B-3B109B6C7A26}" type="datetime1">
              <a:rPr lang="en-US" smtClean="0"/>
              <a:t>3/25/2024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FFFF00"/>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GB"/>
              <a:t>Review 2</a:t>
            </a: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959FCE58-8DB9-49B0-BF84-0D8EF5F27C9C}" type="datetime1">
              <a:rPr lang="en-US" smtClean="0"/>
              <a:t>3/25/2024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61950" y="152400"/>
            <a:ext cx="11420475" cy="3562350"/>
          </a:xfrm>
          <a:custGeom>
            <a:avLst/>
            <a:gdLst/>
            <a:ahLst/>
            <a:cxnLst/>
            <a:rect l="l" t="t" r="r" b="b"/>
            <a:pathLst>
              <a:path w="11420475" h="3562350">
                <a:moveTo>
                  <a:pt x="11420475" y="0"/>
                </a:moveTo>
                <a:lnTo>
                  <a:pt x="0" y="0"/>
                </a:lnTo>
                <a:lnTo>
                  <a:pt x="0" y="3562350"/>
                </a:lnTo>
                <a:lnTo>
                  <a:pt x="11420475" y="3562350"/>
                </a:lnTo>
                <a:lnTo>
                  <a:pt x="11420475" y="0"/>
                </a:lnTo>
                <a:close/>
              </a:path>
            </a:pathLst>
          </a:custGeom>
          <a:solidFill>
            <a:srgbClr val="000000"/>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1200" b="0" i="0">
                <a:solidFill>
                  <a:srgbClr val="888888"/>
                </a:solidFill>
                <a:latin typeface="Carlito"/>
                <a:cs typeface="Carlito"/>
              </a:defRPr>
            </a:lvl1pPr>
          </a:lstStyle>
          <a:p>
            <a:pPr marL="12700">
              <a:lnSpc>
                <a:spcPts val="1240"/>
              </a:lnSpc>
            </a:pPr>
            <a:r>
              <a:rPr lang="en-GB"/>
              <a:t>Review 2</a:t>
            </a: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0F8D621-4DC1-4E8C-A5C9-8EC890AF1CA2}" type="datetime1">
              <a:rPr lang="en-US" smtClean="0"/>
              <a:t>3/25/2024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85750" y="266700"/>
            <a:ext cx="11620500" cy="1066800"/>
          </a:xfrm>
          <a:prstGeom prst="rect">
            <a:avLst/>
          </a:prstGeom>
        </p:spPr>
        <p:txBody>
          <a:bodyPr wrap="square" lIns="0" tIns="0" rIns="0" bIns="0">
            <a:spAutoFit/>
          </a:bodyPr>
          <a:lstStyle>
            <a:lvl1pPr>
              <a:defRPr sz="4400" b="0" i="0">
                <a:solidFill>
                  <a:srgbClr val="FFFF00"/>
                </a:solidFill>
                <a:latin typeface="Arial"/>
                <a:cs typeface="Arial"/>
              </a:defRPr>
            </a:lvl1pPr>
          </a:lstStyle>
          <a:p>
            <a:endParaRPr/>
          </a:p>
        </p:txBody>
      </p:sp>
      <p:sp>
        <p:nvSpPr>
          <p:cNvPr id="3" name="Holder 3"/>
          <p:cNvSpPr>
            <a:spLocks noGrp="1"/>
          </p:cNvSpPr>
          <p:nvPr>
            <p:ph type="body" idx="1"/>
          </p:nvPr>
        </p:nvSpPr>
        <p:spPr>
          <a:xfrm>
            <a:off x="245109" y="1297939"/>
            <a:ext cx="11701780" cy="429323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5808345" y="6472554"/>
            <a:ext cx="57912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12700">
              <a:lnSpc>
                <a:spcPts val="1240"/>
              </a:lnSpc>
            </a:pPr>
            <a:r>
              <a:rPr lang="en-GB"/>
              <a:t>Review 2</a:t>
            </a:r>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23438539-BEE6-4E76-9626-67AD4A7268D4}" type="datetime1">
              <a:rPr lang="en-US" smtClean="0"/>
              <a:t>3/25/2024</a:t>
            </a:fld>
            <a:endParaRPr lang="en-US"/>
          </a:p>
        </p:txBody>
      </p:sp>
      <p:sp>
        <p:nvSpPr>
          <p:cNvPr id="6" name="Holder 6"/>
          <p:cNvSpPr>
            <a:spLocks noGrp="1"/>
          </p:cNvSpPr>
          <p:nvPr>
            <p:ph type="sldNum" sz="quarter" idx="7"/>
          </p:nvPr>
        </p:nvSpPr>
        <p:spPr>
          <a:xfrm>
            <a:off x="11082401" y="6472554"/>
            <a:ext cx="229870" cy="177800"/>
          </a:xfrm>
          <a:prstGeom prst="rect">
            <a:avLst/>
          </a:prstGeom>
        </p:spPr>
        <p:txBody>
          <a:bodyPr wrap="square" lIns="0" tIns="0" rIns="0" bIns="0">
            <a:spAutoFit/>
          </a:bodyPr>
          <a:lstStyle>
            <a:lvl1pPr>
              <a:defRPr sz="1200" b="0" i="0">
                <a:solidFill>
                  <a:srgbClr val="888888"/>
                </a:solidFill>
                <a:latin typeface="Carlito"/>
                <a:cs typeface="Carlito"/>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35405" y="317182"/>
            <a:ext cx="9471660" cy="3351559"/>
          </a:xfrm>
          <a:prstGeom prst="rect">
            <a:avLst/>
          </a:prstGeom>
        </p:spPr>
        <p:txBody>
          <a:bodyPr vert="horz" wrap="square" lIns="0" tIns="6985" rIns="0" bIns="0" rtlCol="0">
            <a:spAutoFit/>
          </a:bodyPr>
          <a:lstStyle/>
          <a:p>
            <a:pPr marL="8890" algn="ctr">
              <a:lnSpc>
                <a:spcPts val="6459"/>
              </a:lnSpc>
            </a:pPr>
            <a:endParaRPr lang="en-US" sz="5400" spc="-315" dirty="0">
              <a:solidFill>
                <a:srgbClr val="FFFF00"/>
              </a:solidFill>
              <a:latin typeface="Arial"/>
              <a:cs typeface="Arial"/>
            </a:endParaRPr>
          </a:p>
          <a:p>
            <a:pPr marL="8890" algn="ctr">
              <a:lnSpc>
                <a:spcPts val="6459"/>
              </a:lnSpc>
            </a:pPr>
            <a:endParaRPr lang="en-US" sz="5400" spc="-315" dirty="0">
              <a:solidFill>
                <a:srgbClr val="FFFF00"/>
              </a:solidFill>
              <a:latin typeface="Arial"/>
              <a:cs typeface="Arial"/>
            </a:endParaRPr>
          </a:p>
          <a:p>
            <a:pPr marL="8890" algn="ctr">
              <a:lnSpc>
                <a:spcPts val="6459"/>
              </a:lnSpc>
            </a:pPr>
            <a:r>
              <a:rPr sz="4800" spc="-315" dirty="0">
                <a:solidFill>
                  <a:srgbClr val="FFFF00"/>
                </a:solidFill>
                <a:latin typeface="Arial"/>
                <a:cs typeface="Arial"/>
              </a:rPr>
              <a:t>Batch </a:t>
            </a:r>
            <a:r>
              <a:rPr sz="4800" spc="-80" dirty="0">
                <a:solidFill>
                  <a:srgbClr val="FFFF00"/>
                </a:solidFill>
                <a:latin typeface="Arial"/>
                <a:cs typeface="Arial"/>
              </a:rPr>
              <a:t>: </a:t>
            </a:r>
            <a:r>
              <a:rPr sz="4800" spc="-240" dirty="0">
                <a:solidFill>
                  <a:srgbClr val="FFFF00"/>
                </a:solidFill>
                <a:latin typeface="Arial"/>
                <a:cs typeface="Arial"/>
              </a:rPr>
              <a:t>20</a:t>
            </a:r>
            <a:r>
              <a:rPr lang="en-US" sz="4800" spc="-240" dirty="0">
                <a:solidFill>
                  <a:srgbClr val="FFFF00"/>
                </a:solidFill>
                <a:latin typeface="Arial"/>
                <a:cs typeface="Arial"/>
              </a:rPr>
              <a:t>20</a:t>
            </a:r>
            <a:r>
              <a:rPr sz="4800" spc="-240" dirty="0">
                <a:solidFill>
                  <a:srgbClr val="FFFF00"/>
                </a:solidFill>
                <a:latin typeface="Arial"/>
                <a:cs typeface="Arial"/>
              </a:rPr>
              <a:t> </a:t>
            </a:r>
            <a:r>
              <a:rPr sz="4800" spc="-310" dirty="0">
                <a:solidFill>
                  <a:srgbClr val="FFFF00"/>
                </a:solidFill>
                <a:latin typeface="Arial"/>
                <a:cs typeface="Arial"/>
              </a:rPr>
              <a:t>–</a:t>
            </a:r>
            <a:r>
              <a:rPr sz="4800" spc="-695" dirty="0">
                <a:solidFill>
                  <a:srgbClr val="FFFF00"/>
                </a:solidFill>
                <a:latin typeface="Arial"/>
                <a:cs typeface="Arial"/>
              </a:rPr>
              <a:t> </a:t>
            </a:r>
            <a:r>
              <a:rPr sz="4800" spc="-235" dirty="0">
                <a:solidFill>
                  <a:srgbClr val="FFFF00"/>
                </a:solidFill>
                <a:latin typeface="Arial"/>
                <a:cs typeface="Arial"/>
              </a:rPr>
              <a:t>202</a:t>
            </a:r>
            <a:r>
              <a:rPr lang="en-US" sz="4800" spc="-235" dirty="0">
                <a:solidFill>
                  <a:srgbClr val="FFFF00"/>
                </a:solidFill>
                <a:latin typeface="Arial"/>
                <a:cs typeface="Arial"/>
              </a:rPr>
              <a:t>4</a:t>
            </a:r>
            <a:endParaRPr sz="4800" dirty="0">
              <a:latin typeface="Arial"/>
              <a:cs typeface="Arial"/>
            </a:endParaRPr>
          </a:p>
          <a:p>
            <a:pPr marL="153035" algn="ctr">
              <a:lnSpc>
                <a:spcPct val="100000"/>
              </a:lnSpc>
              <a:spcBef>
                <a:spcPts val="50"/>
              </a:spcBef>
            </a:pPr>
            <a:r>
              <a:rPr sz="4800" spc="-200" dirty="0">
                <a:solidFill>
                  <a:srgbClr val="FFC000"/>
                </a:solidFill>
                <a:latin typeface="Arial"/>
                <a:cs typeface="Arial"/>
              </a:rPr>
              <a:t>Project </a:t>
            </a:r>
            <a:r>
              <a:rPr sz="4800" spc="-365" dirty="0">
                <a:solidFill>
                  <a:srgbClr val="FFC000"/>
                </a:solidFill>
                <a:latin typeface="Arial"/>
                <a:cs typeface="Arial"/>
              </a:rPr>
              <a:t>Review</a:t>
            </a:r>
            <a:r>
              <a:rPr sz="4800" spc="-725" dirty="0">
                <a:solidFill>
                  <a:srgbClr val="FFC000"/>
                </a:solidFill>
                <a:latin typeface="Arial"/>
                <a:cs typeface="Arial"/>
              </a:rPr>
              <a:t> </a:t>
            </a:r>
            <a:endParaRPr sz="4800" dirty="0">
              <a:latin typeface="Arial"/>
              <a:cs typeface="Arial"/>
            </a:endParaRPr>
          </a:p>
        </p:txBody>
      </p:sp>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1</a:t>
            </a:fld>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3110" y="316138"/>
            <a:ext cx="9961563" cy="171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dirty="0"/>
              <a:t>Review 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(4):</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2830660105"/>
              </p:ext>
            </p:extLst>
          </p:nvPr>
        </p:nvGraphicFramePr>
        <p:xfrm>
          <a:off x="210637" y="1524000"/>
          <a:ext cx="11457942" cy="5950016"/>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val="20000"/>
                    </a:ext>
                  </a:extLst>
                </a:gridCol>
                <a:gridCol w="3819314">
                  <a:extLst>
                    <a:ext uri="{9D8B030D-6E8A-4147-A177-3AD203B41FA5}">
                      <a16:colId xmlns:a16="http://schemas.microsoft.com/office/drawing/2014/main" val="20001"/>
                    </a:ext>
                  </a:extLst>
                </a:gridCol>
                <a:gridCol w="3819314">
                  <a:extLst>
                    <a:ext uri="{9D8B030D-6E8A-4147-A177-3AD203B41FA5}">
                      <a16:colId xmlns:a16="http://schemas.microsoft.com/office/drawing/2014/main"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val="10000"/>
                  </a:ext>
                </a:extLst>
              </a:tr>
              <a:tr h="2305678">
                <a:tc>
                  <a:txBody>
                    <a:bodyPr/>
                    <a:lstStyle/>
                    <a:p>
                      <a:pPr marL="164465" algn="ctr">
                        <a:lnSpc>
                          <a:spcPct val="100000"/>
                        </a:lnSpc>
                      </a:pPr>
                      <a:r>
                        <a:rPr lang="en-IN" sz="2400" dirty="0">
                          <a:latin typeface="Arial MT"/>
                          <a:cs typeface="Arial MT"/>
                          <a:sym typeface="+mn-ea"/>
                        </a:rPr>
                        <a:t>Nath</a:t>
                      </a:r>
                      <a:r>
                        <a:rPr lang="en-IN" sz="2400" spc="-35" dirty="0">
                          <a:latin typeface="Arial MT"/>
                          <a:cs typeface="Arial MT"/>
                          <a:sym typeface="+mn-ea"/>
                        </a:rPr>
                        <a:t> </a:t>
                      </a:r>
                      <a:r>
                        <a:rPr lang="en-IN" sz="2400" dirty="0">
                          <a:latin typeface="Arial MT"/>
                          <a:cs typeface="Arial MT"/>
                          <a:sym typeface="+mn-ea"/>
                        </a:rPr>
                        <a:t>GG,</a:t>
                      </a:r>
                      <a:r>
                        <a:rPr lang="en-IN" sz="2400" spc="-35" dirty="0">
                          <a:latin typeface="Arial MT"/>
                          <a:cs typeface="Arial MT"/>
                          <a:sym typeface="+mn-ea"/>
                        </a:rPr>
                        <a:t> </a:t>
                      </a:r>
                      <a:r>
                        <a:rPr lang="en-IN" sz="2400" dirty="0">
                          <a:latin typeface="Arial MT"/>
                          <a:cs typeface="Arial MT"/>
                          <a:sym typeface="+mn-ea"/>
                        </a:rPr>
                        <a:t>Anu</a:t>
                      </a:r>
                      <a:r>
                        <a:rPr lang="en-IN" sz="2400" spc="-30" dirty="0">
                          <a:latin typeface="Arial MT"/>
                          <a:cs typeface="Arial MT"/>
                          <a:sym typeface="+mn-ea"/>
                        </a:rPr>
                        <a:t> </a:t>
                      </a:r>
                      <a:r>
                        <a:rPr lang="en-IN" sz="2400" dirty="0">
                          <a:latin typeface="Arial MT"/>
                          <a:cs typeface="Arial MT"/>
                          <a:sym typeface="+mn-ea"/>
                        </a:rPr>
                        <a:t>VS(2019)-</a:t>
                      </a:r>
                    </a:p>
                    <a:p>
                      <a:pPr marL="164465" algn="ctr">
                        <a:lnSpc>
                          <a:spcPct val="100000"/>
                        </a:lnSpc>
                      </a:pPr>
                      <a:r>
                        <a:rPr lang="en-IN" sz="2400" dirty="0">
                          <a:latin typeface="Arial MT"/>
                          <a:cs typeface="Arial MT"/>
                          <a:sym typeface="+mn-ea"/>
                        </a:rPr>
                        <a:t>Embedded</a:t>
                      </a:r>
                      <a:r>
                        <a:rPr lang="en-IN" sz="2400" spc="-50" dirty="0">
                          <a:latin typeface="Arial MT"/>
                          <a:cs typeface="Arial MT"/>
                          <a:sym typeface="+mn-ea"/>
                        </a:rPr>
                        <a:t> </a:t>
                      </a:r>
                      <a:r>
                        <a:rPr lang="en-IN" sz="2400" dirty="0">
                          <a:latin typeface="Arial MT"/>
                          <a:cs typeface="Arial MT"/>
                          <a:sym typeface="+mn-ea"/>
                        </a:rPr>
                        <a:t>sign language</a:t>
                      </a:r>
                      <a:r>
                        <a:rPr lang="en-IN" sz="2400" spc="-100" dirty="0">
                          <a:latin typeface="Arial MT"/>
                          <a:cs typeface="Arial MT"/>
                          <a:sym typeface="+mn-ea"/>
                        </a:rPr>
                        <a:t> </a:t>
                      </a:r>
                      <a:r>
                        <a:rPr lang="en-IN" sz="2400" dirty="0">
                          <a:latin typeface="Arial MT"/>
                          <a:cs typeface="Arial MT"/>
                          <a:sym typeface="+mn-ea"/>
                        </a:rPr>
                        <a:t>interpreter  system</a:t>
                      </a:r>
                      <a:endParaRPr lang="en-IN" sz="2400" dirty="0">
                        <a:latin typeface="Arial MT"/>
                        <a:cs typeface="Arial MT"/>
                      </a:endParaRPr>
                    </a:p>
                    <a:p>
                      <a:endParaRPr lang="en-GB" dirty="0"/>
                    </a:p>
                  </a:txBody>
                  <a:tcPr/>
                </a:tc>
                <a:tc>
                  <a:txBody>
                    <a:bodyPr/>
                    <a:lstStyle/>
                    <a:p>
                      <a:pPr marL="224790" algn="l">
                        <a:lnSpc>
                          <a:spcPct val="100000"/>
                        </a:lnSpc>
                      </a:pPr>
                      <a:r>
                        <a:rPr lang="en-IN" sz="2800" dirty="0">
                          <a:latin typeface="Arial MT"/>
                          <a:cs typeface="Arial MT"/>
                          <a:sym typeface="+mn-ea"/>
                        </a:rPr>
                        <a:t>Embedded</a:t>
                      </a:r>
                      <a:r>
                        <a:rPr lang="en-IN" sz="2800" spc="-50" dirty="0">
                          <a:latin typeface="Arial MT"/>
                          <a:cs typeface="Arial MT"/>
                          <a:sym typeface="+mn-ea"/>
                        </a:rPr>
                        <a:t> </a:t>
                      </a:r>
                      <a:r>
                        <a:rPr lang="en-IN" sz="2800" dirty="0">
                          <a:latin typeface="Arial MT"/>
                          <a:cs typeface="Arial MT"/>
                          <a:sym typeface="+mn-ea"/>
                        </a:rPr>
                        <a:t>sign language</a:t>
                      </a:r>
                      <a:r>
                        <a:rPr lang="en-IN" sz="2800" spc="-100" dirty="0">
                          <a:latin typeface="Arial MT"/>
                          <a:cs typeface="Arial MT"/>
                          <a:sym typeface="+mn-ea"/>
                        </a:rPr>
                        <a:t> </a:t>
                      </a:r>
                      <a:r>
                        <a:rPr lang="en-IN" sz="2800" dirty="0">
                          <a:latin typeface="Arial MT"/>
                          <a:cs typeface="Arial MT"/>
                          <a:sym typeface="+mn-ea"/>
                        </a:rPr>
                        <a:t>interpreter  system</a:t>
                      </a:r>
                      <a:r>
                        <a:rPr lang="en-IN" sz="2800" spc="-30" dirty="0">
                          <a:latin typeface="Arial MT"/>
                          <a:cs typeface="Arial MT"/>
                          <a:sym typeface="+mn-ea"/>
                        </a:rPr>
                        <a:t> </a:t>
                      </a:r>
                      <a:r>
                        <a:rPr lang="en-IN" sz="2800" dirty="0">
                          <a:latin typeface="Arial MT"/>
                          <a:cs typeface="Arial MT"/>
                          <a:sym typeface="+mn-ea"/>
                        </a:rPr>
                        <a:t>for</a:t>
                      </a:r>
                      <a:r>
                        <a:rPr lang="en-IN" sz="2800" spc="-30" dirty="0">
                          <a:latin typeface="Arial MT"/>
                          <a:cs typeface="Arial MT"/>
                          <a:sym typeface="+mn-ea"/>
                        </a:rPr>
                        <a:t> </a:t>
                      </a:r>
                      <a:r>
                        <a:rPr lang="en-IN" sz="2800" dirty="0">
                          <a:latin typeface="Arial MT"/>
                          <a:cs typeface="Arial MT"/>
                          <a:sym typeface="+mn-ea"/>
                        </a:rPr>
                        <a:t>deaf</a:t>
                      </a:r>
                      <a:r>
                        <a:rPr lang="en-IN" sz="2800" spc="-25" dirty="0">
                          <a:latin typeface="Arial MT"/>
                          <a:cs typeface="Arial MT"/>
                          <a:sym typeface="+mn-ea"/>
                        </a:rPr>
                        <a:t> </a:t>
                      </a:r>
                      <a:r>
                        <a:rPr lang="en-IN" sz="2800" dirty="0">
                          <a:latin typeface="Arial MT"/>
                          <a:cs typeface="Arial MT"/>
                          <a:sym typeface="+mn-ea"/>
                        </a:rPr>
                        <a:t>and dumb people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3200" dirty="0">
                          <a:sym typeface="+mn-ea"/>
                        </a:rPr>
                        <a:t>the ability to "read" visual messages embedded in graphic user interfaces</a:t>
                      </a:r>
                      <a:endParaRPr lang="en-GB" sz="3200" dirty="0"/>
                    </a:p>
                    <a:p>
                      <a:endParaRPr lang="en-GB"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10</a:t>
            </a:fld>
            <a:endParaRPr lang="en-GB" dirty="0"/>
          </a:p>
        </p:txBody>
      </p:sp>
    </p:spTree>
    <p:extLst>
      <p:ext uri="{BB962C8B-B14F-4D97-AF65-F5344CB8AC3E}">
        <p14:creationId xmlns:p14="http://schemas.microsoft.com/office/powerpoint/2010/main" val="1100645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(5):</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4034858041"/>
              </p:ext>
            </p:extLst>
          </p:nvPr>
        </p:nvGraphicFramePr>
        <p:xfrm>
          <a:off x="264451" y="1222575"/>
          <a:ext cx="11457942" cy="5394960"/>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val="20000"/>
                    </a:ext>
                  </a:extLst>
                </a:gridCol>
                <a:gridCol w="3819314">
                  <a:extLst>
                    <a:ext uri="{9D8B030D-6E8A-4147-A177-3AD203B41FA5}">
                      <a16:colId xmlns:a16="http://schemas.microsoft.com/office/drawing/2014/main" val="20001"/>
                    </a:ext>
                  </a:extLst>
                </a:gridCol>
                <a:gridCol w="3819314">
                  <a:extLst>
                    <a:ext uri="{9D8B030D-6E8A-4147-A177-3AD203B41FA5}">
                      <a16:colId xmlns:a16="http://schemas.microsoft.com/office/drawing/2014/main" val="20002"/>
                    </a:ext>
                  </a:extLst>
                </a:gridCol>
              </a:tblGrid>
              <a:tr h="451633">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val="10000"/>
                  </a:ext>
                </a:extLst>
              </a:tr>
              <a:tr h="3354992">
                <a:tc>
                  <a:txBody>
                    <a:bodyPr/>
                    <a:lstStyle/>
                    <a:p>
                      <a:pPr marL="12700" marR="5080" algn="ctr" defTabSz="914400">
                        <a:lnSpc>
                          <a:spcPts val="4200"/>
                        </a:lnSpc>
                        <a:spcBef>
                          <a:spcPts val="340"/>
                        </a:spcBef>
                        <a:buNone/>
                        <a:defRPr b="0"/>
                      </a:pPr>
                      <a:r>
                        <a:rPr lang="en-GB" sz="1800" dirty="0" err="1">
                          <a:latin typeface="Arial MT"/>
                          <a:cs typeface="Arial MT"/>
                          <a:sym typeface="+mn-ea"/>
                        </a:rPr>
                        <a:t>Basonbul</a:t>
                      </a:r>
                      <a:r>
                        <a:rPr lang="en-GB" sz="1800" dirty="0">
                          <a:latin typeface="Arial MT"/>
                          <a:cs typeface="Arial MT"/>
                          <a:sym typeface="+mn-ea"/>
                        </a:rPr>
                        <a:t>, N.A.S(2023) -</a:t>
                      </a:r>
                    </a:p>
                    <a:p>
                      <a:pPr marL="12700" marR="5080" algn="ctr" defTabSz="914400">
                        <a:lnSpc>
                          <a:spcPts val="4200"/>
                        </a:lnSpc>
                        <a:spcBef>
                          <a:spcPts val="340"/>
                        </a:spcBef>
                        <a:buNone/>
                        <a:defRPr b="0"/>
                      </a:pPr>
                      <a:r>
                        <a:rPr lang="en-GB" sz="1800" dirty="0">
                          <a:latin typeface="Arial MT"/>
                          <a:cs typeface="Arial MT"/>
                          <a:sym typeface="+mn-ea"/>
                        </a:rPr>
                        <a:t>Shifting to D-learning during crises</a:t>
                      </a:r>
                    </a:p>
                  </a:txBody>
                  <a:tcPr/>
                </a:tc>
                <a:tc>
                  <a:txBody>
                    <a:bodyPr/>
                    <a:lstStyle/>
                    <a:p>
                      <a:pPr algn="ctr" defTabSz="914400"/>
                      <a:r>
                        <a:rPr lang="en-GB" sz="2400" dirty="0">
                          <a:latin typeface="Arial MT"/>
                          <a:cs typeface="Arial MT"/>
                          <a:sym typeface="+mn-ea"/>
                        </a:rPr>
                        <a:t>Deaf students need sign language interpreters along with the teacher because it’s difficult to</a:t>
                      </a:r>
                    </a:p>
                    <a:p>
                      <a:pPr algn="ctr" defTabSz="914400"/>
                      <a:r>
                        <a:rPr lang="en-GB" sz="2400" dirty="0">
                          <a:latin typeface="Arial MT"/>
                          <a:cs typeface="Arial MT"/>
                          <a:sym typeface="+mn-ea"/>
                        </a:rPr>
                        <a:t>explain it in sign language with limited engagement</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400" dirty="0">
                          <a:sym typeface="+mn-ea"/>
                        </a:rPr>
                        <a:t>This can improve in the way of understanding for deaf and dumb students</a:t>
                      </a:r>
                      <a:endParaRPr lang="en-IN" sz="2400" dirty="0"/>
                    </a:p>
                    <a:p>
                      <a:endParaRPr lang="en-GB"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11</a:t>
            </a:fld>
            <a:endParaRPr lang="en-GB" dirty="0"/>
          </a:p>
        </p:txBody>
      </p:sp>
    </p:spTree>
    <p:extLst>
      <p:ext uri="{BB962C8B-B14F-4D97-AF65-F5344CB8AC3E}">
        <p14:creationId xmlns:p14="http://schemas.microsoft.com/office/powerpoint/2010/main" val="3226530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(6):</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3422641056"/>
              </p:ext>
            </p:extLst>
          </p:nvPr>
        </p:nvGraphicFramePr>
        <p:xfrm>
          <a:off x="210637" y="1524000"/>
          <a:ext cx="11457942" cy="5273040"/>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val="20000"/>
                    </a:ext>
                  </a:extLst>
                </a:gridCol>
                <a:gridCol w="3819314">
                  <a:extLst>
                    <a:ext uri="{9D8B030D-6E8A-4147-A177-3AD203B41FA5}">
                      <a16:colId xmlns:a16="http://schemas.microsoft.com/office/drawing/2014/main" val="20001"/>
                    </a:ext>
                  </a:extLst>
                </a:gridCol>
                <a:gridCol w="3819314">
                  <a:extLst>
                    <a:ext uri="{9D8B030D-6E8A-4147-A177-3AD203B41FA5}">
                      <a16:colId xmlns:a16="http://schemas.microsoft.com/office/drawing/2014/main" val="20002"/>
                    </a:ext>
                  </a:extLst>
                </a:gridCol>
              </a:tblGrid>
              <a:tr h="620282">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val="10000"/>
                  </a:ext>
                </a:extLst>
              </a:tr>
              <a:tr h="3342118">
                <a:tc>
                  <a:txBody>
                    <a:bodyPr/>
                    <a:lstStyle/>
                    <a:p>
                      <a:r>
                        <a:rPr lang="en-GB" sz="1800" b="0" i="0" u="none" strike="noStrike" baseline="0" dirty="0">
                          <a:solidFill>
                            <a:schemeClr val="dk1"/>
                          </a:solidFill>
                          <a:latin typeface="Book Antiqua" panose="02040602050305030304" pitchFamily="18" charset="0"/>
                          <a:ea typeface="+mn-ea"/>
                          <a:cs typeface="+mn-cs"/>
                        </a:rPr>
                        <a:t>	</a:t>
                      </a:r>
                    </a:p>
                    <a:p>
                      <a:pPr algn="ctr" defTabSz="914400">
                        <a:lnSpc>
                          <a:spcPts val="4200"/>
                        </a:lnSpc>
                        <a:buNone/>
                        <a:defRPr b="0"/>
                      </a:pPr>
                      <a:r>
                        <a:rPr lang="en-IN" sz="2000" dirty="0" err="1">
                          <a:latin typeface="Arial MT"/>
                          <a:cs typeface="Arial MT"/>
                          <a:sym typeface="Graphik Semibold"/>
                        </a:rPr>
                        <a:t>Sanaullah</a:t>
                      </a:r>
                      <a:r>
                        <a:rPr lang="en-IN" sz="2000" dirty="0">
                          <a:latin typeface="Arial MT"/>
                          <a:cs typeface="Arial MT"/>
                          <a:sym typeface="Graphik Semibold"/>
                        </a:rPr>
                        <a:t>, Muhammad, et al</a:t>
                      </a:r>
                    </a:p>
                    <a:p>
                      <a:pPr algn="ctr" defTabSz="914400">
                        <a:lnSpc>
                          <a:spcPts val="4200"/>
                        </a:lnSpc>
                        <a:buNone/>
                        <a:defRPr b="0"/>
                      </a:pPr>
                      <a:r>
                        <a:rPr lang="en-IN" sz="2000" dirty="0">
                          <a:latin typeface="Arial MT"/>
                          <a:cs typeface="Arial MT"/>
                          <a:sym typeface="Graphik Semibold"/>
                        </a:rPr>
                        <a:t>(2022)</a:t>
                      </a:r>
                      <a:r>
                        <a:rPr lang="en-US" altLang="en-IN" sz="2000" dirty="0">
                          <a:latin typeface="Arial MT"/>
                          <a:cs typeface="Arial MT"/>
                          <a:sym typeface="Graphik Semibold"/>
                        </a:rPr>
                        <a:t>-</a:t>
                      </a:r>
                      <a:r>
                        <a:rPr lang="en-IN" sz="2000" dirty="0">
                          <a:latin typeface="Arial MT"/>
                          <a:cs typeface="Arial MT"/>
                          <a:sym typeface="+mn-ea"/>
                        </a:rPr>
                        <a:t>A real-time automatic translation of text to sign language</a:t>
                      </a:r>
                      <a:endParaRPr lang="en-IN" sz="2000" dirty="0">
                        <a:latin typeface="Arial MT"/>
                        <a:cs typeface="Arial MT"/>
                        <a:sym typeface="Graphik Semibold"/>
                      </a:endParaRPr>
                    </a:p>
                    <a:p>
                      <a:endParaRPr lang="en-GB"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GB" sz="2000" dirty="0">
                          <a:latin typeface="Arial MT"/>
                          <a:cs typeface="Arial MT"/>
                          <a:sym typeface="+mn-ea"/>
                        </a:rPr>
                        <a:t>This architecture for an application named Sign4PSL that translates the sentences to Pakistan Sign Language (PSL) for deaf people</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2400" dirty="0">
                          <a:sym typeface="+mn-ea"/>
                        </a:rPr>
                        <a:t>The results have shown that the students were able to understand the words clearly</a:t>
                      </a:r>
                      <a:endParaRPr lang="en-GB" sz="2400" dirty="0"/>
                    </a:p>
                    <a:p>
                      <a:endParaRPr lang="en-GB"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12</a:t>
            </a:fld>
            <a:endParaRPr lang="en-GB" dirty="0"/>
          </a:p>
        </p:txBody>
      </p:sp>
    </p:spTree>
    <p:extLst>
      <p:ext uri="{BB962C8B-B14F-4D97-AF65-F5344CB8AC3E}">
        <p14:creationId xmlns:p14="http://schemas.microsoft.com/office/powerpoint/2010/main" val="917737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(7):</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3415941352"/>
              </p:ext>
            </p:extLst>
          </p:nvPr>
        </p:nvGraphicFramePr>
        <p:xfrm>
          <a:off x="79373" y="1132970"/>
          <a:ext cx="11457942" cy="5340416"/>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val="20000"/>
                    </a:ext>
                  </a:extLst>
                </a:gridCol>
                <a:gridCol w="3819314">
                  <a:extLst>
                    <a:ext uri="{9D8B030D-6E8A-4147-A177-3AD203B41FA5}">
                      <a16:colId xmlns:a16="http://schemas.microsoft.com/office/drawing/2014/main" val="20001"/>
                    </a:ext>
                  </a:extLst>
                </a:gridCol>
                <a:gridCol w="3819314">
                  <a:extLst>
                    <a:ext uri="{9D8B030D-6E8A-4147-A177-3AD203B41FA5}">
                      <a16:colId xmlns:a16="http://schemas.microsoft.com/office/drawing/2014/main"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val="10000"/>
                  </a:ext>
                </a:extLst>
              </a:tr>
              <a:tr h="2305678">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GB" sz="2800" dirty="0">
                          <a:latin typeface="Arial MT"/>
                          <a:cs typeface="Arial MT"/>
                          <a:sym typeface="+mn-ea"/>
                        </a:rPr>
                        <a:t>Patel</a:t>
                      </a:r>
                      <a:r>
                        <a:rPr lang="en-GB" sz="2800" spc="-50" dirty="0">
                          <a:latin typeface="Arial MT"/>
                          <a:cs typeface="Arial MT"/>
                          <a:sym typeface="+mn-ea"/>
                        </a:rPr>
                        <a:t> </a:t>
                      </a:r>
                      <a:r>
                        <a:rPr lang="en-GB" sz="2800" dirty="0">
                          <a:latin typeface="Arial MT"/>
                          <a:cs typeface="Arial MT"/>
                          <a:sym typeface="+mn-ea"/>
                        </a:rPr>
                        <a:t>U, </a:t>
                      </a:r>
                      <a:r>
                        <a:rPr lang="en-GB" sz="2800" dirty="0" err="1">
                          <a:latin typeface="Arial MT"/>
                          <a:cs typeface="Arial MT"/>
                          <a:sym typeface="+mn-ea"/>
                        </a:rPr>
                        <a:t>Ambekar</a:t>
                      </a:r>
                      <a:r>
                        <a:rPr lang="en-GB" sz="2800" dirty="0">
                          <a:latin typeface="Arial MT"/>
                          <a:cs typeface="Arial MT"/>
                          <a:sym typeface="+mn-ea"/>
                        </a:rPr>
                        <a:t> AG(2019)-Moments of human SLT</a:t>
                      </a:r>
                      <a:endParaRPr lang="en-GB" altLang="en-IN" sz="2800" dirty="0">
                        <a:latin typeface="Arial MT"/>
                        <a:cs typeface="Arial MT"/>
                        <a:sym typeface="+mn-ea"/>
                      </a:endParaRPr>
                    </a:p>
                    <a:p>
                      <a:r>
                        <a:rPr lang="en-GB" sz="1800" b="0" i="0" u="none" strike="noStrike" baseline="0" dirty="0">
                          <a:solidFill>
                            <a:schemeClr val="dk1"/>
                          </a:solidFill>
                          <a:latin typeface="Book Antiqua" panose="02040602050305030304" pitchFamily="18" charset="0"/>
                          <a:ea typeface="+mn-ea"/>
                          <a:cs typeface="+mn-cs"/>
                        </a:rPr>
                        <a:t>	</a:t>
                      </a:r>
                    </a:p>
                    <a:p>
                      <a:endParaRPr lang="en-GB" dirty="0"/>
                    </a:p>
                  </a:txBody>
                  <a:tcPr/>
                </a:tc>
                <a:tc>
                  <a:txBody>
                    <a:bodyPr/>
                    <a:lstStyle/>
                    <a:p>
                      <a:endParaRPr lang="en-GB" dirty="0"/>
                    </a:p>
                    <a:p>
                      <a:r>
                        <a:rPr lang="en-GB" sz="2400" dirty="0">
                          <a:latin typeface="Arial MT"/>
                          <a:cs typeface="Arial MT"/>
                          <a:sym typeface="+mn-ea"/>
                        </a:rPr>
                        <a:t>Moment based </a:t>
                      </a:r>
                      <a:r>
                        <a:rPr lang="en-GB" sz="2400" spc="5" dirty="0">
                          <a:latin typeface="Arial MT"/>
                          <a:cs typeface="Arial MT"/>
                          <a:sym typeface="+mn-ea"/>
                        </a:rPr>
                        <a:t> </a:t>
                      </a:r>
                      <a:r>
                        <a:rPr lang="en-GB" sz="2400" dirty="0">
                          <a:latin typeface="Arial MT"/>
                          <a:cs typeface="Arial MT"/>
                          <a:sym typeface="+mn-ea"/>
                        </a:rPr>
                        <a:t>signs language </a:t>
                      </a:r>
                      <a:r>
                        <a:rPr lang="en-GB" sz="2400" spc="5" dirty="0">
                          <a:latin typeface="Arial MT"/>
                          <a:cs typeface="Arial MT"/>
                          <a:sym typeface="+mn-ea"/>
                        </a:rPr>
                        <a:t> </a:t>
                      </a:r>
                      <a:r>
                        <a:rPr lang="en-GB" sz="2400" dirty="0">
                          <a:latin typeface="Arial MT"/>
                          <a:cs typeface="Arial MT"/>
                          <a:sym typeface="+mn-ea"/>
                        </a:rPr>
                        <a:t>recognition for </a:t>
                      </a:r>
                      <a:r>
                        <a:rPr lang="en-GB" sz="2400" spc="5" dirty="0">
                          <a:latin typeface="Arial MT"/>
                          <a:cs typeface="Arial MT"/>
                          <a:sym typeface="+mn-ea"/>
                        </a:rPr>
                        <a:t> </a:t>
                      </a:r>
                      <a:r>
                        <a:rPr lang="en-GB" sz="2400" dirty="0">
                          <a:latin typeface="Arial MT"/>
                          <a:cs typeface="Arial MT"/>
                          <a:sym typeface="+mn-ea"/>
                        </a:rPr>
                        <a:t>Indian</a:t>
                      </a:r>
                      <a:r>
                        <a:rPr lang="en-GB" sz="2400" spc="-100" dirty="0">
                          <a:latin typeface="Arial MT"/>
                          <a:cs typeface="Arial MT"/>
                          <a:sym typeface="+mn-ea"/>
                        </a:rPr>
                        <a:t> </a:t>
                      </a:r>
                      <a:r>
                        <a:rPr lang="en-GB" sz="2400" dirty="0">
                          <a:latin typeface="Arial MT"/>
                          <a:cs typeface="Arial MT"/>
                          <a:sym typeface="+mn-ea"/>
                        </a:rPr>
                        <a:t>language</a:t>
                      </a:r>
                      <a:endParaRPr lang="en-GB" sz="2400"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2800" dirty="0">
                          <a:sym typeface="+mn-ea"/>
                        </a:rPr>
                        <a:t>The “digital content creation” and “safety” that currently lack assessment</a:t>
                      </a:r>
                      <a:endParaRPr lang="en-GB" sz="2800" dirty="0"/>
                    </a:p>
                    <a:p>
                      <a:endParaRPr lang="en-GB"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13</a:t>
            </a:fld>
            <a:endParaRPr lang="en-GB" dirty="0"/>
          </a:p>
        </p:txBody>
      </p:sp>
    </p:spTree>
    <p:extLst>
      <p:ext uri="{BB962C8B-B14F-4D97-AF65-F5344CB8AC3E}">
        <p14:creationId xmlns:p14="http://schemas.microsoft.com/office/powerpoint/2010/main" val="1041482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(8):</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170599023"/>
              </p:ext>
            </p:extLst>
          </p:nvPr>
        </p:nvGraphicFramePr>
        <p:xfrm>
          <a:off x="228599" y="1255394"/>
          <a:ext cx="11457942" cy="6217920"/>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val="20000"/>
                    </a:ext>
                  </a:extLst>
                </a:gridCol>
                <a:gridCol w="3819314">
                  <a:extLst>
                    <a:ext uri="{9D8B030D-6E8A-4147-A177-3AD203B41FA5}">
                      <a16:colId xmlns:a16="http://schemas.microsoft.com/office/drawing/2014/main" val="20001"/>
                    </a:ext>
                  </a:extLst>
                </a:gridCol>
                <a:gridCol w="3819314">
                  <a:extLst>
                    <a:ext uri="{9D8B030D-6E8A-4147-A177-3AD203B41FA5}">
                      <a16:colId xmlns:a16="http://schemas.microsoft.com/office/drawing/2014/main" val="20002"/>
                    </a:ext>
                  </a:extLst>
                </a:gridCol>
              </a:tblGrid>
              <a:tr h="420498">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val="10000"/>
                  </a:ext>
                </a:extLst>
              </a:tr>
              <a:tr h="3123701">
                <a:tc>
                  <a:txBody>
                    <a:bodyPr/>
                    <a:lstStyle/>
                    <a:p>
                      <a:pPr marL="12700" marR="5080" algn="ctr" defTabSz="914400">
                        <a:lnSpc>
                          <a:spcPts val="4200"/>
                        </a:lnSpc>
                        <a:spcBef>
                          <a:spcPts val="340"/>
                        </a:spcBef>
                        <a:buNone/>
                        <a:defRPr b="0"/>
                      </a:pPr>
                      <a:r>
                        <a:rPr lang="en-GB" sz="2000" dirty="0">
                          <a:latin typeface="Arial MT"/>
                          <a:cs typeface="Arial MT"/>
                          <a:sym typeface="+mn-ea"/>
                        </a:rPr>
                        <a:t>Berge, Sigrid </a:t>
                      </a:r>
                      <a:r>
                        <a:rPr lang="en-GB" sz="2000" dirty="0" err="1">
                          <a:latin typeface="Arial MT"/>
                          <a:cs typeface="Arial MT"/>
                          <a:sym typeface="+mn-ea"/>
                        </a:rPr>
                        <a:t>Slettebakk</a:t>
                      </a:r>
                      <a:r>
                        <a:rPr lang="en-GB" sz="2000" dirty="0">
                          <a:latin typeface="Arial MT"/>
                          <a:cs typeface="Arial MT"/>
                          <a:sym typeface="+mn-ea"/>
                        </a:rPr>
                        <a:t>(2023) - </a:t>
                      </a:r>
                    </a:p>
                    <a:p>
                      <a:pPr marL="12700" marR="5080" algn="ctr" defTabSz="914400">
                        <a:lnSpc>
                          <a:spcPts val="4200"/>
                        </a:lnSpc>
                        <a:spcBef>
                          <a:spcPts val="340"/>
                        </a:spcBef>
                        <a:buNone/>
                        <a:defRPr b="0"/>
                      </a:pPr>
                      <a:r>
                        <a:rPr lang="en-GB" sz="2000" dirty="0">
                          <a:latin typeface="Arial MT"/>
                          <a:cs typeface="Arial MT"/>
                          <a:sym typeface="+mn-ea"/>
                        </a:rPr>
                        <a:t>A shared responsibility for inclusion of sign interpreting in schools</a:t>
                      </a:r>
                    </a:p>
                    <a:p>
                      <a:endParaRPr lang="en-GB" dirty="0"/>
                    </a:p>
                  </a:txBody>
                  <a:tcPr/>
                </a:tc>
                <a:tc>
                  <a:txBody>
                    <a:bodyPr/>
                    <a:lstStyle/>
                    <a:p>
                      <a:endParaRPr lang="en-GB" dirty="0"/>
                    </a:p>
                    <a:p>
                      <a:endParaRPr lang="en-GB" dirty="0"/>
                    </a:p>
                    <a:p>
                      <a:pPr marL="0" marR="0" lvl="0" indent="0" algn="l" defTabSz="914400" eaLnBrk="1" fontAlgn="auto" latinLnBrk="0" hangingPunct="1">
                        <a:lnSpc>
                          <a:spcPct val="100000"/>
                        </a:lnSpc>
                        <a:spcBef>
                          <a:spcPts val="0"/>
                        </a:spcBef>
                        <a:spcAft>
                          <a:spcPts val="0"/>
                        </a:spcAft>
                        <a:buClrTx/>
                        <a:buSzTx/>
                        <a:buFontTx/>
                        <a:buNone/>
                        <a:tabLst/>
                        <a:defRPr/>
                      </a:pPr>
                      <a:r>
                        <a:rPr lang="en-GB" sz="2400" dirty="0">
                          <a:latin typeface="Arial MT"/>
                          <a:cs typeface="Arial MT"/>
                          <a:sym typeface="+mn-ea"/>
                        </a:rPr>
                        <a:t>The main purpose of this study was to examine the perception of teachers of students with hearing impairment (SWHI) about the factors affecting them</a:t>
                      </a:r>
                    </a:p>
                    <a:p>
                      <a:endParaRPr lang="en-GB" dirty="0"/>
                    </a:p>
                    <a:p>
                      <a:endParaRPr lang="en-GB" dirty="0"/>
                    </a:p>
                    <a:p>
                      <a:r>
                        <a:rPr lang="en-GB" baseline="0" dirty="0"/>
                        <a:t>.</a:t>
                      </a:r>
                      <a:endParaRPr lang="en-GB" dirty="0"/>
                    </a:p>
                    <a:p>
                      <a:endParaRPr lang="en-GB" dirty="0"/>
                    </a:p>
                    <a:p>
                      <a:endParaRPr lang="en-GB" dirty="0"/>
                    </a:p>
                    <a:p>
                      <a:endParaRPr lang="en-GB" dirty="0"/>
                    </a:p>
                    <a:p>
                      <a:endParaRPr lang="en-GB" dirty="0"/>
                    </a:p>
                    <a:p>
                      <a:endParaRPr lang="en-GB" dirty="0"/>
                    </a:p>
                    <a:p>
                      <a:endParaRPr lang="en-GB" dirty="0"/>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800" dirty="0"/>
                        <a:t>It can help the visually impaired </a:t>
                      </a:r>
                      <a:r>
                        <a:rPr lang="en-IN" sz="2800" dirty="0" err="1"/>
                        <a:t>unterstand</a:t>
                      </a:r>
                      <a:r>
                        <a:rPr lang="en-IN" sz="2800" dirty="0"/>
                        <a:t> the things through sign language</a:t>
                      </a:r>
                    </a:p>
                    <a:p>
                      <a:endParaRPr lang="en-GB"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14</a:t>
            </a:fld>
            <a:endParaRPr lang="en-GB" dirty="0"/>
          </a:p>
        </p:txBody>
      </p:sp>
    </p:spTree>
    <p:extLst>
      <p:ext uri="{BB962C8B-B14F-4D97-AF65-F5344CB8AC3E}">
        <p14:creationId xmlns:p14="http://schemas.microsoft.com/office/powerpoint/2010/main" val="2886041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361950"/>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437515"/>
            <a:ext cx="11033824" cy="693780"/>
          </a:xfrm>
          <a:prstGeom prst="rect">
            <a:avLst/>
          </a:prstGeom>
        </p:spPr>
        <p:txBody>
          <a:bodyPr vert="horz" wrap="square" lIns="0" tIns="16510" rIns="0" bIns="0" rtlCol="0">
            <a:spAutoFit/>
          </a:bodyPr>
          <a:lstStyle/>
          <a:p>
            <a:pPr marL="12700">
              <a:lnSpc>
                <a:spcPct val="100000"/>
              </a:lnSpc>
              <a:spcBef>
                <a:spcPts val="130"/>
              </a:spcBef>
            </a:pPr>
            <a:r>
              <a:rPr lang="en-GB" spc="-320" dirty="0"/>
              <a:t>Existing system</a:t>
            </a:r>
            <a:endParaRPr spc="-320"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337541" y="1374127"/>
            <a:ext cx="11184891" cy="7809189"/>
          </a:xfrm>
          <a:prstGeom prst="rect">
            <a:avLst/>
          </a:prstGeom>
        </p:spPr>
        <p:txBody>
          <a:bodyPr vert="horz" wrap="square" lIns="0" tIns="52705" rIns="0" bIns="0" rtlCol="0">
            <a:spAutoFit/>
          </a:bodyPr>
          <a:lstStyle/>
          <a:p>
            <a:pPr marL="342900" indent="-342900" defTabSz="914400">
              <a:buFont typeface="Arial" panose="020B0604020202020204" pitchFamily="34" charset="0"/>
              <a:buChar char="•"/>
            </a:pPr>
            <a:r>
              <a:rPr lang="en-GB" sz="2400" dirty="0">
                <a:cs typeface="Arial MT"/>
                <a:sym typeface="+mn-ea"/>
              </a:rPr>
              <a:t>Deaf students need sign language interpreters along with the teacher because it’s difficult to explain it in sign language with limited engagement.</a:t>
            </a:r>
          </a:p>
          <a:p>
            <a:pPr marL="342900" indent="-342900" defTabSz="914400">
              <a:buFont typeface="Arial" panose="020B0604020202020204" pitchFamily="34" charset="0"/>
              <a:buChar char="•"/>
            </a:pPr>
            <a:endParaRPr lang="en-GB" sz="2400" dirty="0">
              <a:cs typeface="Arial MT"/>
              <a:sym typeface="+mn-ea"/>
            </a:endParaRPr>
          </a:p>
          <a:p>
            <a:pPr defTabSz="914400"/>
            <a:endParaRPr lang="en-GB" sz="2400" dirty="0">
              <a:cs typeface="Arial MT"/>
              <a:sym typeface="+mn-ea"/>
            </a:endParaRPr>
          </a:p>
          <a:p>
            <a:pPr marL="342900" indent="-342900">
              <a:buFont typeface="Arial" panose="020B0604020202020204" pitchFamily="34" charset="0"/>
              <a:buChar char="•"/>
            </a:pPr>
            <a:r>
              <a:rPr lang="en-GB" sz="2400" dirty="0">
                <a:cs typeface="Arial MT"/>
                <a:sym typeface="+mn-ea"/>
              </a:rPr>
              <a:t>Moment based </a:t>
            </a:r>
            <a:r>
              <a:rPr lang="en-GB" sz="2400" spc="5" dirty="0">
                <a:cs typeface="Arial MT"/>
                <a:sym typeface="+mn-ea"/>
              </a:rPr>
              <a:t> </a:t>
            </a:r>
            <a:r>
              <a:rPr lang="en-GB" sz="2400" dirty="0">
                <a:cs typeface="Arial MT"/>
                <a:sym typeface="+mn-ea"/>
              </a:rPr>
              <a:t>signs language </a:t>
            </a:r>
            <a:r>
              <a:rPr lang="en-GB" sz="2400" spc="5" dirty="0">
                <a:cs typeface="Arial MT"/>
                <a:sym typeface="+mn-ea"/>
              </a:rPr>
              <a:t> </a:t>
            </a:r>
            <a:r>
              <a:rPr lang="en-GB" sz="2400" dirty="0">
                <a:cs typeface="Arial MT"/>
                <a:sym typeface="+mn-ea"/>
              </a:rPr>
              <a:t>recognition for </a:t>
            </a:r>
            <a:r>
              <a:rPr lang="en-GB" sz="2400" spc="5" dirty="0">
                <a:cs typeface="Arial MT"/>
                <a:sym typeface="+mn-ea"/>
              </a:rPr>
              <a:t> </a:t>
            </a:r>
            <a:r>
              <a:rPr lang="en-GB" sz="2400" dirty="0">
                <a:cs typeface="Arial MT"/>
                <a:sym typeface="+mn-ea"/>
              </a:rPr>
              <a:t>Indian</a:t>
            </a:r>
            <a:r>
              <a:rPr lang="en-GB" sz="2400" spc="-100" dirty="0">
                <a:cs typeface="Arial MT"/>
                <a:sym typeface="+mn-ea"/>
              </a:rPr>
              <a:t> </a:t>
            </a:r>
            <a:r>
              <a:rPr lang="en-GB" sz="2400" dirty="0">
                <a:cs typeface="Arial MT"/>
                <a:sym typeface="+mn-ea"/>
              </a:rPr>
              <a:t>language.</a:t>
            </a:r>
          </a:p>
          <a:p>
            <a:endParaRPr lang="en-GB" sz="2400" dirty="0">
              <a:sym typeface="+mn-ea"/>
            </a:endParaRPr>
          </a:p>
          <a:p>
            <a:pPr marL="342900" indent="-342900">
              <a:buFont typeface="Arial" panose="020B0604020202020204" pitchFamily="34" charset="0"/>
              <a:buChar char="•"/>
            </a:pPr>
            <a:endParaRPr lang="en-GB" sz="2400" dirty="0">
              <a:sym typeface="+mn-ea"/>
            </a:endParaRPr>
          </a:p>
          <a:p>
            <a:pPr marL="342900" indent="-342900">
              <a:buFont typeface="Arial" panose="020B0604020202020204" pitchFamily="34" charset="0"/>
              <a:buChar char="•"/>
            </a:pPr>
            <a:r>
              <a:rPr lang="en-IN" sz="2400" dirty="0">
                <a:sym typeface="+mn-ea"/>
              </a:rPr>
              <a:t>ASL alphabet recognition using Recurrent neural networks with multi view augmentation and interference fusion</a:t>
            </a:r>
          </a:p>
          <a:p>
            <a:pPr marL="342900" indent="-342900">
              <a:buFont typeface="Arial" panose="020B0604020202020204" pitchFamily="34" charset="0"/>
              <a:buChar char="•"/>
            </a:pPr>
            <a:endParaRPr lang="en-IN" sz="2400" dirty="0">
              <a:sym typeface="+mn-ea"/>
            </a:endParaRPr>
          </a:p>
          <a:p>
            <a:pPr marL="342900" indent="-342900">
              <a:buFont typeface="Arial" panose="020B0604020202020204" pitchFamily="34" charset="0"/>
              <a:buChar char="•"/>
            </a:pPr>
            <a:endParaRPr lang="en-IN" sz="2400" dirty="0">
              <a:sym typeface="+mn-ea"/>
            </a:endParaRPr>
          </a:p>
          <a:p>
            <a:pPr marL="342900" indent="-342900">
              <a:buFont typeface="Arial" panose="020B0604020202020204" pitchFamily="34" charset="0"/>
              <a:buChar char="•"/>
            </a:pPr>
            <a:r>
              <a:rPr lang="en-GB" sz="2400" dirty="0">
                <a:cs typeface="Arial MT"/>
                <a:sym typeface="+mn-ea"/>
              </a:rPr>
              <a:t>This architecture for an application named Sign4PSL that translates the sentences to Pakistan Sign Language (PSL) for deaf people</a:t>
            </a:r>
          </a:p>
          <a:p>
            <a:endParaRPr lang="en-IN" sz="2400" dirty="0"/>
          </a:p>
          <a:p>
            <a:pPr marL="342900" indent="-342900">
              <a:buFont typeface="Arial" panose="020B0604020202020204" pitchFamily="34" charset="0"/>
              <a:buChar char="•"/>
            </a:pPr>
            <a:endParaRPr lang="en-GB" sz="2400" dirty="0"/>
          </a:p>
          <a:p>
            <a:pPr marL="342900" indent="-342900" defTabSz="914400">
              <a:buFont typeface="Arial" panose="020B0604020202020204" pitchFamily="34" charset="0"/>
              <a:buChar char="•"/>
            </a:pPr>
            <a:endParaRPr lang="en-GB" sz="2400" dirty="0">
              <a:cs typeface="Arial MT"/>
              <a:sym typeface="+mn-ea"/>
            </a:endParaRPr>
          </a:p>
          <a:p>
            <a:endParaRPr lang="en-GB" sz="2400" dirty="0">
              <a:cs typeface="Arial MT"/>
              <a:sym typeface="+mn-ea"/>
            </a:endParaRPr>
          </a:p>
          <a:p>
            <a:endParaRPr lang="en-GB" sz="2400" dirty="0">
              <a:cs typeface="Arial MT"/>
              <a:sym typeface="+mn-ea"/>
            </a:endParaRPr>
          </a:p>
          <a:p>
            <a:pPr marL="342900" indent="-342900" defTabSz="914400">
              <a:buFont typeface="Arial" panose="020B0604020202020204" pitchFamily="34" charset="0"/>
              <a:buChar char="•"/>
            </a:pPr>
            <a:endParaRPr lang="en-GB" sz="2400" dirty="0">
              <a:cs typeface="Arial MT"/>
              <a:sym typeface="+mn-ea"/>
            </a:endParaRPr>
          </a:p>
          <a:p>
            <a:pPr marL="342900" indent="-342900" defTabSz="914400">
              <a:buFont typeface="Arial" panose="020B0604020202020204" pitchFamily="34" charset="0"/>
              <a:buChar char="•"/>
            </a:pPr>
            <a:endParaRPr lang="en-GB" sz="2400" dirty="0">
              <a:cs typeface="Arial MT"/>
              <a:sym typeface="+mn-ea"/>
            </a:endParaRPr>
          </a:p>
          <a:p>
            <a:pPr algn="ctr" defTabSz="914400"/>
            <a:endParaRPr lang="en-GB" sz="2800" dirty="0">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15</a:t>
            </a:fld>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361950"/>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437515"/>
            <a:ext cx="11033824" cy="693780"/>
          </a:xfrm>
          <a:prstGeom prst="rect">
            <a:avLst/>
          </a:prstGeom>
        </p:spPr>
        <p:txBody>
          <a:bodyPr vert="horz" wrap="square" lIns="0" tIns="16510" rIns="0" bIns="0" rtlCol="0">
            <a:spAutoFit/>
          </a:bodyPr>
          <a:lstStyle/>
          <a:p>
            <a:pPr marL="12700">
              <a:lnSpc>
                <a:spcPct val="100000"/>
              </a:lnSpc>
              <a:spcBef>
                <a:spcPts val="130"/>
              </a:spcBef>
            </a:pPr>
            <a:r>
              <a:rPr lang="en-GB" spc="-320" dirty="0"/>
              <a:t>Disadvantages of the existing system:</a:t>
            </a:r>
            <a:endParaRPr spc="-320"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16</a:t>
            </a:fld>
            <a:endParaRPr lang="en-GB" dirty="0"/>
          </a:p>
        </p:txBody>
      </p:sp>
      <p:sp>
        <p:nvSpPr>
          <p:cNvPr id="7" name="TextBox 6">
            <a:extLst>
              <a:ext uri="{FF2B5EF4-FFF2-40B4-BE49-F238E27FC236}">
                <a16:creationId xmlns:a16="http://schemas.microsoft.com/office/drawing/2014/main" id="{342AE623-80E2-8FB8-B363-3E8970A4FDFD}"/>
              </a:ext>
            </a:extLst>
          </p:cNvPr>
          <p:cNvSpPr txBox="1"/>
          <p:nvPr/>
        </p:nvSpPr>
        <p:spPr>
          <a:xfrm>
            <a:off x="457200" y="1600200"/>
            <a:ext cx="10515600" cy="6740307"/>
          </a:xfrm>
          <a:prstGeom prst="rect">
            <a:avLst/>
          </a:prstGeom>
          <a:noFill/>
        </p:spPr>
        <p:txBody>
          <a:bodyPr wrap="square">
            <a:spAutoFit/>
          </a:bodyPr>
          <a:lstStyle/>
          <a:p>
            <a:pPr marL="285750" indent="-285750" algn="just">
              <a:buFont typeface="Arial" panose="020B0604020202020204" pitchFamily="34" charset="0"/>
              <a:buChar char="•"/>
            </a:pPr>
            <a:r>
              <a:rPr lang="en-IN" sz="2400" b="0" i="0" dirty="0">
                <a:effectLst/>
                <a:latin typeface="Söhne"/>
              </a:rPr>
              <a:t>Limited Accuracy: </a:t>
            </a:r>
            <a:r>
              <a:rPr lang="en-GB" sz="2400" b="0" i="0" dirty="0">
                <a:effectLst/>
                <a:latin typeface="Söhne"/>
              </a:rPr>
              <a:t>Existing systems may suffer from limited accuracy in recognizing and interpreting sign language gestures, leading to misinterpretations and communication errors</a:t>
            </a:r>
            <a:r>
              <a:rPr lang="en-GB" b="0" i="0" dirty="0">
                <a:effectLst/>
                <a:latin typeface="Söhne"/>
              </a:rPr>
              <a:t>.</a:t>
            </a:r>
          </a:p>
          <a:p>
            <a:pPr marL="285750" indent="-285750">
              <a:buFont typeface="Arial" panose="020B0604020202020204" pitchFamily="34" charset="0"/>
              <a:buChar char="•"/>
            </a:pPr>
            <a:endParaRPr lang="en-GB" sz="2400" dirty="0">
              <a:latin typeface="Söhne"/>
            </a:endParaRPr>
          </a:p>
          <a:p>
            <a:pPr marL="285750" indent="-285750">
              <a:buFont typeface="Arial" panose="020B0604020202020204" pitchFamily="34" charset="0"/>
              <a:buChar char="•"/>
            </a:pPr>
            <a:r>
              <a:rPr lang="en-IN" sz="2400" b="0" i="0" dirty="0">
                <a:effectLst/>
                <a:latin typeface="Söhne"/>
              </a:rPr>
              <a:t>High Costs </a:t>
            </a:r>
            <a:r>
              <a:rPr lang="en-GB" sz="2400" b="0" i="0" dirty="0">
                <a:effectLst/>
                <a:latin typeface="Söhne"/>
              </a:rPr>
              <a:t>High-quality sign language recognition systems can be costly to develop and maintain, making them less accessible for smaller organizations or individuals</a:t>
            </a:r>
          </a:p>
          <a:p>
            <a:pPr marL="285750" indent="-285750">
              <a:buFont typeface="Arial" panose="020B0604020202020204" pitchFamily="34" charset="0"/>
              <a:buChar char="•"/>
            </a:pPr>
            <a:endParaRPr lang="en-GB" sz="2400" dirty="0">
              <a:latin typeface="Söhne"/>
            </a:endParaRPr>
          </a:p>
          <a:p>
            <a:pPr marL="285750" indent="-285750">
              <a:buFont typeface="Arial" panose="020B0604020202020204" pitchFamily="34" charset="0"/>
              <a:buChar char="•"/>
            </a:pPr>
            <a:r>
              <a:rPr lang="en-IN" sz="2400" b="0" i="0" dirty="0">
                <a:effectLst/>
                <a:latin typeface="Söhne"/>
              </a:rPr>
              <a:t>User-Friendly Interfaces: </a:t>
            </a:r>
            <a:r>
              <a:rPr lang="en-GB" sz="2400" b="0" i="0" dirty="0">
                <a:effectLst/>
                <a:latin typeface="Söhne"/>
              </a:rPr>
              <a:t>Existing systems may lack user-friendly interfaces, making them challenging for non-experts to set up and use.</a:t>
            </a:r>
          </a:p>
          <a:p>
            <a:pPr marL="285750" indent="-285750">
              <a:buFont typeface="Arial" panose="020B0604020202020204" pitchFamily="34" charset="0"/>
              <a:buChar char="•"/>
            </a:pPr>
            <a:endParaRPr lang="en-GB" sz="2400" dirty="0">
              <a:latin typeface="Söhne"/>
            </a:endParaRPr>
          </a:p>
          <a:p>
            <a:pPr marL="285750" indent="-285750">
              <a:buFont typeface="Arial" panose="020B0604020202020204" pitchFamily="34" charset="0"/>
              <a:buChar char="•"/>
            </a:pPr>
            <a:r>
              <a:rPr lang="en-IN" sz="2400" b="0" i="0" dirty="0">
                <a:effectLst/>
                <a:latin typeface="Söhne"/>
              </a:rPr>
              <a:t>Real-time Processing :</a:t>
            </a:r>
            <a:r>
              <a:rPr lang="en-GB" sz="2400" b="0" i="0" dirty="0">
                <a:effectLst/>
                <a:latin typeface="Söhne"/>
              </a:rPr>
              <a:t>In some cases, existing systems may struggle with real-time processing, leading to delays in communication</a:t>
            </a:r>
          </a:p>
          <a:p>
            <a:pPr marL="285750" indent="-285750">
              <a:buFont typeface="Arial" panose="020B0604020202020204" pitchFamily="34" charset="0"/>
              <a:buChar char="•"/>
            </a:pPr>
            <a:endParaRPr lang="en-GB" sz="2400" dirty="0">
              <a:solidFill>
                <a:srgbClr val="D1D5DB"/>
              </a:solidFill>
              <a:latin typeface="Söhne"/>
            </a:endParaRPr>
          </a:p>
          <a:p>
            <a:pPr marL="285750" indent="-285750">
              <a:buFont typeface="Arial" panose="020B0604020202020204" pitchFamily="34" charset="0"/>
              <a:buChar char="•"/>
            </a:pPr>
            <a:endParaRPr lang="en-GB" sz="2400" b="0" i="0" dirty="0">
              <a:solidFill>
                <a:srgbClr val="D1D5DB"/>
              </a:solidFill>
              <a:effectLst/>
              <a:latin typeface="Söhne"/>
            </a:endParaRPr>
          </a:p>
          <a:p>
            <a:pPr marL="285750" indent="-285750">
              <a:buFont typeface="Arial" panose="020B0604020202020204" pitchFamily="34" charset="0"/>
              <a:buChar char="•"/>
            </a:pPr>
            <a:endParaRPr lang="en-GB" sz="2400" dirty="0">
              <a:solidFill>
                <a:srgbClr val="D1D5DB"/>
              </a:solidFill>
              <a:latin typeface="Söhne"/>
            </a:endParaRPr>
          </a:p>
          <a:p>
            <a:pPr marL="285750" indent="-285750">
              <a:buFont typeface="Arial" panose="020B0604020202020204" pitchFamily="34" charset="0"/>
              <a:buChar char="•"/>
            </a:pPr>
            <a:endParaRPr lang="en-GB" sz="2400" dirty="0">
              <a:solidFill>
                <a:srgbClr val="D1D5DB"/>
              </a:solidFill>
              <a:latin typeface="Söhne"/>
            </a:endParaRPr>
          </a:p>
          <a:p>
            <a:endParaRPr lang="en-IN" sz="2400" dirty="0"/>
          </a:p>
        </p:txBody>
      </p:sp>
    </p:spTree>
    <p:extLst>
      <p:ext uri="{BB962C8B-B14F-4D97-AF65-F5344CB8AC3E}">
        <p14:creationId xmlns:p14="http://schemas.microsoft.com/office/powerpoint/2010/main" val="360857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dirty="0"/>
              <a:t>Review 2</a:t>
            </a:r>
            <a:endParaRPr dirty="0"/>
          </a:p>
        </p:txBody>
      </p:sp>
      <p:sp>
        <p:nvSpPr>
          <p:cNvPr id="2" name="object 2"/>
          <p:cNvSpPr txBox="1">
            <a:spLocks noGrp="1"/>
          </p:cNvSpPr>
          <p:nvPr>
            <p:ph type="title"/>
          </p:nvPr>
        </p:nvSpPr>
        <p:spPr>
          <a:xfrm>
            <a:off x="180975" y="361950"/>
            <a:ext cx="11172825"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Proposed system</a:t>
            </a:r>
            <a:r>
              <a:rPr sz="3950" spc="-75" dirty="0"/>
              <a:t>:</a:t>
            </a:r>
            <a:endParaRPr sz="3950" dirty="0"/>
          </a:p>
        </p:txBody>
      </p:sp>
      <p:sp>
        <p:nvSpPr>
          <p:cNvPr id="6" name="object 3"/>
          <p:cNvSpPr txBox="1"/>
          <p:nvPr/>
        </p:nvSpPr>
        <p:spPr>
          <a:xfrm>
            <a:off x="306386" y="1404201"/>
            <a:ext cx="11184891" cy="6029215"/>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IN" sz="2800" b="0" i="0" dirty="0">
                <a:effectLst/>
                <a:latin typeface="Söhne"/>
              </a:rPr>
              <a:t>Image Capture: </a:t>
            </a:r>
            <a:r>
              <a:rPr lang="en-GB" sz="2800" b="0" i="0" dirty="0">
                <a:effectLst/>
                <a:latin typeface="Söhne"/>
              </a:rPr>
              <a:t>The system utilizes camera capture to record a sequence of images, capturing the signs made by the user.</a:t>
            </a:r>
          </a:p>
          <a:p>
            <a:pPr marL="241300" marR="5080" indent="-229235" algn="just">
              <a:lnSpc>
                <a:spcPts val="3080"/>
              </a:lnSpc>
              <a:spcBef>
                <a:spcPts val="415"/>
              </a:spcBef>
              <a:buFont typeface="Arial"/>
              <a:buChar char="•"/>
              <a:tabLst>
                <a:tab pos="241935" algn="l"/>
              </a:tabLst>
            </a:pPr>
            <a:endParaRPr lang="en-GB" sz="2800" dirty="0">
              <a:latin typeface="Söhne"/>
              <a:cs typeface="Carlito"/>
            </a:endParaRPr>
          </a:p>
          <a:p>
            <a:pPr marL="241300" marR="5080" indent="-229235" algn="just">
              <a:lnSpc>
                <a:spcPts val="3080"/>
              </a:lnSpc>
              <a:spcBef>
                <a:spcPts val="415"/>
              </a:spcBef>
              <a:buFont typeface="Arial"/>
              <a:buChar char="•"/>
              <a:tabLst>
                <a:tab pos="241935" algn="l"/>
              </a:tabLst>
            </a:pPr>
            <a:r>
              <a:rPr lang="en-IN" sz="2800" b="0" i="0" dirty="0">
                <a:effectLst/>
                <a:latin typeface="Söhne"/>
              </a:rPr>
              <a:t>Image Comparison: </a:t>
            </a:r>
            <a:r>
              <a:rPr lang="en-GB" sz="2800" b="0" i="0" dirty="0">
                <a:effectLst/>
                <a:latin typeface="Söhne"/>
              </a:rPr>
              <a:t>Each captured image is compared with a pre-built dataset of sign images to identify the sign being made by the user.</a:t>
            </a:r>
          </a:p>
          <a:p>
            <a:pPr marL="241300" marR="5080" indent="-229235" algn="just">
              <a:lnSpc>
                <a:spcPts val="3080"/>
              </a:lnSpc>
              <a:spcBef>
                <a:spcPts val="415"/>
              </a:spcBef>
              <a:buFont typeface="Arial"/>
              <a:buChar char="•"/>
              <a:tabLst>
                <a:tab pos="241935" algn="l"/>
              </a:tabLst>
            </a:pPr>
            <a:endParaRPr lang="en-GB" sz="2800" dirty="0">
              <a:latin typeface="Söhne"/>
              <a:cs typeface="Carlito"/>
            </a:endParaRPr>
          </a:p>
          <a:p>
            <a:pPr marL="241300" marR="5080" indent="-229235" algn="just">
              <a:lnSpc>
                <a:spcPts val="3080"/>
              </a:lnSpc>
              <a:spcBef>
                <a:spcPts val="415"/>
              </a:spcBef>
              <a:buFont typeface="Arial"/>
              <a:buChar char="•"/>
              <a:tabLst>
                <a:tab pos="241935" algn="l"/>
              </a:tabLst>
            </a:pPr>
            <a:r>
              <a:rPr lang="en-IN" sz="2800" b="0" i="0" dirty="0">
                <a:effectLst/>
                <a:latin typeface="Söhne"/>
              </a:rPr>
              <a:t>Sign Identification: </a:t>
            </a:r>
            <a:r>
              <a:rPr lang="en-GB" sz="2800" b="0" i="0" dirty="0">
                <a:effectLst/>
                <a:latin typeface="Söhne"/>
              </a:rPr>
              <a:t>The system uses image analysis techniques to identify the sign from the dataset, and the appropriate output is generated based on this identification</a:t>
            </a:r>
          </a:p>
          <a:p>
            <a:pPr marL="241300" marR="5080" indent="-229235" algn="just">
              <a:lnSpc>
                <a:spcPts val="3080"/>
              </a:lnSpc>
              <a:spcBef>
                <a:spcPts val="415"/>
              </a:spcBef>
              <a:buFont typeface="Arial"/>
              <a:buChar char="•"/>
              <a:tabLst>
                <a:tab pos="241935" algn="l"/>
              </a:tabLst>
            </a:pPr>
            <a:endParaRPr lang="en-GB" sz="2800" b="0" i="0" dirty="0">
              <a:effectLst/>
              <a:latin typeface="Söhne"/>
            </a:endParaRPr>
          </a:p>
          <a:p>
            <a:pPr marL="241300" marR="5080" indent="-229235" algn="just">
              <a:lnSpc>
                <a:spcPts val="3080"/>
              </a:lnSpc>
              <a:spcBef>
                <a:spcPts val="415"/>
              </a:spcBef>
              <a:buFont typeface="Arial"/>
              <a:buChar char="•"/>
              <a:tabLst>
                <a:tab pos="241935" algn="l"/>
              </a:tabLst>
            </a:pPr>
            <a:r>
              <a:rPr lang="en-IN" sz="2800" b="0" i="0" dirty="0">
                <a:effectLst/>
                <a:latin typeface="Söhne"/>
              </a:rPr>
              <a:t>Feature Extraction: </a:t>
            </a:r>
            <a:r>
              <a:rPr lang="en-GB" sz="2800" b="0" i="0" dirty="0">
                <a:effectLst/>
                <a:latin typeface="Söhne"/>
              </a:rPr>
              <a:t>The system performs feature extraction by determining the position of the user's hand and its orientation in the captured images</a:t>
            </a:r>
          </a:p>
          <a:p>
            <a:pPr marL="241300" marR="5080" indent="-229235" algn="just">
              <a:lnSpc>
                <a:spcPts val="3080"/>
              </a:lnSpc>
              <a:spcBef>
                <a:spcPts val="415"/>
              </a:spcBef>
              <a:buFont typeface="Arial"/>
              <a:buChar char="•"/>
              <a:tabLst>
                <a:tab pos="241935" algn="l"/>
              </a:tabLst>
            </a:pPr>
            <a:endParaRPr lang="en-GB" sz="2800" dirty="0">
              <a:solidFill>
                <a:srgbClr val="D1D5DB"/>
              </a:solidFill>
              <a:latin typeface="Söhne"/>
              <a:cs typeface="Carlito"/>
            </a:endParaRPr>
          </a:p>
          <a:p>
            <a:pPr marL="12065" marR="5080" algn="just">
              <a:lnSpc>
                <a:spcPts val="3080"/>
              </a:lnSpc>
              <a:spcBef>
                <a:spcPts val="415"/>
              </a:spcBef>
              <a:tabLst>
                <a:tab pos="241935" algn="l"/>
              </a:tabLst>
            </a:pPr>
            <a:endParaRPr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17</a:t>
            </a:fld>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180975" y="361950"/>
            <a:ext cx="11172825"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Advantages of Proposed system</a:t>
            </a:r>
            <a:r>
              <a:rPr sz="3950" spc="-75" dirty="0"/>
              <a:t>:</a:t>
            </a:r>
            <a:endParaRPr sz="3950" dirty="0"/>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18</a:t>
            </a:fld>
            <a:endParaRPr lang="en-GB" dirty="0"/>
          </a:p>
        </p:txBody>
      </p:sp>
      <p:sp>
        <p:nvSpPr>
          <p:cNvPr id="6" name="TextBox 5">
            <a:extLst>
              <a:ext uri="{FF2B5EF4-FFF2-40B4-BE49-F238E27FC236}">
                <a16:creationId xmlns:a16="http://schemas.microsoft.com/office/drawing/2014/main" id="{FDE090AE-314C-203D-DC60-AD855E1DC24D}"/>
              </a:ext>
            </a:extLst>
          </p:cNvPr>
          <p:cNvSpPr txBox="1"/>
          <p:nvPr/>
        </p:nvSpPr>
        <p:spPr>
          <a:xfrm>
            <a:off x="228600" y="1295400"/>
            <a:ext cx="11125200" cy="6093976"/>
          </a:xfrm>
          <a:prstGeom prst="rect">
            <a:avLst/>
          </a:prstGeom>
          <a:noFill/>
        </p:spPr>
        <p:txBody>
          <a:bodyPr wrap="square">
            <a:spAutoFit/>
          </a:bodyPr>
          <a:lstStyle/>
          <a:p>
            <a:pPr marL="285750" indent="-285750">
              <a:buFont typeface="Arial" panose="020B0604020202020204" pitchFamily="34" charset="0"/>
              <a:buChar char="•"/>
            </a:pPr>
            <a:r>
              <a:rPr lang="en-IN" sz="2400" b="0" i="0" dirty="0">
                <a:effectLst/>
                <a:latin typeface="Söhne"/>
              </a:rPr>
              <a:t>Accessibility: </a:t>
            </a:r>
            <a:r>
              <a:rPr lang="en-GB" sz="2400" b="0" i="0" dirty="0">
                <a:effectLst/>
                <a:latin typeface="Söhne"/>
              </a:rPr>
              <a:t>The system makes sign language more accessible for individuals who use it as their primary means of communication, allowing them to interact with technology and the digital world.</a:t>
            </a:r>
          </a:p>
          <a:p>
            <a:pPr marL="285750" indent="-285750">
              <a:buFont typeface="Arial" panose="020B0604020202020204" pitchFamily="34" charset="0"/>
              <a:buChar char="•"/>
            </a:pPr>
            <a:endParaRPr lang="en-GB" sz="2400" dirty="0">
              <a:latin typeface="Söhne"/>
            </a:endParaRPr>
          </a:p>
          <a:p>
            <a:pPr marL="285750" indent="-285750">
              <a:buFont typeface="Arial" panose="020B0604020202020204" pitchFamily="34" charset="0"/>
              <a:buChar char="•"/>
            </a:pPr>
            <a:r>
              <a:rPr lang="en-IN" sz="2400" b="0" i="0" dirty="0">
                <a:effectLst/>
                <a:latin typeface="Söhne"/>
              </a:rPr>
              <a:t>Real-time Communication: </a:t>
            </a:r>
            <a:r>
              <a:rPr lang="en-GB" sz="2400" b="0" i="0" dirty="0">
                <a:effectLst/>
                <a:latin typeface="Söhne"/>
              </a:rPr>
              <a:t>It enables real-time communication with sign language users, breaking down communication barriers between hearing and non-hearing individuals.</a:t>
            </a:r>
          </a:p>
          <a:p>
            <a:pPr marL="285750" indent="-285750">
              <a:buFont typeface="Arial" panose="020B0604020202020204" pitchFamily="34" charset="0"/>
              <a:buChar char="•"/>
            </a:pPr>
            <a:endParaRPr lang="en-GB" sz="2400" dirty="0">
              <a:latin typeface="Söhne"/>
            </a:endParaRPr>
          </a:p>
          <a:p>
            <a:pPr marL="285750" indent="-285750">
              <a:buFont typeface="Arial" panose="020B0604020202020204" pitchFamily="34" charset="0"/>
              <a:buChar char="•"/>
            </a:pPr>
            <a:r>
              <a:rPr lang="en-IN" sz="2400" b="0" i="0" dirty="0">
                <a:effectLst/>
                <a:latin typeface="Söhne"/>
              </a:rPr>
              <a:t>Automation: </a:t>
            </a:r>
            <a:r>
              <a:rPr lang="en-GB" sz="2400" b="0" i="0" dirty="0">
                <a:effectLst/>
                <a:latin typeface="Söhne"/>
              </a:rPr>
              <a:t>The system automates the process of sign language interpretation, reducing the need for human interpreters in various scenarios, such as customer service or educational settings.</a:t>
            </a:r>
          </a:p>
          <a:p>
            <a:pPr marL="285750" indent="-285750">
              <a:buFont typeface="Arial" panose="020B0604020202020204" pitchFamily="34" charset="0"/>
              <a:buChar char="•"/>
            </a:pPr>
            <a:endParaRPr lang="en-GB" sz="2400" dirty="0">
              <a:latin typeface="Söhne"/>
            </a:endParaRPr>
          </a:p>
          <a:p>
            <a:pPr marL="285750" indent="-285750">
              <a:buFont typeface="Arial" panose="020B0604020202020204" pitchFamily="34" charset="0"/>
              <a:buChar char="•"/>
            </a:pPr>
            <a:r>
              <a:rPr lang="en-IN" sz="2400" b="0" i="0" dirty="0">
                <a:effectLst/>
                <a:latin typeface="Söhne"/>
              </a:rPr>
              <a:t>Consistency: </a:t>
            </a:r>
            <a:r>
              <a:rPr lang="en-GB" sz="2400" b="0" i="0" dirty="0">
                <a:effectLst/>
                <a:latin typeface="Söhne"/>
              </a:rPr>
              <a:t>Unlike human interpreters, the system provides consistent and accurate interpretation of sign language, reducing potential misinterpretations or errors</a:t>
            </a:r>
          </a:p>
          <a:p>
            <a:pPr marL="285750" indent="-285750">
              <a:buFont typeface="Arial" panose="020B0604020202020204" pitchFamily="34" charset="0"/>
              <a:buChar char="•"/>
            </a:pPr>
            <a:endParaRPr lang="en-GB" b="0" i="0" dirty="0">
              <a:solidFill>
                <a:srgbClr val="D1D5DB"/>
              </a:solidFill>
              <a:effectLst/>
              <a:latin typeface="Söhne"/>
            </a:endParaRPr>
          </a:p>
          <a:p>
            <a:pPr marL="285750" indent="-285750">
              <a:buFont typeface="Arial" panose="020B0604020202020204" pitchFamily="34" charset="0"/>
              <a:buChar char="•"/>
            </a:pPr>
            <a:endParaRPr lang="en-GB" dirty="0">
              <a:solidFill>
                <a:srgbClr val="D1D5DB"/>
              </a:solidFill>
              <a:latin typeface="Söhne"/>
            </a:endParaRPr>
          </a:p>
          <a:p>
            <a:endParaRPr lang="en-GB" dirty="0">
              <a:solidFill>
                <a:srgbClr val="D1D5DB"/>
              </a:solidFill>
              <a:latin typeface="Söhne"/>
            </a:endParaRPr>
          </a:p>
        </p:txBody>
      </p:sp>
    </p:spTree>
    <p:extLst>
      <p:ext uri="{BB962C8B-B14F-4D97-AF65-F5344CB8AC3E}">
        <p14:creationId xmlns:p14="http://schemas.microsoft.com/office/powerpoint/2010/main" val="2255748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6068"/>
          </a:xfrm>
          <a:prstGeom prst="rect">
            <a:avLst/>
          </a:prstGeom>
        </p:spPr>
        <p:txBody>
          <a:bodyPr vert="horz" wrap="square" lIns="0" tIns="0" rIns="0" bIns="0" rtlCol="0">
            <a:spAutoFit/>
          </a:bodyPr>
          <a:lstStyle/>
          <a:p>
            <a:pPr marL="12700">
              <a:lnSpc>
                <a:spcPts val="1240"/>
              </a:lnSpc>
            </a:pPr>
            <a:endParaRPr dirty="0"/>
          </a:p>
        </p:txBody>
      </p:sp>
      <p:sp>
        <p:nvSpPr>
          <p:cNvPr id="2" name="object 2"/>
          <p:cNvSpPr txBox="1">
            <a:spLocks noGrp="1"/>
          </p:cNvSpPr>
          <p:nvPr>
            <p:ph type="title"/>
          </p:nvPr>
        </p:nvSpPr>
        <p:spPr>
          <a:xfrm>
            <a:off x="180975" y="361950"/>
            <a:ext cx="11172825"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System requirements</a:t>
            </a:r>
            <a:endParaRPr sz="3950" dirty="0"/>
          </a:p>
        </p:txBody>
      </p:sp>
      <p:sp>
        <p:nvSpPr>
          <p:cNvPr id="6" name="object 3"/>
          <p:cNvSpPr txBox="1"/>
          <p:nvPr/>
        </p:nvSpPr>
        <p:spPr>
          <a:xfrm>
            <a:off x="505459" y="2057400"/>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p:sp>
        <p:nvSpPr>
          <p:cNvPr id="7" name="object 3"/>
          <p:cNvSpPr txBox="1"/>
          <p:nvPr/>
        </p:nvSpPr>
        <p:spPr>
          <a:xfrm>
            <a:off x="306386" y="1676400"/>
            <a:ext cx="11184891" cy="4387740"/>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GB" sz="2750" dirty="0">
                <a:latin typeface="Carlito"/>
                <a:cs typeface="Carlito"/>
              </a:rPr>
              <a:t>Hardware requirement: processor – Pentium iv and ,Ram – 8 GB and above</a:t>
            </a:r>
          </a:p>
          <a:p>
            <a:pPr marL="12065" marR="5080" algn="just">
              <a:lnSpc>
                <a:spcPts val="3080"/>
              </a:lnSpc>
              <a:spcBef>
                <a:spcPts val="415"/>
              </a:spcBef>
              <a:tabLst>
                <a:tab pos="241935" algn="l"/>
              </a:tabLst>
            </a:pPr>
            <a:r>
              <a:rPr lang="en-GB" sz="2750" dirty="0">
                <a:latin typeface="Carlito"/>
                <a:cs typeface="Carlito"/>
              </a:rPr>
              <a:t>    Hard disk – 100GB or above 500GB , Display – 1920 x 1080 Monitor</a:t>
            </a: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r>
              <a:rPr lang="en-GB" sz="2750" dirty="0">
                <a:latin typeface="Carlito"/>
                <a:cs typeface="Carlito"/>
              </a:rPr>
              <a:t>Software Requirement: Python , NumPy , IDE(PyCharm),</a:t>
            </a:r>
            <a:r>
              <a:rPr lang="en-GB" sz="2750" dirty="0" err="1">
                <a:latin typeface="Carlito"/>
                <a:cs typeface="Carlito"/>
              </a:rPr>
              <a:t>Keras</a:t>
            </a:r>
            <a:r>
              <a:rPr lang="en-GB" sz="2750" dirty="0">
                <a:latin typeface="Carlito"/>
                <a:cs typeface="Carlito"/>
              </a:rPr>
              <a:t>(version2.3.1), cv2(open cv)(version2.3.1), Tensor flow (</a:t>
            </a:r>
            <a:r>
              <a:rPr lang="en-GB" sz="2750" dirty="0" err="1">
                <a:latin typeface="Carlito"/>
                <a:cs typeface="Carlito"/>
              </a:rPr>
              <a:t>Keras</a:t>
            </a:r>
            <a:r>
              <a:rPr lang="en-GB" sz="2750" dirty="0">
                <a:latin typeface="Carlito"/>
                <a:cs typeface="Carlito"/>
              </a:rPr>
              <a:t> uses in tensor flow for image preprocessing(version2.2.0).</a:t>
            </a:r>
          </a:p>
          <a:p>
            <a:pPr marL="12065" marR="5080" algn="just">
              <a:lnSpc>
                <a:spcPts val="3080"/>
              </a:lnSpc>
              <a:spcBef>
                <a:spcPts val="415"/>
              </a:spcBef>
              <a:tabLst>
                <a:tab pos="241935" algn="l"/>
              </a:tabLst>
            </a:pPr>
            <a:endParaRPr lang="en-GB" sz="2750" dirty="0">
              <a:latin typeface="Carlito"/>
              <a:cs typeface="Carlito"/>
            </a:endParaRPr>
          </a:p>
          <a:p>
            <a:pPr marL="12065" marR="5080" algn="just">
              <a:lnSpc>
                <a:spcPts val="3080"/>
              </a:lnSpc>
              <a:spcBef>
                <a:spcPts val="415"/>
              </a:spcBef>
              <a:tabLst>
                <a:tab pos="241935" algn="l"/>
              </a:tabLst>
            </a:pPr>
            <a:r>
              <a:rPr lang="en-GB" sz="2750" dirty="0">
                <a:latin typeface="Carlito"/>
                <a:cs typeface="Carlito"/>
              </a:rPr>
              <a:t> </a:t>
            </a: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19</a:t>
            </a:fld>
            <a:endParaRPr lang="en-GB" dirty="0"/>
          </a:p>
        </p:txBody>
      </p:sp>
    </p:spTree>
    <p:extLst>
      <p:ext uri="{BB962C8B-B14F-4D97-AF65-F5344CB8AC3E}">
        <p14:creationId xmlns:p14="http://schemas.microsoft.com/office/powerpoint/2010/main" val="104523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19075"/>
            <a:ext cx="12192000" cy="828675"/>
          </a:xfrm>
          <a:custGeom>
            <a:avLst/>
            <a:gdLst/>
            <a:ahLst/>
            <a:cxnLst/>
            <a:rect l="l" t="t" r="r" b="b"/>
            <a:pathLst>
              <a:path w="12192000" h="828675">
                <a:moveTo>
                  <a:pt x="12192000" y="0"/>
                </a:moveTo>
                <a:lnTo>
                  <a:pt x="0" y="0"/>
                </a:lnTo>
                <a:lnTo>
                  <a:pt x="0" y="828675"/>
                </a:lnTo>
                <a:lnTo>
                  <a:pt x="12192000" y="828675"/>
                </a:lnTo>
                <a:lnTo>
                  <a:pt x="12192000"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78739" y="212724"/>
            <a:ext cx="4097654" cy="701040"/>
          </a:xfrm>
          <a:prstGeom prst="rect">
            <a:avLst/>
          </a:prstGeom>
        </p:spPr>
        <p:txBody>
          <a:bodyPr vert="horz" wrap="square" lIns="0" tIns="16510" rIns="0" bIns="0" rtlCol="0">
            <a:spAutoFit/>
          </a:bodyPr>
          <a:lstStyle/>
          <a:p>
            <a:pPr marL="12700">
              <a:lnSpc>
                <a:spcPct val="100000"/>
              </a:lnSpc>
              <a:spcBef>
                <a:spcPts val="130"/>
              </a:spcBef>
            </a:pPr>
            <a:r>
              <a:rPr spc="-235" dirty="0"/>
              <a:t>Candidate</a:t>
            </a:r>
            <a:r>
              <a:rPr spc="-365" dirty="0"/>
              <a:t> </a:t>
            </a:r>
            <a:r>
              <a:rPr spc="-195" dirty="0"/>
              <a:t>Details:</a:t>
            </a:r>
          </a:p>
        </p:txBody>
      </p:sp>
      <p:graphicFrame>
        <p:nvGraphicFramePr>
          <p:cNvPr id="4" name="object 4"/>
          <p:cNvGraphicFramePr>
            <a:graphicFrameLocks noGrp="1"/>
          </p:cNvGraphicFramePr>
          <p:nvPr>
            <p:extLst>
              <p:ext uri="{D42A27DB-BD31-4B8C-83A1-F6EECF244321}">
                <p14:modId xmlns:p14="http://schemas.microsoft.com/office/powerpoint/2010/main" val="3898311323"/>
              </p:ext>
            </p:extLst>
          </p:nvPr>
        </p:nvGraphicFramePr>
        <p:xfrm>
          <a:off x="228601" y="1207261"/>
          <a:ext cx="11800837" cy="5193539"/>
        </p:xfrm>
        <a:graphic>
          <a:graphicData uri="http://schemas.openxmlformats.org/drawingml/2006/table">
            <a:tbl>
              <a:tblPr firstRow="1" bandRow="1">
                <a:tableStyleId>{616DA210-FB5B-4158-B5E0-FEB733F419BA}</a:tableStyleId>
              </a:tblPr>
              <a:tblGrid>
                <a:gridCol w="2322936">
                  <a:extLst>
                    <a:ext uri="{9D8B030D-6E8A-4147-A177-3AD203B41FA5}">
                      <a16:colId xmlns:a16="http://schemas.microsoft.com/office/drawing/2014/main" val="20000"/>
                    </a:ext>
                  </a:extLst>
                </a:gridCol>
                <a:gridCol w="5544289">
                  <a:extLst>
                    <a:ext uri="{9D8B030D-6E8A-4147-A177-3AD203B41FA5}">
                      <a16:colId xmlns:a16="http://schemas.microsoft.com/office/drawing/2014/main" val="20001"/>
                    </a:ext>
                  </a:extLst>
                </a:gridCol>
                <a:gridCol w="3933612">
                  <a:extLst>
                    <a:ext uri="{9D8B030D-6E8A-4147-A177-3AD203B41FA5}">
                      <a16:colId xmlns:a16="http://schemas.microsoft.com/office/drawing/2014/main" val="20002"/>
                    </a:ext>
                  </a:extLst>
                </a:gridCol>
              </a:tblGrid>
              <a:tr h="447674">
                <a:tc>
                  <a:txBody>
                    <a:bodyPr/>
                    <a:lstStyle/>
                    <a:p>
                      <a:pPr>
                        <a:lnSpc>
                          <a:spcPct val="100000"/>
                        </a:lnSpc>
                      </a:pPr>
                      <a:endParaRPr sz="2100" dirty="0">
                        <a:latin typeface="Times New Roman"/>
                        <a:cs typeface="Times New Roman"/>
                      </a:endParaRPr>
                    </a:p>
                  </a:txBody>
                  <a:tcPr marL="0" marR="0" marT="0" marB="0"/>
                </a:tc>
                <a:tc>
                  <a:txBody>
                    <a:bodyPr/>
                    <a:lstStyle/>
                    <a:p>
                      <a:pPr marL="7620" algn="ctr">
                        <a:lnSpc>
                          <a:spcPct val="100000"/>
                        </a:lnSpc>
                        <a:spcBef>
                          <a:spcPts val="250"/>
                        </a:spcBef>
                      </a:pPr>
                      <a:r>
                        <a:rPr sz="2000" spc="25" dirty="0"/>
                        <a:t>Candidate</a:t>
                      </a:r>
                      <a:r>
                        <a:rPr sz="2000" spc="-250" dirty="0"/>
                        <a:t> </a:t>
                      </a:r>
                      <a:r>
                        <a:rPr sz="2000" spc="20" dirty="0"/>
                        <a:t>I:</a:t>
                      </a:r>
                      <a:endParaRPr sz="2000" dirty="0">
                        <a:latin typeface="Palladio Uralic"/>
                        <a:cs typeface="Palladio Uralic"/>
                      </a:endParaRPr>
                    </a:p>
                  </a:txBody>
                  <a:tcPr marL="0" marR="0" marT="31750" marB="0"/>
                </a:tc>
                <a:tc>
                  <a:txBody>
                    <a:bodyPr/>
                    <a:lstStyle/>
                    <a:p>
                      <a:pPr marL="7620" algn="ctr">
                        <a:lnSpc>
                          <a:spcPct val="100000"/>
                        </a:lnSpc>
                        <a:spcBef>
                          <a:spcPts val="250"/>
                        </a:spcBef>
                      </a:pPr>
                      <a:r>
                        <a:rPr sz="2000" spc="-10" dirty="0"/>
                        <a:t>Candidate</a:t>
                      </a:r>
                      <a:r>
                        <a:rPr sz="2000" spc="10" dirty="0"/>
                        <a:t> </a:t>
                      </a:r>
                      <a:r>
                        <a:rPr sz="2000" spc="-15" dirty="0"/>
                        <a:t>II:</a:t>
                      </a:r>
                      <a:endParaRPr sz="2000">
                        <a:latin typeface="Carlito"/>
                        <a:cs typeface="Carlito"/>
                      </a:endParaRPr>
                    </a:p>
                  </a:txBody>
                  <a:tcPr marL="0" marR="0" marT="31750" marB="0"/>
                </a:tc>
                <a:extLst>
                  <a:ext uri="{0D108BD9-81ED-4DB2-BD59-A6C34878D82A}">
                    <a16:rowId xmlns:a16="http://schemas.microsoft.com/office/drawing/2014/main" val="10000"/>
                  </a:ext>
                </a:extLst>
              </a:tr>
              <a:tr h="1069086">
                <a:tc>
                  <a:txBody>
                    <a:bodyPr/>
                    <a:lstStyle/>
                    <a:p>
                      <a:pPr marL="2540" algn="ctr">
                        <a:lnSpc>
                          <a:spcPct val="100000"/>
                        </a:lnSpc>
                        <a:spcBef>
                          <a:spcPts val="105"/>
                        </a:spcBef>
                      </a:pPr>
                      <a:endParaRPr lang="en-GB" sz="2000" b="1" spc="15" dirty="0">
                        <a:solidFill>
                          <a:srgbClr val="FF0000"/>
                        </a:solidFill>
                        <a:latin typeface="Book Antiqua" panose="02040602050305030304" pitchFamily="18" charset="0"/>
                      </a:endParaRPr>
                    </a:p>
                    <a:p>
                      <a:pPr marL="2540" algn="ctr">
                        <a:lnSpc>
                          <a:spcPct val="100000"/>
                        </a:lnSpc>
                        <a:spcBef>
                          <a:spcPts val="105"/>
                        </a:spcBef>
                      </a:pPr>
                      <a:r>
                        <a:rPr sz="2000" b="1" spc="15" dirty="0">
                          <a:solidFill>
                            <a:srgbClr val="FF0000"/>
                          </a:solidFill>
                          <a:latin typeface="Book Antiqua" panose="02040602050305030304" pitchFamily="18" charset="0"/>
                        </a:rPr>
                        <a:t>Name:</a:t>
                      </a:r>
                      <a:endParaRPr sz="2000" b="1" dirty="0">
                        <a:solidFill>
                          <a:srgbClr val="FF0000"/>
                        </a:solidFill>
                        <a:latin typeface="Book Antiqua" panose="02040602050305030304" pitchFamily="18" charset="0"/>
                        <a:cs typeface="TeXGyrePagella"/>
                      </a:endParaRPr>
                    </a:p>
                  </a:txBody>
                  <a:tcPr marL="0" marR="0" marT="13335" marB="0"/>
                </a:tc>
                <a:tc>
                  <a:txBody>
                    <a:bodyPr/>
                    <a:lstStyle/>
                    <a:p>
                      <a:pPr>
                        <a:lnSpc>
                          <a:spcPct val="100000"/>
                        </a:lnSpc>
                      </a:pPr>
                      <a:r>
                        <a:rPr lang="en-GB" sz="2100" dirty="0">
                          <a:latin typeface="Times New Roman"/>
                          <a:cs typeface="Times New Roman"/>
                        </a:rPr>
                        <a:t>    SAI VIKRAM KARTHIKEYAN</a:t>
                      </a:r>
                      <a:endParaRPr sz="2100" dirty="0">
                        <a:latin typeface="Times New Roman"/>
                        <a:cs typeface="Times New Roman"/>
                      </a:endParaRPr>
                    </a:p>
                  </a:txBody>
                  <a:tcPr marL="0" marR="0" marT="0" marB="0"/>
                </a:tc>
                <a:tc>
                  <a:txBody>
                    <a:bodyPr/>
                    <a:lstStyle/>
                    <a:p>
                      <a:pPr marL="97155" marR="170180">
                        <a:lnSpc>
                          <a:spcPct val="100000"/>
                        </a:lnSpc>
                        <a:spcBef>
                          <a:spcPts val="105"/>
                        </a:spcBef>
                      </a:pPr>
                      <a:r>
                        <a:rPr lang="en-GB" sz="2000" dirty="0">
                          <a:latin typeface="Carlito"/>
                          <a:cs typeface="Carlito"/>
                        </a:rPr>
                        <a:t>SANJAY GANESH . M</a:t>
                      </a:r>
                      <a:endParaRPr sz="2000" dirty="0">
                        <a:latin typeface="Carlito"/>
                        <a:cs typeface="Carlito"/>
                      </a:endParaRPr>
                    </a:p>
                  </a:txBody>
                  <a:tcPr marL="0" marR="0" marT="13335" marB="0"/>
                </a:tc>
                <a:extLst>
                  <a:ext uri="{0D108BD9-81ED-4DB2-BD59-A6C34878D82A}">
                    <a16:rowId xmlns:a16="http://schemas.microsoft.com/office/drawing/2014/main" val="10001"/>
                  </a:ext>
                </a:extLst>
              </a:tr>
              <a:tr h="717803">
                <a:tc>
                  <a:txBody>
                    <a:bodyPr/>
                    <a:lstStyle/>
                    <a:p>
                      <a:pPr algn="ctr">
                        <a:lnSpc>
                          <a:spcPct val="100000"/>
                        </a:lnSpc>
                        <a:spcBef>
                          <a:spcPts val="265"/>
                        </a:spcBef>
                      </a:pPr>
                      <a:r>
                        <a:rPr sz="2000" b="1" spc="10" dirty="0">
                          <a:solidFill>
                            <a:srgbClr val="FF0000"/>
                          </a:solidFill>
                          <a:latin typeface="Book Antiqua" panose="02040602050305030304" pitchFamily="18" charset="0"/>
                        </a:rPr>
                        <a:t>Register</a:t>
                      </a:r>
                      <a:r>
                        <a:rPr sz="2000" b="1" spc="-114" dirty="0">
                          <a:solidFill>
                            <a:srgbClr val="FF0000"/>
                          </a:solidFill>
                          <a:latin typeface="Book Antiqua" panose="02040602050305030304" pitchFamily="18" charset="0"/>
                        </a:rPr>
                        <a:t> </a:t>
                      </a:r>
                      <a:r>
                        <a:rPr sz="2000" b="1" spc="15" dirty="0">
                          <a:solidFill>
                            <a:srgbClr val="FF0000"/>
                          </a:solidFill>
                          <a:latin typeface="Book Antiqua" panose="02040602050305030304" pitchFamily="18" charset="0"/>
                        </a:rPr>
                        <a:t>number:</a:t>
                      </a:r>
                      <a:endParaRPr sz="2000" b="1" dirty="0">
                        <a:solidFill>
                          <a:srgbClr val="FF0000"/>
                        </a:solidFill>
                        <a:latin typeface="Book Antiqua" panose="02040602050305030304" pitchFamily="18" charset="0"/>
                        <a:cs typeface="TeXGyrePagella"/>
                      </a:endParaRPr>
                    </a:p>
                  </a:txBody>
                  <a:tcPr marL="0" marR="0" marT="33655" marB="0"/>
                </a:tc>
                <a:tc>
                  <a:txBody>
                    <a:bodyPr/>
                    <a:lstStyle/>
                    <a:p>
                      <a:pPr>
                        <a:lnSpc>
                          <a:spcPct val="100000"/>
                        </a:lnSpc>
                      </a:pPr>
                      <a:r>
                        <a:rPr lang="en-GB" sz="2100" dirty="0">
                          <a:latin typeface="Times New Roman"/>
                          <a:cs typeface="Times New Roman"/>
                        </a:rPr>
                        <a:t>    312320104119</a:t>
                      </a:r>
                      <a:endParaRPr sz="2100" dirty="0">
                        <a:latin typeface="Times New Roman"/>
                        <a:cs typeface="Times New Roman"/>
                      </a:endParaRPr>
                    </a:p>
                  </a:txBody>
                  <a:tcPr marL="0" marR="0" marT="0" marB="0"/>
                </a:tc>
                <a:tc>
                  <a:txBody>
                    <a:bodyPr/>
                    <a:lstStyle/>
                    <a:p>
                      <a:pPr>
                        <a:lnSpc>
                          <a:spcPct val="100000"/>
                        </a:lnSpc>
                      </a:pPr>
                      <a:r>
                        <a:rPr lang="en-GB" sz="2100" dirty="0">
                          <a:latin typeface="Times New Roman"/>
                          <a:cs typeface="Times New Roman"/>
                        </a:rPr>
                        <a:t>  312320104123</a:t>
                      </a:r>
                      <a:endParaRPr sz="2100" dirty="0">
                        <a:latin typeface="Times New Roman"/>
                        <a:cs typeface="Times New Roman"/>
                      </a:endParaRPr>
                    </a:p>
                  </a:txBody>
                  <a:tcPr marL="0" marR="0" marT="0" marB="0"/>
                </a:tc>
                <a:extLst>
                  <a:ext uri="{0D108BD9-81ED-4DB2-BD59-A6C34878D82A}">
                    <a16:rowId xmlns:a16="http://schemas.microsoft.com/office/drawing/2014/main" val="10002"/>
                  </a:ext>
                </a:extLst>
              </a:tr>
              <a:tr h="1088009">
                <a:tc>
                  <a:txBody>
                    <a:bodyPr/>
                    <a:lstStyle/>
                    <a:p>
                      <a:pPr algn="ctr">
                        <a:lnSpc>
                          <a:spcPct val="100000"/>
                        </a:lnSpc>
                        <a:spcBef>
                          <a:spcPts val="275"/>
                        </a:spcBef>
                      </a:pPr>
                      <a:endParaRPr lang="en-GB" sz="2000" b="1" spc="20" dirty="0">
                        <a:solidFill>
                          <a:srgbClr val="FF0000"/>
                        </a:solidFill>
                        <a:latin typeface="Book Antiqua" panose="02040602050305030304" pitchFamily="18" charset="0"/>
                      </a:endParaRPr>
                    </a:p>
                    <a:p>
                      <a:pPr algn="ctr">
                        <a:lnSpc>
                          <a:spcPct val="100000"/>
                        </a:lnSpc>
                        <a:spcBef>
                          <a:spcPts val="275"/>
                        </a:spcBef>
                      </a:pPr>
                      <a:r>
                        <a:rPr sz="2000" b="1" spc="20" dirty="0">
                          <a:solidFill>
                            <a:srgbClr val="FF0000"/>
                          </a:solidFill>
                          <a:latin typeface="Book Antiqua" panose="02040602050305030304" pitchFamily="18" charset="0"/>
                        </a:rPr>
                        <a:t>Guided</a:t>
                      </a:r>
                      <a:r>
                        <a:rPr sz="2000" b="1" spc="-170" dirty="0">
                          <a:solidFill>
                            <a:srgbClr val="FF0000"/>
                          </a:solidFill>
                          <a:latin typeface="Book Antiqua" panose="02040602050305030304" pitchFamily="18" charset="0"/>
                        </a:rPr>
                        <a:t> </a:t>
                      </a:r>
                      <a:r>
                        <a:rPr sz="2000" b="1" spc="5" dirty="0">
                          <a:solidFill>
                            <a:srgbClr val="FF0000"/>
                          </a:solidFill>
                          <a:latin typeface="Book Antiqua" panose="02040602050305030304" pitchFamily="18" charset="0"/>
                        </a:rPr>
                        <a:t>by:</a:t>
                      </a:r>
                      <a:endParaRPr sz="2000" b="1" dirty="0">
                        <a:solidFill>
                          <a:srgbClr val="FF0000"/>
                        </a:solidFill>
                        <a:latin typeface="Book Antiqua" panose="02040602050305030304" pitchFamily="18" charset="0"/>
                        <a:cs typeface="TeXGyrePagella"/>
                      </a:endParaRPr>
                    </a:p>
                  </a:txBody>
                  <a:tcPr marL="0" marR="0" marT="34925" marB="0"/>
                </a:tc>
                <a:tc gridSpan="2">
                  <a:txBody>
                    <a:bodyPr/>
                    <a:lstStyle/>
                    <a:p>
                      <a:pPr marL="93345">
                        <a:lnSpc>
                          <a:spcPct val="100000"/>
                        </a:lnSpc>
                        <a:spcBef>
                          <a:spcPts val="275"/>
                        </a:spcBef>
                        <a:tabLst>
                          <a:tab pos="2152015" algn="l"/>
                        </a:tabLst>
                      </a:pPr>
                      <a:r>
                        <a:rPr sz="2000" dirty="0"/>
                        <a:t> </a:t>
                      </a:r>
                      <a:r>
                        <a:rPr sz="2000" spc="10" dirty="0"/>
                        <a:t>Ms.</a:t>
                      </a:r>
                      <a:r>
                        <a:rPr lang="en-GB" sz="2000" spc="10" dirty="0"/>
                        <a:t> T.  </a:t>
                      </a:r>
                      <a:r>
                        <a:rPr lang="en-GB" sz="2000" spc="10" dirty="0" err="1"/>
                        <a:t>Jenitha</a:t>
                      </a:r>
                      <a:r>
                        <a:rPr lang="en-GB" sz="2000" spc="10" dirty="0"/>
                        <a:t> ME</a:t>
                      </a:r>
                      <a:r>
                        <a:rPr sz="2000" spc="15" dirty="0"/>
                        <a:t>,</a:t>
                      </a:r>
                      <a:endParaRPr sz="2000" dirty="0"/>
                    </a:p>
                    <a:p>
                      <a:pPr marL="160020" marR="3543935">
                        <a:lnSpc>
                          <a:spcPct val="100000"/>
                        </a:lnSpc>
                        <a:spcBef>
                          <a:spcPts val="5"/>
                        </a:spcBef>
                      </a:pPr>
                      <a:r>
                        <a:rPr sz="2000" spc="5" dirty="0"/>
                        <a:t>Assistant</a:t>
                      </a:r>
                      <a:r>
                        <a:rPr sz="2000" spc="-114" dirty="0"/>
                        <a:t> </a:t>
                      </a:r>
                      <a:r>
                        <a:rPr sz="2000" spc="5" dirty="0"/>
                        <a:t>Professor  </a:t>
                      </a:r>
                      <a:r>
                        <a:rPr sz="2000" spc="10" dirty="0"/>
                        <a:t>Department</a:t>
                      </a:r>
                      <a:r>
                        <a:rPr sz="2000" spc="-190" dirty="0"/>
                        <a:t> </a:t>
                      </a:r>
                      <a:r>
                        <a:rPr sz="2000" spc="15" dirty="0"/>
                        <a:t>of</a:t>
                      </a:r>
                      <a:r>
                        <a:rPr sz="2000" spc="-45" dirty="0"/>
                        <a:t> </a:t>
                      </a:r>
                      <a:r>
                        <a:rPr sz="2000" spc="10" dirty="0"/>
                        <a:t>Computer</a:t>
                      </a:r>
                      <a:r>
                        <a:rPr sz="2000" spc="-175" dirty="0"/>
                        <a:t> </a:t>
                      </a:r>
                      <a:r>
                        <a:rPr sz="2000" spc="10" dirty="0"/>
                        <a:t>Science</a:t>
                      </a:r>
                      <a:r>
                        <a:rPr sz="2000" spc="-45" dirty="0"/>
                        <a:t> </a:t>
                      </a:r>
                      <a:r>
                        <a:rPr sz="2000" spc="30" dirty="0"/>
                        <a:t>and</a:t>
                      </a:r>
                      <a:r>
                        <a:rPr sz="2000" spc="-170" dirty="0"/>
                        <a:t> </a:t>
                      </a:r>
                      <a:r>
                        <a:rPr sz="2000" spc="20" dirty="0"/>
                        <a:t>Engineering</a:t>
                      </a:r>
                      <a:endParaRPr sz="2000" dirty="0">
                        <a:latin typeface="TeXGyrePagella"/>
                        <a:cs typeface="TeXGyrePagella"/>
                      </a:endParaRPr>
                    </a:p>
                  </a:txBody>
                  <a:tcPr marL="0" marR="0" marT="34925" marB="0"/>
                </a:tc>
                <a:tc hMerge="1">
                  <a:txBody>
                    <a:bodyPr/>
                    <a:lstStyle/>
                    <a:p>
                      <a:endParaRPr/>
                    </a:p>
                  </a:txBody>
                  <a:tcPr marL="0" marR="0" marT="0" marB="0"/>
                </a:tc>
                <a:extLst>
                  <a:ext uri="{0D108BD9-81ED-4DB2-BD59-A6C34878D82A}">
                    <a16:rowId xmlns:a16="http://schemas.microsoft.com/office/drawing/2014/main" val="10003"/>
                  </a:ext>
                </a:extLst>
              </a:tr>
              <a:tr h="428625">
                <a:tc>
                  <a:txBody>
                    <a:bodyPr/>
                    <a:lstStyle/>
                    <a:p>
                      <a:pPr marL="2540" algn="ctr">
                        <a:lnSpc>
                          <a:spcPct val="100000"/>
                        </a:lnSpc>
                        <a:spcBef>
                          <a:spcPts val="285"/>
                        </a:spcBef>
                      </a:pPr>
                      <a:r>
                        <a:rPr sz="2000" b="1" spc="25" dirty="0">
                          <a:solidFill>
                            <a:srgbClr val="FF0000"/>
                          </a:solidFill>
                          <a:latin typeface="Book Antiqua" panose="02040602050305030304" pitchFamily="18" charset="0"/>
                        </a:rPr>
                        <a:t>Domain</a:t>
                      </a:r>
                      <a:endParaRPr sz="2000" b="1" dirty="0">
                        <a:solidFill>
                          <a:srgbClr val="FF0000"/>
                        </a:solidFill>
                        <a:latin typeface="Book Antiqua" panose="02040602050305030304" pitchFamily="18" charset="0"/>
                        <a:cs typeface="TeXGyrePagella"/>
                      </a:endParaRPr>
                    </a:p>
                  </a:txBody>
                  <a:tcPr marL="0" marR="0" marT="36195" marB="0"/>
                </a:tc>
                <a:tc gridSpan="2">
                  <a:txBody>
                    <a:bodyPr/>
                    <a:lstStyle/>
                    <a:p>
                      <a:pPr marL="93345">
                        <a:lnSpc>
                          <a:spcPct val="100000"/>
                        </a:lnSpc>
                        <a:spcBef>
                          <a:spcPts val="285"/>
                        </a:spcBef>
                      </a:pPr>
                      <a:r>
                        <a:rPr sz="2000" spc="30" dirty="0"/>
                        <a:t>Machine</a:t>
                      </a:r>
                      <a:r>
                        <a:rPr lang="en-GB" sz="2000" spc="30" dirty="0"/>
                        <a:t> </a:t>
                      </a:r>
                      <a:r>
                        <a:rPr sz="2000" spc="-200" dirty="0"/>
                        <a:t> </a:t>
                      </a:r>
                      <a:r>
                        <a:rPr sz="2000" spc="20" dirty="0"/>
                        <a:t>le</a:t>
                      </a:r>
                      <a:r>
                        <a:rPr lang="en-GB" sz="2000" spc="20" dirty="0" err="1"/>
                        <a:t>arning</a:t>
                      </a:r>
                      <a:r>
                        <a:rPr lang="en-GB" sz="2000" spc="20" dirty="0"/>
                        <a:t> , Deep learning</a:t>
                      </a:r>
                      <a:endParaRPr sz="2000" dirty="0">
                        <a:solidFill>
                          <a:srgbClr val="C00000"/>
                        </a:solidFill>
                        <a:latin typeface="TeXGyrePagella"/>
                        <a:cs typeface="TeXGyrePagella"/>
                      </a:endParaRPr>
                    </a:p>
                  </a:txBody>
                  <a:tcPr marL="0" marR="0" marT="36195" marB="0"/>
                </a:tc>
                <a:tc hMerge="1">
                  <a:txBody>
                    <a:bodyPr/>
                    <a:lstStyle/>
                    <a:p>
                      <a:endParaRPr/>
                    </a:p>
                  </a:txBody>
                  <a:tcPr marL="0" marR="0" marT="0" marB="0"/>
                </a:tc>
                <a:extLst>
                  <a:ext uri="{0D108BD9-81ED-4DB2-BD59-A6C34878D82A}">
                    <a16:rowId xmlns:a16="http://schemas.microsoft.com/office/drawing/2014/main" val="10004"/>
                  </a:ext>
                </a:extLst>
              </a:tr>
              <a:tr h="1442342">
                <a:tc>
                  <a:txBody>
                    <a:bodyPr/>
                    <a:lstStyle/>
                    <a:p>
                      <a:pPr algn="ctr">
                        <a:lnSpc>
                          <a:spcPct val="100000"/>
                        </a:lnSpc>
                        <a:spcBef>
                          <a:spcPts val="290"/>
                        </a:spcBef>
                      </a:pPr>
                      <a:endParaRPr lang="en-GB" sz="2000" b="1" spc="10" dirty="0">
                        <a:solidFill>
                          <a:srgbClr val="FF0000"/>
                        </a:solidFill>
                        <a:latin typeface="Book Antiqua" panose="02040602050305030304" pitchFamily="18" charset="0"/>
                      </a:endParaRPr>
                    </a:p>
                    <a:p>
                      <a:pPr algn="ctr">
                        <a:lnSpc>
                          <a:spcPct val="100000"/>
                        </a:lnSpc>
                        <a:spcBef>
                          <a:spcPts val="290"/>
                        </a:spcBef>
                      </a:pPr>
                      <a:r>
                        <a:rPr sz="2000" b="1" spc="10" dirty="0">
                          <a:solidFill>
                            <a:srgbClr val="FF0000"/>
                          </a:solidFill>
                          <a:latin typeface="Book Antiqua" panose="02040602050305030304" pitchFamily="18" charset="0"/>
                        </a:rPr>
                        <a:t>Proposed</a:t>
                      </a:r>
                      <a:r>
                        <a:rPr sz="2000" b="1" spc="-90" dirty="0">
                          <a:solidFill>
                            <a:srgbClr val="FF0000"/>
                          </a:solidFill>
                          <a:latin typeface="Book Antiqua" panose="02040602050305030304" pitchFamily="18" charset="0"/>
                        </a:rPr>
                        <a:t> </a:t>
                      </a:r>
                      <a:r>
                        <a:rPr sz="2000" b="1" spc="20" dirty="0">
                          <a:solidFill>
                            <a:srgbClr val="FF0000"/>
                          </a:solidFill>
                          <a:latin typeface="Book Antiqua" panose="02040602050305030304" pitchFamily="18" charset="0"/>
                        </a:rPr>
                        <a:t>Title:</a:t>
                      </a:r>
                      <a:endParaRPr sz="2000" b="1" dirty="0">
                        <a:solidFill>
                          <a:srgbClr val="FF0000"/>
                        </a:solidFill>
                        <a:latin typeface="Book Antiqua" panose="02040602050305030304" pitchFamily="18" charset="0"/>
                        <a:cs typeface="TeXGyrePagella"/>
                      </a:endParaRPr>
                    </a:p>
                  </a:txBody>
                  <a:tcPr marL="0" marR="0" marT="36830" marB="0"/>
                </a:tc>
                <a:tc gridSpan="2">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2100" dirty="0">
                          <a:latin typeface="Times New Roman"/>
                          <a:cs typeface="Times New Roman"/>
                        </a:rPr>
                        <a:t>    </a:t>
                      </a:r>
                    </a:p>
                    <a:p>
                      <a:pPr marL="0" marR="0" lvl="0" indent="0" defTabSz="914400" eaLnBrk="1" fontAlgn="auto" latinLnBrk="0" hangingPunct="1">
                        <a:lnSpc>
                          <a:spcPct val="100000"/>
                        </a:lnSpc>
                        <a:spcBef>
                          <a:spcPts val="0"/>
                        </a:spcBef>
                        <a:spcAft>
                          <a:spcPts val="0"/>
                        </a:spcAft>
                        <a:buClrTx/>
                        <a:buSzTx/>
                        <a:buFontTx/>
                        <a:buNone/>
                        <a:tabLst/>
                        <a:defRPr/>
                      </a:pPr>
                      <a:r>
                        <a:rPr lang="en-GB" sz="2100" dirty="0">
                          <a:latin typeface="Times New Roman"/>
                          <a:cs typeface="Times New Roman"/>
                        </a:rPr>
                        <a:t>   Sign language recognition system</a:t>
                      </a:r>
                      <a:endParaRPr sz="2100" dirty="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5"/>
                  </a:ext>
                </a:extLst>
              </a:tr>
            </a:tbl>
          </a:graphicData>
        </a:graphic>
      </p:graphicFrame>
      <p:sp>
        <p:nvSpPr>
          <p:cNvPr id="8" name="Slide Number Placeholder 7"/>
          <p:cNvSpPr>
            <a:spLocks noGrp="1"/>
          </p:cNvSpPr>
          <p:nvPr>
            <p:ph type="sldNum" sz="quarter" idx="7"/>
          </p:nvPr>
        </p:nvSpPr>
        <p:spPr>
          <a:xfrm>
            <a:off x="11277600" y="6553200"/>
            <a:ext cx="229870" cy="177800"/>
          </a:xfrm>
        </p:spPr>
        <p:txBody>
          <a:bodyPr/>
          <a:lstStyle/>
          <a:p>
            <a:pPr marL="38100">
              <a:lnSpc>
                <a:spcPts val="1240"/>
              </a:lnSpc>
            </a:pPr>
            <a:fld id="{81D60167-4931-47E6-BA6A-407CBD079E47}" type="slidenum">
              <a:rPr lang="en-GB" smtClean="0"/>
              <a:t>2</a:t>
            </a:fld>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6068"/>
          </a:xfrm>
          <a:prstGeom prst="rect">
            <a:avLst/>
          </a:prstGeom>
        </p:spPr>
        <p:txBody>
          <a:bodyPr vert="horz" wrap="square" lIns="0" tIns="0" rIns="0" bIns="0" rtlCol="0">
            <a:spAutoFit/>
          </a:bodyPr>
          <a:lstStyle/>
          <a:p>
            <a:pPr marL="12700">
              <a:lnSpc>
                <a:spcPts val="1240"/>
              </a:lnSpc>
            </a:pPr>
            <a:endParaRPr dirty="0"/>
          </a:p>
        </p:txBody>
      </p:sp>
      <p:sp>
        <p:nvSpPr>
          <p:cNvPr id="2" name="object 2"/>
          <p:cNvSpPr txBox="1">
            <a:spLocks noGrp="1"/>
          </p:cNvSpPr>
          <p:nvPr>
            <p:ph type="title"/>
          </p:nvPr>
        </p:nvSpPr>
        <p:spPr>
          <a:xfrm rot="16200000">
            <a:off x="-2554448" y="2858364"/>
            <a:ext cx="6119813"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Architecture diagram:</a:t>
            </a:r>
            <a:endParaRPr sz="3950" dirty="0"/>
          </a:p>
        </p:txBody>
      </p:sp>
      <p:sp>
        <p:nvSpPr>
          <p:cNvPr id="6" name="object 3"/>
          <p:cNvSpPr txBox="1"/>
          <p:nvPr/>
        </p:nvSpPr>
        <p:spPr>
          <a:xfrm>
            <a:off x="865622" y="533400"/>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p:sp>
        <p:nvSpPr>
          <p:cNvPr id="7" name="object 3"/>
          <p:cNvSpPr txBox="1"/>
          <p:nvPr/>
        </p:nvSpPr>
        <p:spPr>
          <a:xfrm>
            <a:off x="1248499" y="236223"/>
            <a:ext cx="10277931" cy="899605"/>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r>
              <a:rPr lang="en-GB" sz="2750" dirty="0">
                <a:latin typeface="Carlito"/>
                <a:cs typeface="Carlito"/>
              </a:rPr>
              <a:t>Pic of architecture diagram</a:t>
            </a: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20</a:t>
            </a:fld>
            <a:endParaRPr lang="en-GB" dirty="0"/>
          </a:p>
        </p:txBody>
      </p:sp>
      <p:pic>
        <p:nvPicPr>
          <p:cNvPr id="5" name="Picture 4">
            <a:extLst>
              <a:ext uri="{FF2B5EF4-FFF2-40B4-BE49-F238E27FC236}">
                <a16:creationId xmlns:a16="http://schemas.microsoft.com/office/drawing/2014/main" id="{A79820CC-4A03-D2C3-6B5F-E114F00A2AC3}"/>
              </a:ext>
            </a:extLst>
          </p:cNvPr>
          <p:cNvPicPr>
            <a:picLocks noChangeAspect="1"/>
          </p:cNvPicPr>
          <p:nvPr/>
        </p:nvPicPr>
        <p:blipFill>
          <a:blip r:embed="rId2"/>
          <a:stretch>
            <a:fillRect/>
          </a:stretch>
        </p:blipFill>
        <p:spPr>
          <a:xfrm>
            <a:off x="999465" y="2057400"/>
            <a:ext cx="9211335" cy="2313070"/>
          </a:xfrm>
          <a:prstGeom prst="rect">
            <a:avLst/>
          </a:prstGeom>
        </p:spPr>
      </p:pic>
    </p:spTree>
    <p:extLst>
      <p:ext uri="{BB962C8B-B14F-4D97-AF65-F5344CB8AC3E}">
        <p14:creationId xmlns:p14="http://schemas.microsoft.com/office/powerpoint/2010/main" val="269256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6068"/>
          </a:xfrm>
          <a:prstGeom prst="rect">
            <a:avLst/>
          </a:prstGeom>
        </p:spPr>
        <p:txBody>
          <a:bodyPr vert="horz" wrap="square" lIns="0" tIns="0" rIns="0" bIns="0" rtlCol="0">
            <a:spAutoFit/>
          </a:bodyPr>
          <a:lstStyle/>
          <a:p>
            <a:pPr marL="12700">
              <a:lnSpc>
                <a:spcPts val="1240"/>
              </a:lnSpc>
            </a:pPr>
            <a:endParaRPr dirty="0"/>
          </a:p>
        </p:txBody>
      </p:sp>
      <p:sp>
        <p:nvSpPr>
          <p:cNvPr id="2" name="object 2"/>
          <p:cNvSpPr txBox="1">
            <a:spLocks noGrp="1"/>
          </p:cNvSpPr>
          <p:nvPr>
            <p:ph type="title"/>
          </p:nvPr>
        </p:nvSpPr>
        <p:spPr>
          <a:xfrm rot="16200000">
            <a:off x="-2424384" y="2795637"/>
            <a:ext cx="5867571"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System flow:</a:t>
            </a:r>
            <a:endParaRPr sz="3950" dirty="0"/>
          </a:p>
        </p:txBody>
      </p:sp>
      <p:sp>
        <p:nvSpPr>
          <p:cNvPr id="6" name="object 3"/>
          <p:cNvSpPr txBox="1"/>
          <p:nvPr/>
        </p:nvSpPr>
        <p:spPr>
          <a:xfrm>
            <a:off x="306386" y="2125241"/>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p:sp>
        <p:nvSpPr>
          <p:cNvPr id="7" name="object 3"/>
          <p:cNvSpPr txBox="1"/>
          <p:nvPr/>
        </p:nvSpPr>
        <p:spPr>
          <a:xfrm>
            <a:off x="1447800" y="1676400"/>
            <a:ext cx="10043477" cy="2246128"/>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21</a:t>
            </a:fld>
            <a:endParaRPr lang="en-GB" dirty="0"/>
          </a:p>
        </p:txBody>
      </p:sp>
      <p:pic>
        <p:nvPicPr>
          <p:cNvPr id="5" name="Picture 4">
            <a:extLst>
              <a:ext uri="{FF2B5EF4-FFF2-40B4-BE49-F238E27FC236}">
                <a16:creationId xmlns:a16="http://schemas.microsoft.com/office/drawing/2014/main" id="{E2B9B81A-C485-A3EE-7BE5-EAAA95C3BBF0}"/>
              </a:ext>
            </a:extLst>
          </p:cNvPr>
          <p:cNvPicPr>
            <a:picLocks noChangeAspect="1"/>
          </p:cNvPicPr>
          <p:nvPr/>
        </p:nvPicPr>
        <p:blipFill>
          <a:blip r:embed="rId2"/>
          <a:stretch>
            <a:fillRect/>
          </a:stretch>
        </p:blipFill>
        <p:spPr>
          <a:xfrm>
            <a:off x="2983722" y="612404"/>
            <a:ext cx="6224555" cy="5633192"/>
          </a:xfrm>
          <a:prstGeom prst="rect">
            <a:avLst/>
          </a:prstGeom>
        </p:spPr>
      </p:pic>
    </p:spTree>
    <p:extLst>
      <p:ext uri="{BB962C8B-B14F-4D97-AF65-F5344CB8AC3E}">
        <p14:creationId xmlns:p14="http://schemas.microsoft.com/office/powerpoint/2010/main" val="272948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6068"/>
          </a:xfrm>
          <a:prstGeom prst="rect">
            <a:avLst/>
          </a:prstGeom>
        </p:spPr>
        <p:txBody>
          <a:bodyPr vert="horz" wrap="square" lIns="0" tIns="0" rIns="0" bIns="0" rtlCol="0">
            <a:spAutoFit/>
          </a:bodyPr>
          <a:lstStyle/>
          <a:p>
            <a:pPr marL="12700">
              <a:lnSpc>
                <a:spcPts val="1240"/>
              </a:lnSpc>
            </a:pPr>
            <a:endParaRPr dirty="0"/>
          </a:p>
        </p:txBody>
      </p:sp>
      <p:sp>
        <p:nvSpPr>
          <p:cNvPr id="2" name="object 2"/>
          <p:cNvSpPr txBox="1">
            <a:spLocks noGrp="1"/>
          </p:cNvSpPr>
          <p:nvPr>
            <p:ph type="title"/>
          </p:nvPr>
        </p:nvSpPr>
        <p:spPr>
          <a:xfrm>
            <a:off x="228600" y="152400"/>
            <a:ext cx="11658600"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Modules:</a:t>
            </a:r>
            <a:endParaRPr sz="3950" dirty="0"/>
          </a:p>
        </p:txBody>
      </p:sp>
      <p:sp>
        <p:nvSpPr>
          <p:cNvPr id="6" name="object 3"/>
          <p:cNvSpPr txBox="1"/>
          <p:nvPr/>
        </p:nvSpPr>
        <p:spPr>
          <a:xfrm>
            <a:off x="306386" y="2125241"/>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sz="2750" dirty="0">
              <a:latin typeface="Carlito"/>
              <a:cs typeface="Carlito"/>
            </a:endParaRPr>
          </a:p>
        </p:txBody>
      </p:sp>
      <p:sp>
        <p:nvSpPr>
          <p:cNvPr id="7" name="object 3"/>
          <p:cNvSpPr txBox="1"/>
          <p:nvPr/>
        </p:nvSpPr>
        <p:spPr>
          <a:xfrm>
            <a:off x="329713" y="7776"/>
            <a:ext cx="11184891" cy="6285695"/>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r>
              <a:rPr lang="en-GB" sz="2750" dirty="0">
                <a:latin typeface="Carlito"/>
                <a:cs typeface="Carlito"/>
              </a:rPr>
              <a:t>Dataset collection</a:t>
            </a:r>
          </a:p>
          <a:p>
            <a:pPr marL="241300" marR="5080" indent="-229235" algn="just">
              <a:lnSpc>
                <a:spcPts val="3080"/>
              </a:lnSpc>
              <a:spcBef>
                <a:spcPts val="415"/>
              </a:spcBef>
              <a:buFont typeface="Arial"/>
              <a:buChar char="•"/>
              <a:tabLst>
                <a:tab pos="241935" algn="l"/>
              </a:tabLst>
            </a:pPr>
            <a:r>
              <a:rPr lang="en-GB" sz="2750" dirty="0">
                <a:latin typeface="Carlito"/>
                <a:cs typeface="Carlito"/>
              </a:rPr>
              <a:t>Image detection</a:t>
            </a:r>
          </a:p>
          <a:p>
            <a:pPr marL="241300" marR="5080" indent="-229235" algn="just">
              <a:lnSpc>
                <a:spcPts val="3080"/>
              </a:lnSpc>
              <a:spcBef>
                <a:spcPts val="415"/>
              </a:spcBef>
              <a:buFont typeface="Arial"/>
              <a:buChar char="•"/>
              <a:tabLst>
                <a:tab pos="241935" algn="l"/>
              </a:tabLst>
            </a:pPr>
            <a:r>
              <a:rPr lang="en-GB" sz="2750" dirty="0">
                <a:latin typeface="Carlito"/>
                <a:cs typeface="Carlito"/>
              </a:rPr>
              <a:t>Feature extraction</a:t>
            </a:r>
          </a:p>
          <a:p>
            <a:pPr marL="241300" marR="5080" indent="-229235" algn="just">
              <a:lnSpc>
                <a:spcPts val="3080"/>
              </a:lnSpc>
              <a:spcBef>
                <a:spcPts val="415"/>
              </a:spcBef>
              <a:buFont typeface="Arial"/>
              <a:buChar char="•"/>
              <a:tabLst>
                <a:tab pos="241935" algn="l"/>
              </a:tabLst>
            </a:pPr>
            <a:r>
              <a:rPr lang="en-GB" sz="2750" dirty="0">
                <a:latin typeface="Carlito"/>
                <a:cs typeface="Carlito"/>
              </a:rPr>
              <a:t>Image recognition</a:t>
            </a:r>
          </a:p>
          <a:p>
            <a:pPr marL="241300" marR="5080" indent="-229235" algn="just">
              <a:lnSpc>
                <a:spcPts val="3080"/>
              </a:lnSpc>
              <a:spcBef>
                <a:spcPts val="415"/>
              </a:spcBef>
              <a:buFont typeface="Arial"/>
              <a:buChar char="•"/>
              <a:tabLst>
                <a:tab pos="241935" algn="l"/>
              </a:tabLst>
            </a:pPr>
            <a:r>
              <a:rPr lang="en-GB" sz="2750" dirty="0">
                <a:latin typeface="Carlito"/>
                <a:cs typeface="Carlito"/>
              </a:rPr>
              <a:t>Output</a:t>
            </a:r>
          </a:p>
          <a:p>
            <a:pPr marL="12065" marR="5080" algn="just">
              <a:lnSpc>
                <a:spcPts val="3080"/>
              </a:lnSpc>
              <a:spcBef>
                <a:spcPts val="415"/>
              </a:spcBef>
              <a:tabLst>
                <a:tab pos="241935" algn="l"/>
              </a:tabLst>
            </a:pPr>
            <a:r>
              <a:rPr lang="en-GB" sz="2750" dirty="0">
                <a:latin typeface="Carlito"/>
                <a:cs typeface="Carlito"/>
              </a:rPr>
              <a:t>    </a:t>
            </a: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22</a:t>
            </a:fld>
            <a:endParaRPr lang="en-GB" dirty="0"/>
          </a:p>
        </p:txBody>
      </p:sp>
    </p:spTree>
    <p:extLst>
      <p:ext uri="{BB962C8B-B14F-4D97-AF65-F5344CB8AC3E}">
        <p14:creationId xmlns:p14="http://schemas.microsoft.com/office/powerpoint/2010/main" val="30117238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0A8FF-6564-2420-778F-76A85F7A1CA4}"/>
              </a:ext>
            </a:extLst>
          </p:cNvPr>
          <p:cNvSpPr>
            <a:spLocks noGrp="1"/>
          </p:cNvSpPr>
          <p:nvPr>
            <p:ph type="title"/>
          </p:nvPr>
        </p:nvSpPr>
        <p:spPr>
          <a:xfrm>
            <a:off x="285750" y="266700"/>
            <a:ext cx="11620500" cy="677108"/>
          </a:xfrm>
        </p:spPr>
        <p:txBody>
          <a:bodyPr/>
          <a:lstStyle/>
          <a:p>
            <a:r>
              <a:rPr lang="en-GB" b="1" dirty="0">
                <a:solidFill>
                  <a:schemeClr val="bg2">
                    <a:lumMod val="10000"/>
                  </a:schemeClr>
                </a:solidFill>
              </a:rPr>
              <a:t>DATASET</a:t>
            </a:r>
            <a:r>
              <a:rPr lang="en-GB" b="1" dirty="0"/>
              <a:t> </a:t>
            </a:r>
            <a:r>
              <a:rPr lang="en-GB" b="1" dirty="0">
                <a:solidFill>
                  <a:schemeClr val="bg2">
                    <a:lumMod val="10000"/>
                  </a:schemeClr>
                </a:solidFill>
              </a:rPr>
              <a:t>COLLECTION</a:t>
            </a:r>
            <a:endParaRPr lang="en-IN" b="1" dirty="0">
              <a:solidFill>
                <a:schemeClr val="bg2">
                  <a:lumMod val="10000"/>
                </a:schemeClr>
              </a:solidFill>
            </a:endParaRPr>
          </a:p>
        </p:txBody>
      </p:sp>
      <p:sp>
        <p:nvSpPr>
          <p:cNvPr id="3" name="Footer Placeholder 2">
            <a:extLst>
              <a:ext uri="{FF2B5EF4-FFF2-40B4-BE49-F238E27FC236}">
                <a16:creationId xmlns:a16="http://schemas.microsoft.com/office/drawing/2014/main" id="{84A0A83F-B3D7-4E8F-9728-E65E933EFF6F}"/>
              </a:ext>
            </a:extLst>
          </p:cNvPr>
          <p:cNvSpPr>
            <a:spLocks noGrp="1"/>
          </p:cNvSpPr>
          <p:nvPr>
            <p:ph type="ftr" sz="quarter" idx="5"/>
          </p:nvPr>
        </p:nvSpPr>
        <p:spPr>
          <a:xfrm>
            <a:off x="5808345" y="6472554"/>
            <a:ext cx="579120" cy="156068"/>
          </a:xfrm>
        </p:spPr>
        <p:txBody>
          <a:bodyPr/>
          <a:lstStyle/>
          <a:p>
            <a:pPr marL="12700">
              <a:lnSpc>
                <a:spcPts val="1240"/>
              </a:lnSpc>
            </a:pPr>
            <a:endParaRPr lang="en-GB" dirty="0"/>
          </a:p>
        </p:txBody>
      </p:sp>
      <p:sp>
        <p:nvSpPr>
          <p:cNvPr id="4" name="Slide Number Placeholder 3">
            <a:extLst>
              <a:ext uri="{FF2B5EF4-FFF2-40B4-BE49-F238E27FC236}">
                <a16:creationId xmlns:a16="http://schemas.microsoft.com/office/drawing/2014/main" id="{1F26F098-B2BF-D58E-3D82-3361381808FD}"/>
              </a:ext>
            </a:extLst>
          </p:cNvPr>
          <p:cNvSpPr>
            <a:spLocks noGrp="1"/>
          </p:cNvSpPr>
          <p:nvPr>
            <p:ph type="sldNum" sz="quarter" idx="7"/>
          </p:nvPr>
        </p:nvSpPr>
        <p:spPr/>
        <p:txBody>
          <a:bodyPr/>
          <a:lstStyle/>
          <a:p>
            <a:pPr marL="38100">
              <a:lnSpc>
                <a:spcPts val="1240"/>
              </a:lnSpc>
            </a:pPr>
            <a:fld id="{81D60167-4931-47E6-BA6A-407CBD079E47}" type="slidenum">
              <a:rPr lang="en-IN" smtClean="0"/>
              <a:t>23</a:t>
            </a:fld>
            <a:endParaRPr lang="en-IN" dirty="0"/>
          </a:p>
        </p:txBody>
      </p:sp>
      <p:sp>
        <p:nvSpPr>
          <p:cNvPr id="6" name="TextBox 5">
            <a:extLst>
              <a:ext uri="{FF2B5EF4-FFF2-40B4-BE49-F238E27FC236}">
                <a16:creationId xmlns:a16="http://schemas.microsoft.com/office/drawing/2014/main" id="{2AA0B7FD-77B4-8DC9-F984-A2E3E6587771}"/>
              </a:ext>
            </a:extLst>
          </p:cNvPr>
          <p:cNvSpPr txBox="1"/>
          <p:nvPr/>
        </p:nvSpPr>
        <p:spPr>
          <a:xfrm>
            <a:off x="381000" y="1143000"/>
            <a:ext cx="9525000" cy="4401205"/>
          </a:xfrm>
          <a:prstGeom prst="rect">
            <a:avLst/>
          </a:prstGeom>
          <a:noFill/>
        </p:spPr>
        <p:txBody>
          <a:bodyPr wrap="square">
            <a:spAutoFit/>
          </a:bodyPr>
          <a:lstStyle/>
          <a:p>
            <a:pPr marL="342900" indent="-342900">
              <a:buFont typeface="Arial" panose="020B0604020202020204" pitchFamily="34" charset="0"/>
              <a:buChar char="•"/>
            </a:pPr>
            <a:r>
              <a:rPr lang="en-GB" sz="2000" dirty="0"/>
              <a:t>In this step, a set of images for each letter in the sign language  is fed to a database. </a:t>
            </a:r>
          </a:p>
          <a:p>
            <a:endParaRPr lang="en-GB" sz="2000" dirty="0"/>
          </a:p>
          <a:p>
            <a:pPr marL="342900" indent="-342900">
              <a:buFont typeface="Arial" panose="020B0604020202020204" pitchFamily="34" charset="0"/>
              <a:buChar char="•"/>
            </a:pPr>
            <a:r>
              <a:rPr lang="en-GB" sz="2000" dirty="0"/>
              <a:t>The number of images may vary from 100  to 200, with different angles of each particular gesture  included. </a:t>
            </a:r>
          </a:p>
          <a:p>
            <a:endParaRPr lang="en-GB" sz="2000" dirty="0"/>
          </a:p>
          <a:p>
            <a:pPr marL="342900" indent="-342900">
              <a:buFont typeface="Arial" panose="020B0604020202020204" pitchFamily="34" charset="0"/>
              <a:buChar char="•"/>
            </a:pPr>
            <a:r>
              <a:rPr lang="en-GB" sz="2000" dirty="0"/>
              <a:t>The input obtained is then compared with the given  images in the dataset to identify the gesture made.</a:t>
            </a:r>
          </a:p>
          <a:p>
            <a:endParaRPr lang="en-GB" sz="2000" dirty="0"/>
          </a:p>
          <a:p>
            <a:pPr marL="342900" indent="-342900">
              <a:buFont typeface="Arial" panose="020B0604020202020204" pitchFamily="34" charset="0"/>
              <a:buChar char="•"/>
            </a:pPr>
            <a:r>
              <a:rPr lang="en-GB" sz="2000" dirty="0"/>
              <a:t>The reason for the number of images in the dataset is to get the  output with a good amount of accuracy and also to avoid  ambiguity, which has high chances of occurring in sign language  as one gesture might be similar to another one. </a:t>
            </a:r>
          </a:p>
          <a:p>
            <a:endParaRPr lang="en-GB" sz="2000" dirty="0"/>
          </a:p>
          <a:p>
            <a:pPr marL="342900" indent="-342900">
              <a:buFont typeface="Arial" panose="020B0604020202020204" pitchFamily="34" charset="0"/>
              <a:buChar char="•"/>
            </a:pPr>
            <a:r>
              <a:rPr lang="en-GB" sz="2000" dirty="0"/>
              <a:t>Thus, the dataset can be considered as the fundamental need in supervised  type of machine learning..</a:t>
            </a:r>
          </a:p>
        </p:txBody>
      </p:sp>
    </p:spTree>
    <p:extLst>
      <p:ext uri="{BB962C8B-B14F-4D97-AF65-F5344CB8AC3E}">
        <p14:creationId xmlns:p14="http://schemas.microsoft.com/office/powerpoint/2010/main" val="1154757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5"/>
          </p:nvPr>
        </p:nvSpPr>
        <p:spPr>
          <a:xfrm>
            <a:off x="5410200" y="6472554"/>
            <a:ext cx="97726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2" name="object 2"/>
          <p:cNvSpPr txBox="1">
            <a:spLocks noGrp="1"/>
          </p:cNvSpPr>
          <p:nvPr>
            <p:ph type="title"/>
          </p:nvPr>
        </p:nvSpPr>
        <p:spPr>
          <a:xfrm>
            <a:off x="228600" y="152400"/>
            <a:ext cx="11658600" cy="707886"/>
          </a:xfrm>
          <a:prstGeom prst="rect">
            <a:avLst/>
          </a:prstGeom>
          <a:solidFill>
            <a:srgbClr val="000000"/>
          </a:solidFill>
        </p:spPr>
        <p:txBody>
          <a:bodyPr vert="horz" wrap="square" lIns="0" tIns="99060" rIns="0" bIns="0" rtlCol="0">
            <a:spAutoFit/>
          </a:bodyPr>
          <a:lstStyle/>
          <a:p>
            <a:pPr marL="93345">
              <a:lnSpc>
                <a:spcPct val="100000"/>
              </a:lnSpc>
              <a:spcBef>
                <a:spcPts val="780"/>
              </a:spcBef>
            </a:pPr>
            <a:r>
              <a:rPr lang="en-GB" sz="3950" spc="-95" dirty="0"/>
              <a:t>Sample output:</a:t>
            </a:r>
            <a:endParaRPr sz="3950" dirty="0"/>
          </a:p>
        </p:txBody>
      </p:sp>
      <p:sp>
        <p:nvSpPr>
          <p:cNvPr id="6" name="object 3"/>
          <p:cNvSpPr txBox="1"/>
          <p:nvPr/>
        </p:nvSpPr>
        <p:spPr>
          <a:xfrm>
            <a:off x="156927" y="4984531"/>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r>
              <a:rPr lang="en-GB" sz="2750" dirty="0">
                <a:latin typeface="Carlito"/>
                <a:cs typeface="Carlito"/>
              </a:rPr>
              <a:t>              PEACE                                   THUMBS UP                                      OKAY</a:t>
            </a:r>
          </a:p>
        </p:txBody>
      </p:sp>
      <p:sp>
        <p:nvSpPr>
          <p:cNvPr id="7" name="object 3"/>
          <p:cNvSpPr txBox="1"/>
          <p:nvPr/>
        </p:nvSpPr>
        <p:spPr>
          <a:xfrm>
            <a:off x="306386" y="1676400"/>
            <a:ext cx="11184891" cy="1348446"/>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a:p>
            <a:pPr marL="12065" marR="5080" algn="just">
              <a:lnSpc>
                <a:spcPts val="3080"/>
              </a:lnSpc>
              <a:spcBef>
                <a:spcPts val="415"/>
              </a:spcBef>
              <a:tabLst>
                <a:tab pos="241935" algn="l"/>
              </a:tabLst>
            </a:pPr>
            <a:endParaRPr lang="en-GB" sz="2750" dirty="0">
              <a:latin typeface="Carlito"/>
              <a:cs typeface="Carlito"/>
            </a:endParaRPr>
          </a:p>
          <a:p>
            <a:pPr marL="241300" marR="5080" indent="-229235" algn="just">
              <a:lnSpc>
                <a:spcPts val="3080"/>
              </a:lnSpc>
              <a:spcBef>
                <a:spcPts val="415"/>
              </a:spcBef>
              <a:buFont typeface="Arial"/>
              <a:buChar char="•"/>
              <a:tabLst>
                <a:tab pos="241935" algn="l"/>
              </a:tabLst>
            </a:pPr>
            <a:endParaRPr lang="en-GB"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24</a:t>
            </a:fld>
            <a:endParaRPr lang="en-GB" dirty="0"/>
          </a:p>
        </p:txBody>
      </p:sp>
      <p:pic>
        <p:nvPicPr>
          <p:cNvPr id="5" name="Picture 4">
            <a:extLst>
              <a:ext uri="{FF2B5EF4-FFF2-40B4-BE49-F238E27FC236}">
                <a16:creationId xmlns:a16="http://schemas.microsoft.com/office/drawing/2014/main" id="{D52212AB-0116-0FDE-C7A3-80EEDC50724A}"/>
              </a:ext>
            </a:extLst>
          </p:cNvPr>
          <p:cNvPicPr>
            <a:picLocks noChangeAspect="1"/>
          </p:cNvPicPr>
          <p:nvPr/>
        </p:nvPicPr>
        <p:blipFill>
          <a:blip r:embed="rId3"/>
          <a:stretch>
            <a:fillRect/>
          </a:stretch>
        </p:blipFill>
        <p:spPr>
          <a:xfrm>
            <a:off x="8174564" y="1642559"/>
            <a:ext cx="3039060" cy="2364784"/>
          </a:xfrm>
          <a:prstGeom prst="rect">
            <a:avLst/>
          </a:prstGeom>
        </p:spPr>
      </p:pic>
      <p:pic>
        <p:nvPicPr>
          <p:cNvPr id="8" name="Picture 7">
            <a:extLst>
              <a:ext uri="{FF2B5EF4-FFF2-40B4-BE49-F238E27FC236}">
                <a16:creationId xmlns:a16="http://schemas.microsoft.com/office/drawing/2014/main" id="{B35C641D-AE03-8828-A763-E226F0CA04AD}"/>
              </a:ext>
            </a:extLst>
          </p:cNvPr>
          <p:cNvPicPr>
            <a:picLocks noChangeAspect="1"/>
          </p:cNvPicPr>
          <p:nvPr/>
        </p:nvPicPr>
        <p:blipFill>
          <a:blip r:embed="rId4"/>
          <a:stretch>
            <a:fillRect/>
          </a:stretch>
        </p:blipFill>
        <p:spPr>
          <a:xfrm>
            <a:off x="4206138" y="1611458"/>
            <a:ext cx="3158002" cy="2475191"/>
          </a:xfrm>
          <a:prstGeom prst="rect">
            <a:avLst/>
          </a:prstGeom>
        </p:spPr>
      </p:pic>
      <p:pic>
        <p:nvPicPr>
          <p:cNvPr id="12" name="Picture 11">
            <a:extLst>
              <a:ext uri="{FF2B5EF4-FFF2-40B4-BE49-F238E27FC236}">
                <a16:creationId xmlns:a16="http://schemas.microsoft.com/office/drawing/2014/main" id="{93B3342E-D9C4-210B-111F-3DB4F200CB40}"/>
              </a:ext>
            </a:extLst>
          </p:cNvPr>
          <p:cNvPicPr>
            <a:picLocks noChangeAspect="1"/>
          </p:cNvPicPr>
          <p:nvPr/>
        </p:nvPicPr>
        <p:blipFill>
          <a:blip r:embed="rId5"/>
          <a:stretch>
            <a:fillRect/>
          </a:stretch>
        </p:blipFill>
        <p:spPr>
          <a:xfrm>
            <a:off x="381000" y="1657553"/>
            <a:ext cx="3234122" cy="2529711"/>
          </a:xfrm>
          <a:prstGeom prst="rect">
            <a:avLst/>
          </a:prstGeom>
        </p:spPr>
      </p:pic>
    </p:spTree>
    <p:extLst>
      <p:ext uri="{BB962C8B-B14F-4D97-AF65-F5344CB8AC3E}">
        <p14:creationId xmlns:p14="http://schemas.microsoft.com/office/powerpoint/2010/main" val="2985922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DB05-73F3-1646-924B-675585B6D200}"/>
              </a:ext>
            </a:extLst>
          </p:cNvPr>
          <p:cNvSpPr>
            <a:spLocks noGrp="1"/>
          </p:cNvSpPr>
          <p:nvPr>
            <p:ph type="title"/>
          </p:nvPr>
        </p:nvSpPr>
        <p:spPr>
          <a:xfrm>
            <a:off x="285750" y="266700"/>
            <a:ext cx="11620500" cy="677108"/>
          </a:xfrm>
        </p:spPr>
        <p:txBody>
          <a:bodyPr/>
          <a:lstStyle/>
          <a:p>
            <a:r>
              <a:rPr lang="en-GB" b="1" dirty="0">
                <a:solidFill>
                  <a:schemeClr val="bg2">
                    <a:lumMod val="10000"/>
                  </a:schemeClr>
                </a:solidFill>
              </a:rPr>
              <a:t>IMAGE</a:t>
            </a:r>
            <a:r>
              <a:rPr lang="en-GB" b="1" dirty="0"/>
              <a:t> </a:t>
            </a:r>
            <a:r>
              <a:rPr lang="en-GB" b="1" dirty="0">
                <a:solidFill>
                  <a:schemeClr val="bg2">
                    <a:lumMod val="10000"/>
                  </a:schemeClr>
                </a:solidFill>
              </a:rPr>
              <a:t>DETECTION</a:t>
            </a:r>
            <a:endParaRPr lang="en-IN" b="1" dirty="0">
              <a:solidFill>
                <a:schemeClr val="bg2">
                  <a:lumMod val="10000"/>
                </a:schemeClr>
              </a:solidFill>
            </a:endParaRPr>
          </a:p>
        </p:txBody>
      </p:sp>
      <p:sp>
        <p:nvSpPr>
          <p:cNvPr id="4" name="Slide Number Placeholder 3">
            <a:extLst>
              <a:ext uri="{FF2B5EF4-FFF2-40B4-BE49-F238E27FC236}">
                <a16:creationId xmlns:a16="http://schemas.microsoft.com/office/drawing/2014/main" id="{F4D2F848-C2F1-7CF2-BFD0-463BD1F57125}"/>
              </a:ext>
            </a:extLst>
          </p:cNvPr>
          <p:cNvSpPr>
            <a:spLocks noGrp="1"/>
          </p:cNvSpPr>
          <p:nvPr>
            <p:ph type="sldNum" sz="quarter" idx="7"/>
          </p:nvPr>
        </p:nvSpPr>
        <p:spPr/>
        <p:txBody>
          <a:bodyPr/>
          <a:lstStyle/>
          <a:p>
            <a:pPr marL="38100">
              <a:lnSpc>
                <a:spcPts val="1240"/>
              </a:lnSpc>
            </a:pPr>
            <a:fld id="{81D60167-4931-47E6-BA6A-407CBD079E47}" type="slidenum">
              <a:rPr lang="en-IN" smtClean="0"/>
              <a:t>25</a:t>
            </a:fld>
            <a:endParaRPr lang="en-IN" dirty="0"/>
          </a:p>
        </p:txBody>
      </p:sp>
      <p:sp>
        <p:nvSpPr>
          <p:cNvPr id="8" name="TextBox 7">
            <a:extLst>
              <a:ext uri="{FF2B5EF4-FFF2-40B4-BE49-F238E27FC236}">
                <a16:creationId xmlns:a16="http://schemas.microsoft.com/office/drawing/2014/main" id="{7CEA07E2-2D51-B459-62DB-E3885833E3BF}"/>
              </a:ext>
            </a:extLst>
          </p:cNvPr>
          <p:cNvSpPr txBox="1"/>
          <p:nvPr/>
        </p:nvSpPr>
        <p:spPr>
          <a:xfrm>
            <a:off x="285750" y="1143000"/>
            <a:ext cx="9315450" cy="5447453"/>
          </a:xfrm>
          <a:prstGeom prst="rect">
            <a:avLst/>
          </a:prstGeom>
          <a:noFill/>
        </p:spPr>
        <p:txBody>
          <a:bodyPr wrap="square">
            <a:spAutoFit/>
          </a:bodyPr>
          <a:lstStyle/>
          <a:p>
            <a:pPr marL="469900" indent="-457200">
              <a:lnSpc>
                <a:spcPct val="100000"/>
              </a:lnSpc>
              <a:spcBef>
                <a:spcPts val="805"/>
              </a:spcBef>
              <a:buFont typeface="Arial" panose="020B0604020202020204" pitchFamily="34" charset="0"/>
              <a:buChar char="•"/>
            </a:pPr>
            <a:r>
              <a:rPr lang="en-GB" sz="1800" spc="-70" dirty="0">
                <a:latin typeface="Verdana" panose="020B0604030504040204"/>
                <a:cs typeface="Verdana" panose="020B0604030504040204"/>
              </a:rPr>
              <a:t>This</a:t>
            </a:r>
            <a:r>
              <a:rPr lang="en-GB" sz="1800" spc="-385" dirty="0">
                <a:latin typeface="Verdana" panose="020B0604030504040204"/>
                <a:cs typeface="Verdana" panose="020B0604030504040204"/>
              </a:rPr>
              <a:t> </a:t>
            </a:r>
            <a:r>
              <a:rPr lang="en-GB" sz="1800" spc="-55" dirty="0">
                <a:latin typeface="Verdana" panose="020B0604030504040204"/>
                <a:cs typeface="Verdana" panose="020B0604030504040204"/>
              </a:rPr>
              <a:t>is</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the</a:t>
            </a:r>
            <a:r>
              <a:rPr lang="en-GB" sz="1800" spc="-385" dirty="0">
                <a:latin typeface="Verdana" panose="020B0604030504040204"/>
                <a:cs typeface="Verdana" panose="020B0604030504040204"/>
              </a:rPr>
              <a:t> </a:t>
            </a:r>
            <a:r>
              <a:rPr lang="en-GB" sz="1800" spc="-10" dirty="0">
                <a:latin typeface="Verdana" panose="020B0604030504040204"/>
                <a:cs typeface="Verdana" panose="020B0604030504040204"/>
              </a:rPr>
              <a:t>step</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that</a:t>
            </a:r>
            <a:r>
              <a:rPr lang="en-GB" sz="1800" spc="-385" dirty="0">
                <a:latin typeface="Verdana" panose="020B0604030504040204"/>
                <a:cs typeface="Verdana" panose="020B0604030504040204"/>
              </a:rPr>
              <a:t> </a:t>
            </a:r>
            <a:r>
              <a:rPr lang="en-GB" sz="1800" spc="-40" dirty="0">
                <a:latin typeface="Verdana" panose="020B0604030504040204"/>
                <a:cs typeface="Verdana" panose="020B0604030504040204"/>
              </a:rPr>
              <a:t>comes</a:t>
            </a:r>
            <a:r>
              <a:rPr lang="en-GB" sz="1800" spc="-385" dirty="0">
                <a:latin typeface="Verdana" panose="020B0604030504040204"/>
                <a:cs typeface="Verdana" panose="020B0604030504040204"/>
              </a:rPr>
              <a:t> </a:t>
            </a:r>
            <a:r>
              <a:rPr lang="en-GB" sz="1800" spc="-65" dirty="0">
                <a:latin typeface="Verdana" panose="020B0604030504040204"/>
                <a:cs typeface="Verdana" panose="020B0604030504040204"/>
              </a:rPr>
              <a:t>right</a:t>
            </a:r>
            <a:r>
              <a:rPr lang="en-GB" sz="1800" spc="-385" dirty="0">
                <a:latin typeface="Verdana" panose="020B0604030504040204"/>
                <a:cs typeface="Verdana" panose="020B0604030504040204"/>
              </a:rPr>
              <a:t> </a:t>
            </a:r>
            <a:r>
              <a:rPr lang="en-GB" sz="1800" spc="-20" dirty="0">
                <a:latin typeface="Verdana" panose="020B0604030504040204"/>
                <a:cs typeface="Verdana" panose="020B0604030504040204"/>
              </a:rPr>
              <a:t>after</a:t>
            </a:r>
            <a:r>
              <a:rPr lang="en-GB" sz="1800" spc="-385" dirty="0">
                <a:latin typeface="Verdana" panose="020B0604030504040204"/>
                <a:cs typeface="Verdana" panose="020B0604030504040204"/>
              </a:rPr>
              <a:t> </a:t>
            </a:r>
            <a:r>
              <a:rPr lang="en-GB" sz="1800" spc="-85" dirty="0">
                <a:latin typeface="Verdana" panose="020B0604030504040204"/>
                <a:cs typeface="Verdana" panose="020B0604030504040204"/>
              </a:rPr>
              <a:t>camera</a:t>
            </a:r>
            <a:r>
              <a:rPr lang="en-GB" sz="1800" spc="-385" dirty="0">
                <a:latin typeface="Verdana" panose="020B0604030504040204"/>
                <a:cs typeface="Verdana" panose="020B0604030504040204"/>
              </a:rPr>
              <a:t> </a:t>
            </a:r>
            <a:r>
              <a:rPr lang="en-GB" sz="1800" spc="-60" dirty="0">
                <a:latin typeface="Verdana" panose="020B0604030504040204"/>
                <a:cs typeface="Verdana" panose="020B0604030504040204"/>
              </a:rPr>
              <a:t>capture.</a:t>
            </a:r>
            <a:r>
              <a:rPr lang="en-GB" sz="1800" spc="-385" dirty="0">
                <a:latin typeface="Verdana" panose="020B0604030504040204"/>
                <a:cs typeface="Verdana" panose="020B0604030504040204"/>
              </a:rPr>
              <a:t> </a:t>
            </a:r>
            <a:r>
              <a:rPr lang="en-GB" sz="1800" spc="-225" dirty="0">
                <a:latin typeface="Verdana" panose="020B0604030504040204"/>
                <a:cs typeface="Verdana" panose="020B0604030504040204"/>
              </a:rPr>
              <a:t>Image </a:t>
            </a:r>
            <a:r>
              <a:rPr lang="en-GB" sz="1800" spc="10" dirty="0">
                <a:latin typeface="Verdana" panose="020B0604030504040204"/>
                <a:cs typeface="Verdana" panose="020B0604030504040204"/>
              </a:rPr>
              <a:t>detection</a:t>
            </a:r>
            <a:r>
              <a:rPr lang="en-GB" sz="1800" spc="-385" dirty="0">
                <a:latin typeface="Verdana" panose="020B0604030504040204"/>
                <a:cs typeface="Verdana" panose="020B0604030504040204"/>
              </a:rPr>
              <a:t> </a:t>
            </a:r>
            <a:r>
              <a:rPr lang="en-GB" sz="1800" spc="-35" dirty="0">
                <a:latin typeface="Verdana" panose="020B0604030504040204"/>
                <a:cs typeface="Verdana" panose="020B0604030504040204"/>
              </a:rPr>
              <a:t>refers</a:t>
            </a:r>
            <a:r>
              <a:rPr lang="en-GB" sz="1800" spc="-380" dirty="0">
                <a:latin typeface="Verdana" panose="020B0604030504040204"/>
                <a:cs typeface="Verdana" panose="020B0604030504040204"/>
              </a:rPr>
              <a:t> </a:t>
            </a:r>
            <a:r>
              <a:rPr lang="en-GB" sz="1800" spc="45" dirty="0">
                <a:latin typeface="Verdana" panose="020B0604030504040204"/>
                <a:cs typeface="Verdana" panose="020B0604030504040204"/>
              </a:rPr>
              <a:t>to</a:t>
            </a:r>
            <a:r>
              <a:rPr lang="en-GB" sz="1800" spc="-385" dirty="0">
                <a:latin typeface="Verdana" panose="020B0604030504040204"/>
                <a:cs typeface="Verdana" panose="020B0604030504040204"/>
              </a:rPr>
              <a:t> </a:t>
            </a:r>
            <a:r>
              <a:rPr lang="en-GB" sz="1800" spc="-20" dirty="0">
                <a:latin typeface="Verdana" panose="020B0604030504040204"/>
                <a:cs typeface="Verdana" panose="020B0604030504040204"/>
              </a:rPr>
              <a:t>detecting</a:t>
            </a:r>
            <a:r>
              <a:rPr lang="en-GB" sz="1800" spc="-380" dirty="0">
                <a:latin typeface="Verdana" panose="020B0604030504040204"/>
                <a:cs typeface="Verdana" panose="020B0604030504040204"/>
              </a:rPr>
              <a:t> </a:t>
            </a:r>
            <a:r>
              <a:rPr lang="en-GB" sz="1800" spc="-25" dirty="0">
                <a:latin typeface="Verdana" panose="020B0604030504040204"/>
                <a:cs typeface="Verdana" panose="020B0604030504040204"/>
              </a:rPr>
              <a:t>the</a:t>
            </a:r>
            <a:r>
              <a:rPr lang="en-GB" sz="1800" spc="-380" dirty="0">
                <a:latin typeface="Verdana" panose="020B0604030504040204"/>
                <a:cs typeface="Verdana" panose="020B0604030504040204"/>
              </a:rPr>
              <a:t> </a:t>
            </a:r>
            <a:r>
              <a:rPr lang="en-GB" sz="1800" spc="-145" dirty="0">
                <a:latin typeface="Verdana" panose="020B0604030504040204"/>
                <a:cs typeface="Verdana" panose="020B0604030504040204"/>
              </a:rPr>
              <a:t>image</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that</a:t>
            </a:r>
            <a:r>
              <a:rPr lang="en-GB" sz="1800" spc="-380" dirty="0">
                <a:latin typeface="Verdana" panose="020B0604030504040204"/>
                <a:cs typeface="Verdana" panose="020B0604030504040204"/>
              </a:rPr>
              <a:t> </a:t>
            </a:r>
            <a:r>
              <a:rPr lang="en-GB" sz="1800" spc="-55" dirty="0">
                <a:latin typeface="Verdana" panose="020B0604030504040204"/>
                <a:cs typeface="Verdana" panose="020B0604030504040204"/>
              </a:rPr>
              <a:t>is</a:t>
            </a:r>
            <a:r>
              <a:rPr lang="en-GB" sz="1800" spc="-380" dirty="0">
                <a:latin typeface="Verdana" panose="020B0604030504040204"/>
                <a:cs typeface="Verdana" panose="020B0604030504040204"/>
              </a:rPr>
              <a:t> </a:t>
            </a:r>
            <a:r>
              <a:rPr lang="en-GB" sz="1800" spc="-10" dirty="0">
                <a:latin typeface="Verdana" panose="020B0604030504040204"/>
                <a:cs typeface="Verdana" panose="020B0604030504040204"/>
              </a:rPr>
              <a:t>obtained</a:t>
            </a:r>
            <a:r>
              <a:rPr lang="en-GB" sz="1800" spc="-385" dirty="0">
                <a:latin typeface="Verdana" panose="020B0604030504040204"/>
                <a:cs typeface="Verdana" panose="020B0604030504040204"/>
              </a:rPr>
              <a:t> </a:t>
            </a:r>
            <a:r>
              <a:rPr lang="en-GB" sz="1800" spc="-125" dirty="0">
                <a:latin typeface="Verdana" panose="020B0604030504040204"/>
                <a:cs typeface="Verdana" panose="020B0604030504040204"/>
              </a:rPr>
              <a:t>and,</a:t>
            </a:r>
            <a:r>
              <a:rPr lang="en-GB" sz="1800" spc="-380" dirty="0">
                <a:latin typeface="Verdana" panose="020B0604030504040204"/>
                <a:cs typeface="Verdana" panose="020B0604030504040204"/>
              </a:rPr>
              <a:t> </a:t>
            </a:r>
            <a:r>
              <a:rPr lang="en-GB" sz="1800" spc="-40" dirty="0">
                <a:latin typeface="Verdana" panose="020B0604030504040204"/>
                <a:cs typeface="Verdana" panose="020B0604030504040204"/>
              </a:rPr>
              <a:t>in </a:t>
            </a:r>
            <a:r>
              <a:rPr lang="en-GB" sz="1800" spc="-1250" dirty="0">
                <a:latin typeface="Verdana" panose="020B0604030504040204"/>
                <a:cs typeface="Verdana" panose="020B0604030504040204"/>
              </a:rPr>
              <a:t> </a:t>
            </a:r>
            <a:r>
              <a:rPr lang="en-GB" sz="1800" spc="-25" dirty="0">
                <a:latin typeface="Verdana" panose="020B0604030504040204"/>
                <a:cs typeface="Verdana" panose="020B0604030504040204"/>
              </a:rPr>
              <a:t>this</a:t>
            </a:r>
            <a:r>
              <a:rPr lang="en-GB" sz="1800" spc="-385" dirty="0">
                <a:latin typeface="Verdana" panose="020B0604030504040204"/>
                <a:cs typeface="Verdana" panose="020B0604030504040204"/>
              </a:rPr>
              <a:t> </a:t>
            </a:r>
            <a:r>
              <a:rPr lang="en-GB" sz="1800" spc="-110" dirty="0">
                <a:latin typeface="Verdana" panose="020B0604030504040204"/>
                <a:cs typeface="Verdana" panose="020B0604030504040204"/>
              </a:rPr>
              <a:t>case,</a:t>
            </a:r>
            <a:r>
              <a:rPr lang="en-GB" sz="1800" spc="-385" dirty="0">
                <a:latin typeface="Verdana" panose="020B0604030504040204"/>
                <a:cs typeface="Verdana" panose="020B0604030504040204"/>
              </a:rPr>
              <a:t> </a:t>
            </a:r>
            <a:r>
              <a:rPr lang="en-GB" sz="1800" spc="15" dirty="0">
                <a:latin typeface="Verdana" panose="020B0604030504040204"/>
                <a:cs typeface="Verdana" panose="020B0604030504040204"/>
              </a:rPr>
              <a:t>it</a:t>
            </a:r>
            <a:r>
              <a:rPr lang="en-GB" sz="1800" spc="-385" dirty="0">
                <a:latin typeface="Verdana" panose="020B0604030504040204"/>
                <a:cs typeface="Verdana" panose="020B0604030504040204"/>
              </a:rPr>
              <a:t> </a:t>
            </a:r>
            <a:r>
              <a:rPr lang="en-GB" sz="1800" spc="-55" dirty="0">
                <a:latin typeface="Verdana" panose="020B0604030504040204"/>
                <a:cs typeface="Verdana" panose="020B0604030504040204"/>
              </a:rPr>
              <a:t>is</a:t>
            </a:r>
            <a:r>
              <a:rPr lang="en-GB" sz="1800" spc="-385" dirty="0">
                <a:latin typeface="Verdana" panose="020B0604030504040204"/>
                <a:cs typeface="Verdana" panose="020B0604030504040204"/>
              </a:rPr>
              <a:t> </a:t>
            </a:r>
            <a:r>
              <a:rPr lang="en-GB" sz="1800" spc="20" dirty="0">
                <a:latin typeface="Verdana" panose="020B0604030504040204"/>
                <a:cs typeface="Verdana" panose="020B0604030504040204"/>
              </a:rPr>
              <a:t>found</a:t>
            </a:r>
            <a:r>
              <a:rPr lang="en-GB" sz="1800" spc="-385" dirty="0">
                <a:latin typeface="Verdana" panose="020B0604030504040204"/>
                <a:cs typeface="Verdana" panose="020B0604030504040204"/>
              </a:rPr>
              <a:t> </a:t>
            </a:r>
            <a:r>
              <a:rPr lang="en-GB" sz="1800" spc="5" dirty="0">
                <a:latin typeface="Verdana" panose="020B0604030504040204"/>
                <a:cs typeface="Verdana" panose="020B0604030504040204"/>
              </a:rPr>
              <a:t>out</a:t>
            </a:r>
            <a:r>
              <a:rPr lang="en-GB" sz="1800" spc="-385" dirty="0">
                <a:latin typeface="Verdana" panose="020B0604030504040204"/>
                <a:cs typeface="Verdana" panose="020B0604030504040204"/>
              </a:rPr>
              <a:t> </a:t>
            </a:r>
            <a:r>
              <a:rPr lang="en-GB" sz="1800" spc="40" dirty="0">
                <a:latin typeface="Verdana" panose="020B0604030504040204"/>
                <a:cs typeface="Verdana" panose="020B0604030504040204"/>
              </a:rPr>
              <a:t>if</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the</a:t>
            </a:r>
            <a:r>
              <a:rPr lang="en-GB" sz="1800" spc="-385" dirty="0">
                <a:latin typeface="Verdana" panose="020B0604030504040204"/>
                <a:cs typeface="Verdana" panose="020B0604030504040204"/>
              </a:rPr>
              <a:t> </a:t>
            </a:r>
            <a:r>
              <a:rPr lang="en-GB" sz="1800" spc="-10" dirty="0">
                <a:latin typeface="Verdana" panose="020B0604030504040204"/>
                <a:cs typeface="Verdana" panose="020B0604030504040204"/>
              </a:rPr>
              <a:t>obtained</a:t>
            </a:r>
            <a:r>
              <a:rPr lang="en-GB" sz="1800" spc="-385" dirty="0">
                <a:latin typeface="Verdana" panose="020B0604030504040204"/>
                <a:cs typeface="Verdana" panose="020B0604030504040204"/>
              </a:rPr>
              <a:t> </a:t>
            </a:r>
            <a:r>
              <a:rPr lang="en-GB" sz="1800" spc="-145" dirty="0">
                <a:latin typeface="Verdana" panose="020B0604030504040204"/>
                <a:cs typeface="Verdana" panose="020B0604030504040204"/>
              </a:rPr>
              <a:t>image</a:t>
            </a:r>
            <a:r>
              <a:rPr lang="en-GB" sz="1800" spc="-385" dirty="0">
                <a:latin typeface="Verdana" panose="020B0604030504040204"/>
                <a:cs typeface="Verdana" panose="020B0604030504040204"/>
              </a:rPr>
              <a:t> </a:t>
            </a:r>
            <a:r>
              <a:rPr lang="en-GB" sz="1800" spc="-55" dirty="0">
                <a:latin typeface="Verdana" panose="020B0604030504040204"/>
                <a:cs typeface="Verdana" panose="020B0604030504040204"/>
              </a:rPr>
              <a:t>is</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that</a:t>
            </a:r>
            <a:r>
              <a:rPr lang="en-GB" sz="1800" spc="-385" dirty="0">
                <a:latin typeface="Verdana" panose="020B0604030504040204"/>
                <a:cs typeface="Verdana" panose="020B0604030504040204"/>
              </a:rPr>
              <a:t> </a:t>
            </a:r>
            <a:r>
              <a:rPr lang="en-GB" sz="1800" spc="75" dirty="0">
                <a:latin typeface="Verdana" panose="020B0604030504040204"/>
                <a:cs typeface="Verdana" panose="020B0604030504040204"/>
              </a:rPr>
              <a:t>of</a:t>
            </a:r>
            <a:r>
              <a:rPr lang="en-GB" sz="1800" spc="-385" dirty="0">
                <a:latin typeface="Verdana" panose="020B0604030504040204"/>
                <a:cs typeface="Verdana" panose="020B0604030504040204"/>
              </a:rPr>
              <a:t> </a:t>
            </a:r>
            <a:r>
              <a:rPr lang="en-GB" sz="1800" spc="-160" dirty="0">
                <a:latin typeface="Verdana" panose="020B0604030504040204"/>
                <a:cs typeface="Verdana" panose="020B0604030504040204"/>
              </a:rPr>
              <a:t>a</a:t>
            </a:r>
            <a:r>
              <a:rPr lang="en-GB" sz="1800" spc="-385" dirty="0">
                <a:latin typeface="Verdana" panose="020B0604030504040204"/>
                <a:cs typeface="Verdana" panose="020B0604030504040204"/>
              </a:rPr>
              <a:t> </a:t>
            </a:r>
            <a:r>
              <a:rPr lang="en-GB" sz="1800" spc="-40" dirty="0">
                <a:latin typeface="Verdana" panose="020B0604030504040204"/>
                <a:cs typeface="Verdana" panose="020B0604030504040204"/>
              </a:rPr>
              <a:t>hand </a:t>
            </a:r>
            <a:r>
              <a:rPr lang="en-GB" sz="1800" dirty="0">
                <a:latin typeface="Verdana" panose="020B0604030504040204"/>
                <a:cs typeface="Verdana" panose="020B0604030504040204"/>
              </a:rPr>
              <a:t>or</a:t>
            </a:r>
            <a:r>
              <a:rPr lang="en-GB" sz="1800" spc="-385" dirty="0">
                <a:latin typeface="Verdana" panose="020B0604030504040204"/>
                <a:cs typeface="Verdana" panose="020B0604030504040204"/>
              </a:rPr>
              <a:t> </a:t>
            </a:r>
            <a:r>
              <a:rPr lang="en-GB" sz="1800" spc="-80" dirty="0">
                <a:latin typeface="Verdana" panose="020B0604030504040204"/>
                <a:cs typeface="Verdana" panose="020B0604030504040204"/>
              </a:rPr>
              <a:t>not.</a:t>
            </a:r>
          </a:p>
          <a:p>
            <a:pPr marL="12700">
              <a:lnSpc>
                <a:spcPct val="100000"/>
              </a:lnSpc>
              <a:spcBef>
                <a:spcPts val="805"/>
              </a:spcBef>
            </a:pPr>
            <a:endParaRPr lang="en-GB" sz="1800" spc="-80" dirty="0">
              <a:latin typeface="Verdana" panose="020B0604030504040204"/>
              <a:cs typeface="Verdana" panose="020B0604030504040204"/>
            </a:endParaRPr>
          </a:p>
          <a:p>
            <a:pPr marL="12700" marR="5080" indent="0">
              <a:lnSpc>
                <a:spcPct val="116000"/>
              </a:lnSpc>
              <a:buFont typeface="Arial" panose="020B0604020202020204" pitchFamily="34" charset="0"/>
              <a:buNone/>
            </a:pPr>
            <a:r>
              <a:rPr lang="en-GB" sz="1800" spc="-385" dirty="0">
                <a:latin typeface="Verdana" panose="020B0604030504040204"/>
                <a:cs typeface="Verdana" panose="020B0604030504040204"/>
              </a:rPr>
              <a:t> </a:t>
            </a:r>
          </a:p>
          <a:p>
            <a:pPr marL="469900" marR="5080" indent="-457200">
              <a:lnSpc>
                <a:spcPct val="116000"/>
              </a:lnSpc>
              <a:buFont typeface="Arial" panose="020B0604020202020204" pitchFamily="34" charset="0"/>
              <a:buChar char="•"/>
            </a:pPr>
            <a:r>
              <a:rPr lang="en-GB" sz="1800" spc="-50" dirty="0">
                <a:latin typeface="Verdana" panose="020B0604030504040204"/>
                <a:cs typeface="Verdana" panose="020B0604030504040204"/>
              </a:rPr>
              <a:t>A</a:t>
            </a:r>
            <a:r>
              <a:rPr lang="en-GB" sz="1800" spc="-380" dirty="0">
                <a:latin typeface="Verdana" panose="020B0604030504040204"/>
                <a:cs typeface="Verdana" panose="020B0604030504040204"/>
              </a:rPr>
              <a:t> </a:t>
            </a:r>
            <a:r>
              <a:rPr lang="en-GB" sz="1800" spc="-50" dirty="0">
                <a:latin typeface="Verdana" panose="020B0604030504040204"/>
                <a:cs typeface="Verdana" panose="020B0604030504040204"/>
              </a:rPr>
              <a:t>binary</a:t>
            </a:r>
            <a:r>
              <a:rPr lang="en-GB" sz="1800" spc="-385" dirty="0">
                <a:latin typeface="Verdana" panose="020B0604030504040204"/>
                <a:cs typeface="Verdana" panose="020B0604030504040204"/>
              </a:rPr>
              <a:t> </a:t>
            </a:r>
            <a:r>
              <a:rPr lang="en-GB" sz="1800" spc="-20" dirty="0">
                <a:latin typeface="Verdana" panose="020B0604030504040204"/>
                <a:cs typeface="Verdana" panose="020B0604030504040204"/>
              </a:rPr>
              <a:t>classifier</a:t>
            </a:r>
            <a:r>
              <a:rPr lang="en-GB" sz="1800" spc="-380" dirty="0">
                <a:latin typeface="Verdana" panose="020B0604030504040204"/>
                <a:cs typeface="Verdana" panose="020B0604030504040204"/>
              </a:rPr>
              <a:t> </a:t>
            </a:r>
            <a:r>
              <a:rPr lang="en-GB" sz="1800" spc="-55" dirty="0">
                <a:latin typeface="Verdana" panose="020B0604030504040204"/>
                <a:cs typeface="Verdana" panose="020B0604030504040204"/>
              </a:rPr>
              <a:t>is</a:t>
            </a:r>
            <a:r>
              <a:rPr lang="en-GB" sz="1800" spc="-385" dirty="0">
                <a:latin typeface="Verdana" panose="020B0604030504040204"/>
                <a:cs typeface="Verdana" panose="020B0604030504040204"/>
              </a:rPr>
              <a:t> </a:t>
            </a:r>
            <a:r>
              <a:rPr lang="en-GB" sz="1800" spc="45" dirty="0">
                <a:latin typeface="Verdana" panose="020B0604030504040204"/>
                <a:cs typeface="Verdana" panose="020B0604030504040204"/>
              </a:rPr>
              <a:t>to</a:t>
            </a:r>
            <a:r>
              <a:rPr lang="en-GB" sz="1800" spc="-385" dirty="0">
                <a:latin typeface="Verdana" panose="020B0604030504040204"/>
                <a:cs typeface="Verdana" panose="020B0604030504040204"/>
              </a:rPr>
              <a:t> </a:t>
            </a:r>
            <a:r>
              <a:rPr lang="en-GB" sz="1800" spc="-5" dirty="0">
                <a:latin typeface="Verdana" panose="020B0604030504040204"/>
                <a:cs typeface="Verdana" panose="020B0604030504040204"/>
              </a:rPr>
              <a:t>be</a:t>
            </a:r>
            <a:r>
              <a:rPr lang="en-GB" sz="1800" spc="-380" dirty="0">
                <a:latin typeface="Verdana" panose="020B0604030504040204"/>
                <a:cs typeface="Verdana" panose="020B0604030504040204"/>
              </a:rPr>
              <a:t> </a:t>
            </a:r>
            <a:r>
              <a:rPr lang="en-GB" sz="1800" spc="-35" dirty="0">
                <a:latin typeface="Verdana" panose="020B0604030504040204"/>
                <a:cs typeface="Verdana" panose="020B0604030504040204"/>
              </a:rPr>
              <a:t>trained</a:t>
            </a:r>
            <a:r>
              <a:rPr lang="en-GB" sz="1800" spc="-385" dirty="0">
                <a:latin typeface="Verdana" panose="020B0604030504040204"/>
                <a:cs typeface="Verdana" panose="020B0604030504040204"/>
              </a:rPr>
              <a:t> </a:t>
            </a:r>
            <a:r>
              <a:rPr lang="en-GB" sz="1800" spc="-15" dirty="0">
                <a:latin typeface="Verdana" panose="020B0604030504040204"/>
                <a:cs typeface="Verdana" panose="020B0604030504040204"/>
              </a:rPr>
              <a:t>beforehand</a:t>
            </a:r>
            <a:r>
              <a:rPr lang="en-GB" sz="1800" spc="-380" dirty="0">
                <a:latin typeface="Verdana" panose="020B0604030504040204"/>
                <a:cs typeface="Verdana" panose="020B0604030504040204"/>
              </a:rPr>
              <a:t> </a:t>
            </a:r>
            <a:r>
              <a:rPr lang="en-GB" sz="1800" spc="45" dirty="0">
                <a:latin typeface="Verdana" panose="020B0604030504040204"/>
                <a:cs typeface="Verdana" panose="020B0604030504040204"/>
              </a:rPr>
              <a:t>to</a:t>
            </a:r>
            <a:r>
              <a:rPr lang="en-GB" sz="1800" spc="-385" dirty="0">
                <a:latin typeface="Verdana" panose="020B0604030504040204"/>
                <a:cs typeface="Verdana" panose="020B0604030504040204"/>
              </a:rPr>
              <a:t> </a:t>
            </a:r>
            <a:r>
              <a:rPr lang="en-GB" sz="1800" spc="-45" dirty="0">
                <a:latin typeface="Verdana" panose="020B0604030504040204"/>
                <a:cs typeface="Verdana" panose="020B0604030504040204"/>
              </a:rPr>
              <a:t>check </a:t>
            </a:r>
            <a:r>
              <a:rPr lang="en-GB" sz="1800" spc="-40" dirty="0">
                <a:latin typeface="Verdana" panose="020B0604030504040204"/>
                <a:cs typeface="Verdana" panose="020B0604030504040204"/>
              </a:rPr>
              <a:t> </a:t>
            </a:r>
            <a:r>
              <a:rPr lang="en-GB" sz="1800" spc="-25" dirty="0">
                <a:latin typeface="Verdana" panose="020B0604030504040204"/>
                <a:cs typeface="Verdana" panose="020B0604030504040204"/>
              </a:rPr>
              <a:t>the</a:t>
            </a:r>
            <a:r>
              <a:rPr lang="en-GB" sz="1800" spc="-380" dirty="0">
                <a:latin typeface="Verdana" panose="020B0604030504040204"/>
                <a:cs typeface="Verdana" panose="020B0604030504040204"/>
              </a:rPr>
              <a:t> </a:t>
            </a:r>
            <a:r>
              <a:rPr lang="en-GB" sz="1800" spc="-180" dirty="0">
                <a:latin typeface="Verdana" panose="020B0604030504040204"/>
                <a:cs typeface="Verdana" panose="020B0604030504040204"/>
              </a:rPr>
              <a:t>same.</a:t>
            </a:r>
          </a:p>
          <a:p>
            <a:pPr marL="469900" marR="5080" indent="-457200">
              <a:lnSpc>
                <a:spcPct val="116000"/>
              </a:lnSpc>
              <a:buFont typeface="Arial" panose="020B0604020202020204" pitchFamily="34" charset="0"/>
              <a:buChar char="•"/>
            </a:pPr>
            <a:endParaRPr lang="en-GB" sz="1800" spc="-180" dirty="0">
              <a:latin typeface="Verdana" panose="020B0604030504040204"/>
              <a:cs typeface="Verdana" panose="020B0604030504040204"/>
            </a:endParaRPr>
          </a:p>
          <a:p>
            <a:pPr marL="469900" marR="5080" indent="-457200">
              <a:lnSpc>
                <a:spcPct val="116000"/>
              </a:lnSpc>
              <a:buFont typeface="Arial" panose="020B0604020202020204" pitchFamily="34" charset="0"/>
              <a:buChar char="•"/>
            </a:pPr>
            <a:endParaRPr lang="en-GB" sz="1800" spc="-180" dirty="0">
              <a:latin typeface="Verdana" panose="020B0604030504040204"/>
              <a:cs typeface="Verdana" panose="020B0604030504040204"/>
            </a:endParaRPr>
          </a:p>
          <a:p>
            <a:pPr marL="469900" marR="5080" indent="-457200">
              <a:lnSpc>
                <a:spcPct val="116000"/>
              </a:lnSpc>
              <a:buFont typeface="Arial" panose="020B0604020202020204" pitchFamily="34" charset="0"/>
              <a:buChar char="•"/>
            </a:pPr>
            <a:r>
              <a:rPr lang="en-GB" sz="1800" spc="-380" dirty="0">
                <a:latin typeface="Verdana" panose="020B0604030504040204"/>
                <a:cs typeface="Verdana" panose="020B0604030504040204"/>
              </a:rPr>
              <a:t> </a:t>
            </a:r>
            <a:r>
              <a:rPr lang="en-GB" sz="1800" spc="-50" dirty="0">
                <a:latin typeface="Verdana" panose="020B0604030504040204"/>
                <a:cs typeface="Verdana" panose="020B0604030504040204"/>
              </a:rPr>
              <a:t>A</a:t>
            </a:r>
            <a:r>
              <a:rPr lang="en-GB" sz="1800" spc="-380" dirty="0">
                <a:latin typeface="Verdana" panose="020B0604030504040204"/>
                <a:cs typeface="Verdana" panose="020B0604030504040204"/>
              </a:rPr>
              <a:t> </a:t>
            </a:r>
            <a:r>
              <a:rPr lang="en-GB" sz="1800" spc="-50" dirty="0">
                <a:latin typeface="Verdana" panose="020B0604030504040204"/>
                <a:cs typeface="Verdana" panose="020B0604030504040204"/>
              </a:rPr>
              <a:t>binary</a:t>
            </a:r>
            <a:r>
              <a:rPr lang="en-GB" sz="1800" spc="-380" dirty="0">
                <a:latin typeface="Verdana" panose="020B0604030504040204"/>
                <a:cs typeface="Verdana" panose="020B0604030504040204"/>
              </a:rPr>
              <a:t> </a:t>
            </a:r>
            <a:r>
              <a:rPr lang="en-GB" sz="1800" spc="-20" dirty="0">
                <a:latin typeface="Verdana" panose="020B0604030504040204"/>
                <a:cs typeface="Verdana" panose="020B0604030504040204"/>
              </a:rPr>
              <a:t>classifier</a:t>
            </a:r>
            <a:r>
              <a:rPr lang="en-GB" sz="1800" spc="-380" dirty="0">
                <a:latin typeface="Verdana" panose="020B0604030504040204"/>
                <a:cs typeface="Verdana" panose="020B0604030504040204"/>
              </a:rPr>
              <a:t> </a:t>
            </a:r>
            <a:r>
              <a:rPr lang="en-GB" sz="1800" spc="-95" dirty="0">
                <a:latin typeface="Verdana" panose="020B0604030504040204"/>
                <a:cs typeface="Verdana" panose="020B0604030504040204"/>
              </a:rPr>
              <a:t>has</a:t>
            </a:r>
            <a:r>
              <a:rPr lang="en-GB" sz="1800" spc="-380" dirty="0">
                <a:latin typeface="Verdana" panose="020B0604030504040204"/>
                <a:cs typeface="Verdana" panose="020B0604030504040204"/>
              </a:rPr>
              <a:t> </a:t>
            </a:r>
            <a:r>
              <a:rPr lang="en-GB" sz="1800" spc="-25" dirty="0">
                <a:latin typeface="Verdana" panose="020B0604030504040204"/>
                <a:cs typeface="Verdana" panose="020B0604030504040204"/>
              </a:rPr>
              <a:t>the</a:t>
            </a:r>
            <a:r>
              <a:rPr lang="en-GB" sz="1800" spc="-380" dirty="0">
                <a:latin typeface="Verdana" panose="020B0604030504040204"/>
                <a:cs typeface="Verdana" panose="020B0604030504040204"/>
              </a:rPr>
              <a:t> </a:t>
            </a:r>
            <a:r>
              <a:rPr lang="en-GB" sz="1800" spc="-130" dirty="0">
                <a:latin typeface="Verdana" panose="020B0604030504040204"/>
                <a:cs typeface="Verdana" panose="020B0604030504040204"/>
              </a:rPr>
              <a:t>task</a:t>
            </a:r>
            <a:r>
              <a:rPr lang="en-GB" sz="1800" spc="-380" dirty="0">
                <a:latin typeface="Verdana" panose="020B0604030504040204"/>
                <a:cs typeface="Verdana" panose="020B0604030504040204"/>
              </a:rPr>
              <a:t> </a:t>
            </a:r>
            <a:r>
              <a:rPr lang="en-GB" sz="1800" spc="75" dirty="0">
                <a:latin typeface="Verdana" panose="020B0604030504040204"/>
                <a:cs typeface="Verdana" panose="020B0604030504040204"/>
              </a:rPr>
              <a:t>of</a:t>
            </a:r>
            <a:r>
              <a:rPr lang="en-GB" sz="1800" spc="-380" dirty="0">
                <a:latin typeface="Verdana" panose="020B0604030504040204"/>
                <a:cs typeface="Verdana" panose="020B0604030504040204"/>
              </a:rPr>
              <a:t> </a:t>
            </a:r>
            <a:r>
              <a:rPr lang="en-GB" sz="1800" spc="-45" dirty="0">
                <a:latin typeface="Verdana" panose="020B0604030504040204"/>
                <a:cs typeface="Verdana" panose="020B0604030504040204"/>
              </a:rPr>
              <a:t>classifying</a:t>
            </a:r>
            <a:r>
              <a:rPr lang="en-GB" sz="1800" spc="-380" dirty="0">
                <a:latin typeface="Verdana" panose="020B0604030504040204"/>
                <a:cs typeface="Verdana" panose="020B0604030504040204"/>
              </a:rPr>
              <a:t> </a:t>
            </a:r>
            <a:r>
              <a:rPr lang="en-GB" sz="1800" spc="-50" dirty="0">
                <a:latin typeface="Verdana" panose="020B0604030504040204"/>
                <a:cs typeface="Verdana" panose="020B0604030504040204"/>
              </a:rPr>
              <a:t>sets</a:t>
            </a:r>
            <a:r>
              <a:rPr lang="en-GB" sz="1800" spc="-380" dirty="0">
                <a:latin typeface="Verdana" panose="020B0604030504040204"/>
                <a:cs typeface="Verdana" panose="020B0604030504040204"/>
              </a:rPr>
              <a:t> </a:t>
            </a:r>
            <a:r>
              <a:rPr lang="en-GB" sz="1800" spc="5" dirty="0">
                <a:latin typeface="Verdana" panose="020B0604030504040204"/>
                <a:cs typeface="Verdana" panose="020B0604030504040204"/>
              </a:rPr>
              <a:t>into </a:t>
            </a:r>
            <a:r>
              <a:rPr lang="en-GB" sz="1800" spc="-1250" dirty="0">
                <a:latin typeface="Verdana" panose="020B0604030504040204"/>
                <a:cs typeface="Verdana" panose="020B0604030504040204"/>
              </a:rPr>
              <a:t> </a:t>
            </a:r>
            <a:r>
              <a:rPr lang="en-GB" sz="1800" spc="-10" dirty="0">
                <a:latin typeface="Verdana" panose="020B0604030504040204"/>
                <a:cs typeface="Verdana" panose="020B0604030504040204"/>
              </a:rPr>
              <a:t>two</a:t>
            </a:r>
            <a:r>
              <a:rPr lang="en-GB" sz="1800" spc="-385" dirty="0">
                <a:latin typeface="Verdana" panose="020B0604030504040204"/>
                <a:cs typeface="Verdana" panose="020B0604030504040204"/>
              </a:rPr>
              <a:t> </a:t>
            </a:r>
            <a:r>
              <a:rPr lang="en-GB" sz="1800" spc="-100" dirty="0">
                <a:latin typeface="Verdana" panose="020B0604030504040204"/>
                <a:cs typeface="Verdana" panose="020B0604030504040204"/>
              </a:rPr>
              <a:t>groups,</a:t>
            </a:r>
            <a:r>
              <a:rPr lang="en-GB" sz="1800" spc="-385" dirty="0">
                <a:latin typeface="Verdana" panose="020B0604030504040204"/>
                <a:cs typeface="Verdana" panose="020B0604030504040204"/>
              </a:rPr>
              <a:t> </a:t>
            </a:r>
            <a:r>
              <a:rPr lang="en-GB" sz="1800" spc="-35" dirty="0">
                <a:latin typeface="Verdana" panose="020B0604030504040204"/>
                <a:cs typeface="Verdana" panose="020B0604030504040204"/>
              </a:rPr>
              <a:t>depending</a:t>
            </a:r>
            <a:r>
              <a:rPr lang="en-GB" sz="1800" spc="-385" dirty="0">
                <a:latin typeface="Verdana" panose="020B0604030504040204"/>
                <a:cs typeface="Verdana" panose="020B0604030504040204"/>
              </a:rPr>
              <a:t> </a:t>
            </a:r>
            <a:r>
              <a:rPr lang="en-GB" sz="1800" spc="-5" dirty="0">
                <a:latin typeface="Verdana" panose="020B0604030504040204"/>
                <a:cs typeface="Verdana" panose="020B0604030504040204"/>
              </a:rPr>
              <a:t>on</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the</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criteria</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the</a:t>
            </a:r>
            <a:r>
              <a:rPr lang="en-GB" sz="1800" spc="-385" dirty="0">
                <a:latin typeface="Verdana" panose="020B0604030504040204"/>
                <a:cs typeface="Verdana" panose="020B0604030504040204"/>
              </a:rPr>
              <a:t> </a:t>
            </a:r>
            <a:r>
              <a:rPr lang="en-GB" sz="1800" spc="-50" dirty="0">
                <a:latin typeface="Verdana" panose="020B0604030504040204"/>
                <a:cs typeface="Verdana" panose="020B0604030504040204"/>
              </a:rPr>
              <a:t>sets</a:t>
            </a:r>
            <a:r>
              <a:rPr lang="en-GB" sz="1800" spc="-385" dirty="0">
                <a:latin typeface="Verdana" panose="020B0604030504040204"/>
                <a:cs typeface="Verdana" panose="020B0604030504040204"/>
              </a:rPr>
              <a:t> </a:t>
            </a:r>
            <a:r>
              <a:rPr lang="en-GB" sz="1800" spc="-135" dirty="0">
                <a:latin typeface="Verdana" panose="020B0604030504040204"/>
                <a:cs typeface="Verdana" panose="020B0604030504040204"/>
              </a:rPr>
              <a:t>meet.</a:t>
            </a:r>
          </a:p>
          <a:p>
            <a:pPr marL="12700" marR="5080">
              <a:lnSpc>
                <a:spcPct val="116000"/>
              </a:lnSpc>
            </a:pPr>
            <a:endParaRPr lang="en-GB" sz="1800" spc="-135" dirty="0">
              <a:latin typeface="Verdana" panose="020B0604030504040204"/>
              <a:cs typeface="Verdana" panose="020B0604030504040204"/>
            </a:endParaRPr>
          </a:p>
          <a:p>
            <a:pPr marL="469900" marR="5080" indent="-457200">
              <a:lnSpc>
                <a:spcPct val="116000"/>
              </a:lnSpc>
              <a:buFont typeface="Arial" panose="020B0604020202020204" pitchFamily="34" charset="0"/>
              <a:buChar char="•"/>
            </a:pPr>
            <a:endParaRPr lang="en-GB" sz="1800" spc="-135" dirty="0">
              <a:latin typeface="Verdana" panose="020B0604030504040204"/>
              <a:cs typeface="Verdana" panose="020B0604030504040204"/>
            </a:endParaRPr>
          </a:p>
          <a:p>
            <a:pPr marL="469900" marR="5080" indent="-457200">
              <a:lnSpc>
                <a:spcPct val="116000"/>
              </a:lnSpc>
              <a:buFont typeface="Arial" panose="020B0604020202020204" pitchFamily="34" charset="0"/>
              <a:buChar char="•"/>
            </a:pPr>
            <a:r>
              <a:rPr lang="en-GB" sz="1800" spc="-385" dirty="0">
                <a:latin typeface="Verdana" panose="020B0604030504040204"/>
                <a:cs typeface="Verdana" panose="020B0604030504040204"/>
              </a:rPr>
              <a:t> </a:t>
            </a:r>
            <a:r>
              <a:rPr lang="en-GB" sz="1800" spc="-190" dirty="0">
                <a:latin typeface="Verdana" panose="020B0604030504040204"/>
                <a:cs typeface="Verdana" panose="020B0604030504040204"/>
              </a:rPr>
              <a:t>It</a:t>
            </a:r>
            <a:r>
              <a:rPr lang="en-GB" sz="1800" spc="-385" dirty="0">
                <a:latin typeface="Verdana" panose="020B0604030504040204"/>
                <a:cs typeface="Verdana" panose="020B0604030504040204"/>
              </a:rPr>
              <a:t>  </a:t>
            </a:r>
            <a:r>
              <a:rPr lang="en-GB" sz="1800" spc="-50" dirty="0">
                <a:latin typeface="Verdana" panose="020B0604030504040204"/>
                <a:cs typeface="Verdana" panose="020B0604030504040204"/>
              </a:rPr>
              <a:t>checks </a:t>
            </a:r>
            <a:r>
              <a:rPr lang="en-GB" sz="1800" spc="-45" dirty="0">
                <a:latin typeface="Verdana" panose="020B0604030504040204"/>
                <a:cs typeface="Verdana" panose="020B0604030504040204"/>
              </a:rPr>
              <a:t> </a:t>
            </a:r>
            <a:r>
              <a:rPr lang="en-GB" sz="1800" spc="35" dirty="0">
                <a:latin typeface="Verdana" panose="020B0604030504040204"/>
                <a:cs typeface="Verdana" panose="020B0604030504040204"/>
              </a:rPr>
              <a:t>for</a:t>
            </a:r>
            <a:r>
              <a:rPr lang="en-GB" sz="1800" spc="-385" dirty="0">
                <a:latin typeface="Verdana" panose="020B0604030504040204"/>
                <a:cs typeface="Verdana" panose="020B0604030504040204"/>
              </a:rPr>
              <a:t> </a:t>
            </a:r>
            <a:r>
              <a:rPr lang="en-GB" sz="1800" spc="-30" dirty="0">
                <a:latin typeface="Verdana" panose="020B0604030504040204"/>
                <a:cs typeface="Verdana" panose="020B0604030504040204"/>
              </a:rPr>
              <a:t>one</a:t>
            </a:r>
            <a:r>
              <a:rPr lang="en-GB" sz="1800" spc="-380" dirty="0">
                <a:latin typeface="Verdana" panose="020B0604030504040204"/>
                <a:cs typeface="Verdana" panose="020B0604030504040204"/>
              </a:rPr>
              <a:t> </a:t>
            </a:r>
            <a:r>
              <a:rPr lang="en-GB" sz="1800" dirty="0">
                <a:latin typeface="Verdana" panose="020B0604030504040204"/>
                <a:cs typeface="Verdana" panose="020B0604030504040204"/>
              </a:rPr>
              <a:t>or</a:t>
            </a:r>
            <a:r>
              <a:rPr lang="en-GB" sz="1800" spc="-385" dirty="0">
                <a:latin typeface="Verdana" panose="020B0604030504040204"/>
                <a:cs typeface="Verdana" panose="020B0604030504040204"/>
              </a:rPr>
              <a:t> </a:t>
            </a:r>
            <a:r>
              <a:rPr lang="en-GB" sz="1800" spc="-70" dirty="0">
                <a:latin typeface="Verdana" panose="020B0604030504040204"/>
                <a:cs typeface="Verdana" panose="020B0604030504040204"/>
              </a:rPr>
              <a:t>more</a:t>
            </a:r>
            <a:r>
              <a:rPr lang="en-GB" sz="1800" spc="-380" dirty="0">
                <a:latin typeface="Verdana" panose="020B0604030504040204"/>
                <a:cs typeface="Verdana" panose="020B0604030504040204"/>
              </a:rPr>
              <a:t> </a:t>
            </a:r>
            <a:r>
              <a:rPr lang="en-GB" sz="1800" spc="-30" dirty="0">
                <a:latin typeface="Verdana" panose="020B0604030504040204"/>
                <a:cs typeface="Verdana" panose="020B0604030504040204"/>
              </a:rPr>
              <a:t>qualities</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that</a:t>
            </a:r>
            <a:r>
              <a:rPr lang="en-GB" sz="1800" spc="-380" dirty="0">
                <a:latin typeface="Verdana" panose="020B0604030504040204"/>
                <a:cs typeface="Verdana" panose="020B0604030504040204"/>
              </a:rPr>
              <a:t> </a:t>
            </a:r>
            <a:r>
              <a:rPr lang="en-GB" sz="1800" spc="-160" dirty="0">
                <a:latin typeface="Verdana" panose="020B0604030504040204"/>
                <a:cs typeface="Verdana" panose="020B0604030504040204"/>
              </a:rPr>
              <a:t>a</a:t>
            </a:r>
            <a:r>
              <a:rPr lang="en-GB" sz="1800" spc="-385" dirty="0">
                <a:latin typeface="Verdana" panose="020B0604030504040204"/>
                <a:cs typeface="Verdana" panose="020B0604030504040204"/>
              </a:rPr>
              <a:t> </a:t>
            </a:r>
            <a:r>
              <a:rPr lang="en-GB" sz="1800" spc="-20" dirty="0">
                <a:latin typeface="Verdana" panose="020B0604030504040204"/>
                <a:cs typeface="Verdana" panose="020B0604030504040204"/>
              </a:rPr>
              <a:t>particular</a:t>
            </a:r>
            <a:r>
              <a:rPr lang="en-GB" sz="1800" spc="-380" dirty="0">
                <a:latin typeface="Verdana" panose="020B0604030504040204"/>
                <a:cs typeface="Verdana" panose="020B0604030504040204"/>
              </a:rPr>
              <a:t> </a:t>
            </a:r>
            <a:r>
              <a:rPr lang="en-GB" sz="1800" spc="-35" dirty="0">
                <a:latin typeface="Verdana" panose="020B0604030504040204"/>
                <a:cs typeface="Verdana" panose="020B0604030504040204"/>
              </a:rPr>
              <a:t>set</a:t>
            </a:r>
            <a:r>
              <a:rPr lang="en-GB" sz="1800" spc="-385" dirty="0">
                <a:latin typeface="Verdana" panose="020B0604030504040204"/>
                <a:cs typeface="Verdana" panose="020B0604030504040204"/>
              </a:rPr>
              <a:t> </a:t>
            </a:r>
            <a:r>
              <a:rPr lang="en-GB" sz="1800" spc="-5" dirty="0">
                <a:latin typeface="Verdana" panose="020B0604030504040204"/>
                <a:cs typeface="Verdana" panose="020B0604030504040204"/>
              </a:rPr>
              <a:t>should</a:t>
            </a:r>
            <a:r>
              <a:rPr lang="en-GB" sz="1800" spc="-380" dirty="0">
                <a:latin typeface="Verdana" panose="020B0604030504040204"/>
                <a:cs typeface="Verdana" panose="020B0604030504040204"/>
              </a:rPr>
              <a:t> </a:t>
            </a:r>
            <a:r>
              <a:rPr lang="en-GB" sz="1800" spc="-85" dirty="0">
                <a:latin typeface="Verdana" panose="020B0604030504040204"/>
                <a:cs typeface="Verdana" panose="020B0604030504040204"/>
              </a:rPr>
              <a:t>possess.</a:t>
            </a:r>
          </a:p>
          <a:p>
            <a:pPr marL="12700" marR="5080">
              <a:lnSpc>
                <a:spcPct val="116000"/>
              </a:lnSpc>
            </a:pPr>
            <a:endParaRPr lang="en-GB" sz="1800" spc="-85" dirty="0">
              <a:latin typeface="Verdana" panose="020B0604030504040204"/>
              <a:cs typeface="Verdana" panose="020B0604030504040204"/>
            </a:endParaRPr>
          </a:p>
          <a:p>
            <a:pPr marL="469900" marR="5080" indent="-457200">
              <a:lnSpc>
                <a:spcPct val="116000"/>
              </a:lnSpc>
              <a:buFont typeface="Arial" panose="020B0604020202020204" pitchFamily="34" charset="0"/>
              <a:buChar char="•"/>
            </a:pPr>
            <a:endParaRPr lang="en-GB" sz="1800" spc="-85" dirty="0">
              <a:latin typeface="Verdana" panose="020B0604030504040204"/>
              <a:cs typeface="Verdana" panose="020B0604030504040204"/>
            </a:endParaRPr>
          </a:p>
          <a:p>
            <a:pPr marL="469900" marR="5080" indent="-457200">
              <a:lnSpc>
                <a:spcPct val="116000"/>
              </a:lnSpc>
              <a:buFont typeface="Arial" panose="020B0604020202020204" pitchFamily="34" charset="0"/>
              <a:buChar char="•"/>
            </a:pPr>
            <a:r>
              <a:rPr lang="en-GB" sz="1800" spc="-385" dirty="0">
                <a:latin typeface="Verdana" panose="020B0604030504040204"/>
                <a:cs typeface="Verdana" panose="020B0604030504040204"/>
              </a:rPr>
              <a:t> </a:t>
            </a:r>
            <a:r>
              <a:rPr lang="en-GB" sz="1800" spc="-190" dirty="0">
                <a:latin typeface="Verdana" panose="020B0604030504040204"/>
                <a:cs typeface="Verdana" panose="020B0604030504040204"/>
              </a:rPr>
              <a:t>It </a:t>
            </a:r>
            <a:r>
              <a:rPr lang="en-GB" sz="1800" spc="-1250" dirty="0">
                <a:latin typeface="Verdana" panose="020B0604030504040204"/>
                <a:cs typeface="Verdana" panose="020B0604030504040204"/>
              </a:rPr>
              <a:t> </a:t>
            </a:r>
            <a:r>
              <a:rPr lang="en-GB" sz="1800" spc="-55" dirty="0">
                <a:latin typeface="Verdana" panose="020B0604030504040204"/>
                <a:cs typeface="Verdana" panose="020B0604030504040204"/>
              </a:rPr>
              <a:t>is </a:t>
            </a:r>
            <a:r>
              <a:rPr lang="en-GB" sz="1800" spc="-20" dirty="0">
                <a:latin typeface="Verdana" panose="020B0604030504040204"/>
                <a:cs typeface="Verdana" panose="020B0604030504040204"/>
              </a:rPr>
              <a:t>according </a:t>
            </a:r>
            <a:r>
              <a:rPr lang="en-GB" sz="1800" spc="45" dirty="0">
                <a:latin typeface="Verdana" panose="020B0604030504040204"/>
                <a:cs typeface="Verdana" panose="020B0604030504040204"/>
              </a:rPr>
              <a:t>to </a:t>
            </a:r>
            <a:r>
              <a:rPr lang="en-GB" sz="1800" spc="-25" dirty="0">
                <a:latin typeface="Verdana" panose="020B0604030504040204"/>
                <a:cs typeface="Verdana" panose="020B0604030504040204"/>
              </a:rPr>
              <a:t>that </a:t>
            </a:r>
            <a:r>
              <a:rPr lang="en-GB" sz="1800" spc="20" dirty="0">
                <a:latin typeface="Verdana" panose="020B0604030504040204"/>
                <a:cs typeface="Verdana" panose="020B0604030504040204"/>
              </a:rPr>
              <a:t>factor </a:t>
            </a:r>
            <a:r>
              <a:rPr lang="en-GB" sz="1800" spc="-25" dirty="0">
                <a:latin typeface="Verdana" panose="020B0604030504040204"/>
                <a:cs typeface="Verdana" panose="020B0604030504040204"/>
              </a:rPr>
              <a:t>that </a:t>
            </a:r>
            <a:r>
              <a:rPr lang="en-GB" sz="1800" spc="-160" dirty="0">
                <a:latin typeface="Verdana" panose="020B0604030504040204"/>
                <a:cs typeface="Verdana" panose="020B0604030504040204"/>
              </a:rPr>
              <a:t>a </a:t>
            </a:r>
            <a:r>
              <a:rPr lang="en-GB" sz="1800" spc="-50" dirty="0">
                <a:latin typeface="Verdana" panose="020B0604030504040204"/>
                <a:cs typeface="Verdana" panose="020B0604030504040204"/>
              </a:rPr>
              <a:t>binary </a:t>
            </a:r>
            <a:r>
              <a:rPr lang="en-GB" sz="1800" spc="-20" dirty="0">
                <a:latin typeface="Verdana" panose="020B0604030504040204"/>
                <a:cs typeface="Verdana" panose="020B0604030504040204"/>
              </a:rPr>
              <a:t>classifier </a:t>
            </a:r>
            <a:r>
              <a:rPr lang="en-GB" sz="1800" spc="20" dirty="0">
                <a:latin typeface="Verdana" panose="020B0604030504040204"/>
                <a:cs typeface="Verdana" panose="020B0604030504040204"/>
              </a:rPr>
              <a:t>decided </a:t>
            </a:r>
            <a:r>
              <a:rPr lang="en-GB" sz="1800" spc="45" dirty="0">
                <a:latin typeface="Verdana" panose="020B0604030504040204"/>
                <a:cs typeface="Verdana" panose="020B0604030504040204"/>
              </a:rPr>
              <a:t>to </a:t>
            </a:r>
            <a:r>
              <a:rPr lang="en-GB" sz="1800" spc="-25" dirty="0">
                <a:latin typeface="Verdana" panose="020B0604030504040204"/>
                <a:cs typeface="Verdana" panose="020B0604030504040204"/>
              </a:rPr>
              <a:t>which</a:t>
            </a:r>
            <a:r>
              <a:rPr lang="en-GB" sz="1800" spc="-385" dirty="0">
                <a:latin typeface="Verdana" panose="020B0604030504040204"/>
                <a:cs typeface="Verdana" panose="020B0604030504040204"/>
              </a:rPr>
              <a:t> </a:t>
            </a:r>
            <a:r>
              <a:rPr lang="en-GB" sz="1800" spc="-55" dirty="0">
                <a:latin typeface="Verdana" panose="020B0604030504040204"/>
                <a:cs typeface="Verdana" panose="020B0604030504040204"/>
              </a:rPr>
              <a:t>group</a:t>
            </a:r>
            <a:r>
              <a:rPr lang="en-GB" sz="1800" spc="-385" dirty="0">
                <a:latin typeface="Verdana" panose="020B0604030504040204"/>
                <a:cs typeface="Verdana" panose="020B0604030504040204"/>
              </a:rPr>
              <a:t> </a:t>
            </a:r>
            <a:r>
              <a:rPr lang="en-GB" sz="1800" spc="-25" dirty="0">
                <a:latin typeface="Verdana" panose="020B0604030504040204"/>
                <a:cs typeface="Verdana" panose="020B0604030504040204"/>
              </a:rPr>
              <a:t>the</a:t>
            </a:r>
            <a:r>
              <a:rPr lang="en-GB" sz="1800" spc="-385" dirty="0">
                <a:latin typeface="Verdana" panose="020B0604030504040204"/>
                <a:cs typeface="Verdana" panose="020B0604030504040204"/>
              </a:rPr>
              <a:t> </a:t>
            </a:r>
            <a:r>
              <a:rPr lang="en-GB" sz="1800" spc="-35" dirty="0">
                <a:latin typeface="Verdana" panose="020B0604030504040204"/>
                <a:cs typeface="Verdana" panose="020B0604030504040204"/>
              </a:rPr>
              <a:t>set</a:t>
            </a:r>
            <a:r>
              <a:rPr lang="en-GB" sz="1800" spc="-385" dirty="0">
                <a:latin typeface="Verdana" panose="020B0604030504040204"/>
                <a:cs typeface="Verdana" panose="020B0604030504040204"/>
              </a:rPr>
              <a:t> </a:t>
            </a:r>
            <a:r>
              <a:rPr lang="en-GB" sz="1800" spc="-5" dirty="0">
                <a:latin typeface="Verdana" panose="020B0604030504040204"/>
                <a:cs typeface="Verdana" panose="020B0604030504040204"/>
              </a:rPr>
              <a:t>should</a:t>
            </a:r>
            <a:r>
              <a:rPr lang="en-GB" sz="1800" spc="-385" dirty="0">
                <a:latin typeface="Verdana" panose="020B0604030504040204"/>
                <a:cs typeface="Verdana" panose="020B0604030504040204"/>
              </a:rPr>
              <a:t> </a:t>
            </a:r>
            <a:r>
              <a:rPr lang="en-GB" sz="1800" spc="-5" dirty="0">
                <a:latin typeface="Verdana" panose="020B0604030504040204"/>
                <a:cs typeface="Verdana" panose="020B0604030504040204"/>
              </a:rPr>
              <a:t>be</a:t>
            </a:r>
            <a:r>
              <a:rPr lang="en-GB" sz="1800" spc="-385" dirty="0">
                <a:latin typeface="Verdana" panose="020B0604030504040204"/>
                <a:cs typeface="Verdana" panose="020B0604030504040204"/>
              </a:rPr>
              <a:t> </a:t>
            </a:r>
            <a:r>
              <a:rPr lang="en-GB" sz="1800" spc="-40" dirty="0">
                <a:latin typeface="Verdana" panose="020B0604030504040204"/>
                <a:cs typeface="Verdana" panose="020B0604030504040204"/>
              </a:rPr>
              <a:t>sent</a:t>
            </a:r>
            <a:r>
              <a:rPr lang="en-GB" sz="1800" spc="-385" dirty="0">
                <a:latin typeface="Verdana" panose="020B0604030504040204"/>
                <a:cs typeface="Verdana" panose="020B0604030504040204"/>
              </a:rPr>
              <a:t> </a:t>
            </a:r>
            <a:r>
              <a:rPr lang="en-GB" sz="1800" spc="-90" dirty="0">
                <a:latin typeface="Verdana" panose="020B0604030504040204"/>
                <a:cs typeface="Verdana" panose="020B0604030504040204"/>
              </a:rPr>
              <a:t>to.</a:t>
            </a:r>
            <a:endParaRPr lang="en-GB" sz="1800" dirty="0">
              <a:latin typeface="Verdana" panose="020B0604030504040204"/>
              <a:cs typeface="Verdana" panose="020B0604030504040204"/>
            </a:endParaRPr>
          </a:p>
        </p:txBody>
      </p:sp>
    </p:spTree>
    <p:extLst>
      <p:ext uri="{BB962C8B-B14F-4D97-AF65-F5344CB8AC3E}">
        <p14:creationId xmlns:p14="http://schemas.microsoft.com/office/powerpoint/2010/main" val="3135791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72554-3407-2A63-DE2E-12D29D845099}"/>
              </a:ext>
            </a:extLst>
          </p:cNvPr>
          <p:cNvSpPr>
            <a:spLocks noGrp="1"/>
          </p:cNvSpPr>
          <p:nvPr>
            <p:ph type="title"/>
          </p:nvPr>
        </p:nvSpPr>
        <p:spPr>
          <a:xfrm>
            <a:off x="285750" y="266700"/>
            <a:ext cx="11620500" cy="677108"/>
          </a:xfrm>
        </p:spPr>
        <p:txBody>
          <a:bodyPr/>
          <a:lstStyle/>
          <a:p>
            <a:r>
              <a:rPr lang="en-IN" sz="4400" b="1" spc="-175" dirty="0">
                <a:solidFill>
                  <a:srgbClr val="000000"/>
                </a:solidFill>
                <a:latin typeface="Arial" panose="020B0604020202020204" pitchFamily="34" charset="0"/>
                <a:cs typeface="Arial" panose="020B0604020202020204" pitchFamily="34" charset="0"/>
              </a:rPr>
              <a:t>Feature</a:t>
            </a:r>
            <a:r>
              <a:rPr lang="en-IN" sz="4400" b="1" spc="-425" dirty="0">
                <a:solidFill>
                  <a:srgbClr val="000000"/>
                </a:solidFill>
                <a:latin typeface="Arial" panose="020B0604020202020204" pitchFamily="34" charset="0"/>
                <a:cs typeface="Arial" panose="020B0604020202020204" pitchFamily="34" charset="0"/>
              </a:rPr>
              <a:t> </a:t>
            </a:r>
            <a:r>
              <a:rPr lang="en-IN" sz="4400" b="1" spc="-204" dirty="0">
                <a:solidFill>
                  <a:srgbClr val="000000"/>
                </a:solidFill>
                <a:latin typeface="Arial" panose="020B0604020202020204" pitchFamily="34" charset="0"/>
                <a:cs typeface="Arial" panose="020B0604020202020204" pitchFamily="34" charset="0"/>
              </a:rPr>
              <a:t>extraction</a:t>
            </a:r>
            <a:endParaRPr lang="en-IN" dirty="0">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C7D7B5EC-050A-DFF3-DF10-5E065CF42464}"/>
              </a:ext>
            </a:extLst>
          </p:cNvPr>
          <p:cNvSpPr>
            <a:spLocks noGrp="1"/>
          </p:cNvSpPr>
          <p:nvPr>
            <p:ph type="ftr" sz="quarter" idx="5"/>
          </p:nvPr>
        </p:nvSpPr>
        <p:spPr>
          <a:xfrm>
            <a:off x="5808345" y="6472554"/>
            <a:ext cx="579120" cy="156068"/>
          </a:xfrm>
        </p:spPr>
        <p:txBody>
          <a:bodyPr/>
          <a:lstStyle/>
          <a:p>
            <a:pPr marL="12700">
              <a:lnSpc>
                <a:spcPts val="1240"/>
              </a:lnSpc>
            </a:pPr>
            <a:endParaRPr lang="en-GB" dirty="0"/>
          </a:p>
        </p:txBody>
      </p:sp>
      <p:sp>
        <p:nvSpPr>
          <p:cNvPr id="4" name="Slide Number Placeholder 3">
            <a:extLst>
              <a:ext uri="{FF2B5EF4-FFF2-40B4-BE49-F238E27FC236}">
                <a16:creationId xmlns:a16="http://schemas.microsoft.com/office/drawing/2014/main" id="{592D3F90-6720-4BFE-A17C-6FA3CE694A95}"/>
              </a:ext>
            </a:extLst>
          </p:cNvPr>
          <p:cNvSpPr>
            <a:spLocks noGrp="1"/>
          </p:cNvSpPr>
          <p:nvPr>
            <p:ph type="sldNum" sz="quarter" idx="7"/>
          </p:nvPr>
        </p:nvSpPr>
        <p:spPr/>
        <p:txBody>
          <a:bodyPr/>
          <a:lstStyle/>
          <a:p>
            <a:pPr marL="38100">
              <a:lnSpc>
                <a:spcPts val="1240"/>
              </a:lnSpc>
            </a:pPr>
            <a:fld id="{81D60167-4931-47E6-BA6A-407CBD079E47}" type="slidenum">
              <a:rPr lang="en-IN" smtClean="0"/>
              <a:t>26</a:t>
            </a:fld>
            <a:endParaRPr lang="en-IN" dirty="0"/>
          </a:p>
        </p:txBody>
      </p:sp>
      <p:sp>
        <p:nvSpPr>
          <p:cNvPr id="6" name="TextBox 5">
            <a:extLst>
              <a:ext uri="{FF2B5EF4-FFF2-40B4-BE49-F238E27FC236}">
                <a16:creationId xmlns:a16="http://schemas.microsoft.com/office/drawing/2014/main" id="{506ADAA5-FFAC-F520-6561-C1B7083E4D4D}"/>
              </a:ext>
            </a:extLst>
          </p:cNvPr>
          <p:cNvSpPr txBox="1"/>
          <p:nvPr/>
        </p:nvSpPr>
        <p:spPr>
          <a:xfrm>
            <a:off x="381000" y="1737688"/>
            <a:ext cx="8458200" cy="3002938"/>
          </a:xfrm>
          <a:prstGeom prst="rect">
            <a:avLst/>
          </a:prstGeom>
          <a:noFill/>
        </p:spPr>
        <p:txBody>
          <a:bodyPr wrap="square">
            <a:spAutoFit/>
          </a:bodyPr>
          <a:lstStyle/>
          <a:p>
            <a:pPr marL="469900" marR="5080" indent="-457200">
              <a:lnSpc>
                <a:spcPct val="116000"/>
              </a:lnSpc>
              <a:spcBef>
                <a:spcPts val="100"/>
              </a:spcBef>
              <a:buFont typeface="Arial" panose="020B0604020202020204" pitchFamily="34" charset="0"/>
              <a:buChar char="•"/>
            </a:pPr>
            <a:r>
              <a:rPr lang="en-GB" sz="1800" spc="50" dirty="0">
                <a:latin typeface="Verdana" panose="020B0604030504040204" charset="0"/>
                <a:cs typeface="Verdana" panose="020B0604030504040204" charset="0"/>
              </a:rPr>
              <a:t>Feature</a:t>
            </a:r>
            <a:r>
              <a:rPr lang="en-GB" sz="1800" spc="-260" dirty="0">
                <a:latin typeface="Verdana" panose="020B0604030504040204" charset="0"/>
                <a:cs typeface="Verdana" panose="020B0604030504040204" charset="0"/>
              </a:rPr>
              <a:t> </a:t>
            </a:r>
            <a:r>
              <a:rPr lang="en-GB" sz="1800" spc="5" dirty="0">
                <a:latin typeface="Verdana" panose="020B0604030504040204" charset="0"/>
                <a:cs typeface="Verdana" panose="020B0604030504040204" charset="0"/>
              </a:rPr>
              <a:t>extraction</a:t>
            </a:r>
            <a:r>
              <a:rPr lang="en-GB" sz="1800" spc="-260"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refers</a:t>
            </a:r>
            <a:r>
              <a:rPr lang="en-GB" sz="1800" spc="-260"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to</a:t>
            </a:r>
            <a:r>
              <a:rPr lang="en-GB" sz="1800" spc="-260"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extracting</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details</a:t>
            </a:r>
            <a:r>
              <a:rPr lang="en-GB" sz="1800" spc="-260"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from</a:t>
            </a:r>
            <a:r>
              <a:rPr lang="en-GB" sz="1800" spc="-260" dirty="0">
                <a:latin typeface="Verdana" panose="020B0604030504040204" charset="0"/>
                <a:cs typeface="Verdana" panose="020B0604030504040204" charset="0"/>
              </a:rPr>
              <a:t> </a:t>
            </a:r>
            <a:r>
              <a:rPr lang="en-GB" sz="1800" spc="50" dirty="0">
                <a:latin typeface="Verdana" panose="020B0604030504040204" charset="0"/>
                <a:cs typeface="Verdana" panose="020B0604030504040204" charset="0"/>
              </a:rPr>
              <a:t>the  </a:t>
            </a:r>
            <a:r>
              <a:rPr lang="en-GB" sz="1800" spc="-65" dirty="0">
                <a:latin typeface="Verdana" panose="020B0604030504040204" charset="0"/>
                <a:cs typeface="Verdana" panose="020B0604030504040204" charset="0"/>
              </a:rPr>
              <a:t>image</a:t>
            </a:r>
            <a:r>
              <a:rPr lang="en-GB" sz="1800" spc="-260"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captured.</a:t>
            </a:r>
            <a:r>
              <a:rPr lang="en-GB" sz="1800" spc="-260"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In</a:t>
            </a:r>
            <a:r>
              <a:rPr lang="en-GB" sz="1800" spc="-260"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a</a:t>
            </a:r>
            <a:r>
              <a:rPr lang="en-GB" sz="1800" spc="-260" dirty="0">
                <a:latin typeface="Verdana" panose="020B0604030504040204" charset="0"/>
                <a:cs typeface="Verdana" panose="020B0604030504040204" charset="0"/>
              </a:rPr>
              <a:t> </a:t>
            </a:r>
            <a:r>
              <a:rPr lang="en-GB" sz="1800" spc="-100" dirty="0">
                <a:latin typeface="Verdana" panose="020B0604030504040204" charset="0"/>
                <a:cs typeface="Verdana" panose="020B0604030504040204" charset="0"/>
              </a:rPr>
              <a:t>sign</a:t>
            </a:r>
            <a:r>
              <a:rPr lang="en-GB" sz="1800" spc="-260" dirty="0">
                <a:latin typeface="Verdana" panose="020B0604030504040204" charset="0"/>
                <a:cs typeface="Verdana" panose="020B0604030504040204" charset="0"/>
              </a:rPr>
              <a:t> </a:t>
            </a:r>
            <a:r>
              <a:rPr lang="en-GB" sz="1800" spc="-55" dirty="0">
                <a:latin typeface="Verdana" panose="020B0604030504040204" charset="0"/>
                <a:cs typeface="Verdana" panose="020B0604030504040204" charset="0"/>
              </a:rPr>
              <a:t>language</a:t>
            </a:r>
            <a:r>
              <a:rPr lang="en-GB" sz="1800" spc="-260"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interpreter,</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55" dirty="0">
                <a:latin typeface="Verdana" panose="020B0604030504040204" charset="0"/>
                <a:cs typeface="Verdana" panose="020B0604030504040204" charset="0"/>
              </a:rPr>
              <a:t>image  </a:t>
            </a:r>
            <a:r>
              <a:rPr lang="en-GB" sz="1800" spc="55" dirty="0">
                <a:latin typeface="Verdana" panose="020B0604030504040204" charset="0"/>
                <a:cs typeface="Verdana" panose="020B0604030504040204" charset="0"/>
              </a:rPr>
              <a:t>captured</a:t>
            </a:r>
            <a:r>
              <a:rPr lang="en-GB" sz="1800" spc="-254"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is</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a</a:t>
            </a:r>
            <a:r>
              <a:rPr lang="en-GB" sz="1800" spc="-250"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gesture</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made</a:t>
            </a:r>
            <a:r>
              <a:rPr lang="en-GB" sz="1800" spc="-254" dirty="0">
                <a:latin typeface="Verdana" panose="020B0604030504040204" charset="0"/>
                <a:cs typeface="Verdana" panose="020B0604030504040204" charset="0"/>
              </a:rPr>
              <a:t> </a:t>
            </a:r>
            <a:r>
              <a:rPr lang="en-GB" sz="1800" spc="105" dirty="0">
                <a:latin typeface="Verdana" panose="020B0604030504040204" charset="0"/>
                <a:cs typeface="Verdana" panose="020B0604030504040204" charset="0"/>
              </a:rPr>
              <a:t>by</a:t>
            </a:r>
            <a:r>
              <a:rPr lang="en-GB" sz="1800" spc="-250"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a</a:t>
            </a:r>
            <a:r>
              <a:rPr lang="en-GB" sz="1800" spc="-254"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hand.</a:t>
            </a:r>
            <a:r>
              <a:rPr lang="en-GB" sz="1800" spc="-254" dirty="0">
                <a:latin typeface="Verdana" panose="020B0604030504040204" charset="0"/>
                <a:cs typeface="Verdana" panose="020B0604030504040204" charset="0"/>
              </a:rPr>
              <a:t> </a:t>
            </a:r>
          </a:p>
          <a:p>
            <a:pPr marL="469900" marR="5080" indent="-457200">
              <a:lnSpc>
                <a:spcPct val="116000"/>
              </a:lnSpc>
              <a:spcBef>
                <a:spcPts val="100"/>
              </a:spcBef>
              <a:buFont typeface="Arial" panose="020B0604020202020204" pitchFamily="34" charset="0"/>
              <a:buChar char="•"/>
            </a:pPr>
            <a:endParaRPr lang="en-GB" sz="1800" spc="-254" dirty="0">
              <a:latin typeface="Verdana" panose="020B0604030504040204" charset="0"/>
              <a:cs typeface="Verdana" panose="020B0604030504040204" charset="0"/>
            </a:endParaRPr>
          </a:p>
          <a:p>
            <a:pPr marL="469900" marR="5080" indent="-457200">
              <a:lnSpc>
                <a:spcPct val="116000"/>
              </a:lnSpc>
              <a:spcBef>
                <a:spcPts val="100"/>
              </a:spcBef>
              <a:buFont typeface="Arial" panose="020B0604020202020204" pitchFamily="34" charset="0"/>
              <a:buChar char="•"/>
            </a:pPr>
            <a:r>
              <a:rPr lang="en-GB" sz="1800" spc="-10" dirty="0">
                <a:latin typeface="Verdana" panose="020B0604030504040204" charset="0"/>
                <a:cs typeface="Verdana" panose="020B0604030504040204" charset="0"/>
              </a:rPr>
              <a:t>Therefore,</a:t>
            </a:r>
            <a:r>
              <a:rPr lang="en-GB" sz="1800" spc="-25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54"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features </a:t>
            </a:r>
            <a:r>
              <a:rPr lang="en-GB" sz="1800" spc="-1125"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extracted</a:t>
            </a:r>
            <a:r>
              <a:rPr lang="en-GB" sz="1800" spc="-260"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from</a:t>
            </a:r>
            <a:r>
              <a:rPr lang="en-GB" sz="1800" spc="-260"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such</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images</a:t>
            </a:r>
            <a:r>
              <a:rPr lang="en-GB" sz="1800" spc="-260"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include</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110" dirty="0">
                <a:latin typeface="Verdana" panose="020B0604030504040204" charset="0"/>
                <a:cs typeface="Verdana" panose="020B0604030504040204" charset="0"/>
              </a:rPr>
              <a:t>size</a:t>
            </a:r>
            <a:r>
              <a:rPr lang="en-GB" sz="1800" spc="-260"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of</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palm,</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 </a:t>
            </a:r>
            <a:r>
              <a:rPr lang="en-GB" sz="1800" spc="65" dirty="0">
                <a:latin typeface="Verdana" panose="020B0604030504040204" charset="0"/>
                <a:cs typeface="Verdana" panose="020B0604030504040204" charset="0"/>
              </a:rPr>
              <a:t> </a:t>
            </a:r>
            <a:r>
              <a:rPr lang="en-GB" sz="1800" spc="5" dirty="0">
                <a:latin typeface="Verdana" panose="020B0604030504040204" charset="0"/>
                <a:cs typeface="Verdana" panose="020B0604030504040204" charset="0"/>
              </a:rPr>
              <a:t>number</a:t>
            </a:r>
            <a:r>
              <a:rPr lang="en-GB" sz="1800" spc="-260"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of</a:t>
            </a:r>
            <a:r>
              <a:rPr lang="en-GB" sz="1800" spc="-254"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fingers</a:t>
            </a:r>
            <a:r>
              <a:rPr lang="en-GB" sz="1800" spc="-260"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open,</a:t>
            </a:r>
            <a:r>
              <a:rPr lang="en-GB" sz="1800" spc="-254"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etc.</a:t>
            </a:r>
          </a:p>
          <a:p>
            <a:pPr marL="469900" marR="5080" indent="-457200">
              <a:lnSpc>
                <a:spcPct val="116000"/>
              </a:lnSpc>
              <a:spcBef>
                <a:spcPts val="100"/>
              </a:spcBef>
              <a:buFont typeface="Arial" panose="020B0604020202020204" pitchFamily="34" charset="0"/>
              <a:buChar char="•"/>
            </a:pPr>
            <a:endParaRPr lang="en-GB" sz="1800" spc="35" dirty="0">
              <a:latin typeface="Verdana" panose="020B0604030504040204" charset="0"/>
              <a:cs typeface="Verdana" panose="020B0604030504040204" charset="0"/>
            </a:endParaRPr>
          </a:p>
          <a:p>
            <a:pPr marL="469900" marR="5080" indent="-457200">
              <a:lnSpc>
                <a:spcPct val="116000"/>
              </a:lnSpc>
              <a:spcBef>
                <a:spcPts val="100"/>
              </a:spcBef>
              <a:buFont typeface="Arial" panose="020B0604020202020204" pitchFamily="34" charset="0"/>
              <a:buChar char="•"/>
            </a:pPr>
            <a:r>
              <a:rPr lang="en-GB" sz="1800" spc="-260"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These</a:t>
            </a:r>
            <a:r>
              <a:rPr lang="en-GB" sz="1800" spc="-254"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features</a:t>
            </a:r>
            <a:r>
              <a:rPr lang="en-GB" sz="1800" spc="-260"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are</a:t>
            </a:r>
            <a:r>
              <a:rPr lang="en-GB" sz="1800" spc="-254"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then</a:t>
            </a:r>
            <a:r>
              <a:rPr lang="en-GB" sz="1800" spc="-260" dirty="0">
                <a:latin typeface="Verdana" panose="020B0604030504040204" charset="0"/>
                <a:cs typeface="Verdana" panose="020B0604030504040204" charset="0"/>
              </a:rPr>
              <a:t> </a:t>
            </a:r>
            <a:r>
              <a:rPr lang="en-GB" sz="1800" spc="5" dirty="0">
                <a:latin typeface="Verdana" panose="020B0604030504040204" charset="0"/>
                <a:cs typeface="Verdana" panose="020B0604030504040204" charset="0"/>
              </a:rPr>
              <a:t>used</a:t>
            </a:r>
            <a:r>
              <a:rPr lang="en-GB" sz="1800" spc="-254"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to </a:t>
            </a:r>
            <a:r>
              <a:rPr lang="en-GB" sz="1800" spc="75"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recognize</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gesture</a:t>
            </a:r>
            <a:r>
              <a:rPr lang="en-GB" sz="1800" spc="-260" dirty="0">
                <a:latin typeface="Verdana" panose="020B0604030504040204" charset="0"/>
                <a:cs typeface="Verdana" panose="020B0604030504040204" charset="0"/>
              </a:rPr>
              <a:t> </a:t>
            </a:r>
            <a:r>
              <a:rPr lang="en-GB" sz="1800" spc="-85" dirty="0">
                <a:latin typeface="Verdana" panose="020B0604030504040204" charset="0"/>
                <a:cs typeface="Verdana" panose="020B0604030504040204" charset="0"/>
              </a:rPr>
              <a:t>using</a:t>
            </a:r>
            <a:r>
              <a:rPr lang="en-GB" sz="1800" spc="-260"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certain</a:t>
            </a:r>
            <a:r>
              <a:rPr lang="en-GB" sz="1800" spc="-260"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algorithms</a:t>
            </a:r>
          </a:p>
        </p:txBody>
      </p:sp>
    </p:spTree>
    <p:extLst>
      <p:ext uri="{BB962C8B-B14F-4D97-AF65-F5344CB8AC3E}">
        <p14:creationId xmlns:p14="http://schemas.microsoft.com/office/powerpoint/2010/main" val="33780271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F878C-4512-E43F-E80B-E015C2D573E7}"/>
              </a:ext>
            </a:extLst>
          </p:cNvPr>
          <p:cNvSpPr>
            <a:spLocks noGrp="1"/>
          </p:cNvSpPr>
          <p:nvPr>
            <p:ph type="title"/>
          </p:nvPr>
        </p:nvSpPr>
        <p:spPr>
          <a:xfrm>
            <a:off x="285750" y="266700"/>
            <a:ext cx="11620500" cy="677108"/>
          </a:xfrm>
        </p:spPr>
        <p:txBody>
          <a:bodyPr/>
          <a:lstStyle/>
          <a:p>
            <a:r>
              <a:rPr lang="en-IN" sz="4400" b="1" spc="-50" dirty="0">
                <a:solidFill>
                  <a:srgbClr val="000000"/>
                </a:solidFill>
                <a:latin typeface="Trebuchet MS" panose="020B0603020202020204"/>
                <a:cs typeface="Trebuchet MS" panose="020B0603020202020204"/>
              </a:rPr>
              <a:t>Image</a:t>
            </a:r>
            <a:r>
              <a:rPr lang="en-IN" sz="4400" b="1" spc="-425" dirty="0">
                <a:solidFill>
                  <a:srgbClr val="000000"/>
                </a:solidFill>
                <a:latin typeface="Trebuchet MS" panose="020B0603020202020204"/>
                <a:cs typeface="Trebuchet MS" panose="020B0603020202020204"/>
              </a:rPr>
              <a:t> </a:t>
            </a:r>
            <a:r>
              <a:rPr lang="en-IN" sz="4400" b="1" spc="-145" dirty="0">
                <a:solidFill>
                  <a:srgbClr val="000000"/>
                </a:solidFill>
                <a:latin typeface="Trebuchet MS" panose="020B0603020202020204"/>
                <a:cs typeface="Trebuchet MS" panose="020B0603020202020204"/>
              </a:rPr>
              <a:t>Recognition</a:t>
            </a:r>
            <a:endParaRPr lang="en-IN" dirty="0"/>
          </a:p>
        </p:txBody>
      </p:sp>
      <p:sp>
        <p:nvSpPr>
          <p:cNvPr id="3" name="Footer Placeholder 2">
            <a:extLst>
              <a:ext uri="{FF2B5EF4-FFF2-40B4-BE49-F238E27FC236}">
                <a16:creationId xmlns:a16="http://schemas.microsoft.com/office/drawing/2014/main" id="{DF4E5CCB-3C39-B0D6-02AB-C7BF34A22DB2}"/>
              </a:ext>
            </a:extLst>
          </p:cNvPr>
          <p:cNvSpPr>
            <a:spLocks noGrp="1"/>
          </p:cNvSpPr>
          <p:nvPr>
            <p:ph type="ftr" sz="quarter" idx="5"/>
          </p:nvPr>
        </p:nvSpPr>
        <p:spPr/>
        <p:txBody>
          <a:bodyPr/>
          <a:lstStyle/>
          <a:p>
            <a:pPr marL="12700">
              <a:lnSpc>
                <a:spcPts val="1240"/>
              </a:lnSpc>
            </a:pPr>
            <a:r>
              <a:rPr lang="en-GB"/>
              <a:t>Review 2</a:t>
            </a:r>
            <a:endParaRPr lang="en-GB" dirty="0"/>
          </a:p>
        </p:txBody>
      </p:sp>
      <p:sp>
        <p:nvSpPr>
          <p:cNvPr id="4" name="Slide Number Placeholder 3">
            <a:extLst>
              <a:ext uri="{FF2B5EF4-FFF2-40B4-BE49-F238E27FC236}">
                <a16:creationId xmlns:a16="http://schemas.microsoft.com/office/drawing/2014/main" id="{5AAE1B5E-B181-C17B-4CFA-28CE3B511C6B}"/>
              </a:ext>
            </a:extLst>
          </p:cNvPr>
          <p:cNvSpPr>
            <a:spLocks noGrp="1"/>
          </p:cNvSpPr>
          <p:nvPr>
            <p:ph type="sldNum" sz="quarter" idx="7"/>
          </p:nvPr>
        </p:nvSpPr>
        <p:spPr/>
        <p:txBody>
          <a:bodyPr/>
          <a:lstStyle/>
          <a:p>
            <a:pPr marL="38100">
              <a:lnSpc>
                <a:spcPts val="1240"/>
              </a:lnSpc>
            </a:pPr>
            <a:fld id="{81D60167-4931-47E6-BA6A-407CBD079E47}" type="slidenum">
              <a:rPr lang="en-IN" smtClean="0"/>
              <a:t>27</a:t>
            </a:fld>
            <a:endParaRPr lang="en-IN" dirty="0"/>
          </a:p>
        </p:txBody>
      </p:sp>
      <p:sp>
        <p:nvSpPr>
          <p:cNvPr id="6" name="TextBox 5">
            <a:extLst>
              <a:ext uri="{FF2B5EF4-FFF2-40B4-BE49-F238E27FC236}">
                <a16:creationId xmlns:a16="http://schemas.microsoft.com/office/drawing/2014/main" id="{643B11A7-79EF-AC88-D72B-0D536C1DE8A1}"/>
              </a:ext>
            </a:extLst>
          </p:cNvPr>
          <p:cNvSpPr txBox="1"/>
          <p:nvPr/>
        </p:nvSpPr>
        <p:spPr>
          <a:xfrm>
            <a:off x="261918" y="1066801"/>
            <a:ext cx="6900881" cy="4648200"/>
          </a:xfrm>
          <a:prstGeom prst="rect">
            <a:avLst/>
          </a:prstGeom>
          <a:noFill/>
        </p:spPr>
        <p:txBody>
          <a:bodyPr wrap="square">
            <a:spAutoFit/>
          </a:bodyPr>
          <a:lstStyle/>
          <a:p>
            <a:pPr marL="469900" marR="10795" indent="-457200">
              <a:lnSpc>
                <a:spcPct val="116000"/>
              </a:lnSpc>
              <a:spcBef>
                <a:spcPts val="100"/>
              </a:spcBef>
              <a:buFont typeface="Arial" panose="020B0604020202020204" pitchFamily="34" charset="0"/>
              <a:buChar char="•"/>
            </a:pPr>
            <a:r>
              <a:rPr lang="en-GB" sz="1800" spc="-40" dirty="0">
                <a:latin typeface="Verdana" panose="020B0604030504040204" charset="0"/>
                <a:cs typeface="Verdana" panose="020B0604030504040204" charset="0"/>
              </a:rPr>
              <a:t>Image</a:t>
            </a:r>
            <a:r>
              <a:rPr lang="en-GB" sz="1800" spc="-260" dirty="0">
                <a:latin typeface="Verdana" panose="020B0604030504040204" charset="0"/>
                <a:cs typeface="Verdana" panose="020B0604030504040204" charset="0"/>
              </a:rPr>
              <a:t> </a:t>
            </a:r>
            <a:r>
              <a:rPr lang="en-GB" sz="1800" spc="-5" dirty="0">
                <a:latin typeface="Verdana" panose="020B0604030504040204" charset="0"/>
                <a:cs typeface="Verdana" panose="020B0604030504040204" charset="0"/>
              </a:rPr>
              <a:t>recognition</a:t>
            </a:r>
            <a:r>
              <a:rPr lang="en-GB" sz="1800" spc="-260"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is</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54"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most</a:t>
            </a:r>
            <a:r>
              <a:rPr lang="en-GB" sz="1800" spc="-260"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crucial</a:t>
            </a:r>
            <a:r>
              <a:rPr lang="en-GB" sz="1800" spc="-260"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procedure</a:t>
            </a:r>
            <a:r>
              <a:rPr lang="en-GB" sz="1800" spc="-254"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of</a:t>
            </a:r>
            <a:r>
              <a:rPr lang="en-GB" sz="1800" spc="-260" dirty="0">
                <a:latin typeface="Verdana" panose="020B0604030504040204" charset="0"/>
                <a:cs typeface="Verdana" panose="020B0604030504040204" charset="0"/>
              </a:rPr>
              <a:t> </a:t>
            </a:r>
            <a:r>
              <a:rPr lang="en-GB" sz="1800" dirty="0">
                <a:latin typeface="Verdana" panose="020B0604030504040204" charset="0"/>
                <a:cs typeface="Verdana" panose="020B0604030504040204" charset="0"/>
              </a:rPr>
              <a:t>this</a:t>
            </a:r>
            <a:r>
              <a:rPr lang="en-GB" sz="1800" spc="-260"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project. </a:t>
            </a:r>
            <a:r>
              <a:rPr lang="en-GB" sz="1800" spc="-1125"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acquired</a:t>
            </a:r>
            <a:r>
              <a:rPr lang="en-GB" sz="1800" spc="-260"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image</a:t>
            </a:r>
            <a:r>
              <a:rPr lang="en-GB" sz="1800" spc="-260"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is</a:t>
            </a:r>
            <a:r>
              <a:rPr lang="en-GB" sz="1800" spc="-260" dirty="0">
                <a:latin typeface="Verdana" panose="020B0604030504040204" charset="0"/>
                <a:cs typeface="Verdana" panose="020B0604030504040204" charset="0"/>
              </a:rPr>
              <a:t> </a:t>
            </a:r>
            <a:r>
              <a:rPr lang="en-GB" sz="1800" spc="75" dirty="0">
                <a:latin typeface="Verdana" panose="020B0604030504040204" charset="0"/>
                <a:cs typeface="Verdana" panose="020B0604030504040204" charset="0"/>
              </a:rPr>
              <a:t>converted</a:t>
            </a:r>
            <a:r>
              <a:rPr lang="en-GB" sz="1800" spc="-260"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to</a:t>
            </a:r>
            <a:r>
              <a:rPr lang="en-GB" sz="1800" spc="-260" dirty="0">
                <a:latin typeface="Verdana" panose="020B0604030504040204" charset="0"/>
                <a:cs typeface="Verdana" panose="020B0604030504040204" charset="0"/>
              </a:rPr>
              <a:t> </a:t>
            </a:r>
            <a:r>
              <a:rPr lang="en-GB" sz="1800" dirty="0">
                <a:latin typeface="Verdana" panose="020B0604030504040204" charset="0"/>
                <a:cs typeface="Verdana" panose="020B0604030504040204" charset="0"/>
              </a:rPr>
              <a:t>its</a:t>
            </a:r>
            <a:r>
              <a:rPr lang="en-GB" sz="1800" spc="-260" dirty="0">
                <a:latin typeface="Verdana" panose="020B0604030504040204" charset="0"/>
                <a:cs typeface="Verdana" panose="020B0604030504040204" charset="0"/>
              </a:rPr>
              <a:t> </a:t>
            </a:r>
            <a:r>
              <a:rPr lang="en-GB" sz="1800" spc="95" dirty="0">
                <a:latin typeface="Verdana" panose="020B0604030504040204" charset="0"/>
                <a:cs typeface="Verdana" panose="020B0604030504040204" charset="0"/>
              </a:rPr>
              <a:t>vector</a:t>
            </a:r>
            <a:r>
              <a:rPr lang="en-GB" sz="1800" spc="-260"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form.</a:t>
            </a:r>
          </a:p>
          <a:p>
            <a:pPr marL="469900" marR="10795" indent="-457200">
              <a:lnSpc>
                <a:spcPct val="116000"/>
              </a:lnSpc>
              <a:spcBef>
                <a:spcPts val="100"/>
              </a:spcBef>
              <a:buFont typeface="Arial" panose="020B0604020202020204" pitchFamily="34" charset="0"/>
              <a:buChar char="•"/>
            </a:pPr>
            <a:endParaRPr lang="en-GB" sz="1800" spc="-40" dirty="0">
              <a:latin typeface="Verdana" panose="020B0604030504040204" charset="0"/>
              <a:cs typeface="Verdana" panose="020B0604030504040204" charset="0"/>
            </a:endParaRPr>
          </a:p>
          <a:p>
            <a:pPr marL="469900" marR="10795" indent="-457200">
              <a:lnSpc>
                <a:spcPct val="116000"/>
              </a:lnSpc>
              <a:spcBef>
                <a:spcPts val="100"/>
              </a:spcBef>
              <a:buFont typeface="Arial" panose="020B0604020202020204" pitchFamily="34" charset="0"/>
              <a:buChar char="•"/>
            </a:pPr>
            <a:r>
              <a:rPr lang="en-GB" sz="1800" spc="-4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model </a:t>
            </a:r>
            <a:r>
              <a:rPr lang="en-GB" sz="1800" spc="5" dirty="0">
                <a:latin typeface="Verdana" panose="020B0604030504040204" charset="0"/>
                <a:cs typeface="Verdana" panose="020B0604030504040204" charset="0"/>
              </a:rPr>
              <a:t>used</a:t>
            </a:r>
            <a:r>
              <a:rPr lang="en-GB" sz="1800" spc="-260"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is</a:t>
            </a:r>
            <a:r>
              <a:rPr lang="en-GB" sz="1800" spc="-254"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SVM,</a:t>
            </a:r>
            <a:r>
              <a:rPr lang="en-GB" sz="1800" spc="-254"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support</a:t>
            </a:r>
            <a:r>
              <a:rPr lang="en-GB" sz="1800" spc="-260" dirty="0">
                <a:latin typeface="Verdana" panose="020B0604030504040204" charset="0"/>
                <a:cs typeface="Verdana" panose="020B0604030504040204" charset="0"/>
              </a:rPr>
              <a:t> </a:t>
            </a:r>
            <a:r>
              <a:rPr lang="en-GB" sz="1800" spc="95" dirty="0">
                <a:latin typeface="Verdana" panose="020B0604030504040204" charset="0"/>
                <a:cs typeface="Verdana" panose="020B0604030504040204" charset="0"/>
              </a:rPr>
              <a:t>vector</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machine.</a:t>
            </a:r>
            <a:r>
              <a:rPr lang="en-GB" sz="1800" spc="-254"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Support</a:t>
            </a:r>
            <a:r>
              <a:rPr lang="en-GB" sz="1800" spc="-254"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Vector</a:t>
            </a:r>
            <a:r>
              <a:rPr lang="en-GB" sz="1800" spc="-260"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Machine </a:t>
            </a:r>
            <a:r>
              <a:rPr lang="en-GB" sz="1800" spc="-1120"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is</a:t>
            </a:r>
            <a:r>
              <a:rPr lang="en-GB" sz="1800" spc="-260" dirty="0">
                <a:latin typeface="Verdana" panose="020B0604030504040204" charset="0"/>
                <a:cs typeface="Verdana" panose="020B0604030504040204" charset="0"/>
              </a:rPr>
              <a:t> </a:t>
            </a:r>
            <a:r>
              <a:rPr lang="en-GB" sz="1800" spc="5" dirty="0">
                <a:latin typeface="Verdana" panose="020B0604030504040204" charset="0"/>
                <a:cs typeface="Verdana" panose="020B0604030504040204" charset="0"/>
              </a:rPr>
              <a:t>used</a:t>
            </a:r>
            <a:r>
              <a:rPr lang="en-GB" sz="1800" spc="-260"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to</a:t>
            </a:r>
            <a:r>
              <a:rPr lang="en-GB" sz="1800" spc="-260" dirty="0">
                <a:latin typeface="Verdana" panose="020B0604030504040204" charset="0"/>
                <a:cs typeface="Verdana" panose="020B0604030504040204" charset="0"/>
              </a:rPr>
              <a:t> </a:t>
            </a:r>
            <a:r>
              <a:rPr lang="en-GB" sz="1800" spc="-15" dirty="0" err="1">
                <a:latin typeface="Verdana" panose="020B0604030504040204" charset="0"/>
                <a:cs typeface="Verdana" panose="020B0604030504040204" charset="0"/>
              </a:rPr>
              <a:t>analyze</a:t>
            </a:r>
            <a:r>
              <a:rPr lang="en-GB" sz="1800" spc="-260" dirty="0">
                <a:latin typeface="Verdana" panose="020B0604030504040204" charset="0"/>
                <a:cs typeface="Verdana" panose="020B0604030504040204" charset="0"/>
              </a:rPr>
              <a:t> </a:t>
            </a:r>
            <a:r>
              <a:rPr lang="en-GB" sz="1800" spc="50" dirty="0">
                <a:latin typeface="Verdana" panose="020B0604030504040204" charset="0"/>
                <a:cs typeface="Verdana" panose="020B0604030504040204" charset="0"/>
              </a:rPr>
              <a:t>data</a:t>
            </a:r>
            <a:r>
              <a:rPr lang="en-GB" sz="1800" spc="-260"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and</a:t>
            </a:r>
            <a:r>
              <a:rPr lang="en-GB" sz="1800" spc="-260"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classify</a:t>
            </a:r>
            <a:r>
              <a:rPr lang="en-GB" sz="1800" spc="-260"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them.</a:t>
            </a:r>
            <a:r>
              <a:rPr lang="en-GB" sz="1800" spc="-260" dirty="0">
                <a:latin typeface="Verdana" panose="020B0604030504040204" charset="0"/>
                <a:cs typeface="Verdana" panose="020B0604030504040204" charset="0"/>
              </a:rPr>
              <a:t> </a:t>
            </a:r>
          </a:p>
          <a:p>
            <a:pPr marL="469900" marR="10795" indent="-457200">
              <a:lnSpc>
                <a:spcPct val="116000"/>
              </a:lnSpc>
              <a:spcBef>
                <a:spcPts val="100"/>
              </a:spcBef>
              <a:buFont typeface="Arial" panose="020B0604020202020204" pitchFamily="34" charset="0"/>
              <a:buChar char="•"/>
            </a:pPr>
            <a:endParaRPr lang="en-GB" sz="1800" spc="-260" dirty="0">
              <a:latin typeface="Verdana" panose="020B0604030504040204" charset="0"/>
              <a:cs typeface="Verdana" panose="020B0604030504040204" charset="0"/>
            </a:endParaRPr>
          </a:p>
          <a:p>
            <a:pPr marL="469900" marR="10795" indent="-457200">
              <a:lnSpc>
                <a:spcPct val="116000"/>
              </a:lnSpc>
              <a:spcBef>
                <a:spcPts val="100"/>
              </a:spcBef>
              <a:buFont typeface="Arial" panose="020B0604020202020204" pitchFamily="34" charset="0"/>
              <a:buChar char="•"/>
            </a:pPr>
            <a:r>
              <a:rPr lang="en-GB" sz="1800" spc="70" dirty="0">
                <a:latin typeface="Verdana" panose="020B0604030504040204" charset="0"/>
                <a:cs typeface="Verdana" panose="020B0604030504040204" charset="0"/>
              </a:rPr>
              <a:t>Support</a:t>
            </a:r>
            <a:r>
              <a:rPr lang="en-GB" sz="1800" spc="-260"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Vector </a:t>
            </a:r>
            <a:r>
              <a:rPr lang="en-GB" sz="1800" spc="40" dirty="0">
                <a:latin typeface="Verdana" panose="020B0604030504040204" charset="0"/>
                <a:cs typeface="Verdana" panose="020B0604030504040204" charset="0"/>
              </a:rPr>
              <a:t>Machine</a:t>
            </a:r>
            <a:r>
              <a:rPr lang="en-GB" sz="1800" spc="-260"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comes</a:t>
            </a:r>
            <a:r>
              <a:rPr lang="en-GB" sz="1800" spc="-254"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under</a:t>
            </a:r>
            <a:r>
              <a:rPr lang="en-GB" sz="1800" spc="-260"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supervised</a:t>
            </a:r>
            <a:r>
              <a:rPr lang="en-GB" sz="1800" spc="-254"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machine</a:t>
            </a:r>
            <a:r>
              <a:rPr lang="en-GB" sz="1800" spc="-260" dirty="0">
                <a:latin typeface="Verdana" panose="020B0604030504040204" charset="0"/>
                <a:cs typeface="Verdana" panose="020B0604030504040204" charset="0"/>
              </a:rPr>
              <a:t> </a:t>
            </a:r>
            <a:r>
              <a:rPr lang="en-GB" sz="1800" spc="-50" dirty="0">
                <a:latin typeface="Verdana" panose="020B0604030504040204" charset="0"/>
                <a:cs typeface="Verdana" panose="020B0604030504040204" charset="0"/>
              </a:rPr>
              <a:t>learning.</a:t>
            </a:r>
          </a:p>
          <a:p>
            <a:pPr marL="469900" marR="10795" indent="-457200">
              <a:lnSpc>
                <a:spcPct val="116000"/>
              </a:lnSpc>
              <a:spcBef>
                <a:spcPts val="100"/>
              </a:spcBef>
              <a:buFont typeface="Arial" panose="020B0604020202020204" pitchFamily="34" charset="0"/>
              <a:buChar char="•"/>
            </a:pPr>
            <a:endParaRPr lang="en-GB" sz="1800" spc="150" dirty="0">
              <a:latin typeface="Verdana" panose="020B0604030504040204" charset="0"/>
              <a:cs typeface="Verdana" panose="020B0604030504040204" charset="0"/>
            </a:endParaRPr>
          </a:p>
          <a:p>
            <a:pPr marL="469900" marR="10795" indent="-457200">
              <a:lnSpc>
                <a:spcPct val="116000"/>
              </a:lnSpc>
              <a:spcBef>
                <a:spcPts val="100"/>
              </a:spcBef>
              <a:buFont typeface="Arial" panose="020B0604020202020204" pitchFamily="34" charset="0"/>
              <a:buChar char="•"/>
            </a:pPr>
            <a:r>
              <a:rPr lang="en-GB" sz="1800" spc="150" dirty="0">
                <a:latin typeface="Verdana" panose="020B0604030504040204" charset="0"/>
                <a:cs typeface="Verdana" panose="020B0604030504040204" charset="0"/>
              </a:rPr>
              <a:t>SVM </a:t>
            </a:r>
            <a:r>
              <a:rPr lang="en-GB" sz="1800" spc="30" dirty="0">
                <a:latin typeface="Verdana" panose="020B0604030504040204" charset="0"/>
                <a:cs typeface="Verdana" panose="020B0604030504040204" charset="0"/>
              </a:rPr>
              <a:t>represents</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54"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examples</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as</a:t>
            </a:r>
            <a:r>
              <a:rPr lang="en-GB" sz="1800" spc="-254"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points</a:t>
            </a:r>
            <a:r>
              <a:rPr lang="en-GB" sz="1800" spc="-254"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in</a:t>
            </a:r>
            <a:r>
              <a:rPr lang="en-GB" sz="1800" spc="-254"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space</a:t>
            </a:r>
            <a:r>
              <a:rPr lang="en-GB" sz="1800" spc="-254"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that</a:t>
            </a:r>
            <a:r>
              <a:rPr lang="en-GB" sz="1800" spc="-260"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are</a:t>
            </a:r>
            <a:r>
              <a:rPr lang="en-GB" sz="1800" spc="-254"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mapped</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so </a:t>
            </a:r>
            <a:r>
              <a:rPr lang="en-GB" sz="1800" spc="-1125"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that</a:t>
            </a:r>
            <a:r>
              <a:rPr lang="en-GB" sz="1800" spc="-260" dirty="0">
                <a:latin typeface="Verdana" panose="020B0604030504040204" charset="0"/>
                <a:cs typeface="Verdana" panose="020B0604030504040204" charset="0"/>
              </a:rPr>
              <a:t> </a:t>
            </a:r>
            <a:r>
              <a:rPr lang="en-GB" sz="1800" spc="85" dirty="0">
                <a:latin typeface="Verdana" panose="020B0604030504040204" charset="0"/>
                <a:cs typeface="Verdana" panose="020B0604030504040204" charset="0"/>
              </a:rPr>
              <a:t>they</a:t>
            </a:r>
            <a:r>
              <a:rPr lang="en-GB" sz="1800" spc="-254"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are</a:t>
            </a:r>
            <a:r>
              <a:rPr lang="en-GB" sz="1800" spc="-254"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separated</a:t>
            </a:r>
            <a:r>
              <a:rPr lang="en-GB" sz="1800" spc="-254" dirty="0">
                <a:latin typeface="Verdana" panose="020B0604030504040204" charset="0"/>
                <a:cs typeface="Verdana" panose="020B0604030504040204" charset="0"/>
              </a:rPr>
              <a:t> </a:t>
            </a:r>
            <a:r>
              <a:rPr lang="en-GB" sz="1800" spc="5" dirty="0">
                <a:latin typeface="Verdana" panose="020B0604030504040204" charset="0"/>
                <a:cs typeface="Verdana" panose="020B0604030504040204" charset="0"/>
              </a:rPr>
              <a:t>according</a:t>
            </a:r>
            <a:r>
              <a:rPr lang="en-GB" sz="1800" spc="-260"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to</a:t>
            </a:r>
            <a:r>
              <a:rPr lang="en-GB" sz="1800" spc="-254"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54"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category</a:t>
            </a:r>
            <a:r>
              <a:rPr lang="en-GB" sz="1800" spc="-254" dirty="0">
                <a:latin typeface="Verdana" panose="020B0604030504040204" charset="0"/>
                <a:cs typeface="Verdana" panose="020B0604030504040204" charset="0"/>
              </a:rPr>
              <a:t> </a:t>
            </a:r>
            <a:r>
              <a:rPr lang="en-GB" sz="1800" spc="85" dirty="0">
                <a:latin typeface="Verdana" panose="020B0604030504040204" charset="0"/>
                <a:cs typeface="Verdana" panose="020B0604030504040204" charset="0"/>
              </a:rPr>
              <a:t>they</a:t>
            </a:r>
            <a:r>
              <a:rPr lang="en-GB" sz="1800" spc="-260"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come </a:t>
            </a:r>
            <a:r>
              <a:rPr lang="en-GB" sz="1800" spc="20" dirty="0">
                <a:latin typeface="Verdana" panose="020B0604030504040204" charset="0"/>
                <a:cs typeface="Verdana" panose="020B0604030504040204" charset="0"/>
              </a:rPr>
              <a:t>under.</a:t>
            </a:r>
          </a:p>
        </p:txBody>
      </p:sp>
    </p:spTree>
    <p:extLst>
      <p:ext uri="{BB962C8B-B14F-4D97-AF65-F5344CB8AC3E}">
        <p14:creationId xmlns:p14="http://schemas.microsoft.com/office/powerpoint/2010/main" val="26678350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B2AA8-09FA-E9EA-1395-156C62BA4732}"/>
              </a:ext>
            </a:extLst>
          </p:cNvPr>
          <p:cNvSpPr>
            <a:spLocks noGrp="1"/>
          </p:cNvSpPr>
          <p:nvPr>
            <p:ph type="title"/>
          </p:nvPr>
        </p:nvSpPr>
        <p:spPr>
          <a:xfrm>
            <a:off x="152400" y="21972"/>
            <a:ext cx="11620500" cy="677108"/>
          </a:xfrm>
        </p:spPr>
        <p:txBody>
          <a:bodyPr/>
          <a:lstStyle/>
          <a:p>
            <a:r>
              <a:rPr lang="en-IN" sz="4400" b="1" spc="-100" dirty="0">
                <a:solidFill>
                  <a:srgbClr val="000000"/>
                </a:solidFill>
                <a:latin typeface="Trebuchet MS" panose="020B0603020202020204"/>
                <a:cs typeface="Trebuchet MS" panose="020B0603020202020204"/>
              </a:rPr>
              <a:t>Output</a:t>
            </a:r>
            <a:endParaRPr lang="en-IN" dirty="0"/>
          </a:p>
        </p:txBody>
      </p:sp>
      <p:sp>
        <p:nvSpPr>
          <p:cNvPr id="3" name="Footer Placeholder 2">
            <a:extLst>
              <a:ext uri="{FF2B5EF4-FFF2-40B4-BE49-F238E27FC236}">
                <a16:creationId xmlns:a16="http://schemas.microsoft.com/office/drawing/2014/main" id="{A020800F-DE26-A4DD-816A-057F0D6C093C}"/>
              </a:ext>
            </a:extLst>
          </p:cNvPr>
          <p:cNvSpPr>
            <a:spLocks noGrp="1"/>
          </p:cNvSpPr>
          <p:nvPr>
            <p:ph type="ftr" sz="quarter" idx="5"/>
          </p:nvPr>
        </p:nvSpPr>
        <p:spPr>
          <a:xfrm>
            <a:off x="5808345" y="6472554"/>
            <a:ext cx="579120" cy="156068"/>
          </a:xfrm>
        </p:spPr>
        <p:txBody>
          <a:bodyPr/>
          <a:lstStyle/>
          <a:p>
            <a:pPr marL="12700">
              <a:lnSpc>
                <a:spcPts val="1240"/>
              </a:lnSpc>
            </a:pPr>
            <a:endParaRPr lang="en-GB" dirty="0"/>
          </a:p>
        </p:txBody>
      </p:sp>
      <p:sp>
        <p:nvSpPr>
          <p:cNvPr id="4" name="Slide Number Placeholder 3">
            <a:extLst>
              <a:ext uri="{FF2B5EF4-FFF2-40B4-BE49-F238E27FC236}">
                <a16:creationId xmlns:a16="http://schemas.microsoft.com/office/drawing/2014/main" id="{BEAF47B3-EFA8-E366-3187-1BB5352E228B}"/>
              </a:ext>
            </a:extLst>
          </p:cNvPr>
          <p:cNvSpPr>
            <a:spLocks noGrp="1"/>
          </p:cNvSpPr>
          <p:nvPr>
            <p:ph type="sldNum" sz="quarter" idx="7"/>
          </p:nvPr>
        </p:nvSpPr>
        <p:spPr/>
        <p:txBody>
          <a:bodyPr/>
          <a:lstStyle/>
          <a:p>
            <a:pPr marL="38100">
              <a:lnSpc>
                <a:spcPts val="1240"/>
              </a:lnSpc>
            </a:pPr>
            <a:fld id="{81D60167-4931-47E6-BA6A-407CBD079E47}" type="slidenum">
              <a:rPr lang="en-IN" smtClean="0"/>
              <a:t>28</a:t>
            </a:fld>
            <a:endParaRPr lang="en-IN" dirty="0"/>
          </a:p>
        </p:txBody>
      </p:sp>
      <p:sp>
        <p:nvSpPr>
          <p:cNvPr id="6" name="TextBox 5">
            <a:extLst>
              <a:ext uri="{FF2B5EF4-FFF2-40B4-BE49-F238E27FC236}">
                <a16:creationId xmlns:a16="http://schemas.microsoft.com/office/drawing/2014/main" id="{CF9E49A5-97DC-D00F-988E-CE43ECA1A1B7}"/>
              </a:ext>
            </a:extLst>
          </p:cNvPr>
          <p:cNvSpPr txBox="1"/>
          <p:nvPr/>
        </p:nvSpPr>
        <p:spPr>
          <a:xfrm>
            <a:off x="277975" y="838200"/>
            <a:ext cx="9170825" cy="5252079"/>
          </a:xfrm>
          <a:prstGeom prst="rect">
            <a:avLst/>
          </a:prstGeom>
          <a:noFill/>
        </p:spPr>
        <p:txBody>
          <a:bodyPr wrap="square">
            <a:spAutoFit/>
          </a:bodyPr>
          <a:lstStyle/>
          <a:p>
            <a:pPr marL="469900" marR="5080" indent="-457200">
              <a:lnSpc>
                <a:spcPct val="116000"/>
              </a:lnSpc>
              <a:spcBef>
                <a:spcPts val="100"/>
              </a:spcBef>
              <a:buFont typeface="Arial" panose="020B0604020202020204" pitchFamily="34" charset="0"/>
              <a:buChar char="•"/>
            </a:pPr>
            <a:r>
              <a:rPr lang="en-GB" sz="1800" spc="35" dirty="0">
                <a:latin typeface="Verdana" panose="020B0604030504040204" charset="0"/>
                <a:cs typeface="Verdana" panose="020B0604030504040204" charset="0"/>
              </a:rPr>
              <a:t>Two of</a:t>
            </a:r>
            <a:r>
              <a:rPr lang="en-GB" sz="1800" spc="-260"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these</a:t>
            </a:r>
            <a:r>
              <a:rPr lang="en-GB" sz="1800" spc="-260" dirty="0">
                <a:latin typeface="Verdana" panose="020B0604030504040204" charset="0"/>
                <a:cs typeface="Verdana" panose="020B0604030504040204" charset="0"/>
              </a:rPr>
              <a:t> </a:t>
            </a:r>
            <a:r>
              <a:rPr lang="en-GB" sz="1800" dirty="0">
                <a:latin typeface="Verdana" panose="020B0604030504040204" charset="0"/>
                <a:cs typeface="Verdana" panose="020B0604030504040204" charset="0"/>
              </a:rPr>
              <a:t>modules</a:t>
            </a:r>
            <a:r>
              <a:rPr lang="en-GB" sz="1800" spc="-260"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contribute</a:t>
            </a:r>
            <a:r>
              <a:rPr lang="en-GB" sz="1800" spc="-260"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to</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successful</a:t>
            </a:r>
            <a:r>
              <a:rPr lang="en-GB" sz="1800" spc="-260" dirty="0">
                <a:latin typeface="Verdana" panose="020B0604030504040204" charset="0"/>
                <a:cs typeface="Verdana" panose="020B0604030504040204" charset="0"/>
              </a:rPr>
              <a:t> </a:t>
            </a:r>
            <a:r>
              <a:rPr lang="en-GB" sz="1800" spc="-80" dirty="0">
                <a:latin typeface="Verdana" panose="020B0604030504040204" charset="0"/>
                <a:cs typeface="Verdana" panose="020B0604030504040204" charset="0"/>
              </a:rPr>
              <a:t>working</a:t>
            </a:r>
            <a:r>
              <a:rPr lang="en-GB" sz="1800" spc="-260"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of</a:t>
            </a:r>
            <a:r>
              <a:rPr lang="en-GB" sz="1800" spc="-260" dirty="0">
                <a:latin typeface="Verdana" panose="020B0604030504040204" charset="0"/>
                <a:cs typeface="Verdana" panose="020B0604030504040204" charset="0"/>
              </a:rPr>
              <a:t> </a:t>
            </a:r>
            <a:r>
              <a:rPr lang="en-GB" sz="1800" spc="-85" dirty="0">
                <a:latin typeface="Verdana" panose="020B0604030504040204" charset="0"/>
                <a:cs typeface="Verdana" panose="020B0604030504040204" charset="0"/>
              </a:rPr>
              <a:t>sign </a:t>
            </a:r>
            <a:r>
              <a:rPr lang="en-GB" sz="1800" spc="-55" dirty="0">
                <a:latin typeface="Verdana" panose="020B0604030504040204" charset="0"/>
                <a:cs typeface="Verdana" panose="020B0604030504040204" charset="0"/>
              </a:rPr>
              <a:t>language</a:t>
            </a:r>
            <a:r>
              <a:rPr lang="en-GB" sz="1800" spc="-260" dirty="0">
                <a:latin typeface="Verdana" panose="020B0604030504040204" charset="0"/>
                <a:cs typeface="Verdana" panose="020B0604030504040204" charset="0"/>
              </a:rPr>
              <a:t> </a:t>
            </a:r>
            <a:r>
              <a:rPr lang="en-GB" sz="1800" spc="5" dirty="0">
                <a:latin typeface="Verdana" panose="020B0604030504040204" charset="0"/>
                <a:cs typeface="Verdana" panose="020B0604030504040204" charset="0"/>
              </a:rPr>
              <a:t>interpreting</a:t>
            </a:r>
            <a:r>
              <a:rPr lang="en-GB" sz="1800" spc="-254" dirty="0">
                <a:latin typeface="Verdana" panose="020B0604030504040204" charset="0"/>
                <a:cs typeface="Verdana" panose="020B0604030504040204" charset="0"/>
              </a:rPr>
              <a:t> </a:t>
            </a:r>
            <a:r>
              <a:rPr lang="en-GB" sz="1800" dirty="0">
                <a:latin typeface="Verdana" panose="020B0604030504040204" charset="0"/>
                <a:cs typeface="Verdana" panose="020B0604030504040204" charset="0"/>
              </a:rPr>
              <a:t>system.</a:t>
            </a:r>
          </a:p>
          <a:p>
            <a:pPr marL="469900" marR="5080" indent="-457200">
              <a:lnSpc>
                <a:spcPct val="116000"/>
              </a:lnSpc>
              <a:spcBef>
                <a:spcPts val="100"/>
              </a:spcBef>
              <a:buFont typeface="Arial" panose="020B0604020202020204" pitchFamily="34" charset="0"/>
              <a:buChar char="•"/>
            </a:pPr>
            <a:endParaRPr lang="en-GB" sz="1800" spc="-40" dirty="0">
              <a:latin typeface="Verdana" panose="020B0604030504040204" charset="0"/>
              <a:cs typeface="Verdana" panose="020B0604030504040204" charset="0"/>
            </a:endParaRPr>
          </a:p>
          <a:p>
            <a:pPr marL="469900" marR="5080" indent="-457200">
              <a:lnSpc>
                <a:spcPct val="116000"/>
              </a:lnSpc>
              <a:spcBef>
                <a:spcPts val="100"/>
              </a:spcBef>
              <a:buFont typeface="Arial" panose="020B0604020202020204" pitchFamily="34" charset="0"/>
              <a:buChar char="•"/>
            </a:pPr>
            <a:r>
              <a:rPr lang="en-GB" sz="1800" spc="-40" dirty="0">
                <a:latin typeface="Verdana" panose="020B0604030504040204" charset="0"/>
                <a:cs typeface="Verdana" panose="020B0604030504040204" charset="0"/>
              </a:rPr>
              <a:t>The</a:t>
            </a:r>
            <a:r>
              <a:rPr lang="en-GB" sz="1800" spc="-254"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flow</a:t>
            </a:r>
            <a:r>
              <a:rPr lang="en-GB" sz="1800" spc="-254"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of</a:t>
            </a:r>
            <a:r>
              <a:rPr lang="en-GB" sz="1800" spc="-260"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execution</a:t>
            </a:r>
            <a:r>
              <a:rPr lang="en-GB" sz="1800" spc="-254"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takes</a:t>
            </a:r>
            <a:r>
              <a:rPr lang="en-GB" sz="1800" spc="-260" dirty="0">
                <a:latin typeface="Verdana" panose="020B0604030504040204" charset="0"/>
                <a:cs typeface="Verdana" panose="020B0604030504040204" charset="0"/>
              </a:rPr>
              <a:t> </a:t>
            </a:r>
            <a:r>
              <a:rPr lang="en-GB" sz="1800" spc="55" dirty="0">
                <a:latin typeface="Verdana" panose="020B0604030504040204" charset="0"/>
                <a:cs typeface="Verdana" panose="020B0604030504040204" charset="0"/>
              </a:rPr>
              <a:t>place </a:t>
            </a:r>
            <a:r>
              <a:rPr lang="en-GB" sz="1800" spc="-1120"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in </a:t>
            </a:r>
            <a:r>
              <a:rPr lang="en-GB" sz="1800" spc="60" dirty="0">
                <a:latin typeface="Verdana" panose="020B0604030504040204" charset="0"/>
                <a:cs typeface="Verdana" panose="020B0604030504040204" charset="0"/>
              </a:rPr>
              <a:t>the </a:t>
            </a:r>
            <a:r>
              <a:rPr lang="en-GB" sz="1800" spc="-20" dirty="0">
                <a:latin typeface="Verdana" panose="020B0604030504040204" charset="0"/>
                <a:cs typeface="Verdana" panose="020B0604030504040204" charset="0"/>
              </a:rPr>
              <a:t>following </a:t>
            </a:r>
            <a:r>
              <a:rPr lang="en-GB" sz="1800" spc="-25" dirty="0">
                <a:latin typeface="Verdana" panose="020B0604030504040204" charset="0"/>
                <a:cs typeface="Verdana" panose="020B0604030504040204" charset="0"/>
              </a:rPr>
              <a:t>manner: </a:t>
            </a:r>
            <a:r>
              <a:rPr lang="en-GB" sz="1800" spc="-40" dirty="0">
                <a:latin typeface="Verdana" panose="020B0604030504040204" charset="0"/>
                <a:cs typeface="Verdana" panose="020B0604030504040204" charset="0"/>
              </a:rPr>
              <a:t>The </a:t>
            </a:r>
            <a:r>
              <a:rPr lang="en-GB" sz="1800" spc="35" dirty="0">
                <a:latin typeface="Verdana" panose="020B0604030504040204" charset="0"/>
                <a:cs typeface="Verdana" panose="020B0604030504040204" charset="0"/>
              </a:rPr>
              <a:t>camera </a:t>
            </a:r>
            <a:r>
              <a:rPr lang="en-GB" sz="1800" spc="-30" dirty="0">
                <a:latin typeface="Verdana" panose="020B0604030504040204" charset="0"/>
                <a:cs typeface="Verdana" panose="020B0604030504040204" charset="0"/>
              </a:rPr>
              <a:t>gets </a:t>
            </a:r>
            <a:r>
              <a:rPr lang="en-GB" sz="1800" spc="60" dirty="0">
                <a:latin typeface="Verdana" panose="020B0604030504040204" charset="0"/>
                <a:cs typeface="Verdana" panose="020B0604030504040204" charset="0"/>
              </a:rPr>
              <a:t>the </a:t>
            </a:r>
            <a:r>
              <a:rPr lang="en-GB" sz="1800" spc="10" dirty="0">
                <a:latin typeface="Verdana" panose="020B0604030504040204" charset="0"/>
                <a:cs typeface="Verdana" panose="020B0604030504040204" charset="0"/>
              </a:rPr>
              <a:t>input </a:t>
            </a:r>
            <a:r>
              <a:rPr lang="en-GB" sz="1800" spc="-10" dirty="0">
                <a:latin typeface="Verdana" panose="020B0604030504040204" charset="0"/>
                <a:cs typeface="Verdana" panose="020B0604030504040204" charset="0"/>
              </a:rPr>
              <a:t>gesture </a:t>
            </a:r>
            <a:r>
              <a:rPr lang="en-GB" sz="1800" spc="-5"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image</a:t>
            </a:r>
            <a:r>
              <a:rPr lang="en-GB" sz="1800" spc="-260"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from</a:t>
            </a:r>
            <a:r>
              <a:rPr lang="en-GB" sz="1800" spc="-254"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user,</a:t>
            </a:r>
            <a:r>
              <a:rPr lang="en-GB" sz="1800" spc="-254"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55" dirty="0">
                <a:latin typeface="Verdana" panose="020B0604030504040204" charset="0"/>
                <a:cs typeface="Verdana" panose="020B0604030504040204" charset="0"/>
              </a:rPr>
              <a:t>detection</a:t>
            </a:r>
            <a:r>
              <a:rPr lang="en-GB" sz="1800" spc="-254"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process</a:t>
            </a:r>
            <a:r>
              <a:rPr lang="en-GB" sz="1800" spc="-260"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takes</a:t>
            </a:r>
            <a:r>
              <a:rPr lang="en-GB" sz="1800" spc="-254" dirty="0">
                <a:latin typeface="Verdana" panose="020B0604030504040204" charset="0"/>
                <a:cs typeface="Verdana" panose="020B0604030504040204" charset="0"/>
              </a:rPr>
              <a:t> </a:t>
            </a:r>
            <a:r>
              <a:rPr lang="en-GB" sz="1800" spc="55" dirty="0">
                <a:latin typeface="Verdana" panose="020B0604030504040204" charset="0"/>
                <a:cs typeface="Verdana" panose="020B0604030504040204" charset="0"/>
              </a:rPr>
              <a:t>place</a:t>
            </a:r>
            <a:r>
              <a:rPr lang="en-GB" sz="1800" spc="-260"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to</a:t>
            </a:r>
            <a:r>
              <a:rPr lang="en-GB" sz="1800" spc="-254"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check </a:t>
            </a:r>
            <a:r>
              <a:rPr lang="en-GB" sz="1800" spc="-1125"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if</a:t>
            </a:r>
            <a:r>
              <a:rPr lang="en-GB" sz="1800" spc="-260"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it</a:t>
            </a:r>
            <a:r>
              <a:rPr lang="en-GB" sz="1800" spc="-254"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is</a:t>
            </a:r>
            <a:r>
              <a:rPr lang="en-GB" sz="1800" spc="-260"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a</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hand</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or</a:t>
            </a:r>
            <a:r>
              <a:rPr lang="en-GB" sz="1800" spc="-260"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not</a:t>
            </a:r>
            <a:r>
              <a:rPr lang="en-GB" sz="1800" spc="-254" dirty="0">
                <a:latin typeface="Verdana" panose="020B0604030504040204" charset="0"/>
                <a:cs typeface="Verdana" panose="020B0604030504040204" charset="0"/>
              </a:rPr>
              <a:t> </a:t>
            </a:r>
            <a:r>
              <a:rPr lang="en-GB" sz="1800" spc="-85" dirty="0">
                <a:latin typeface="Verdana" panose="020B0604030504040204" charset="0"/>
                <a:cs typeface="Verdana" panose="020B0604030504040204" charset="0"/>
              </a:rPr>
              <a:t>using</a:t>
            </a:r>
            <a:r>
              <a:rPr lang="en-GB" sz="1800" spc="-254"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certain</a:t>
            </a:r>
            <a:r>
              <a:rPr lang="en-GB" sz="1800" spc="-260"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algorithms,</a:t>
            </a:r>
            <a:r>
              <a:rPr lang="en-GB" sz="1800" spc="-254"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image</a:t>
            </a:r>
            <a:r>
              <a:rPr lang="en-GB" sz="1800" spc="-254" dirty="0">
                <a:latin typeface="Verdana" panose="020B0604030504040204" charset="0"/>
                <a:cs typeface="Verdana" panose="020B0604030504040204" charset="0"/>
              </a:rPr>
              <a:t> </a:t>
            </a:r>
            <a:r>
              <a:rPr lang="en-GB" sz="1800" spc="-5" dirty="0">
                <a:latin typeface="Verdana" panose="020B0604030504040204" charset="0"/>
                <a:cs typeface="Verdana" panose="020B0604030504040204" charset="0"/>
              </a:rPr>
              <a:t>recognition </a:t>
            </a:r>
            <a:r>
              <a:rPr lang="en-GB" sz="1800" spc="-65" dirty="0">
                <a:latin typeface="Verdana" panose="020B0604030504040204" charset="0"/>
                <a:cs typeface="Verdana" panose="020B0604030504040204" charset="0"/>
              </a:rPr>
              <a:t>is </a:t>
            </a:r>
            <a:r>
              <a:rPr lang="en-GB" sz="1800" spc="60" dirty="0">
                <a:latin typeface="Verdana" panose="020B0604030504040204" charset="0"/>
                <a:cs typeface="Verdana" panose="020B0604030504040204" charset="0"/>
              </a:rPr>
              <a:t>the </a:t>
            </a:r>
            <a:r>
              <a:rPr lang="en-GB" sz="1800" spc="-55" dirty="0">
                <a:latin typeface="Verdana" panose="020B0604030504040204" charset="0"/>
                <a:cs typeface="Verdana" panose="020B0604030504040204" charset="0"/>
              </a:rPr>
              <a:t>next </a:t>
            </a:r>
            <a:r>
              <a:rPr lang="en-GB" sz="1800" spc="45" dirty="0">
                <a:latin typeface="Verdana" panose="020B0604030504040204" charset="0"/>
                <a:cs typeface="Verdana" panose="020B0604030504040204" charset="0"/>
              </a:rPr>
              <a:t>step . </a:t>
            </a:r>
          </a:p>
          <a:p>
            <a:pPr marL="12700" marR="5080">
              <a:lnSpc>
                <a:spcPct val="116000"/>
              </a:lnSpc>
              <a:spcBef>
                <a:spcPts val="100"/>
              </a:spcBef>
            </a:pPr>
            <a:endParaRPr lang="en-GB" sz="1800" spc="45" dirty="0">
              <a:latin typeface="Verdana" panose="020B0604030504040204" charset="0"/>
              <a:cs typeface="Verdana" panose="020B0604030504040204" charset="0"/>
            </a:endParaRPr>
          </a:p>
          <a:p>
            <a:pPr marL="469900" marR="5080" indent="-457200">
              <a:lnSpc>
                <a:spcPct val="116000"/>
              </a:lnSpc>
              <a:spcBef>
                <a:spcPts val="100"/>
              </a:spcBef>
              <a:buFont typeface="Arial" panose="020B0604020202020204" pitchFamily="34" charset="0"/>
              <a:buChar char="•"/>
            </a:pPr>
            <a:r>
              <a:rPr lang="en-GB" sz="1800" spc="35" dirty="0">
                <a:latin typeface="Verdana" panose="020B0604030504040204" charset="0"/>
                <a:cs typeface="Verdana" panose="020B0604030504040204" charset="0"/>
              </a:rPr>
              <a:t>where </a:t>
            </a:r>
            <a:r>
              <a:rPr lang="en-GB" sz="1800" spc="60" dirty="0">
                <a:latin typeface="Verdana" panose="020B0604030504040204" charset="0"/>
                <a:cs typeface="Verdana" panose="020B0604030504040204" charset="0"/>
              </a:rPr>
              <a:t>the </a:t>
            </a:r>
            <a:r>
              <a:rPr lang="en-GB" sz="1800" spc="-65" dirty="0">
                <a:latin typeface="Verdana" panose="020B0604030504040204" charset="0"/>
                <a:cs typeface="Verdana" panose="020B0604030504040204" charset="0"/>
              </a:rPr>
              <a:t>image </a:t>
            </a:r>
            <a:r>
              <a:rPr lang="en-GB" sz="1800" spc="30" dirty="0">
                <a:latin typeface="Verdana" panose="020B0604030504040204" charset="0"/>
                <a:cs typeface="Verdana" panose="020B0604030504040204" charset="0"/>
              </a:rPr>
              <a:t>acquired </a:t>
            </a:r>
            <a:r>
              <a:rPr lang="en-GB" sz="1800" spc="10" dirty="0">
                <a:latin typeface="Verdana" panose="020B0604030504040204" charset="0"/>
                <a:cs typeface="Verdana" panose="020B0604030504040204" charset="0"/>
              </a:rPr>
              <a:t>from </a:t>
            </a:r>
            <a:r>
              <a:rPr lang="en-GB" sz="1800" spc="60" dirty="0">
                <a:latin typeface="Verdana" panose="020B0604030504040204" charset="0"/>
                <a:cs typeface="Verdana" panose="020B0604030504040204" charset="0"/>
              </a:rPr>
              <a:t>the </a:t>
            </a:r>
            <a:r>
              <a:rPr lang="en-GB" sz="1800" dirty="0">
                <a:latin typeface="Verdana" panose="020B0604030504040204" charset="0"/>
                <a:cs typeface="Verdana" panose="020B0604030504040204" charset="0"/>
              </a:rPr>
              <a:t>user </a:t>
            </a:r>
            <a:r>
              <a:rPr lang="en-GB" sz="1800" spc="-65" dirty="0">
                <a:latin typeface="Verdana" panose="020B0604030504040204" charset="0"/>
                <a:cs typeface="Verdana" panose="020B0604030504040204" charset="0"/>
              </a:rPr>
              <a:t>is </a:t>
            </a:r>
            <a:r>
              <a:rPr lang="en-GB" sz="1800" spc="35" dirty="0">
                <a:latin typeface="Verdana" panose="020B0604030504040204" charset="0"/>
                <a:cs typeface="Verdana" panose="020B0604030504040204" charset="0"/>
              </a:rPr>
              <a:t>compared</a:t>
            </a:r>
            <a:r>
              <a:rPr lang="en-GB" sz="1800" spc="-260" dirty="0">
                <a:latin typeface="Verdana" panose="020B0604030504040204" charset="0"/>
                <a:cs typeface="Verdana" panose="020B0604030504040204" charset="0"/>
              </a:rPr>
              <a:t> </a:t>
            </a:r>
            <a:r>
              <a:rPr lang="en-GB" sz="1800" spc="25" dirty="0">
                <a:latin typeface="Verdana" panose="020B0604030504040204" charset="0"/>
                <a:cs typeface="Verdana" panose="020B0604030504040204" charset="0"/>
              </a:rPr>
              <a:t>with</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54"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images</a:t>
            </a:r>
            <a:r>
              <a:rPr lang="en-GB" sz="1800" spc="-260"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in</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54"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dataset,</a:t>
            </a:r>
            <a:r>
              <a:rPr lang="en-GB" sz="1800" spc="-260"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to</a:t>
            </a:r>
            <a:r>
              <a:rPr lang="en-GB" sz="1800" spc="-260"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interpret</a:t>
            </a:r>
            <a:r>
              <a:rPr lang="en-GB" sz="1800" spc="-254"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 </a:t>
            </a:r>
            <a:r>
              <a:rPr lang="en-GB" sz="1800" dirty="0">
                <a:latin typeface="Verdana" panose="020B0604030504040204" charset="0"/>
                <a:cs typeface="Verdana" panose="020B0604030504040204" charset="0"/>
              </a:rPr>
              <a:t>shown</a:t>
            </a:r>
            <a:r>
              <a:rPr lang="en-GB" sz="1800" spc="-260"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gesture.</a:t>
            </a:r>
          </a:p>
          <a:p>
            <a:pPr marL="469900" marR="231140" indent="-457200">
              <a:lnSpc>
                <a:spcPct val="116000"/>
              </a:lnSpc>
              <a:buFont typeface="Arial" panose="020B0604020202020204" pitchFamily="34" charset="0"/>
              <a:buChar char="•"/>
            </a:pPr>
            <a:endParaRPr lang="en-GB" sz="1800" spc="-35" dirty="0">
              <a:latin typeface="Verdana" panose="020B0604030504040204" charset="0"/>
              <a:cs typeface="Verdana" panose="020B0604030504040204" charset="0"/>
            </a:endParaRPr>
          </a:p>
          <a:p>
            <a:pPr marL="469900" marR="231140" indent="-457200">
              <a:lnSpc>
                <a:spcPct val="116000"/>
              </a:lnSpc>
              <a:buFont typeface="Arial" panose="020B0604020202020204" pitchFamily="34" charset="0"/>
              <a:buChar char="•"/>
            </a:pPr>
            <a:r>
              <a:rPr lang="en-GB" sz="1800" spc="-254"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Image</a:t>
            </a:r>
            <a:r>
              <a:rPr lang="en-GB" sz="1800" spc="-254" dirty="0">
                <a:latin typeface="Verdana" panose="020B0604030504040204" charset="0"/>
                <a:cs typeface="Verdana" panose="020B0604030504040204" charset="0"/>
              </a:rPr>
              <a:t> </a:t>
            </a:r>
            <a:r>
              <a:rPr lang="en-GB" sz="1800" spc="-5" dirty="0">
                <a:latin typeface="Verdana" panose="020B0604030504040204" charset="0"/>
                <a:cs typeface="Verdana" panose="020B0604030504040204" charset="0"/>
              </a:rPr>
              <a:t>recognition</a:t>
            </a:r>
            <a:r>
              <a:rPr lang="en-GB" sz="1800" spc="-254"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is</a:t>
            </a:r>
            <a:r>
              <a:rPr lang="en-GB" sz="1800" spc="-254" dirty="0">
                <a:latin typeface="Verdana" panose="020B0604030504040204" charset="0"/>
                <a:cs typeface="Verdana" panose="020B0604030504040204" charset="0"/>
              </a:rPr>
              <a:t> </a:t>
            </a:r>
            <a:r>
              <a:rPr lang="en-GB" sz="1800" spc="30" dirty="0">
                <a:latin typeface="Verdana" panose="020B0604030504040204" charset="0"/>
                <a:cs typeface="Verdana" panose="020B0604030504040204" charset="0"/>
              </a:rPr>
              <a:t>done</a:t>
            </a:r>
            <a:r>
              <a:rPr lang="en-GB" sz="1800" spc="-254" dirty="0">
                <a:latin typeface="Verdana" panose="020B0604030504040204" charset="0"/>
                <a:cs typeface="Verdana" panose="020B0604030504040204" charset="0"/>
              </a:rPr>
              <a:t> </a:t>
            </a:r>
            <a:r>
              <a:rPr lang="en-GB" sz="1800" spc="-85" dirty="0">
                <a:latin typeface="Verdana" panose="020B0604030504040204" charset="0"/>
                <a:cs typeface="Verdana" panose="020B0604030504040204" charset="0"/>
              </a:rPr>
              <a:t>using</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a</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model</a:t>
            </a:r>
            <a:r>
              <a:rPr lang="en-GB" sz="1800" spc="-254" dirty="0">
                <a:latin typeface="Verdana" panose="020B0604030504040204" charset="0"/>
                <a:cs typeface="Verdana" panose="020B0604030504040204" charset="0"/>
              </a:rPr>
              <a:t> </a:t>
            </a:r>
            <a:r>
              <a:rPr lang="en-GB" sz="1800" spc="-50" dirty="0">
                <a:latin typeface="Verdana" panose="020B0604030504040204" charset="0"/>
                <a:cs typeface="Verdana" panose="020B0604030504040204" charset="0"/>
              </a:rPr>
              <a:t>known </a:t>
            </a:r>
            <a:r>
              <a:rPr lang="en-GB" sz="1800" spc="-1125"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as</a:t>
            </a:r>
            <a:r>
              <a:rPr lang="en-GB" sz="1800" spc="-260" dirty="0">
                <a:latin typeface="Verdana" panose="020B0604030504040204" charset="0"/>
                <a:cs typeface="Verdana" panose="020B0604030504040204" charset="0"/>
              </a:rPr>
              <a:t> </a:t>
            </a:r>
            <a:r>
              <a:rPr lang="en-GB" sz="1800" spc="150" dirty="0">
                <a:latin typeface="Verdana" panose="020B0604030504040204" charset="0"/>
                <a:cs typeface="Verdana" panose="020B0604030504040204" charset="0"/>
              </a:rPr>
              <a:t>SVM</a:t>
            </a:r>
            <a:r>
              <a:rPr lang="en-GB" sz="1800" spc="-254"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or</a:t>
            </a:r>
            <a:r>
              <a:rPr lang="en-GB" sz="1800" spc="-254"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Support</a:t>
            </a:r>
            <a:r>
              <a:rPr lang="en-GB" sz="1800" spc="-254"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Vector</a:t>
            </a:r>
            <a:r>
              <a:rPr lang="en-GB" sz="1800" spc="-260"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Machine.</a:t>
            </a:r>
            <a:r>
              <a:rPr lang="en-GB" sz="1800" spc="-254" dirty="0">
                <a:latin typeface="Verdana" panose="020B0604030504040204" charset="0"/>
                <a:cs typeface="Verdana" panose="020B0604030504040204" charset="0"/>
              </a:rPr>
              <a:t> </a:t>
            </a:r>
          </a:p>
          <a:p>
            <a:pPr marL="469900" marR="231140" indent="-457200">
              <a:lnSpc>
                <a:spcPct val="116000"/>
              </a:lnSpc>
              <a:buFont typeface="Arial" panose="020B0604020202020204" pitchFamily="34" charset="0"/>
              <a:buChar char="•"/>
            </a:pPr>
            <a:endParaRPr lang="en-GB" sz="1800" spc="-254" dirty="0">
              <a:latin typeface="Verdana" panose="020B0604030504040204" charset="0"/>
              <a:cs typeface="Verdana" panose="020B0604030504040204" charset="0"/>
            </a:endParaRPr>
          </a:p>
          <a:p>
            <a:pPr marL="469900" marR="231140" indent="-457200">
              <a:lnSpc>
                <a:spcPct val="116000"/>
              </a:lnSpc>
              <a:buFont typeface="Arial" panose="020B0604020202020204" pitchFamily="34" charset="0"/>
              <a:buChar char="•"/>
            </a:pPr>
            <a:r>
              <a:rPr lang="en-GB" sz="1800" spc="-40" dirty="0">
                <a:latin typeface="Verdana" panose="020B0604030504040204" charset="0"/>
                <a:cs typeface="Verdana" panose="020B0604030504040204" charset="0"/>
              </a:rPr>
              <a:t>The</a:t>
            </a:r>
            <a:r>
              <a:rPr lang="en-GB" sz="1800" spc="-254" dirty="0">
                <a:latin typeface="Verdana" panose="020B0604030504040204" charset="0"/>
                <a:cs typeface="Verdana" panose="020B0604030504040204" charset="0"/>
              </a:rPr>
              <a:t> </a:t>
            </a:r>
            <a:r>
              <a:rPr lang="en-GB" sz="1800" spc="-55" dirty="0">
                <a:latin typeface="Verdana" panose="020B0604030504040204" charset="0"/>
                <a:cs typeface="Verdana" panose="020B0604030504040204" charset="0"/>
              </a:rPr>
              <a:t>next</a:t>
            </a:r>
            <a:r>
              <a:rPr lang="en-GB" sz="1800" spc="-254" dirty="0">
                <a:latin typeface="Verdana" panose="020B0604030504040204" charset="0"/>
                <a:cs typeface="Verdana" panose="020B0604030504040204" charset="0"/>
              </a:rPr>
              <a:t> </a:t>
            </a:r>
            <a:r>
              <a:rPr lang="en-GB" sz="1800" spc="45" dirty="0">
                <a:latin typeface="Verdana" panose="020B0604030504040204" charset="0"/>
                <a:cs typeface="Verdana" panose="020B0604030504040204" charset="0"/>
              </a:rPr>
              <a:t>step</a:t>
            </a:r>
            <a:r>
              <a:rPr lang="en-GB" sz="1800" spc="-254"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is</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54" dirty="0">
                <a:latin typeface="Verdana" panose="020B0604030504040204" charset="0"/>
                <a:cs typeface="Verdana" panose="020B0604030504040204" charset="0"/>
              </a:rPr>
              <a:t> </a:t>
            </a:r>
            <a:r>
              <a:rPr lang="en-GB" sz="1800" spc="40" dirty="0">
                <a:latin typeface="Verdana" panose="020B0604030504040204" charset="0"/>
                <a:cs typeface="Verdana" panose="020B0604030504040204" charset="0"/>
              </a:rPr>
              <a:t>output </a:t>
            </a:r>
            <a:r>
              <a:rPr lang="en-GB" sz="1800" spc="-1125"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where</a:t>
            </a:r>
            <a:r>
              <a:rPr lang="en-GB" sz="1800" spc="-260" dirty="0">
                <a:latin typeface="Verdana" panose="020B0604030504040204" charset="0"/>
                <a:cs typeface="Verdana" panose="020B0604030504040204" charset="0"/>
              </a:rPr>
              <a:t> </a:t>
            </a:r>
            <a:r>
              <a:rPr lang="en-GB" sz="1800" spc="60" dirty="0">
                <a:latin typeface="Verdana" panose="020B0604030504040204" charset="0"/>
                <a:cs typeface="Verdana" panose="020B0604030504040204" charset="0"/>
              </a:rPr>
              <a:t>the</a:t>
            </a:r>
            <a:r>
              <a:rPr lang="en-GB" sz="1800" spc="-260" dirty="0">
                <a:latin typeface="Verdana" panose="020B0604030504040204" charset="0"/>
                <a:cs typeface="Verdana" panose="020B0604030504040204" charset="0"/>
              </a:rPr>
              <a:t> </a:t>
            </a:r>
            <a:r>
              <a:rPr lang="en-GB" sz="1800" spc="-35" dirty="0">
                <a:latin typeface="Verdana" panose="020B0604030504040204" charset="0"/>
                <a:cs typeface="Verdana" panose="020B0604030504040204" charset="0"/>
              </a:rPr>
              <a:t>recognized</a:t>
            </a:r>
            <a:r>
              <a:rPr lang="en-GB" sz="1800" spc="-260"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symbol</a:t>
            </a:r>
            <a:r>
              <a:rPr lang="en-GB" sz="1800" spc="-260" dirty="0">
                <a:latin typeface="Verdana" panose="020B0604030504040204" charset="0"/>
                <a:cs typeface="Verdana" panose="020B0604030504040204" charset="0"/>
              </a:rPr>
              <a:t> </a:t>
            </a:r>
            <a:r>
              <a:rPr lang="en-GB" sz="1800" spc="-65" dirty="0">
                <a:latin typeface="Verdana" panose="020B0604030504040204" charset="0"/>
                <a:cs typeface="Verdana" panose="020B0604030504040204" charset="0"/>
              </a:rPr>
              <a:t>is</a:t>
            </a:r>
            <a:r>
              <a:rPr lang="en-GB" sz="1800" spc="-260" dirty="0">
                <a:latin typeface="Verdana" panose="020B0604030504040204" charset="0"/>
                <a:cs typeface="Verdana" panose="020B0604030504040204" charset="0"/>
              </a:rPr>
              <a:t> </a:t>
            </a:r>
            <a:r>
              <a:rPr lang="en-GB" sz="1800" spc="75" dirty="0">
                <a:latin typeface="Verdana" panose="020B0604030504040204" charset="0"/>
                <a:cs typeface="Verdana" panose="020B0604030504040204" charset="0"/>
              </a:rPr>
              <a:t>converted</a:t>
            </a:r>
            <a:r>
              <a:rPr lang="en-GB" sz="1800" spc="-260" dirty="0">
                <a:latin typeface="Verdana" panose="020B0604030504040204" charset="0"/>
                <a:cs typeface="Verdana" panose="020B0604030504040204" charset="0"/>
              </a:rPr>
              <a:t> </a:t>
            </a:r>
            <a:r>
              <a:rPr lang="en-GB" sz="1800" spc="70" dirty="0">
                <a:latin typeface="Verdana" panose="020B0604030504040204" charset="0"/>
                <a:cs typeface="Verdana" panose="020B0604030504040204" charset="0"/>
              </a:rPr>
              <a:t>to</a:t>
            </a:r>
            <a:r>
              <a:rPr lang="en-GB" sz="1800" spc="-260" dirty="0">
                <a:latin typeface="Verdana" panose="020B0604030504040204" charset="0"/>
                <a:cs typeface="Verdana" panose="020B0604030504040204" charset="0"/>
              </a:rPr>
              <a:t> </a:t>
            </a:r>
            <a:r>
              <a:rPr lang="en-GB" sz="1800" spc="-20" dirty="0">
                <a:latin typeface="Verdana" panose="020B0604030504040204" charset="0"/>
                <a:cs typeface="Verdana" panose="020B0604030504040204" charset="0"/>
              </a:rPr>
              <a:t>text</a:t>
            </a:r>
            <a:r>
              <a:rPr lang="en-GB" sz="1800" spc="-260" dirty="0">
                <a:latin typeface="Verdana" panose="020B0604030504040204" charset="0"/>
                <a:cs typeface="Verdana" panose="020B0604030504040204" charset="0"/>
              </a:rPr>
              <a:t> </a:t>
            </a:r>
            <a:r>
              <a:rPr lang="en-GB" sz="1800" spc="10" dirty="0">
                <a:latin typeface="Verdana" panose="020B0604030504040204" charset="0"/>
                <a:cs typeface="Verdana" panose="020B0604030504040204" charset="0"/>
              </a:rPr>
              <a:t>form</a:t>
            </a:r>
            <a:r>
              <a:rPr lang="en-GB" sz="1800" spc="-260" dirty="0">
                <a:latin typeface="Verdana" panose="020B0604030504040204" charset="0"/>
                <a:cs typeface="Verdana" panose="020B0604030504040204" charset="0"/>
              </a:rPr>
              <a:t> </a:t>
            </a:r>
            <a:r>
              <a:rPr lang="en-GB" sz="1800" spc="-15" dirty="0">
                <a:latin typeface="Verdana" panose="020B0604030504040204" charset="0"/>
                <a:cs typeface="Verdana" panose="020B0604030504040204" charset="0"/>
              </a:rPr>
              <a:t>as</a:t>
            </a:r>
            <a:r>
              <a:rPr lang="en-GB" sz="1800" spc="-260" dirty="0">
                <a:latin typeface="Verdana" panose="020B0604030504040204" charset="0"/>
                <a:cs typeface="Verdana" panose="020B0604030504040204" charset="0"/>
              </a:rPr>
              <a:t> </a:t>
            </a:r>
            <a:r>
              <a:rPr lang="en-GB" sz="1800" spc="50" dirty="0">
                <a:latin typeface="Verdana" panose="020B0604030504040204" charset="0"/>
                <a:cs typeface="Verdana" panose="020B0604030504040204" charset="0"/>
              </a:rPr>
              <a:t>the </a:t>
            </a:r>
            <a:r>
              <a:rPr lang="en-GB" sz="1800" spc="5" dirty="0">
                <a:latin typeface="Verdana" panose="020B0604030504040204" charset="0"/>
                <a:cs typeface="Verdana" panose="020B0604030504040204" charset="0"/>
              </a:rPr>
              <a:t>output.</a:t>
            </a:r>
          </a:p>
        </p:txBody>
      </p:sp>
    </p:spTree>
    <p:extLst>
      <p:ext uri="{BB962C8B-B14F-4D97-AF65-F5344CB8AC3E}">
        <p14:creationId xmlns:p14="http://schemas.microsoft.com/office/powerpoint/2010/main" val="3935136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ftr" sz="quarter" idx="5"/>
          </p:nvPr>
        </p:nvSpPr>
        <p:spPr>
          <a:xfrm>
            <a:off x="5257800" y="6472554"/>
            <a:ext cx="1129665" cy="156068"/>
          </a:xfrm>
          <a:prstGeom prst="rect">
            <a:avLst/>
          </a:prstGeom>
        </p:spPr>
        <p:txBody>
          <a:bodyPr vert="horz" wrap="square" lIns="0" tIns="0" rIns="0" bIns="0" rtlCol="0">
            <a:spAutoFit/>
          </a:bodyPr>
          <a:lstStyle/>
          <a:p>
            <a:pPr marL="12700">
              <a:lnSpc>
                <a:spcPts val="1240"/>
              </a:lnSpc>
            </a:pPr>
            <a:endParaRPr dirty="0"/>
          </a:p>
        </p:txBody>
      </p:sp>
      <p:sp>
        <p:nvSpPr>
          <p:cNvPr id="2" name="object 2"/>
          <p:cNvSpPr txBox="1">
            <a:spLocks noGrp="1"/>
          </p:cNvSpPr>
          <p:nvPr>
            <p:ph type="title"/>
          </p:nvPr>
        </p:nvSpPr>
        <p:spPr>
          <a:xfrm>
            <a:off x="400050" y="266700"/>
            <a:ext cx="11506200" cy="1066800"/>
          </a:xfrm>
          <a:prstGeom prst="rect">
            <a:avLst/>
          </a:prstGeom>
          <a:solidFill>
            <a:srgbClr val="000000"/>
          </a:solidFill>
        </p:spPr>
        <p:txBody>
          <a:bodyPr vert="horz" wrap="square" lIns="0" tIns="128905" rIns="0" bIns="0" rtlCol="0">
            <a:spAutoFit/>
          </a:bodyPr>
          <a:lstStyle/>
          <a:p>
            <a:pPr marL="90170">
              <a:lnSpc>
                <a:spcPct val="100000"/>
              </a:lnSpc>
              <a:spcBef>
                <a:spcPts val="1015"/>
              </a:spcBef>
            </a:pPr>
            <a:r>
              <a:rPr spc="-270" dirty="0"/>
              <a:t>Reference:</a:t>
            </a:r>
          </a:p>
        </p:txBody>
      </p:sp>
      <p:sp>
        <p:nvSpPr>
          <p:cNvPr id="3" name="object 3"/>
          <p:cNvSpPr txBox="1"/>
          <p:nvPr/>
        </p:nvSpPr>
        <p:spPr>
          <a:xfrm>
            <a:off x="478155" y="1409699"/>
            <a:ext cx="11428095" cy="4604466"/>
          </a:xfrm>
          <a:prstGeom prst="rect">
            <a:avLst/>
          </a:prstGeom>
        </p:spPr>
        <p:txBody>
          <a:bodyPr vert="horz" wrap="square" lIns="0" tIns="170815" rIns="0" bIns="0" rtlCol="0">
            <a:spAutoFit/>
          </a:bodyPr>
          <a:lstStyle/>
          <a:p>
            <a:r>
              <a:rPr lang="en-IN" altLang="en-US" dirty="0"/>
              <a:t>[1]Herzig, Melissa, and Thomas E. Allen. "Deaf children’s engagement with American Sign Language-English bilingual storybook apps." The Journal of Deaf Studies and Deaf Education 28.1 (2023): 53-67.</a:t>
            </a:r>
          </a:p>
          <a:p>
            <a:endParaRPr lang="en-IN" altLang="en-US" dirty="0"/>
          </a:p>
          <a:p>
            <a:r>
              <a:rPr lang="en-IN" altLang="en-US" dirty="0"/>
              <a:t>[2]</a:t>
            </a:r>
            <a:r>
              <a:rPr lang="en-IN" altLang="en-US" dirty="0" err="1"/>
              <a:t>Alawajee</a:t>
            </a:r>
            <a:r>
              <a:rPr lang="en-IN" altLang="en-US" dirty="0"/>
              <a:t>, Omar. "Exploring the sign language proficiency of university undergraduate students in a pre services preparation program for teachers of deaf students." Higher Education Pedagogies 7.1 (2022): 65-87.</a:t>
            </a:r>
          </a:p>
          <a:p>
            <a:endParaRPr lang="en-IN" altLang="en-US" dirty="0"/>
          </a:p>
          <a:p>
            <a:r>
              <a:rPr lang="en-IN" altLang="en-US" dirty="0"/>
              <a:t>[3]Ott, Laura E., Linda C. Hodges, and William R. La Course. "Supporting deaf students in undergraduate research experiences: Perspectives of American Sign Language interpreters." Journal of Microbiology &amp; Biology Education 21.1 (2020): 20.</a:t>
            </a:r>
          </a:p>
          <a:p>
            <a:endParaRPr lang="en-IN" altLang="en-US" dirty="0"/>
          </a:p>
          <a:p>
            <a:r>
              <a:rPr lang="en-IN" altLang="en-US" dirty="0"/>
              <a:t>[4]Reagan, Timothy, Paula E. Matlins, and C. David Pie lick. "Deaf Epistemology, Sign Language and the Education of d/Deaf Children." Educational Studies 57.1 (2021): 37-57.</a:t>
            </a:r>
          </a:p>
          <a:p>
            <a:endParaRPr lang="en-IN" altLang="en-US" dirty="0"/>
          </a:p>
          <a:p>
            <a:r>
              <a:rPr lang="en-IN" altLang="en-US" dirty="0"/>
              <a:t>[5]Hussein, Karim Q., and Maha A. Al-</a:t>
            </a:r>
            <a:r>
              <a:rPr lang="en-IN" altLang="en-US" dirty="0" err="1"/>
              <a:t>Bayati</a:t>
            </a:r>
            <a:r>
              <a:rPr lang="en-IN" altLang="en-US" dirty="0"/>
              <a:t>. "Multi-Mode e-Learning System of Reading Skills for Deaf Students Based on Visual Multimedia." International Journal of Interactive Mobile Technologies 16.10 (2022).</a:t>
            </a:r>
          </a:p>
          <a:p>
            <a:endParaRPr lang="en-IN" altLang="en-US" dirty="0"/>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29</a:t>
            </a:fld>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 y="219075"/>
            <a:ext cx="11811000" cy="790575"/>
          </a:xfrm>
          <a:prstGeom prst="rect">
            <a:avLst/>
          </a:prstGeom>
          <a:solidFill>
            <a:srgbClr val="000000"/>
          </a:solidFill>
        </p:spPr>
        <p:txBody>
          <a:bodyPr vert="horz" wrap="square" lIns="0" tIns="0" rIns="0" bIns="0" rtlCol="0">
            <a:spAutoFit/>
          </a:bodyPr>
          <a:lstStyle/>
          <a:p>
            <a:pPr marL="95885">
              <a:lnSpc>
                <a:spcPts val="5230"/>
              </a:lnSpc>
            </a:pPr>
            <a:r>
              <a:rPr spc="-409" dirty="0"/>
              <a:t>Base</a:t>
            </a:r>
            <a:r>
              <a:rPr spc="-325" dirty="0"/>
              <a:t> </a:t>
            </a:r>
            <a:r>
              <a:rPr spc="-260" dirty="0"/>
              <a:t>Paper:</a:t>
            </a:r>
          </a:p>
        </p:txBody>
      </p:sp>
      <p:sp>
        <p:nvSpPr>
          <p:cNvPr id="3" name="object 3"/>
          <p:cNvSpPr txBox="1"/>
          <p:nvPr/>
        </p:nvSpPr>
        <p:spPr>
          <a:xfrm>
            <a:off x="245109" y="1297939"/>
            <a:ext cx="6607175" cy="3415807"/>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sz="2750" b="1" spc="5" dirty="0">
                <a:solidFill>
                  <a:srgbClr val="6F2F9F"/>
                </a:solidFill>
                <a:latin typeface="Carlito"/>
                <a:cs typeface="Carlito"/>
              </a:rPr>
              <a:t>TITLE:</a:t>
            </a:r>
            <a:endParaRPr lang="en-GB" sz="2750" b="1" spc="5" dirty="0">
              <a:solidFill>
                <a:srgbClr val="6F2F9F"/>
              </a:solidFill>
              <a:latin typeface="Carlito"/>
              <a:cs typeface="Carlito"/>
            </a:endParaRPr>
          </a:p>
          <a:p>
            <a:pPr marL="12065" marR="5080" algn="just">
              <a:lnSpc>
                <a:spcPts val="3080"/>
              </a:lnSpc>
              <a:spcBef>
                <a:spcPts val="415"/>
              </a:spcBef>
              <a:tabLst>
                <a:tab pos="241935" algn="l"/>
              </a:tabLst>
            </a:pPr>
            <a:r>
              <a:rPr lang="en-GB" sz="2750" b="1" spc="5" dirty="0">
                <a:solidFill>
                  <a:srgbClr val="6F2F9F"/>
                </a:solidFill>
                <a:latin typeface="Carlito"/>
                <a:cs typeface="Carlito"/>
              </a:rPr>
              <a:t> </a:t>
            </a:r>
            <a:r>
              <a:rPr lang="en-GB" sz="2750" b="1" spc="5" dirty="0">
                <a:solidFill>
                  <a:srgbClr val="FF0000"/>
                </a:solidFill>
                <a:latin typeface="Carlito"/>
                <a:cs typeface="Carlito"/>
              </a:rPr>
              <a:t>Deep learning for sign language recognition: Current Techniques, Benchmarks, and open Issues </a:t>
            </a:r>
          </a:p>
          <a:p>
            <a:pPr marL="241300" marR="5080" indent="-229235" algn="just">
              <a:lnSpc>
                <a:spcPts val="3080"/>
              </a:lnSpc>
              <a:spcBef>
                <a:spcPts val="415"/>
              </a:spcBef>
              <a:buFont typeface="Arial"/>
              <a:buChar char="•"/>
              <a:tabLst>
                <a:tab pos="241935" algn="l"/>
              </a:tabLst>
            </a:pPr>
            <a:r>
              <a:rPr sz="2750" b="1" dirty="0">
                <a:solidFill>
                  <a:srgbClr val="1F3863"/>
                </a:solidFill>
                <a:latin typeface="Carlito"/>
                <a:cs typeface="Carlito"/>
              </a:rPr>
              <a:t>Authors:</a:t>
            </a:r>
            <a:r>
              <a:rPr lang="en-GB" sz="2750" b="1" dirty="0">
                <a:solidFill>
                  <a:srgbClr val="1F3863"/>
                </a:solidFill>
                <a:latin typeface="Carlito"/>
                <a:cs typeface="Carlito"/>
              </a:rPr>
              <a:t> M</a:t>
            </a:r>
            <a:r>
              <a:rPr lang="en-IN" sz="2800" dirty="0"/>
              <a:t>UHAMMAD AL-QURISHI , (Member, IEEE), THARIQ KHALID, AND RIAD SOUISSI</a:t>
            </a:r>
            <a:r>
              <a:rPr sz="2750" b="1" spc="10" dirty="0">
                <a:solidFill>
                  <a:srgbClr val="001F5F"/>
                </a:solidFill>
                <a:latin typeface="Carlito"/>
                <a:cs typeface="Carlito"/>
              </a:rPr>
              <a:t>Publication:</a:t>
            </a:r>
            <a:r>
              <a:rPr lang="en-GB" sz="2750" b="1" spc="10" dirty="0">
                <a:solidFill>
                  <a:srgbClr val="001F5F"/>
                </a:solidFill>
                <a:latin typeface="Carlito"/>
                <a:cs typeface="Carlito"/>
              </a:rPr>
              <a:t> </a:t>
            </a:r>
            <a:r>
              <a:rPr sz="2750" spc="10" dirty="0">
                <a:latin typeface="Carlito"/>
                <a:cs typeface="Carlito"/>
              </a:rPr>
              <a:t> </a:t>
            </a:r>
            <a:r>
              <a:rPr sz="2750" dirty="0">
                <a:latin typeface="Carlito"/>
                <a:cs typeface="Carlito"/>
              </a:rPr>
              <a:t>IEEE </a:t>
            </a:r>
            <a:r>
              <a:rPr lang="en-GB" sz="2750" dirty="0">
                <a:latin typeface="Carlito"/>
                <a:cs typeface="Carlito"/>
              </a:rPr>
              <a:t>Access 2021</a:t>
            </a:r>
          </a:p>
          <a:p>
            <a:pPr marL="12065" marR="510540">
              <a:lnSpc>
                <a:spcPct val="91000"/>
              </a:lnSpc>
              <a:spcBef>
                <a:spcPts val="1055"/>
              </a:spcBef>
              <a:tabLst>
                <a:tab pos="241935" algn="l"/>
              </a:tabLst>
            </a:pPr>
            <a:endParaRPr sz="2400" b="1" dirty="0">
              <a:solidFill>
                <a:srgbClr val="FF0000"/>
              </a:solidFill>
              <a:latin typeface="Carlito"/>
              <a:cs typeface="Carlito"/>
            </a:endParaRPr>
          </a:p>
        </p:txBody>
      </p:sp>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3</a:t>
            </a:fld>
            <a:endParaRPr lang="en-GB" dirty="0"/>
          </a:p>
        </p:txBody>
      </p:sp>
      <p:pic>
        <p:nvPicPr>
          <p:cNvPr id="7" name="Picture 6">
            <a:extLst>
              <a:ext uri="{FF2B5EF4-FFF2-40B4-BE49-F238E27FC236}">
                <a16:creationId xmlns:a16="http://schemas.microsoft.com/office/drawing/2014/main" id="{16889CEC-2B9D-2B6A-E3B2-00A8359DED60}"/>
              </a:ext>
            </a:extLst>
          </p:cNvPr>
          <p:cNvPicPr>
            <a:picLocks noChangeAspect="1"/>
          </p:cNvPicPr>
          <p:nvPr/>
        </p:nvPicPr>
        <p:blipFill>
          <a:blip r:embed="rId2"/>
          <a:stretch>
            <a:fillRect/>
          </a:stretch>
        </p:blipFill>
        <p:spPr>
          <a:xfrm>
            <a:off x="7010400" y="1600200"/>
            <a:ext cx="4572000" cy="4125097"/>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4A54-1116-27C4-5833-5A8B797F9501}"/>
              </a:ext>
            </a:extLst>
          </p:cNvPr>
          <p:cNvSpPr>
            <a:spLocks noGrp="1"/>
          </p:cNvSpPr>
          <p:nvPr>
            <p:ph type="title"/>
          </p:nvPr>
        </p:nvSpPr>
        <p:spPr>
          <a:xfrm>
            <a:off x="285750" y="266700"/>
            <a:ext cx="11620500" cy="677108"/>
          </a:xfrm>
        </p:spPr>
        <p:txBody>
          <a:bodyPr/>
          <a:lstStyle/>
          <a:p>
            <a:r>
              <a:rPr lang="en-GB" dirty="0">
                <a:highlight>
                  <a:srgbClr val="000000"/>
                </a:highlight>
              </a:rPr>
              <a:t>Reference</a:t>
            </a:r>
            <a:endParaRPr lang="en-IN" dirty="0">
              <a:highlight>
                <a:srgbClr val="000000"/>
              </a:highlight>
            </a:endParaRPr>
          </a:p>
        </p:txBody>
      </p:sp>
      <p:sp>
        <p:nvSpPr>
          <p:cNvPr id="3" name="Text Placeholder 2">
            <a:extLst>
              <a:ext uri="{FF2B5EF4-FFF2-40B4-BE49-F238E27FC236}">
                <a16:creationId xmlns:a16="http://schemas.microsoft.com/office/drawing/2014/main" id="{C46EE653-5E32-2903-613B-923B26F18694}"/>
              </a:ext>
            </a:extLst>
          </p:cNvPr>
          <p:cNvSpPr>
            <a:spLocks noGrp="1"/>
          </p:cNvSpPr>
          <p:nvPr>
            <p:ph type="body" idx="1"/>
          </p:nvPr>
        </p:nvSpPr>
        <p:spPr>
          <a:xfrm>
            <a:off x="245109" y="1297939"/>
            <a:ext cx="11701780" cy="4847481"/>
          </a:xfrm>
        </p:spPr>
        <p:txBody>
          <a:bodyPr/>
          <a:lstStyle/>
          <a:p>
            <a:pPr marR="330200" lvl="0" algn="just">
              <a:lnSpc>
                <a:spcPct val="150000"/>
              </a:lnSpc>
              <a:spcAft>
                <a:spcPts val="0"/>
              </a:spcAft>
              <a:buSzPts val="1400"/>
              <a:tabLst>
                <a:tab pos="422275" algn="l"/>
              </a:tabLst>
            </a:pPr>
            <a:r>
              <a:rPr lang="en-US" dirty="0">
                <a:ea typeface="Times New Roman" panose="02020603050405020304" pitchFamily="18" charset="0"/>
              </a:rPr>
              <a:t>[6] </a:t>
            </a:r>
            <a:r>
              <a:rPr lang="en-US" sz="1800" spc="0" dirty="0">
                <a:effectLst/>
                <a:ea typeface="Times New Roman" panose="02020603050405020304" pitchFamily="18" charset="0"/>
              </a:rPr>
              <a:t>A. </a:t>
            </a:r>
            <a:r>
              <a:rPr lang="en-US" sz="1800" spc="0" dirty="0" err="1">
                <a:effectLst/>
                <a:ea typeface="Times New Roman" panose="02020603050405020304" pitchFamily="18" charset="0"/>
              </a:rPr>
              <a:t>Sabyrov</a:t>
            </a:r>
            <a:r>
              <a:rPr lang="en-US" sz="1800" spc="0" dirty="0">
                <a:effectLst/>
                <a:ea typeface="Times New Roman" panose="02020603050405020304" pitchFamily="18" charset="0"/>
              </a:rPr>
              <a:t>, M. </a:t>
            </a:r>
            <a:r>
              <a:rPr lang="en-US" sz="1800" spc="0" dirty="0" err="1">
                <a:effectLst/>
                <a:ea typeface="Times New Roman" panose="02020603050405020304" pitchFamily="18" charset="0"/>
              </a:rPr>
              <a:t>Mukushev</a:t>
            </a:r>
            <a:r>
              <a:rPr lang="en-US" sz="1800" spc="0" dirty="0">
                <a:effectLst/>
                <a:ea typeface="Times New Roman" panose="02020603050405020304" pitchFamily="18" charset="0"/>
              </a:rPr>
              <a:t>, and V. Kimmelman, Towards real-time sign language interpreting robot: Evaluation of non-   manual components on recognition accuracy, in Proc. CVPR Workshops, 2019, pp. 7582.</a:t>
            </a:r>
          </a:p>
          <a:p>
            <a:pPr marR="330200" lvl="0" algn="just">
              <a:lnSpc>
                <a:spcPct val="150000"/>
              </a:lnSpc>
              <a:spcAft>
                <a:spcPts val="0"/>
              </a:spcAft>
              <a:buSzPts val="1400"/>
              <a:tabLst>
                <a:tab pos="422275" algn="l"/>
              </a:tabLst>
            </a:pPr>
            <a:endParaRPr lang="en-IN" sz="1800" spc="0" dirty="0">
              <a:effectLst/>
              <a:ea typeface="Times New Roman" panose="02020603050405020304" pitchFamily="18" charset="0"/>
            </a:endParaRPr>
          </a:p>
          <a:p>
            <a:pPr marR="330200" lvl="0" algn="just">
              <a:lnSpc>
                <a:spcPct val="150000"/>
              </a:lnSpc>
              <a:spcAft>
                <a:spcPts val="0"/>
              </a:spcAft>
              <a:buSzPts val="1400"/>
              <a:tabLst>
                <a:tab pos="422275" algn="l"/>
              </a:tabLst>
            </a:pPr>
            <a:r>
              <a:rPr lang="en-US" dirty="0">
                <a:ea typeface="Times New Roman" panose="02020603050405020304" pitchFamily="18" charset="0"/>
              </a:rPr>
              <a:t>[7]</a:t>
            </a:r>
            <a:r>
              <a:rPr lang="en-US" sz="1800" spc="0" dirty="0">
                <a:effectLst/>
                <a:ea typeface="Times New Roman" panose="02020603050405020304" pitchFamily="18" charset="0"/>
              </a:rPr>
              <a:t>S. Islam, S. S. S. </a:t>
            </a:r>
            <a:r>
              <a:rPr lang="en-US" sz="1800" spc="0" dirty="0" err="1">
                <a:effectLst/>
                <a:ea typeface="Times New Roman" panose="02020603050405020304" pitchFamily="18" charset="0"/>
              </a:rPr>
              <a:t>Mousumi</a:t>
            </a:r>
            <a:r>
              <a:rPr lang="en-US" sz="1800" spc="0" dirty="0">
                <a:effectLst/>
                <a:ea typeface="Times New Roman" panose="02020603050405020304" pitchFamily="18" charset="0"/>
              </a:rPr>
              <a:t>, A. S. A. </a:t>
            </a:r>
            <a:r>
              <a:rPr lang="en-US" sz="1800" spc="0" dirty="0" err="1">
                <a:effectLst/>
                <a:ea typeface="Times New Roman" panose="02020603050405020304" pitchFamily="18" charset="0"/>
              </a:rPr>
              <a:t>Rabby</a:t>
            </a:r>
            <a:r>
              <a:rPr lang="en-US" sz="1800" spc="0" dirty="0">
                <a:effectLst/>
                <a:ea typeface="Times New Roman" panose="02020603050405020304" pitchFamily="18" charset="0"/>
              </a:rPr>
              <a:t>, S. A. Hossain, and S. </a:t>
            </a:r>
            <a:r>
              <a:rPr lang="en-US" sz="1800" spc="0" dirty="0" err="1">
                <a:effectLst/>
                <a:ea typeface="Times New Roman" panose="02020603050405020304" pitchFamily="18" charset="0"/>
              </a:rPr>
              <a:t>Abujar</a:t>
            </a:r>
            <a:r>
              <a:rPr lang="en-US" sz="1800" spc="0" dirty="0">
                <a:effectLst/>
                <a:ea typeface="Times New Roman" panose="02020603050405020304" pitchFamily="18" charset="0"/>
              </a:rPr>
              <a:t> , A potent model to recognize Bangla sign language digits using con </a:t>
            </a:r>
            <a:r>
              <a:rPr lang="en-US" sz="1800" spc="0" dirty="0" err="1">
                <a:effectLst/>
                <a:ea typeface="Times New Roman" panose="02020603050405020304" pitchFamily="18" charset="0"/>
              </a:rPr>
              <a:t>volutional</a:t>
            </a:r>
            <a:r>
              <a:rPr lang="en-US" sz="1800" spc="0" dirty="0">
                <a:effectLst/>
                <a:ea typeface="Times New Roman" panose="02020603050405020304" pitchFamily="18" charset="0"/>
              </a:rPr>
              <a:t> neural network, Proc. </a:t>
            </a:r>
            <a:r>
              <a:rPr lang="en-US" sz="1800" spc="0" dirty="0" err="1">
                <a:effectLst/>
                <a:ea typeface="Times New Roman" panose="02020603050405020304" pitchFamily="18" charset="0"/>
              </a:rPr>
              <a:t>Comput</a:t>
            </a:r>
            <a:r>
              <a:rPr lang="en-US" sz="1800" spc="0" dirty="0">
                <a:effectLst/>
                <a:ea typeface="Times New Roman" panose="02020603050405020304" pitchFamily="18" charset="0"/>
              </a:rPr>
              <a:t>. Sci., vol. 143, pp. 611618, Jan. 2018.</a:t>
            </a:r>
          </a:p>
          <a:p>
            <a:pPr marR="330200" lvl="0" algn="just">
              <a:lnSpc>
                <a:spcPct val="150000"/>
              </a:lnSpc>
              <a:spcAft>
                <a:spcPts val="0"/>
              </a:spcAft>
              <a:buSzPts val="1400"/>
              <a:tabLst>
                <a:tab pos="422275" algn="l"/>
              </a:tabLst>
            </a:pPr>
            <a:endParaRPr lang="en-IN" sz="1800" spc="0" dirty="0">
              <a:effectLst/>
              <a:ea typeface="Times New Roman" panose="02020603050405020304" pitchFamily="18" charset="0"/>
            </a:endParaRPr>
          </a:p>
          <a:p>
            <a:pPr marR="330200" lvl="0" algn="just">
              <a:lnSpc>
                <a:spcPct val="150000"/>
              </a:lnSpc>
              <a:spcAft>
                <a:spcPts val="0"/>
              </a:spcAft>
              <a:buSzPts val="1400"/>
              <a:tabLst>
                <a:tab pos="422275" algn="l"/>
              </a:tabLst>
            </a:pPr>
            <a:r>
              <a:rPr lang="en-US" sz="1800" spc="0" dirty="0">
                <a:effectLst/>
                <a:ea typeface="Times New Roman" panose="02020603050405020304" pitchFamily="18" charset="0"/>
              </a:rPr>
              <a:t>[8]R.-H. Liang and M. </a:t>
            </a:r>
            <a:r>
              <a:rPr lang="en-US" sz="1800" spc="0" dirty="0" err="1">
                <a:effectLst/>
                <a:ea typeface="Times New Roman" panose="02020603050405020304" pitchFamily="18" charset="0"/>
              </a:rPr>
              <a:t>Ouhyoung</a:t>
            </a:r>
            <a:r>
              <a:rPr lang="en-US" sz="1800" spc="0" dirty="0">
                <a:effectLst/>
                <a:ea typeface="Times New Roman" panose="02020603050405020304" pitchFamily="18" charset="0"/>
              </a:rPr>
              <a:t>, A sign language recognition system using hidden Markov model and context sensitive search, in Proc. ACM </a:t>
            </a:r>
            <a:r>
              <a:rPr lang="en-US" sz="1800" spc="0" dirty="0" err="1">
                <a:effectLst/>
                <a:ea typeface="Times New Roman" panose="02020603050405020304" pitchFamily="18" charset="0"/>
              </a:rPr>
              <a:t>Symp</a:t>
            </a:r>
            <a:r>
              <a:rPr lang="en-US" sz="1800" spc="0" dirty="0">
                <a:effectLst/>
                <a:ea typeface="Times New Roman" panose="02020603050405020304" pitchFamily="18" charset="0"/>
              </a:rPr>
              <a:t>. Virtual Reality </a:t>
            </a:r>
            <a:r>
              <a:rPr lang="en-US" sz="1800" spc="0" dirty="0" err="1">
                <a:effectLst/>
                <a:ea typeface="Times New Roman" panose="02020603050405020304" pitchFamily="18" charset="0"/>
              </a:rPr>
              <a:t>Softw</a:t>
            </a:r>
            <a:r>
              <a:rPr lang="en-US" sz="1800" spc="0" dirty="0">
                <a:effectLst/>
                <a:ea typeface="Times New Roman" panose="02020603050405020304" pitchFamily="18" charset="0"/>
              </a:rPr>
              <a:t>. Technol. (VRST), 1996, pp. 5966.</a:t>
            </a:r>
          </a:p>
          <a:p>
            <a:pPr marR="330200" lvl="0" algn="just">
              <a:lnSpc>
                <a:spcPct val="150000"/>
              </a:lnSpc>
              <a:spcAft>
                <a:spcPts val="0"/>
              </a:spcAft>
              <a:buSzPts val="1400"/>
              <a:tabLst>
                <a:tab pos="422275" algn="l"/>
              </a:tabLst>
            </a:pPr>
            <a:endParaRPr lang="en-IN" sz="1800" spc="0" dirty="0">
              <a:effectLst/>
              <a:ea typeface="Times New Roman" panose="02020603050405020304" pitchFamily="18" charset="0"/>
            </a:endParaRPr>
          </a:p>
          <a:p>
            <a:pPr marR="330200" lvl="0" algn="just">
              <a:lnSpc>
                <a:spcPct val="150000"/>
              </a:lnSpc>
              <a:spcAft>
                <a:spcPts val="0"/>
              </a:spcAft>
              <a:buSzPts val="1400"/>
              <a:tabLst>
                <a:tab pos="422275" algn="l"/>
              </a:tabLst>
            </a:pPr>
            <a:r>
              <a:rPr lang="en-US" dirty="0">
                <a:ea typeface="Times New Roman" panose="02020603050405020304" pitchFamily="18" charset="0"/>
              </a:rPr>
              <a:t>[9]</a:t>
            </a:r>
            <a:r>
              <a:rPr lang="en-US" sz="1800" spc="0" dirty="0">
                <a:effectLst/>
                <a:ea typeface="Times New Roman" panose="02020603050405020304" pitchFamily="18" charset="0"/>
              </a:rPr>
              <a:t>B. Saunders, N. C. </a:t>
            </a:r>
            <a:r>
              <a:rPr lang="en-US" sz="1800" spc="0" dirty="0" err="1">
                <a:effectLst/>
                <a:ea typeface="Times New Roman" panose="02020603050405020304" pitchFamily="18" charset="0"/>
              </a:rPr>
              <a:t>Camgoz</a:t>
            </a:r>
            <a:r>
              <a:rPr lang="en-US" sz="1800" spc="0" dirty="0">
                <a:effectLst/>
                <a:ea typeface="Times New Roman" panose="02020603050405020304" pitchFamily="18" charset="0"/>
              </a:rPr>
              <a:t>, and R. Bowden, Continuous 3D multi channel sign language production via progressive transformers and mixture density networks, Int. J. </a:t>
            </a:r>
            <a:r>
              <a:rPr lang="en-US" sz="1800" spc="0" dirty="0" err="1">
                <a:effectLst/>
                <a:ea typeface="Times New Roman" panose="02020603050405020304" pitchFamily="18" charset="0"/>
              </a:rPr>
              <a:t>Comput</a:t>
            </a:r>
            <a:r>
              <a:rPr lang="en-US" sz="1800" spc="0" dirty="0">
                <a:effectLst/>
                <a:ea typeface="Times New Roman" panose="02020603050405020304" pitchFamily="18" charset="0"/>
              </a:rPr>
              <a:t>. Vis., vol. 2021, pp. 123, May 2021.</a:t>
            </a:r>
            <a:endParaRPr lang="en-IN" sz="1800" spc="0" dirty="0">
              <a:effectLst/>
              <a:ea typeface="Times New Roman" panose="02020603050405020304" pitchFamily="18" charset="0"/>
            </a:endParaRPr>
          </a:p>
          <a:p>
            <a:endParaRPr lang="en-IN" dirty="0"/>
          </a:p>
        </p:txBody>
      </p:sp>
      <p:sp>
        <p:nvSpPr>
          <p:cNvPr id="5" name="Slide Number Placeholder 4">
            <a:extLst>
              <a:ext uri="{FF2B5EF4-FFF2-40B4-BE49-F238E27FC236}">
                <a16:creationId xmlns:a16="http://schemas.microsoft.com/office/drawing/2014/main" id="{156F034B-6890-6FD6-93BA-11615E47E8CA}"/>
              </a:ext>
            </a:extLst>
          </p:cNvPr>
          <p:cNvSpPr>
            <a:spLocks noGrp="1"/>
          </p:cNvSpPr>
          <p:nvPr>
            <p:ph type="sldNum" sz="quarter" idx="7"/>
          </p:nvPr>
        </p:nvSpPr>
        <p:spPr/>
        <p:txBody>
          <a:bodyPr/>
          <a:lstStyle/>
          <a:p>
            <a:pPr marL="38100">
              <a:lnSpc>
                <a:spcPts val="1240"/>
              </a:lnSpc>
            </a:pPr>
            <a:fld id="{81D60167-4931-47E6-BA6A-407CBD079E47}" type="slidenum">
              <a:rPr lang="en-IN" smtClean="0"/>
              <a:t>30</a:t>
            </a:fld>
            <a:endParaRPr lang="en-IN" dirty="0"/>
          </a:p>
        </p:txBody>
      </p:sp>
    </p:spTree>
    <p:extLst>
      <p:ext uri="{BB962C8B-B14F-4D97-AF65-F5344CB8AC3E}">
        <p14:creationId xmlns:p14="http://schemas.microsoft.com/office/powerpoint/2010/main" val="662217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819400"/>
            <a:ext cx="11620500" cy="923330"/>
          </a:xfrm>
        </p:spPr>
        <p:txBody>
          <a:bodyPr/>
          <a:lstStyle/>
          <a:p>
            <a:r>
              <a:rPr lang="en-GB" sz="6000" dirty="0">
                <a:solidFill>
                  <a:srgbClr val="FF0000"/>
                </a:solidFill>
              </a:rPr>
              <a:t>                    thank you </a:t>
            </a: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31</a:t>
            </a:fld>
            <a:endParaRPr lang="en-GB" dirty="0"/>
          </a:p>
        </p:txBody>
      </p:sp>
    </p:spTree>
    <p:extLst>
      <p:ext uri="{BB962C8B-B14F-4D97-AF65-F5344CB8AC3E}">
        <p14:creationId xmlns:p14="http://schemas.microsoft.com/office/powerpoint/2010/main" val="370368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 y="161018"/>
            <a:ext cx="11811000" cy="666849"/>
          </a:xfrm>
          <a:prstGeom prst="rect">
            <a:avLst/>
          </a:prstGeom>
          <a:solidFill>
            <a:srgbClr val="000000"/>
          </a:solidFill>
        </p:spPr>
        <p:txBody>
          <a:bodyPr vert="horz" wrap="square" lIns="0" tIns="0" rIns="0" bIns="0" rtlCol="0">
            <a:spAutoFit/>
          </a:bodyPr>
          <a:lstStyle/>
          <a:p>
            <a:pPr marL="95885">
              <a:lnSpc>
                <a:spcPts val="5230"/>
              </a:lnSpc>
            </a:pPr>
            <a:r>
              <a:rPr lang="en-GB" dirty="0"/>
              <a:t>Proposed title</a:t>
            </a:r>
            <a:r>
              <a:rPr dirty="0"/>
              <a:t>:</a:t>
            </a:r>
          </a:p>
        </p:txBody>
      </p:sp>
      <p:sp>
        <p:nvSpPr>
          <p:cNvPr id="3" name="object 3"/>
          <p:cNvSpPr txBox="1"/>
          <p:nvPr/>
        </p:nvSpPr>
        <p:spPr>
          <a:xfrm>
            <a:off x="245109" y="1297939"/>
            <a:ext cx="11184891" cy="450764"/>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GB" sz="2800" dirty="0">
                <a:latin typeface="Times New Roman"/>
                <a:cs typeface="Times New Roman"/>
              </a:rPr>
              <a:t>Sign language recognition system</a:t>
            </a:r>
            <a:endParaRPr sz="2750" dirty="0">
              <a:latin typeface="Carlito"/>
              <a:cs typeface="Carlito"/>
            </a:endParaRPr>
          </a:p>
        </p:txBody>
      </p:sp>
      <p:sp>
        <p:nvSpPr>
          <p:cNvPr id="7" name="object 2"/>
          <p:cNvSpPr txBox="1">
            <a:spLocks/>
          </p:cNvSpPr>
          <p:nvPr/>
        </p:nvSpPr>
        <p:spPr>
          <a:xfrm>
            <a:off x="344714" y="3352800"/>
            <a:ext cx="11811000" cy="666849"/>
          </a:xfrm>
          <a:prstGeom prst="rect">
            <a:avLst/>
          </a:prstGeom>
          <a:solidFill>
            <a:srgbClr val="000000"/>
          </a:solidFill>
        </p:spPr>
        <p:txBody>
          <a:bodyPr vert="horz" wrap="square" lIns="0" tIns="0" rIns="0" bIns="0" rtlCol="0">
            <a:spAutoFit/>
          </a:bodyPr>
          <a:lstStyle>
            <a:lvl1pPr>
              <a:defRPr sz="4400" b="0" i="0">
                <a:solidFill>
                  <a:srgbClr val="FFFF00"/>
                </a:solidFill>
                <a:latin typeface="Arial"/>
                <a:ea typeface="+mj-ea"/>
                <a:cs typeface="Arial"/>
              </a:defRPr>
            </a:lvl1pPr>
          </a:lstStyle>
          <a:p>
            <a:pPr marL="95885">
              <a:lnSpc>
                <a:spcPts val="5230"/>
              </a:lnSpc>
            </a:pPr>
            <a:r>
              <a:rPr lang="en-GB" kern="0" dirty="0"/>
              <a:t>Base paper title:</a:t>
            </a:r>
          </a:p>
        </p:txBody>
      </p:sp>
      <p:sp>
        <p:nvSpPr>
          <p:cNvPr id="8" name="object 3"/>
          <p:cNvSpPr txBox="1"/>
          <p:nvPr/>
        </p:nvSpPr>
        <p:spPr>
          <a:xfrm>
            <a:off x="795019" y="4612819"/>
            <a:ext cx="11184891" cy="848309"/>
          </a:xfrm>
          <a:prstGeom prst="rect">
            <a:avLst/>
          </a:prstGeom>
        </p:spPr>
        <p:txBody>
          <a:bodyPr vert="horz" wrap="square" lIns="0" tIns="52705" rIns="0" bIns="0" rtlCol="0">
            <a:spAutoFit/>
          </a:bodyPr>
          <a:lstStyle/>
          <a:p>
            <a:pPr marL="241300" marR="5080" indent="-229235" algn="just">
              <a:lnSpc>
                <a:spcPts val="3080"/>
              </a:lnSpc>
              <a:spcBef>
                <a:spcPts val="415"/>
              </a:spcBef>
              <a:buFont typeface="Arial"/>
              <a:buChar char="•"/>
              <a:tabLst>
                <a:tab pos="241935" algn="l"/>
              </a:tabLst>
            </a:pPr>
            <a:r>
              <a:rPr lang="en-GB" sz="2750" b="1" spc="5" dirty="0">
                <a:latin typeface="Carlito"/>
                <a:cs typeface="Carlito"/>
              </a:rPr>
              <a:t>Deep learning for sign language recognition: Current Techniques, Benchmarks, and open Issues</a:t>
            </a:r>
            <a:r>
              <a:rPr lang="en-GB" sz="2750" dirty="0">
                <a:latin typeface="Carlito"/>
                <a:cs typeface="Carlito"/>
              </a:rPr>
              <a:t>.</a:t>
            </a:r>
            <a:endParaRPr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4</a:t>
            </a:fld>
            <a:endParaRPr lang="en-GB" dirty="0"/>
          </a:p>
        </p:txBody>
      </p:sp>
    </p:spTree>
    <p:extLst>
      <p:ext uri="{BB962C8B-B14F-4D97-AF65-F5344CB8AC3E}">
        <p14:creationId xmlns:p14="http://schemas.microsoft.com/office/powerpoint/2010/main" val="3693524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925" y="161018"/>
            <a:ext cx="11811000" cy="666849"/>
          </a:xfrm>
          <a:prstGeom prst="rect">
            <a:avLst/>
          </a:prstGeom>
          <a:solidFill>
            <a:srgbClr val="000000"/>
          </a:solidFill>
        </p:spPr>
        <p:txBody>
          <a:bodyPr vert="horz" wrap="square" lIns="0" tIns="0" rIns="0" bIns="0" rtlCol="0">
            <a:spAutoFit/>
          </a:bodyPr>
          <a:lstStyle/>
          <a:p>
            <a:pPr marL="95885">
              <a:lnSpc>
                <a:spcPts val="5230"/>
              </a:lnSpc>
            </a:pPr>
            <a:r>
              <a:rPr lang="en-GB" dirty="0"/>
              <a:t>Abstract</a:t>
            </a:r>
            <a:r>
              <a:rPr dirty="0"/>
              <a:t>:</a:t>
            </a:r>
          </a:p>
        </p:txBody>
      </p:sp>
      <p:sp>
        <p:nvSpPr>
          <p:cNvPr id="3" name="object 3"/>
          <p:cNvSpPr txBox="1"/>
          <p:nvPr/>
        </p:nvSpPr>
        <p:spPr>
          <a:xfrm>
            <a:off x="245109" y="1297939"/>
            <a:ext cx="11184891" cy="4477508"/>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r>
              <a:rPr lang="en-IN" sz="1400" b="1" i="1" dirty="0">
                <a:effectLst/>
                <a:highlight>
                  <a:srgbClr val="FFFFFF"/>
                </a:highlight>
                <a:latin typeface="Arial MT"/>
                <a:ea typeface="Times New Roman" panose="02020603050405020304" pitchFamily="18" charset="0"/>
                <a:cs typeface="Times New Roman" panose="02020603050405020304" pitchFamily="18" charset="0"/>
              </a:rPr>
              <a:t>We know that basic education and literacy are essential for reducing poverty, improving health, encouraging community and economic development, and promoting peace. If all women completed primary education, there would be 66% fewer maternal deaths. A child born to a mother who can read is 50% more likely to survive past the age of five. If all students in all countries left school with basic reading skills, 171 million people could be lifted out of poverty, which would be equivalent to a 12% cut in world poverty but there are also students who are deaf and dumb.so many factors will have great impacts for deaf and dumb people and that is why this project helps in promoting digital literacy for those people but not only for that , it can greatly help in conversing between a specially impaired people and normal people . We view this project as a case which can support the hearing impaired people in their day to day life. Communication shouldn’t be barrier between people as it should be accessible to the specially impaired people (that is deaf and dumb people in our case) as similar to everyone and also it can help in schooling systems to teach those specially impaired people to understand and converse with everyone seamlessly that is the goal of our project.</a:t>
            </a:r>
          </a:p>
          <a:p>
            <a:pPr marL="12065" marR="5080" algn="just">
              <a:lnSpc>
                <a:spcPts val="3080"/>
              </a:lnSpc>
              <a:spcBef>
                <a:spcPts val="415"/>
              </a:spcBef>
              <a:tabLst>
                <a:tab pos="241935" algn="l"/>
              </a:tabLst>
            </a:pPr>
            <a:endParaRPr lang="en-GB" sz="2750" dirty="0">
              <a:latin typeface="Carlito"/>
              <a:cs typeface="Carlito"/>
            </a:endParaRP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5</a:t>
            </a:fld>
            <a:endParaRPr lang="en-GB" dirty="0"/>
          </a:p>
        </p:txBody>
      </p:sp>
    </p:spTree>
    <p:extLst>
      <p:ext uri="{BB962C8B-B14F-4D97-AF65-F5344CB8AC3E}">
        <p14:creationId xmlns:p14="http://schemas.microsoft.com/office/powerpoint/2010/main" val="215461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0500" y="76200"/>
            <a:ext cx="11811000" cy="666849"/>
          </a:xfrm>
          <a:prstGeom prst="rect">
            <a:avLst/>
          </a:prstGeom>
          <a:solidFill>
            <a:srgbClr val="000000"/>
          </a:solidFill>
        </p:spPr>
        <p:txBody>
          <a:bodyPr vert="horz" wrap="square" lIns="0" tIns="0" rIns="0" bIns="0" rtlCol="0">
            <a:spAutoFit/>
          </a:bodyPr>
          <a:lstStyle/>
          <a:p>
            <a:pPr marL="95885">
              <a:lnSpc>
                <a:spcPts val="5230"/>
              </a:lnSpc>
            </a:pPr>
            <a:r>
              <a:rPr lang="en-GB" dirty="0"/>
              <a:t>Project scope</a:t>
            </a:r>
            <a:r>
              <a:rPr dirty="0"/>
              <a:t>:</a:t>
            </a:r>
          </a:p>
        </p:txBody>
      </p:sp>
      <p:sp>
        <p:nvSpPr>
          <p:cNvPr id="7" name="object 2"/>
          <p:cNvSpPr txBox="1">
            <a:spLocks/>
          </p:cNvSpPr>
          <p:nvPr/>
        </p:nvSpPr>
        <p:spPr>
          <a:xfrm>
            <a:off x="2221" y="3429000"/>
            <a:ext cx="11811000" cy="666849"/>
          </a:xfrm>
          <a:prstGeom prst="rect">
            <a:avLst/>
          </a:prstGeom>
          <a:solidFill>
            <a:srgbClr val="000000"/>
          </a:solidFill>
        </p:spPr>
        <p:txBody>
          <a:bodyPr vert="horz" wrap="square" lIns="0" tIns="0" rIns="0" bIns="0" rtlCol="0">
            <a:spAutoFit/>
          </a:bodyPr>
          <a:lstStyle>
            <a:lvl1pPr>
              <a:defRPr sz="4400" b="0" i="0">
                <a:solidFill>
                  <a:srgbClr val="FFFF00"/>
                </a:solidFill>
                <a:latin typeface="Arial"/>
                <a:ea typeface="+mj-ea"/>
                <a:cs typeface="Arial"/>
              </a:defRPr>
            </a:lvl1pPr>
          </a:lstStyle>
          <a:p>
            <a:pPr marL="95885">
              <a:lnSpc>
                <a:spcPts val="5230"/>
              </a:lnSpc>
            </a:pPr>
            <a:r>
              <a:rPr lang="en-GB" kern="0" dirty="0"/>
              <a:t>Project Objective:</a:t>
            </a:r>
          </a:p>
        </p:txBody>
      </p:sp>
      <p:sp>
        <p:nvSpPr>
          <p:cNvPr id="4" name="Slide Number Placeholder 3"/>
          <p:cNvSpPr>
            <a:spLocks noGrp="1"/>
          </p:cNvSpPr>
          <p:nvPr>
            <p:ph type="sldNum" sz="quarter" idx="7"/>
          </p:nvPr>
        </p:nvSpPr>
        <p:spPr/>
        <p:txBody>
          <a:bodyPr/>
          <a:lstStyle/>
          <a:p>
            <a:pPr marL="38100">
              <a:lnSpc>
                <a:spcPts val="1240"/>
              </a:lnSpc>
            </a:pPr>
            <a:fld id="{81D60167-4931-47E6-BA6A-407CBD079E47}" type="slidenum">
              <a:rPr lang="en-GB" smtClean="0"/>
              <a:t>6</a:t>
            </a:fld>
            <a:endParaRPr lang="en-GB" dirty="0"/>
          </a:p>
        </p:txBody>
      </p:sp>
      <p:sp>
        <p:nvSpPr>
          <p:cNvPr id="6" name="TextBox 5">
            <a:extLst>
              <a:ext uri="{FF2B5EF4-FFF2-40B4-BE49-F238E27FC236}">
                <a16:creationId xmlns:a16="http://schemas.microsoft.com/office/drawing/2014/main" id="{36DB5D97-7663-92A2-1B94-2C9194BFB52A}"/>
              </a:ext>
            </a:extLst>
          </p:cNvPr>
          <p:cNvSpPr txBox="1"/>
          <p:nvPr/>
        </p:nvSpPr>
        <p:spPr>
          <a:xfrm>
            <a:off x="230821" y="743049"/>
            <a:ext cx="11582400" cy="1938992"/>
          </a:xfrm>
          <a:prstGeom prst="rect">
            <a:avLst/>
          </a:prstGeom>
          <a:noFill/>
        </p:spPr>
        <p:txBody>
          <a:bodyPr wrap="square">
            <a:spAutoFit/>
          </a:bodyPr>
          <a:lstStyle/>
          <a:p>
            <a:pPr marL="342900" indent="-342900" algn="l">
              <a:buFont typeface="Arial" panose="020B0604020202020204" pitchFamily="34" charset="0"/>
              <a:buChar char="•"/>
            </a:pPr>
            <a:r>
              <a:rPr lang="en-GB" sz="2400" b="0" i="0" dirty="0">
                <a:effectLst/>
                <a:latin typeface="Söhne"/>
              </a:rPr>
              <a:t>Resizing static ASL binary images with bicubic interpolation.</a:t>
            </a:r>
          </a:p>
          <a:p>
            <a:pPr marL="342900" indent="-342900" algn="l">
              <a:buFont typeface="Arial" panose="020B0604020202020204" pitchFamily="34" charset="0"/>
              <a:buChar char="•"/>
            </a:pPr>
            <a:r>
              <a:rPr lang="en-GB" sz="2400" b="0" i="0" dirty="0">
                <a:effectLst/>
                <a:latin typeface="Söhne"/>
              </a:rPr>
              <a:t>Successful detection of hand boundaries using the Robert edge detection method</a:t>
            </a:r>
          </a:p>
          <a:p>
            <a:pPr algn="l">
              <a:buFont typeface="Arial" panose="020B0604020202020204" pitchFamily="34" charset="0"/>
              <a:buChar char="•"/>
            </a:pPr>
            <a:r>
              <a:rPr lang="en-GB" sz="2400" b="0" i="0" dirty="0">
                <a:effectLst/>
                <a:latin typeface="Söhne"/>
              </a:rPr>
              <a:t>    Employing Convolutional Neural Networks and Deep Learning to classify the 26 static ASL   alphabet    characters .</a:t>
            </a:r>
          </a:p>
          <a:p>
            <a:pPr algn="l">
              <a:buFont typeface="Arial" panose="020B0604020202020204" pitchFamily="34" charset="0"/>
              <a:buChar char="•"/>
            </a:pPr>
            <a:r>
              <a:rPr lang="en-GB" sz="2400" b="0" i="0" dirty="0">
                <a:effectLst/>
                <a:latin typeface="Söhne"/>
              </a:rPr>
              <a:t>   Achieving rapid training with outstanding accuracy at 9</a:t>
            </a:r>
            <a:r>
              <a:rPr lang="en-GB" sz="2400" dirty="0">
                <a:latin typeface="Söhne"/>
              </a:rPr>
              <a:t>7</a:t>
            </a:r>
            <a:r>
              <a:rPr lang="en-GB" sz="2400" b="0" i="0" dirty="0">
                <a:effectLst/>
                <a:latin typeface="Söhne"/>
              </a:rPr>
              <a:t>.3%.</a:t>
            </a:r>
          </a:p>
        </p:txBody>
      </p:sp>
      <p:sp>
        <p:nvSpPr>
          <p:cNvPr id="10" name="TextBox 9">
            <a:extLst>
              <a:ext uri="{FF2B5EF4-FFF2-40B4-BE49-F238E27FC236}">
                <a16:creationId xmlns:a16="http://schemas.microsoft.com/office/drawing/2014/main" id="{40934904-89BC-72D9-6D2B-412756227A4C}"/>
              </a:ext>
            </a:extLst>
          </p:cNvPr>
          <p:cNvSpPr txBox="1"/>
          <p:nvPr/>
        </p:nvSpPr>
        <p:spPr>
          <a:xfrm>
            <a:off x="190500" y="4572000"/>
            <a:ext cx="11950070" cy="2233945"/>
          </a:xfrm>
          <a:prstGeom prst="rect">
            <a:avLst/>
          </a:prstGeom>
          <a:noFill/>
        </p:spPr>
        <p:txBody>
          <a:bodyPr wrap="square">
            <a:spAutoFit/>
          </a:bodyPr>
          <a:lstStyle/>
          <a:p>
            <a:pPr marL="241300" marR="5080" indent="-229235" algn="just">
              <a:lnSpc>
                <a:spcPts val="3080"/>
              </a:lnSpc>
              <a:spcBef>
                <a:spcPts val="415"/>
              </a:spcBef>
              <a:buFont typeface="Arial"/>
              <a:buChar char="•"/>
              <a:tabLst>
                <a:tab pos="241935" algn="l"/>
              </a:tabLst>
            </a:pPr>
            <a:r>
              <a:rPr lang="en-GB" sz="2800" b="0" i="0" dirty="0">
                <a:effectLst/>
                <a:latin typeface="Söhne"/>
              </a:rPr>
              <a:t>Normal individuals often struggle to comprehend the hand signs used by speech-impaired people.</a:t>
            </a:r>
          </a:p>
          <a:p>
            <a:pPr marL="241300" marR="5080" indent="-229235" algn="just">
              <a:lnSpc>
                <a:spcPts val="3080"/>
              </a:lnSpc>
              <a:spcBef>
                <a:spcPts val="415"/>
              </a:spcBef>
              <a:buFont typeface="Arial"/>
              <a:buChar char="•"/>
              <a:tabLst>
                <a:tab pos="241935" algn="l"/>
              </a:tabLst>
            </a:pPr>
            <a:r>
              <a:rPr lang="en-GB" sz="2800" b="0" i="0" dirty="0">
                <a:effectLst/>
                <a:latin typeface="Söhne"/>
              </a:rPr>
              <a:t>Sign language is primarily used by the deaf and those with speech impairments</a:t>
            </a:r>
            <a:endParaRPr lang="en-GB" sz="2800" dirty="0">
              <a:latin typeface="Söhne"/>
            </a:endParaRPr>
          </a:p>
          <a:p>
            <a:pPr marL="241300" marR="5080" indent="-229235" algn="just">
              <a:lnSpc>
                <a:spcPts val="3080"/>
              </a:lnSpc>
              <a:spcBef>
                <a:spcPts val="415"/>
              </a:spcBef>
              <a:buFont typeface="Arial"/>
              <a:buChar char="•"/>
              <a:tabLst>
                <a:tab pos="241935" algn="l"/>
              </a:tabLst>
            </a:pPr>
            <a:r>
              <a:rPr lang="en-GB" sz="2800" b="0" i="0" dirty="0">
                <a:effectLst/>
                <a:latin typeface="Söhne"/>
              </a:rPr>
              <a:t>Sign language is not commonly understood by hearing individuals, creating</a:t>
            </a:r>
          </a:p>
          <a:p>
            <a:pPr marL="12065" marR="5080" algn="just">
              <a:lnSpc>
                <a:spcPts val="3080"/>
              </a:lnSpc>
              <a:spcBef>
                <a:spcPts val="415"/>
              </a:spcBef>
              <a:tabLst>
                <a:tab pos="241935" algn="l"/>
              </a:tabLst>
            </a:pPr>
            <a:r>
              <a:rPr lang="en-GB" sz="2800" b="0" i="0" dirty="0">
                <a:effectLst/>
                <a:latin typeface="Söhne"/>
              </a:rPr>
              <a:t>   communication gap.</a:t>
            </a:r>
            <a:r>
              <a:rPr lang="en-GB" sz="2800" b="0" i="0" dirty="0">
                <a:solidFill>
                  <a:srgbClr val="D1D5DB"/>
                </a:solidFill>
                <a:effectLst/>
                <a:latin typeface="Söhne"/>
              </a:rPr>
              <a:t> </a:t>
            </a:r>
            <a:endParaRPr lang="en-GB" sz="2800" dirty="0">
              <a:latin typeface="Carlito"/>
              <a:cs typeface="Carlito"/>
            </a:endParaRPr>
          </a:p>
        </p:txBody>
      </p:sp>
    </p:spTree>
    <p:extLst>
      <p:ext uri="{BB962C8B-B14F-4D97-AF65-F5344CB8AC3E}">
        <p14:creationId xmlns:p14="http://schemas.microsoft.com/office/powerpoint/2010/main" val="1709492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(1):</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2927218263"/>
              </p:ext>
            </p:extLst>
          </p:nvPr>
        </p:nvGraphicFramePr>
        <p:xfrm>
          <a:off x="210637" y="1524000"/>
          <a:ext cx="11457942" cy="5340416"/>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val="20000"/>
                    </a:ext>
                  </a:extLst>
                </a:gridCol>
                <a:gridCol w="3819314">
                  <a:extLst>
                    <a:ext uri="{9D8B030D-6E8A-4147-A177-3AD203B41FA5}">
                      <a16:colId xmlns:a16="http://schemas.microsoft.com/office/drawing/2014/main" val="20001"/>
                    </a:ext>
                  </a:extLst>
                </a:gridCol>
                <a:gridCol w="3819314">
                  <a:extLst>
                    <a:ext uri="{9D8B030D-6E8A-4147-A177-3AD203B41FA5}">
                      <a16:colId xmlns:a16="http://schemas.microsoft.com/office/drawing/2014/main"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val="10000"/>
                  </a:ext>
                </a:extLst>
              </a:tr>
              <a:tr h="2305678">
                <a:tc>
                  <a:txBody>
                    <a:bodyPr/>
                    <a:lstStyle/>
                    <a:p>
                      <a:pPr algn="ctr">
                        <a:lnSpc>
                          <a:spcPct val="100000"/>
                        </a:lnSpc>
                        <a:spcBef>
                          <a:spcPts val="5"/>
                        </a:spcBef>
                        <a:buNone/>
                      </a:pPr>
                      <a:r>
                        <a:rPr lang="en-GB" sz="2400" dirty="0" err="1">
                          <a:latin typeface="Arial MT"/>
                          <a:cs typeface="Arial MT"/>
                          <a:sym typeface="+mn-ea"/>
                        </a:rPr>
                        <a:t>Hummadi</a:t>
                      </a:r>
                      <a:r>
                        <a:rPr lang="en-GB" sz="2400" spc="-35" dirty="0">
                          <a:latin typeface="Arial MT"/>
                          <a:cs typeface="Arial MT"/>
                          <a:sym typeface="+mn-ea"/>
                        </a:rPr>
                        <a:t> </a:t>
                      </a:r>
                      <a:r>
                        <a:rPr lang="en-GB" sz="2400" dirty="0">
                          <a:latin typeface="Arial MT"/>
                          <a:cs typeface="Arial MT"/>
                          <a:sym typeface="+mn-ea"/>
                        </a:rPr>
                        <a:t>FN,</a:t>
                      </a:r>
                      <a:r>
                        <a:rPr lang="en-GB" sz="2400" spc="-30" dirty="0">
                          <a:latin typeface="Arial MT"/>
                          <a:cs typeface="Arial MT"/>
                          <a:sym typeface="+mn-ea"/>
                        </a:rPr>
                        <a:t> </a:t>
                      </a:r>
                      <a:r>
                        <a:rPr lang="en-GB" sz="2400" dirty="0">
                          <a:latin typeface="Arial MT"/>
                          <a:cs typeface="Arial MT"/>
                          <a:sym typeface="+mn-ea"/>
                        </a:rPr>
                        <a:t>Al-</a:t>
                      </a:r>
                      <a:r>
                        <a:rPr lang="en-GB" sz="2400" dirty="0" err="1">
                          <a:latin typeface="Arial MT"/>
                          <a:cs typeface="Arial MT"/>
                          <a:sym typeface="+mn-ea"/>
                        </a:rPr>
                        <a:t>Nuaimy</a:t>
                      </a:r>
                      <a:r>
                        <a:rPr lang="en-GB" altLang="en-IN" sz="2400" dirty="0">
                          <a:latin typeface="Arial MT"/>
                          <a:cs typeface="Arial MT"/>
                          <a:sym typeface="+mn-ea"/>
                        </a:rPr>
                        <a:t>(2021)-</a:t>
                      </a:r>
                    </a:p>
                    <a:p>
                      <a:pPr algn="ctr">
                        <a:lnSpc>
                          <a:spcPct val="100000"/>
                        </a:lnSpc>
                        <a:spcBef>
                          <a:spcPts val="5"/>
                        </a:spcBef>
                        <a:buNone/>
                      </a:pPr>
                      <a:r>
                        <a:rPr lang="en-GB" sz="2400" dirty="0">
                          <a:latin typeface="Arial MT"/>
                          <a:cs typeface="Arial MT"/>
                          <a:sym typeface="+mn-ea"/>
                        </a:rPr>
                        <a:t>Deaf and mute people </a:t>
                      </a:r>
                    </a:p>
                    <a:p>
                      <a:pPr algn="ctr">
                        <a:lnSpc>
                          <a:spcPct val="100000"/>
                        </a:lnSpc>
                        <a:spcBef>
                          <a:spcPts val="5"/>
                        </a:spcBef>
                        <a:buNone/>
                      </a:pPr>
                      <a:r>
                        <a:rPr lang="en-GB" sz="2400" dirty="0">
                          <a:latin typeface="Arial MT"/>
                          <a:cs typeface="Arial MT"/>
                          <a:sym typeface="+mn-ea"/>
                        </a:rPr>
                        <a:t>interaction</a:t>
                      </a:r>
                      <a:endParaRPr lang="en-GB" sz="2400" dirty="0">
                        <a:latin typeface="Arial MT"/>
                        <a:cs typeface="Arial MT"/>
                      </a:endParaRPr>
                    </a:p>
                    <a:p>
                      <a:endParaRPr lang="en-GB" dirty="0"/>
                    </a:p>
                  </a:txBody>
                  <a:tcPr/>
                </a:tc>
                <a:tc>
                  <a:txBody>
                    <a:bodyPr/>
                    <a:lstStyle/>
                    <a:p>
                      <a:endParaRPr lang="en-GB" dirty="0"/>
                    </a:p>
                    <a:p>
                      <a:endParaRPr lang="en-GB" dirty="0"/>
                    </a:p>
                    <a:p>
                      <a:pPr marL="0" marR="0" lvl="0" indent="0" algn="l" defTabSz="914400" eaLnBrk="1" fontAlgn="auto" latinLnBrk="0" hangingPunct="1">
                        <a:lnSpc>
                          <a:spcPct val="100000"/>
                        </a:lnSpc>
                        <a:spcBef>
                          <a:spcPts val="0"/>
                        </a:spcBef>
                        <a:spcAft>
                          <a:spcPts val="0"/>
                        </a:spcAft>
                        <a:buClrTx/>
                        <a:buSzTx/>
                        <a:buFontTx/>
                        <a:buNone/>
                        <a:tabLst/>
                        <a:defRPr/>
                      </a:pPr>
                      <a:r>
                        <a:rPr lang="en-IN" sz="2400" dirty="0"/>
                        <a:t>Design and  implementation of deaf and mute interaction system</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2400"/>
                        <a:t>To </a:t>
                      </a:r>
                      <a:r>
                        <a:rPr lang="en-GB" sz="2400" dirty="0"/>
                        <a:t>the digital content </a:t>
                      </a:r>
                      <a:r>
                        <a:rPr lang="en-GB" sz="2400"/>
                        <a:t>creation and safety </a:t>
                      </a:r>
                      <a:r>
                        <a:rPr lang="en-GB" sz="2400" dirty="0"/>
                        <a:t>that currently </a:t>
                      </a:r>
                      <a:r>
                        <a:rPr lang="en-GB" sz="2400"/>
                        <a:t>lack assessment.</a:t>
                      </a:r>
                      <a:endParaRPr lang="en-GB" sz="2400" dirty="0"/>
                    </a:p>
                    <a:p>
                      <a:endParaRPr lang="en-GB"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7</a:t>
            </a:fld>
            <a:endParaRPr lang="en-GB" dirty="0"/>
          </a:p>
        </p:txBody>
      </p:sp>
    </p:spTree>
    <p:extLst>
      <p:ext uri="{BB962C8B-B14F-4D97-AF65-F5344CB8AC3E}">
        <p14:creationId xmlns:p14="http://schemas.microsoft.com/office/powerpoint/2010/main" val="4076075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(2):</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2620161179"/>
              </p:ext>
            </p:extLst>
          </p:nvPr>
        </p:nvGraphicFramePr>
        <p:xfrm>
          <a:off x="210637" y="1524000"/>
          <a:ext cx="11457942" cy="4648200"/>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val="20000"/>
                    </a:ext>
                  </a:extLst>
                </a:gridCol>
                <a:gridCol w="3819314">
                  <a:extLst>
                    <a:ext uri="{9D8B030D-6E8A-4147-A177-3AD203B41FA5}">
                      <a16:colId xmlns:a16="http://schemas.microsoft.com/office/drawing/2014/main" val="20001"/>
                    </a:ext>
                  </a:extLst>
                </a:gridCol>
                <a:gridCol w="3819314">
                  <a:extLst>
                    <a:ext uri="{9D8B030D-6E8A-4147-A177-3AD203B41FA5}">
                      <a16:colId xmlns:a16="http://schemas.microsoft.com/office/drawing/2014/main" val="20002"/>
                    </a:ext>
                  </a:extLst>
                </a:gridCol>
              </a:tblGrid>
              <a:tr h="1081821">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val="10000"/>
                  </a:ext>
                </a:extLst>
              </a:tr>
              <a:tr h="3566379">
                <a:tc>
                  <a:txBody>
                    <a:bodyPr/>
                    <a:lstStyle/>
                    <a:p>
                      <a:pPr algn="ctr" defTabSz="914400">
                        <a:lnSpc>
                          <a:spcPts val="4200"/>
                        </a:lnSpc>
                        <a:buNone/>
                        <a:defRPr b="0"/>
                      </a:pPr>
                      <a:r>
                        <a:rPr lang="en-IN" sz="2400" dirty="0">
                          <a:latin typeface="Arial MT"/>
                          <a:cs typeface="Arial MT"/>
                          <a:sym typeface="+mn-ea"/>
                        </a:rPr>
                        <a:t>Kumar</a:t>
                      </a:r>
                      <a:r>
                        <a:rPr lang="en-IN" sz="2400" spc="-50" dirty="0">
                          <a:latin typeface="Arial MT"/>
                          <a:cs typeface="Arial MT"/>
                          <a:sym typeface="+mn-ea"/>
                        </a:rPr>
                        <a:t> </a:t>
                      </a:r>
                      <a:r>
                        <a:rPr lang="en-IN" sz="2400" dirty="0">
                          <a:latin typeface="Arial MT"/>
                          <a:cs typeface="Arial MT"/>
                          <a:sym typeface="+mn-ea"/>
                        </a:rPr>
                        <a:t>S,</a:t>
                      </a:r>
                      <a:r>
                        <a:rPr lang="en-IN" sz="2400" spc="-50" dirty="0">
                          <a:latin typeface="Arial MT"/>
                          <a:cs typeface="Arial MT"/>
                          <a:sym typeface="+mn-ea"/>
                        </a:rPr>
                        <a:t> </a:t>
                      </a:r>
                      <a:r>
                        <a:rPr lang="en-IN" sz="2400" dirty="0">
                          <a:latin typeface="Arial MT"/>
                          <a:cs typeface="Arial MT"/>
                          <a:sym typeface="+mn-ea"/>
                        </a:rPr>
                        <a:t>Yadav </a:t>
                      </a:r>
                      <a:r>
                        <a:rPr lang="en-IN" sz="2400" spc="-990" dirty="0">
                          <a:latin typeface="Arial MT"/>
                          <a:cs typeface="Arial MT"/>
                          <a:sym typeface="+mn-ea"/>
                        </a:rPr>
                        <a:t> </a:t>
                      </a:r>
                      <a:r>
                        <a:rPr lang="en-IN" sz="2400" dirty="0">
                          <a:latin typeface="Arial MT"/>
                          <a:cs typeface="Arial MT"/>
                          <a:sym typeface="+mn-ea"/>
                        </a:rPr>
                        <a:t>G, Singh HP, </a:t>
                      </a:r>
                      <a:r>
                        <a:rPr lang="en-IN" sz="2400" spc="5" dirty="0">
                          <a:latin typeface="Arial MT"/>
                          <a:cs typeface="Arial MT"/>
                          <a:sym typeface="+mn-ea"/>
                        </a:rPr>
                        <a:t> </a:t>
                      </a:r>
                      <a:r>
                        <a:rPr lang="en-IN" sz="2400" dirty="0">
                          <a:latin typeface="Arial MT"/>
                          <a:cs typeface="Arial MT"/>
                          <a:sym typeface="+mn-ea"/>
                        </a:rPr>
                        <a:t>Malhotra S, </a:t>
                      </a:r>
                      <a:r>
                        <a:rPr lang="en-IN" sz="2400" spc="5" dirty="0">
                          <a:latin typeface="Arial MT"/>
                          <a:cs typeface="Arial MT"/>
                          <a:sym typeface="+mn-ea"/>
                        </a:rPr>
                        <a:t> </a:t>
                      </a:r>
                      <a:r>
                        <a:rPr lang="en-IN" sz="2400" dirty="0">
                          <a:latin typeface="Arial MT"/>
                          <a:cs typeface="Arial MT"/>
                          <a:sym typeface="+mn-ea"/>
                        </a:rPr>
                        <a:t>Gupta</a:t>
                      </a:r>
                      <a:r>
                        <a:rPr lang="en-IN" sz="2400" spc="-30" dirty="0">
                          <a:latin typeface="Arial MT"/>
                          <a:cs typeface="Arial MT"/>
                          <a:sym typeface="+mn-ea"/>
                        </a:rPr>
                        <a:t> </a:t>
                      </a:r>
                      <a:r>
                        <a:rPr lang="en-IN" sz="2400" dirty="0">
                          <a:latin typeface="Arial MT"/>
                          <a:cs typeface="Arial MT"/>
                          <a:sym typeface="+mn-ea"/>
                        </a:rPr>
                        <a:t>A(2019) -</a:t>
                      </a:r>
                    </a:p>
                    <a:p>
                      <a:pPr algn="ctr" defTabSz="914400">
                        <a:lnSpc>
                          <a:spcPts val="4200"/>
                        </a:lnSpc>
                        <a:buNone/>
                        <a:defRPr b="0"/>
                      </a:pPr>
                      <a:r>
                        <a:rPr lang="en-IN" sz="2400" dirty="0">
                          <a:latin typeface="Arial MT"/>
                          <a:cs typeface="Arial MT"/>
                          <a:sym typeface="+mn-ea"/>
                        </a:rPr>
                        <a:t>SSVM</a:t>
                      </a:r>
                      <a:r>
                        <a:rPr lang="en-IN" sz="2400" spc="-50" dirty="0">
                          <a:latin typeface="Arial MT"/>
                          <a:cs typeface="Arial MT"/>
                          <a:sym typeface="+mn-ea"/>
                        </a:rPr>
                        <a:t> </a:t>
                      </a:r>
                      <a:r>
                        <a:rPr lang="en-IN" sz="2400" dirty="0">
                          <a:latin typeface="Arial MT"/>
                          <a:cs typeface="Arial MT"/>
                          <a:sym typeface="+mn-ea"/>
                        </a:rPr>
                        <a:t>classifier</a:t>
                      </a:r>
                      <a:r>
                        <a:rPr lang="en-IN" sz="2400" spc="-50" dirty="0">
                          <a:latin typeface="Arial MT"/>
                          <a:cs typeface="Arial MT"/>
                          <a:sym typeface="+mn-ea"/>
                        </a:rPr>
                        <a:t> </a:t>
                      </a:r>
                      <a:r>
                        <a:rPr lang="en-IN" sz="2400" dirty="0">
                          <a:latin typeface="Arial MT"/>
                          <a:cs typeface="Arial MT"/>
                          <a:sym typeface="+mn-ea"/>
                        </a:rPr>
                        <a:t>and  hand gesture based </a:t>
                      </a:r>
                      <a:r>
                        <a:rPr lang="en-IN" sz="2400" spc="-990" dirty="0">
                          <a:latin typeface="Arial MT"/>
                          <a:cs typeface="Arial MT"/>
                          <a:sym typeface="+mn-ea"/>
                        </a:rPr>
                        <a:t> </a:t>
                      </a:r>
                      <a:r>
                        <a:rPr lang="en-IN" sz="2400" dirty="0">
                          <a:latin typeface="Arial MT"/>
                          <a:cs typeface="Arial MT"/>
                          <a:sym typeface="+mn-ea"/>
                        </a:rPr>
                        <a:t>sign language </a:t>
                      </a:r>
                      <a:r>
                        <a:rPr lang="en-IN" sz="2400" spc="5" dirty="0">
                          <a:latin typeface="Arial MT"/>
                          <a:cs typeface="Arial MT"/>
                          <a:sym typeface="+mn-ea"/>
                        </a:rPr>
                        <a:t> </a:t>
                      </a:r>
                      <a:r>
                        <a:rPr lang="en-IN" sz="2400" dirty="0">
                          <a:latin typeface="Arial MT"/>
                          <a:cs typeface="Arial MT"/>
                          <a:sym typeface="+mn-ea"/>
                        </a:rPr>
                        <a:t>recognition.</a:t>
                      </a:r>
                      <a:endParaRPr lang="en-GB" sz="2400" b="0" i="0" u="none" strike="noStrike" baseline="0" dirty="0">
                        <a:solidFill>
                          <a:schemeClr val="dk1"/>
                        </a:solidFill>
                        <a:latin typeface="Book Antiqua" panose="02040602050305030304" pitchFamily="18" charset="0"/>
                        <a:ea typeface="+mn-ea"/>
                        <a:cs typeface="+mn-cs"/>
                      </a:endParaRPr>
                    </a:p>
                    <a:p>
                      <a:endParaRPr lang="en-GB" dirty="0"/>
                    </a:p>
                  </a:txBody>
                  <a:tcPr/>
                </a:tc>
                <a:tc>
                  <a:txBody>
                    <a:bodyPr/>
                    <a:lstStyle/>
                    <a:p>
                      <a:endParaRPr lang="en-GB" dirty="0"/>
                    </a:p>
                    <a:p>
                      <a:pPr marL="0" marR="0" lvl="0" indent="0" algn="l" defTabSz="914400" eaLnBrk="1" fontAlgn="auto" latinLnBrk="0" hangingPunct="1">
                        <a:lnSpc>
                          <a:spcPct val="100000"/>
                        </a:lnSpc>
                        <a:spcBef>
                          <a:spcPts val="0"/>
                        </a:spcBef>
                        <a:spcAft>
                          <a:spcPts val="0"/>
                        </a:spcAft>
                        <a:buClrTx/>
                        <a:buSzTx/>
                        <a:buFontTx/>
                        <a:buNone/>
                        <a:tabLst/>
                        <a:defRPr/>
                      </a:pPr>
                      <a:r>
                        <a:rPr lang="en-GB" sz="2400" dirty="0">
                          <a:latin typeface="Arial MT"/>
                          <a:cs typeface="Arial MT"/>
                          <a:sym typeface="+mn-ea"/>
                        </a:rPr>
                        <a:t>SSVM</a:t>
                      </a:r>
                      <a:r>
                        <a:rPr lang="en-GB" sz="2400" spc="-50" dirty="0">
                          <a:latin typeface="Arial MT"/>
                          <a:cs typeface="Arial MT"/>
                          <a:sym typeface="+mn-ea"/>
                        </a:rPr>
                        <a:t> </a:t>
                      </a:r>
                      <a:r>
                        <a:rPr lang="en-GB" sz="2400" dirty="0">
                          <a:latin typeface="Arial MT"/>
                          <a:cs typeface="Arial MT"/>
                          <a:sym typeface="+mn-ea"/>
                        </a:rPr>
                        <a:t>classifier</a:t>
                      </a:r>
                      <a:r>
                        <a:rPr lang="en-GB" sz="2400" spc="-50" dirty="0">
                          <a:latin typeface="Arial MT"/>
                          <a:cs typeface="Arial MT"/>
                          <a:sym typeface="+mn-ea"/>
                        </a:rPr>
                        <a:t> </a:t>
                      </a:r>
                      <a:r>
                        <a:rPr lang="en-GB" sz="2400" dirty="0">
                          <a:latin typeface="Arial MT"/>
                          <a:cs typeface="Arial MT"/>
                          <a:sym typeface="+mn-ea"/>
                        </a:rPr>
                        <a:t>for </a:t>
                      </a:r>
                      <a:r>
                        <a:rPr lang="en-GB" sz="2400" spc="-990" dirty="0">
                          <a:latin typeface="Arial MT"/>
                          <a:cs typeface="Arial MT"/>
                          <a:sym typeface="+mn-ea"/>
                        </a:rPr>
                        <a:t> </a:t>
                      </a:r>
                      <a:r>
                        <a:rPr lang="en-GB" sz="2400" dirty="0">
                          <a:latin typeface="Arial MT"/>
                          <a:cs typeface="Arial MT"/>
                          <a:sym typeface="+mn-ea"/>
                        </a:rPr>
                        <a:t>normal, deaf and </a:t>
                      </a:r>
                      <a:r>
                        <a:rPr lang="en-GB" sz="2400" spc="5" dirty="0">
                          <a:latin typeface="Arial MT"/>
                          <a:cs typeface="Arial MT"/>
                          <a:sym typeface="+mn-ea"/>
                        </a:rPr>
                        <a:t> </a:t>
                      </a:r>
                      <a:r>
                        <a:rPr lang="en-GB" sz="2400" dirty="0">
                          <a:latin typeface="Arial MT"/>
                          <a:cs typeface="Arial MT"/>
                          <a:sym typeface="+mn-ea"/>
                        </a:rPr>
                        <a:t>dumb and blind </a:t>
                      </a:r>
                      <a:r>
                        <a:rPr lang="en-GB" sz="2400" spc="5" dirty="0">
                          <a:latin typeface="Arial MT"/>
                          <a:cs typeface="Arial MT"/>
                          <a:sym typeface="+mn-ea"/>
                        </a:rPr>
                        <a:t> </a:t>
                      </a:r>
                      <a:r>
                        <a:rPr lang="en-GB" sz="2400" dirty="0">
                          <a:latin typeface="Arial MT"/>
                          <a:cs typeface="Arial MT"/>
                          <a:sym typeface="+mn-ea"/>
                        </a:rPr>
                        <a:t>people based on </a:t>
                      </a:r>
                      <a:r>
                        <a:rPr lang="en-GB" sz="2400" spc="5" dirty="0">
                          <a:latin typeface="Arial MT"/>
                          <a:cs typeface="Arial MT"/>
                          <a:sym typeface="+mn-ea"/>
                        </a:rPr>
                        <a:t> </a:t>
                      </a:r>
                      <a:r>
                        <a:rPr lang="en-GB" sz="2400" dirty="0">
                          <a:latin typeface="Arial MT"/>
                          <a:cs typeface="Arial MT"/>
                          <a:sym typeface="+mn-ea"/>
                        </a:rPr>
                        <a:t>machine</a:t>
                      </a:r>
                      <a:r>
                        <a:rPr lang="en-GB" sz="2400" spc="-35" dirty="0">
                          <a:latin typeface="Arial MT"/>
                          <a:cs typeface="Arial MT"/>
                          <a:sym typeface="+mn-ea"/>
                        </a:rPr>
                        <a:t> </a:t>
                      </a:r>
                      <a:r>
                        <a:rPr lang="en-GB" sz="2400" dirty="0">
                          <a:latin typeface="Arial MT"/>
                          <a:cs typeface="Arial MT"/>
                          <a:sym typeface="+mn-ea"/>
                        </a:rPr>
                        <a:t>learning.</a:t>
                      </a:r>
                    </a:p>
                    <a:p>
                      <a:endParaRPr lang="en-GB" dirty="0"/>
                    </a:p>
                    <a:p>
                      <a:endParaRPr lang="en-GB" dirty="0"/>
                    </a:p>
                    <a:p>
                      <a:endParaRPr lang="en-GB" dirty="0"/>
                    </a:p>
                    <a:p>
                      <a:endParaRPr lang="en-GB" dirty="0"/>
                    </a:p>
                    <a:p>
                      <a:endParaRPr lang="en-GB" dirty="0"/>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2800" dirty="0">
                          <a:sym typeface="+mn-ea"/>
                        </a:rPr>
                        <a:t>Hand gestures can help in communication and drafting purposes</a:t>
                      </a:r>
                      <a:endParaRPr lang="en-IN" sz="2800" dirty="0"/>
                    </a:p>
                    <a:p>
                      <a:endParaRPr lang="en-GB"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8</a:t>
            </a:fld>
            <a:endParaRPr lang="en-GB" dirty="0"/>
          </a:p>
        </p:txBody>
      </p:sp>
    </p:spTree>
    <p:extLst>
      <p:ext uri="{BB962C8B-B14F-4D97-AF65-F5344CB8AC3E}">
        <p14:creationId xmlns:p14="http://schemas.microsoft.com/office/powerpoint/2010/main" val="2313713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0025" y="122735"/>
            <a:ext cx="11991975" cy="981075"/>
          </a:xfrm>
          <a:custGeom>
            <a:avLst/>
            <a:gdLst/>
            <a:ahLst/>
            <a:cxnLst/>
            <a:rect l="l" t="t" r="r" b="b"/>
            <a:pathLst>
              <a:path w="11991975" h="981075">
                <a:moveTo>
                  <a:pt x="11991975" y="0"/>
                </a:moveTo>
                <a:lnTo>
                  <a:pt x="0" y="0"/>
                </a:lnTo>
                <a:lnTo>
                  <a:pt x="0" y="981075"/>
                </a:lnTo>
                <a:lnTo>
                  <a:pt x="11991975" y="981075"/>
                </a:lnTo>
                <a:lnTo>
                  <a:pt x="11991975" y="0"/>
                </a:lnTo>
                <a:close/>
              </a:path>
            </a:pathLst>
          </a:custGeom>
          <a:solidFill>
            <a:srgbClr val="000000"/>
          </a:solidFill>
        </p:spPr>
        <p:txBody>
          <a:bodyPr wrap="square" lIns="0" tIns="0" rIns="0" bIns="0" rtlCol="0"/>
          <a:lstStyle/>
          <a:p>
            <a:endParaRPr/>
          </a:p>
        </p:txBody>
      </p:sp>
      <p:sp>
        <p:nvSpPr>
          <p:cNvPr id="3" name="object 3"/>
          <p:cNvSpPr txBox="1">
            <a:spLocks noGrp="1"/>
          </p:cNvSpPr>
          <p:nvPr>
            <p:ph type="title"/>
          </p:nvPr>
        </p:nvSpPr>
        <p:spPr>
          <a:xfrm>
            <a:off x="278447" y="266382"/>
            <a:ext cx="11033824" cy="693780"/>
          </a:xfrm>
          <a:prstGeom prst="rect">
            <a:avLst/>
          </a:prstGeom>
        </p:spPr>
        <p:txBody>
          <a:bodyPr vert="horz" wrap="square" lIns="0" tIns="16510" rIns="0" bIns="0" rtlCol="0">
            <a:spAutoFit/>
          </a:bodyPr>
          <a:lstStyle/>
          <a:p>
            <a:pPr marL="12700">
              <a:lnSpc>
                <a:spcPct val="100000"/>
              </a:lnSpc>
              <a:spcBef>
                <a:spcPts val="130"/>
              </a:spcBef>
            </a:pPr>
            <a:r>
              <a:rPr lang="en-GB" dirty="0"/>
              <a:t>Literature Survey (3):</a:t>
            </a:r>
            <a:endParaRPr dirty="0"/>
          </a:p>
        </p:txBody>
      </p:sp>
      <p:sp>
        <p:nvSpPr>
          <p:cNvPr id="5" name="object 5"/>
          <p:cNvSpPr txBox="1">
            <a:spLocks noGrp="1"/>
          </p:cNvSpPr>
          <p:nvPr>
            <p:ph type="ftr" sz="quarter" idx="5"/>
          </p:nvPr>
        </p:nvSpPr>
        <p:spPr>
          <a:xfrm>
            <a:off x="5808344" y="6472554"/>
            <a:ext cx="973455" cy="153888"/>
          </a:xfrm>
          <a:prstGeom prst="rect">
            <a:avLst/>
          </a:prstGeom>
        </p:spPr>
        <p:txBody>
          <a:bodyPr vert="horz" wrap="square" lIns="0" tIns="0" rIns="0" bIns="0" rtlCol="0">
            <a:spAutoFit/>
          </a:bodyPr>
          <a:lstStyle/>
          <a:p>
            <a:pPr marL="12700">
              <a:lnSpc>
                <a:spcPts val="1240"/>
              </a:lnSpc>
            </a:pPr>
            <a:r>
              <a:rPr lang="en-GB"/>
              <a:t>Review 2</a:t>
            </a:r>
            <a:endParaRPr dirty="0"/>
          </a:p>
        </p:txBody>
      </p:sp>
      <p:sp>
        <p:nvSpPr>
          <p:cNvPr id="7" name="object 3"/>
          <p:cNvSpPr txBox="1"/>
          <p:nvPr/>
        </p:nvSpPr>
        <p:spPr>
          <a:xfrm>
            <a:off x="505459" y="2057400"/>
            <a:ext cx="11184891" cy="450764"/>
          </a:xfrm>
          <a:prstGeom prst="rect">
            <a:avLst/>
          </a:prstGeom>
        </p:spPr>
        <p:txBody>
          <a:bodyPr vert="horz" wrap="square" lIns="0" tIns="52705" rIns="0" bIns="0" rtlCol="0">
            <a:spAutoFit/>
          </a:bodyPr>
          <a:lstStyle/>
          <a:p>
            <a:pPr marL="12065" marR="5080" algn="just">
              <a:lnSpc>
                <a:spcPts val="3080"/>
              </a:lnSpc>
              <a:spcBef>
                <a:spcPts val="415"/>
              </a:spcBef>
              <a:tabLst>
                <a:tab pos="241935" algn="l"/>
              </a:tabLst>
            </a:pPr>
            <a:endParaRPr sz="2750" dirty="0">
              <a:latin typeface="Carlito"/>
              <a:cs typeface="Carlito"/>
            </a:endParaRPr>
          </a:p>
        </p:txBody>
      </p:sp>
      <p:graphicFrame>
        <p:nvGraphicFramePr>
          <p:cNvPr id="4" name="Table 3"/>
          <p:cNvGraphicFramePr>
            <a:graphicFrameLocks noGrp="1"/>
          </p:cNvGraphicFramePr>
          <p:nvPr>
            <p:extLst>
              <p:ext uri="{D42A27DB-BD31-4B8C-83A1-F6EECF244321}">
                <p14:modId xmlns:p14="http://schemas.microsoft.com/office/powerpoint/2010/main" val="3193817842"/>
              </p:ext>
            </p:extLst>
          </p:nvPr>
        </p:nvGraphicFramePr>
        <p:xfrm>
          <a:off x="210637" y="1524000"/>
          <a:ext cx="11457942" cy="4974656"/>
        </p:xfrm>
        <a:graphic>
          <a:graphicData uri="http://schemas.openxmlformats.org/drawingml/2006/table">
            <a:tbl>
              <a:tblPr firstRow="1" bandRow="1">
                <a:tableStyleId>{073A0DAA-6AF3-43AB-8588-CEC1D06C72B9}</a:tableStyleId>
              </a:tblPr>
              <a:tblGrid>
                <a:gridCol w="3819314">
                  <a:extLst>
                    <a:ext uri="{9D8B030D-6E8A-4147-A177-3AD203B41FA5}">
                      <a16:colId xmlns:a16="http://schemas.microsoft.com/office/drawing/2014/main" val="20000"/>
                    </a:ext>
                  </a:extLst>
                </a:gridCol>
                <a:gridCol w="3819314">
                  <a:extLst>
                    <a:ext uri="{9D8B030D-6E8A-4147-A177-3AD203B41FA5}">
                      <a16:colId xmlns:a16="http://schemas.microsoft.com/office/drawing/2014/main" val="20001"/>
                    </a:ext>
                  </a:extLst>
                </a:gridCol>
                <a:gridCol w="3819314">
                  <a:extLst>
                    <a:ext uri="{9D8B030D-6E8A-4147-A177-3AD203B41FA5}">
                      <a16:colId xmlns:a16="http://schemas.microsoft.com/office/drawing/2014/main" val="20002"/>
                    </a:ext>
                  </a:extLst>
                </a:gridCol>
              </a:tblGrid>
              <a:tr h="859856">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en-GB" sz="1800" b="1" i="0" u="none" strike="noStrike" baseline="0" dirty="0">
                          <a:solidFill>
                            <a:schemeClr val="lt1"/>
                          </a:solidFill>
                          <a:latin typeface="Book Antiqua" panose="02040602050305030304" pitchFamily="18" charset="0"/>
                          <a:ea typeface="+mn-ea"/>
                          <a:cs typeface="+mn-cs"/>
                        </a:rPr>
                        <a:t>Paper details</a:t>
                      </a:r>
                      <a:r>
                        <a:rPr lang="en-GB" sz="1800" b="0" i="0" u="none" strike="noStrike" baseline="0" dirty="0">
                          <a:solidFill>
                            <a:schemeClr val="lt1"/>
                          </a:solidFill>
                          <a:latin typeface="Book Antiqua" panose="02040602050305030304" pitchFamily="18" charset="0"/>
                          <a:ea typeface="+mn-ea"/>
                          <a:cs typeface="+mn-cs"/>
                        </a:rPr>
                        <a:t>		</a:t>
                      </a:r>
                    </a:p>
                    <a:p>
                      <a:pPr algn="ct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Concepts/ Findings / Observations Technique/ Idea used</a:t>
                      </a:r>
                      <a:endParaRPr lang="en-GB" dirty="0">
                        <a:latin typeface="Book Antiqua" panose="02040602050305030304" pitchFamily="18" charset="0"/>
                      </a:endParaRPr>
                    </a:p>
                  </a:txBody>
                  <a:tcPr/>
                </a:tc>
                <a:tc>
                  <a:txBody>
                    <a:bodyPr/>
                    <a:lstStyle/>
                    <a:p>
                      <a:pPr algn="ctr"/>
                      <a:r>
                        <a:rPr lang="en-GB" sz="1800" b="1" i="0" u="none" strike="noStrike" baseline="0" dirty="0">
                          <a:solidFill>
                            <a:schemeClr val="lt1"/>
                          </a:solidFill>
                          <a:latin typeface="Book Antiqua" panose="02040602050305030304" pitchFamily="18" charset="0"/>
                          <a:ea typeface="+mn-ea"/>
                          <a:cs typeface="+mn-cs"/>
                        </a:rPr>
                        <a:t>Pros and Cons</a:t>
                      </a:r>
                      <a:endParaRPr lang="en-GB" dirty="0">
                        <a:latin typeface="Book Antiqua" panose="02040602050305030304" pitchFamily="18" charset="0"/>
                      </a:endParaRPr>
                    </a:p>
                  </a:txBody>
                  <a:tcPr/>
                </a:tc>
                <a:extLst>
                  <a:ext uri="{0D108BD9-81ED-4DB2-BD59-A6C34878D82A}">
                    <a16:rowId xmlns:a16="http://schemas.microsoft.com/office/drawing/2014/main" val="10000"/>
                  </a:ext>
                </a:extLst>
              </a:tr>
              <a:tr h="2305678">
                <a:tc>
                  <a:txBody>
                    <a:bodyPr/>
                    <a:lstStyle/>
                    <a:p>
                      <a:r>
                        <a:rPr lang="en-GB" sz="1800" b="0" i="0" u="none" strike="noStrike" baseline="0" dirty="0">
                          <a:solidFill>
                            <a:schemeClr val="dk1"/>
                          </a:solidFill>
                          <a:latin typeface="Book Antiqua" panose="02040602050305030304" pitchFamily="18" charset="0"/>
                          <a:ea typeface="+mn-ea"/>
                          <a:cs typeface="+mn-cs"/>
                        </a:rPr>
                        <a:t>. 	</a:t>
                      </a:r>
                    </a:p>
                    <a:p>
                      <a:pPr marL="46355" algn="ctr">
                        <a:lnSpc>
                          <a:spcPts val="4100"/>
                        </a:lnSpc>
                        <a:buNone/>
                      </a:pPr>
                      <a:r>
                        <a:rPr lang="en-IN" sz="2400" dirty="0">
                          <a:latin typeface="Arial MT"/>
                          <a:cs typeface="Arial MT"/>
                          <a:sym typeface="+mn-ea"/>
                        </a:rPr>
                        <a:t>Tao</a:t>
                      </a:r>
                      <a:r>
                        <a:rPr lang="en-IN" sz="2400" spc="-25" dirty="0">
                          <a:latin typeface="Arial MT"/>
                          <a:cs typeface="Arial MT"/>
                          <a:sym typeface="+mn-ea"/>
                        </a:rPr>
                        <a:t> </a:t>
                      </a:r>
                      <a:r>
                        <a:rPr lang="en-IN" sz="2400" dirty="0">
                          <a:latin typeface="Arial MT"/>
                          <a:cs typeface="Arial MT"/>
                          <a:sym typeface="+mn-ea"/>
                        </a:rPr>
                        <a:t>W,</a:t>
                      </a:r>
                      <a:r>
                        <a:rPr lang="en-IN" sz="2400" spc="-25" dirty="0">
                          <a:latin typeface="Arial MT"/>
                          <a:cs typeface="Arial MT"/>
                          <a:sym typeface="+mn-ea"/>
                        </a:rPr>
                        <a:t> </a:t>
                      </a:r>
                      <a:r>
                        <a:rPr lang="en-IN" sz="2400" dirty="0">
                          <a:latin typeface="Arial MT"/>
                          <a:cs typeface="Arial MT"/>
                          <a:sym typeface="+mn-ea"/>
                        </a:rPr>
                        <a:t>Leu</a:t>
                      </a:r>
                      <a:r>
                        <a:rPr lang="en-IN" sz="2400" spc="-25" dirty="0">
                          <a:latin typeface="Arial MT"/>
                          <a:cs typeface="Arial MT"/>
                          <a:sym typeface="+mn-ea"/>
                        </a:rPr>
                        <a:t> </a:t>
                      </a:r>
                      <a:r>
                        <a:rPr lang="en-IN" sz="2400" dirty="0" err="1">
                          <a:latin typeface="Arial MT"/>
                          <a:cs typeface="Arial MT"/>
                          <a:sym typeface="+mn-ea"/>
                        </a:rPr>
                        <a:t>MC,Yin</a:t>
                      </a:r>
                      <a:r>
                        <a:rPr lang="en-IN" sz="2400" dirty="0">
                          <a:latin typeface="Arial MT"/>
                          <a:cs typeface="Arial MT"/>
                          <a:sym typeface="+mn-ea"/>
                        </a:rPr>
                        <a:t> Z(2019)</a:t>
                      </a:r>
                      <a:endParaRPr lang="en-IN" sz="2400" dirty="0">
                        <a:latin typeface="Arial MT"/>
                        <a:cs typeface="Arial MT"/>
                      </a:endParaRPr>
                    </a:p>
                    <a:p>
                      <a:pPr marL="163830" algn="ctr">
                        <a:lnSpc>
                          <a:spcPct val="100000"/>
                        </a:lnSpc>
                      </a:pPr>
                      <a:r>
                        <a:rPr lang="en-IN" altLang="en-IN" sz="2400" dirty="0">
                          <a:latin typeface="Arial MT"/>
                          <a:cs typeface="Arial MT"/>
                          <a:sym typeface="+mn-ea"/>
                        </a:rPr>
                        <a:t>- </a:t>
                      </a:r>
                      <a:r>
                        <a:rPr lang="en-IN" sz="2400" dirty="0">
                          <a:latin typeface="Arial MT"/>
                          <a:cs typeface="Arial MT"/>
                          <a:sym typeface="+mn-ea"/>
                        </a:rPr>
                        <a:t>ASL</a:t>
                      </a:r>
                      <a:r>
                        <a:rPr lang="en-IN" sz="2400" spc="-50" dirty="0">
                          <a:latin typeface="Arial MT"/>
                          <a:cs typeface="Arial MT"/>
                          <a:sym typeface="+mn-ea"/>
                        </a:rPr>
                        <a:t> </a:t>
                      </a:r>
                      <a:r>
                        <a:rPr lang="en-IN" sz="2400" dirty="0">
                          <a:latin typeface="Arial MT"/>
                          <a:cs typeface="Arial MT"/>
                          <a:sym typeface="+mn-ea"/>
                        </a:rPr>
                        <a:t>alphabets recognition</a:t>
                      </a:r>
                      <a:endParaRPr lang="en-IN" sz="2400" dirty="0">
                        <a:latin typeface="Arial MT"/>
                        <a:cs typeface="Arial MT"/>
                      </a:endParaRPr>
                    </a:p>
                    <a:p>
                      <a:endParaRPr lang="en-GB" dirty="0"/>
                    </a:p>
                  </a:txBody>
                  <a:tcPr/>
                </a:tc>
                <a:tc>
                  <a:txBody>
                    <a:bodyPr/>
                    <a:lstStyle/>
                    <a:p>
                      <a:endParaRPr lang="en-GB" dirty="0"/>
                    </a:p>
                    <a:p>
                      <a:pPr marL="0" marR="0" lvl="0" indent="0" algn="ctr" defTabSz="914400" eaLnBrk="1" fontAlgn="auto" latinLnBrk="0" hangingPunct="1">
                        <a:lnSpc>
                          <a:spcPct val="100000"/>
                        </a:lnSpc>
                        <a:spcBef>
                          <a:spcPts val="0"/>
                        </a:spcBef>
                        <a:spcAft>
                          <a:spcPts val="0"/>
                        </a:spcAft>
                        <a:buClrTx/>
                        <a:buSzTx/>
                        <a:buFontTx/>
                        <a:buNone/>
                        <a:tabLst/>
                        <a:defRPr/>
                      </a:pPr>
                      <a:r>
                        <a:rPr lang="en-IN" sz="2400" dirty="0">
                          <a:sym typeface="+mn-ea"/>
                        </a:rPr>
                        <a:t>ASL alphabet recognition using conventional neural networks with multi view augmentation and interference fusion</a:t>
                      </a:r>
                      <a:endParaRPr lang="en-IN" sz="2400" dirty="0"/>
                    </a:p>
                    <a:p>
                      <a:endParaRPr lang="en-GB" dirty="0"/>
                    </a:p>
                    <a:p>
                      <a:endParaRPr lang="en-GB" dirty="0"/>
                    </a:p>
                    <a:p>
                      <a:endParaRPr lang="en-GB" dirty="0"/>
                    </a:p>
                    <a:p>
                      <a:endParaRPr lang="en-GB" dirty="0"/>
                    </a:p>
                    <a:p>
                      <a:endParaRPr lang="en-GB" dirty="0"/>
                    </a:p>
                    <a:p>
                      <a:endParaRPr lang="en-GB" dirty="0"/>
                    </a:p>
                    <a:p>
                      <a:endParaRPr lang="en-GB"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GB" sz="2800" dirty="0">
                          <a:sym typeface="+mn-ea"/>
                        </a:rPr>
                        <a:t>This technology can help in the recognition of signs using neural network</a:t>
                      </a:r>
                      <a:endParaRPr lang="en-GB" sz="2800" dirty="0"/>
                    </a:p>
                    <a:p>
                      <a:endParaRPr lang="en-GB" dirty="0"/>
                    </a:p>
                  </a:txBody>
                  <a:tcPr/>
                </a:tc>
                <a:extLst>
                  <a:ext uri="{0D108BD9-81ED-4DB2-BD59-A6C34878D82A}">
                    <a16:rowId xmlns:a16="http://schemas.microsoft.com/office/drawing/2014/main" val="10001"/>
                  </a:ext>
                </a:extLst>
              </a:tr>
            </a:tbl>
          </a:graphicData>
        </a:graphic>
      </p:graphicFrame>
      <p:sp>
        <p:nvSpPr>
          <p:cNvPr id="6" name="Slide Number Placeholder 5"/>
          <p:cNvSpPr>
            <a:spLocks noGrp="1"/>
          </p:cNvSpPr>
          <p:nvPr>
            <p:ph type="sldNum" sz="quarter" idx="7"/>
          </p:nvPr>
        </p:nvSpPr>
        <p:spPr/>
        <p:txBody>
          <a:bodyPr/>
          <a:lstStyle/>
          <a:p>
            <a:pPr marL="38100">
              <a:lnSpc>
                <a:spcPts val="1240"/>
              </a:lnSpc>
            </a:pPr>
            <a:fld id="{81D60167-4931-47E6-BA6A-407CBD079E47}" type="slidenum">
              <a:rPr lang="en-GB" smtClean="0"/>
              <a:t>9</a:t>
            </a:fld>
            <a:endParaRPr lang="en-GB" dirty="0"/>
          </a:p>
        </p:txBody>
      </p:sp>
    </p:spTree>
    <p:extLst>
      <p:ext uri="{BB962C8B-B14F-4D97-AF65-F5344CB8AC3E}">
        <p14:creationId xmlns:p14="http://schemas.microsoft.com/office/powerpoint/2010/main" val="3049491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877</TotalTime>
  <Words>2477</Words>
  <Application>Microsoft Office PowerPoint</Application>
  <PresentationFormat>Widescreen</PresentationFormat>
  <Paragraphs>368</Paragraphs>
  <Slides>31</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Arial MT</vt:lpstr>
      <vt:lpstr>Book Antiqua</vt:lpstr>
      <vt:lpstr>Calibri</vt:lpstr>
      <vt:lpstr>Carlito</vt:lpstr>
      <vt:lpstr>Palladio Uralic</vt:lpstr>
      <vt:lpstr>Söhne</vt:lpstr>
      <vt:lpstr>TeXGyrePagella</vt:lpstr>
      <vt:lpstr>Times New Roman</vt:lpstr>
      <vt:lpstr>Trebuchet MS</vt:lpstr>
      <vt:lpstr>Verdana</vt:lpstr>
      <vt:lpstr>Office Theme</vt:lpstr>
      <vt:lpstr>PowerPoint Presentation</vt:lpstr>
      <vt:lpstr>Candidate Details:</vt:lpstr>
      <vt:lpstr>Base Paper:</vt:lpstr>
      <vt:lpstr>Proposed title:</vt:lpstr>
      <vt:lpstr>Abstract:</vt:lpstr>
      <vt:lpstr>Project scope:</vt:lpstr>
      <vt:lpstr>Literature Survey (1):</vt:lpstr>
      <vt:lpstr>Literature Survey (2):</vt:lpstr>
      <vt:lpstr>Literature Survey (3):</vt:lpstr>
      <vt:lpstr>Literature Survey (4):</vt:lpstr>
      <vt:lpstr>Literature Survey (5):</vt:lpstr>
      <vt:lpstr>Literature Survey (6):</vt:lpstr>
      <vt:lpstr>Literature Survey (7):</vt:lpstr>
      <vt:lpstr>Literature Survey (8):</vt:lpstr>
      <vt:lpstr>Existing system</vt:lpstr>
      <vt:lpstr>Disadvantages of the existing system:</vt:lpstr>
      <vt:lpstr>Proposed system:</vt:lpstr>
      <vt:lpstr>Advantages of Proposed system:</vt:lpstr>
      <vt:lpstr>System requirements</vt:lpstr>
      <vt:lpstr>Architecture diagram:</vt:lpstr>
      <vt:lpstr>System flow:</vt:lpstr>
      <vt:lpstr>Modules:</vt:lpstr>
      <vt:lpstr>DATASET COLLECTION</vt:lpstr>
      <vt:lpstr>Sample output:</vt:lpstr>
      <vt:lpstr>IMAGE DETECTION</vt:lpstr>
      <vt:lpstr>Feature extraction</vt:lpstr>
      <vt:lpstr>Image Recognition</vt:lpstr>
      <vt:lpstr>Output</vt:lpstr>
      <vt:lpstr>Reference:</vt:lpstr>
      <vt:lpstr>Reference</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 Joseph’s College of Engineering Department of CSE Batch : 2017 – 2021  Project Review 0</dc:title>
  <dc:creator>Ranch</dc:creator>
  <cp:lastModifiedBy>4119 sai vikram Karthikeyan</cp:lastModifiedBy>
  <cp:revision>59</cp:revision>
  <dcterms:created xsi:type="dcterms:W3CDTF">2021-02-18T13:53:43Z</dcterms:created>
  <dcterms:modified xsi:type="dcterms:W3CDTF">2024-03-25T07:33:48Z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2020-10-17T00:00:00Z</vt:filetime>
  </property>
  <property fmtid="{D5CDD505-2E9C-101B-9397-08002B2CF9AE}" pid="3" name="Creator">
    <vt:lpwstr>Microsoft® PowerPoint® 2013</vt:lpwstr>
  </property>
  <property fmtid="{D5CDD505-2E9C-101B-9397-08002B2CF9AE}" pid="4" name="LastSaved">
    <vt:filetime>2021-02-18T00:00:00Z</vt:filetime>
  </property>
</Properties>
</file>