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7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79" y="-12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77800" y="6665586"/>
            <a:ext cx="10337800" cy="15240"/>
          </a:xfrm>
          <a:custGeom>
            <a:avLst/>
            <a:gdLst/>
            <a:ahLst/>
            <a:cxnLst/>
            <a:rect l="l" t="t" r="r" b="b"/>
            <a:pathLst>
              <a:path w="10337800" h="15240">
                <a:moveTo>
                  <a:pt x="0" y="14612"/>
                </a:moveTo>
                <a:lnTo>
                  <a:pt x="10337800" y="14612"/>
                </a:lnTo>
                <a:lnTo>
                  <a:pt x="10337800" y="0"/>
                </a:lnTo>
                <a:lnTo>
                  <a:pt x="0" y="0"/>
                </a:lnTo>
                <a:lnTo>
                  <a:pt x="0" y="14612"/>
                </a:lnTo>
                <a:close/>
              </a:path>
            </a:pathLst>
          </a:custGeom>
          <a:solidFill>
            <a:srgbClr val="FFF2CC"/>
          </a:solidFill>
        </p:spPr>
        <p:txBody>
          <a:bodyPr wrap="square" lIns="0" tIns="0" rIns="0" bIns="0" rtlCol="0"/>
          <a:lstStyle/>
          <a:p>
            <a:endParaRPr/>
          </a:p>
        </p:txBody>
      </p:sp>
      <p:sp>
        <p:nvSpPr>
          <p:cNvPr id="17" name="bg object 17"/>
          <p:cNvSpPr/>
          <p:nvPr/>
        </p:nvSpPr>
        <p:spPr>
          <a:xfrm>
            <a:off x="177800" y="863600"/>
            <a:ext cx="10337800" cy="5606415"/>
          </a:xfrm>
          <a:custGeom>
            <a:avLst/>
            <a:gdLst/>
            <a:ahLst/>
            <a:cxnLst/>
            <a:rect l="l" t="t" r="r" b="b"/>
            <a:pathLst>
              <a:path w="10337800" h="5606415">
                <a:moveTo>
                  <a:pt x="0" y="5606207"/>
                </a:moveTo>
                <a:lnTo>
                  <a:pt x="10337800" y="5606207"/>
                </a:lnTo>
                <a:lnTo>
                  <a:pt x="10337800" y="0"/>
                </a:lnTo>
                <a:lnTo>
                  <a:pt x="0" y="0"/>
                </a:lnTo>
                <a:lnTo>
                  <a:pt x="0" y="5606207"/>
                </a:lnTo>
                <a:close/>
              </a:path>
            </a:pathLst>
          </a:custGeom>
          <a:solidFill>
            <a:srgbClr val="FFF2CC"/>
          </a:solidFill>
        </p:spPr>
        <p:txBody>
          <a:bodyPr wrap="square" lIns="0" tIns="0" rIns="0" bIns="0" rtlCol="0"/>
          <a:lstStyle/>
          <a:p>
            <a:endParaRPr/>
          </a:p>
        </p:txBody>
      </p:sp>
      <p:sp>
        <p:nvSpPr>
          <p:cNvPr id="2" name="Holder 2"/>
          <p:cNvSpPr>
            <a:spLocks noGrp="1"/>
          </p:cNvSpPr>
          <p:nvPr>
            <p:ph type="title"/>
          </p:nvPr>
        </p:nvSpPr>
        <p:spPr>
          <a:xfrm>
            <a:off x="534670" y="302260"/>
            <a:ext cx="9624060" cy="12090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7995"/>
            <a:ext cx="9624060"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2/21/2025</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5424" y="1891741"/>
            <a:ext cx="5504180" cy="243656"/>
          </a:xfrm>
          <a:prstGeom prst="rect">
            <a:avLst/>
          </a:prstGeom>
        </p:spPr>
        <p:txBody>
          <a:bodyPr vert="horz" wrap="square" lIns="0" tIns="12700" rIns="0" bIns="0" rtlCol="0">
            <a:spAutoFit/>
          </a:bodyPr>
          <a:lstStyle/>
          <a:p>
            <a:pPr marL="12700">
              <a:lnSpc>
                <a:spcPct val="100000"/>
              </a:lnSpc>
              <a:spcBef>
                <a:spcPts val="100"/>
              </a:spcBef>
            </a:pPr>
            <a:r>
              <a:rPr lang="en-IN" sz="1500" b="1" spc="5" dirty="0">
                <a:solidFill>
                  <a:srgbClr val="FF0000"/>
                </a:solidFill>
                <a:latin typeface="Calibri"/>
                <a:cs typeface="Calibri"/>
              </a:rPr>
              <a:t>SIGN LANGUAGE RECOGNITION SYSTEM USING DEEP LEARNING</a:t>
            </a:r>
            <a:endParaRPr sz="1500" dirty="0">
              <a:latin typeface="Calibri"/>
              <a:cs typeface="Calibri"/>
            </a:endParaRPr>
          </a:p>
        </p:txBody>
      </p:sp>
      <p:sp>
        <p:nvSpPr>
          <p:cNvPr id="3" name="object 3"/>
          <p:cNvSpPr txBox="1"/>
          <p:nvPr/>
        </p:nvSpPr>
        <p:spPr>
          <a:xfrm>
            <a:off x="2948116" y="2196050"/>
            <a:ext cx="1224280" cy="333425"/>
          </a:xfrm>
          <a:prstGeom prst="rect">
            <a:avLst/>
          </a:prstGeom>
        </p:spPr>
        <p:txBody>
          <a:bodyPr vert="horz" wrap="square" lIns="0" tIns="12700" rIns="0" bIns="0" rtlCol="0">
            <a:spAutoFit/>
          </a:bodyPr>
          <a:lstStyle/>
          <a:p>
            <a:pPr marR="5080" algn="r">
              <a:lnSpc>
                <a:spcPct val="100000"/>
              </a:lnSpc>
              <a:spcBef>
                <a:spcPts val="100"/>
              </a:spcBef>
            </a:pPr>
            <a:r>
              <a:rPr lang="en-IN" sz="1000" spc="-10" dirty="0">
                <a:latin typeface="Calibri"/>
                <a:cs typeface="Calibri"/>
              </a:rPr>
              <a:t>Sai  Vikram K</a:t>
            </a:r>
          </a:p>
          <a:p>
            <a:pPr marR="5080" algn="r">
              <a:lnSpc>
                <a:spcPct val="100000"/>
              </a:lnSpc>
              <a:spcBef>
                <a:spcPts val="100"/>
              </a:spcBef>
            </a:pPr>
            <a:r>
              <a:rPr lang="en-IN" sz="1000" spc="-10" dirty="0">
                <a:latin typeface="Calibri"/>
                <a:cs typeface="Calibri"/>
              </a:rPr>
              <a:t>312320104119</a:t>
            </a:r>
            <a:endParaRPr lang="en-IN" sz="1000" dirty="0">
              <a:latin typeface="Calibri"/>
              <a:cs typeface="Calibri"/>
            </a:endParaRPr>
          </a:p>
        </p:txBody>
      </p:sp>
      <p:sp>
        <p:nvSpPr>
          <p:cNvPr id="4" name="object 4"/>
          <p:cNvSpPr txBox="1"/>
          <p:nvPr/>
        </p:nvSpPr>
        <p:spPr>
          <a:xfrm>
            <a:off x="6596862" y="2206284"/>
            <a:ext cx="1340154" cy="333425"/>
          </a:xfrm>
          <a:prstGeom prst="rect">
            <a:avLst/>
          </a:prstGeom>
        </p:spPr>
        <p:txBody>
          <a:bodyPr vert="horz" wrap="square" lIns="0" tIns="12700" rIns="0" bIns="0" rtlCol="0">
            <a:spAutoFit/>
          </a:bodyPr>
          <a:lstStyle/>
          <a:p>
            <a:pPr marR="5080">
              <a:lnSpc>
                <a:spcPct val="100000"/>
              </a:lnSpc>
              <a:spcBef>
                <a:spcPts val="100"/>
              </a:spcBef>
            </a:pPr>
            <a:r>
              <a:rPr lang="en-IN" sz="1000" spc="-10" dirty="0">
                <a:cs typeface="Calibri"/>
              </a:rPr>
              <a:t>Sanjay Ganesh M</a:t>
            </a:r>
          </a:p>
          <a:p>
            <a:pPr marR="5080">
              <a:lnSpc>
                <a:spcPct val="100000"/>
              </a:lnSpc>
              <a:spcBef>
                <a:spcPts val="100"/>
              </a:spcBef>
            </a:pPr>
            <a:r>
              <a:rPr lang="en-IN" sz="1000" spc="-10" dirty="0">
                <a:cs typeface="Calibri"/>
              </a:rPr>
              <a:t>312320104123</a:t>
            </a:r>
            <a:endParaRPr lang="en-IN" sz="1000" dirty="0">
              <a:cs typeface="Calibri"/>
            </a:endParaRPr>
          </a:p>
        </p:txBody>
      </p:sp>
      <p:sp>
        <p:nvSpPr>
          <p:cNvPr id="5" name="object 5"/>
          <p:cNvSpPr txBox="1"/>
          <p:nvPr/>
        </p:nvSpPr>
        <p:spPr>
          <a:xfrm>
            <a:off x="5089500" y="2500124"/>
            <a:ext cx="502920" cy="145415"/>
          </a:xfrm>
          <a:prstGeom prst="rect">
            <a:avLst/>
          </a:prstGeom>
          <a:solidFill>
            <a:srgbClr val="FFFFFF"/>
          </a:solidFill>
        </p:spPr>
        <p:txBody>
          <a:bodyPr vert="horz" wrap="square" lIns="0" tIns="11430" rIns="0" bIns="0" rtlCol="0">
            <a:spAutoFit/>
          </a:bodyPr>
          <a:lstStyle/>
          <a:p>
            <a:pPr marL="71755">
              <a:lnSpc>
                <a:spcPct val="100000"/>
              </a:lnSpc>
              <a:spcBef>
                <a:spcPts val="90"/>
              </a:spcBef>
            </a:pPr>
            <a:r>
              <a:rPr sz="700" b="1" spc="-30" dirty="0">
                <a:solidFill>
                  <a:srgbClr val="FF0000"/>
                </a:solidFill>
                <a:latin typeface="Calibri"/>
                <a:cs typeface="Calibri"/>
              </a:rPr>
              <a:t>ABSTRACT</a:t>
            </a:r>
            <a:endParaRPr sz="700">
              <a:latin typeface="Calibri"/>
              <a:cs typeface="Calibri"/>
            </a:endParaRPr>
          </a:p>
        </p:txBody>
      </p:sp>
      <p:sp>
        <p:nvSpPr>
          <p:cNvPr id="6" name="object 6"/>
          <p:cNvSpPr txBox="1"/>
          <p:nvPr/>
        </p:nvSpPr>
        <p:spPr>
          <a:xfrm>
            <a:off x="1146566" y="3163765"/>
            <a:ext cx="1062355" cy="161290"/>
          </a:xfrm>
          <a:prstGeom prst="rect">
            <a:avLst/>
          </a:prstGeom>
          <a:solidFill>
            <a:srgbClr val="FFFFFF"/>
          </a:solidFill>
        </p:spPr>
        <p:txBody>
          <a:bodyPr vert="horz" wrap="square" lIns="0" tIns="12700" rIns="0" bIns="0" rtlCol="0">
            <a:spAutoFit/>
          </a:bodyPr>
          <a:lstStyle/>
          <a:p>
            <a:pPr marL="258445">
              <a:lnSpc>
                <a:spcPct val="100000"/>
              </a:lnSpc>
              <a:spcBef>
                <a:spcPts val="100"/>
              </a:spcBef>
            </a:pPr>
            <a:r>
              <a:rPr sz="700" b="1" spc="-30" dirty="0">
                <a:solidFill>
                  <a:srgbClr val="FF0000"/>
                </a:solidFill>
                <a:latin typeface="Calibri"/>
                <a:cs typeface="Calibri"/>
              </a:rPr>
              <a:t>INTRODUCTION</a:t>
            </a:r>
            <a:endParaRPr sz="700">
              <a:latin typeface="Calibri"/>
              <a:cs typeface="Calibri"/>
            </a:endParaRPr>
          </a:p>
        </p:txBody>
      </p:sp>
      <p:sp>
        <p:nvSpPr>
          <p:cNvPr id="7" name="object 7"/>
          <p:cNvSpPr txBox="1"/>
          <p:nvPr/>
        </p:nvSpPr>
        <p:spPr>
          <a:xfrm>
            <a:off x="447801" y="3361804"/>
            <a:ext cx="2650583" cy="1669688"/>
          </a:xfrm>
          <a:prstGeom prst="rect">
            <a:avLst/>
          </a:prstGeom>
        </p:spPr>
        <p:txBody>
          <a:bodyPr vert="horz" wrap="square" lIns="0" tIns="7620" rIns="0" bIns="0" rtlCol="0">
            <a:spAutoFit/>
          </a:bodyPr>
          <a:lstStyle/>
          <a:p>
            <a:pPr marL="241300" marR="328295" algn="just">
              <a:spcBef>
                <a:spcPts val="830"/>
              </a:spcBef>
              <a:spcAft>
                <a:spcPts val="0"/>
              </a:spcAft>
            </a:pPr>
            <a:r>
              <a:rPr lang="en-US" sz="900" b="0" i="0" dirty="0">
                <a:effectLst/>
                <a:latin typeface="Söhne"/>
              </a:rPr>
              <a:t>The project aims to develop software facilitating interaction through hand gestures, particularly American Sign Language (ASL), for applications ranging from gaming to medical equipment control. By enabling understanding of ASL signs, it promotes inclusivity in daily interactions and education systems, bridging communication barriers for the hearing impaired. Additionally, language support is integrated, providing descriptions for enhanced comprehension of ASL signs.</a:t>
            </a:r>
            <a:endParaRPr lang="en-IN" sz="900" dirty="0">
              <a:effectLst/>
              <a:latin typeface="+mj-lt"/>
              <a:ea typeface="Times New Roman" panose="02020603050405020304" pitchFamily="18" charset="0"/>
            </a:endParaRPr>
          </a:p>
        </p:txBody>
      </p:sp>
      <p:sp>
        <p:nvSpPr>
          <p:cNvPr id="8" name="object 8"/>
          <p:cNvSpPr txBox="1"/>
          <p:nvPr/>
        </p:nvSpPr>
        <p:spPr>
          <a:xfrm>
            <a:off x="3091452" y="3347566"/>
            <a:ext cx="2271711" cy="3334246"/>
          </a:xfrm>
          <a:prstGeom prst="rect">
            <a:avLst/>
          </a:prstGeom>
        </p:spPr>
        <p:txBody>
          <a:bodyPr vert="horz" wrap="square" lIns="0" tIns="10160" rIns="0" bIns="0" rtlCol="0">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lphaUcPeriod"/>
              <a:tabLst/>
            </a:pPr>
            <a:r>
              <a:rPr lang="en-US" sz="900" spc="10" dirty="0">
                <a:latin typeface="Calibri"/>
                <a:cs typeface="Calibri"/>
              </a:rPr>
              <a:t>Procurement</a:t>
            </a:r>
            <a:r>
              <a:rPr lang="en-US" sz="900" spc="15" dirty="0">
                <a:latin typeface="Calibri"/>
                <a:cs typeface="Calibri"/>
              </a:rPr>
              <a:t> </a:t>
            </a:r>
            <a:r>
              <a:rPr lang="en-US" sz="900" dirty="0">
                <a:latin typeface="Calibri"/>
                <a:cs typeface="Calibri"/>
              </a:rPr>
              <a:t>of</a:t>
            </a:r>
            <a:r>
              <a:rPr lang="en-US" sz="900" spc="5" dirty="0">
                <a:latin typeface="Calibri"/>
                <a:cs typeface="Calibri"/>
              </a:rPr>
              <a:t> dataset:</a:t>
            </a:r>
            <a:r>
              <a:rPr lang="en-US" sz="900" spc="10" dirty="0">
                <a:latin typeface="Calibri"/>
                <a:cs typeface="Calibri"/>
              </a:rPr>
              <a:t> </a:t>
            </a:r>
            <a:r>
              <a:rPr kumimoji="0" lang="en-US" altLang="en-US" sz="900" b="0" i="0" u="none" strike="noStrike" cap="none" normalizeH="0" baseline="0" dirty="0">
                <a:ln>
                  <a:noFill/>
                </a:ln>
                <a:solidFill>
                  <a:schemeClr val="tx1"/>
                </a:solidFill>
                <a:effectLst/>
                <a:latin typeface="+mj-lt"/>
              </a:rPr>
              <a:t>The dataset for this project was acquired from reputable ASL databases, ensuring diverse and representative samples of hand gestures. Rigorous filtering and annotation processes were conducted to compile a high-quality dataset suitable for training the recognition system.</a:t>
            </a:r>
          </a:p>
          <a:p>
            <a:pPr marL="228600" marR="0" lvl="0" indent="-228600" algn="l" defTabSz="914400" rtl="0" eaLnBrk="0" fontAlgn="base" latinLnBrk="0" hangingPunct="0">
              <a:lnSpc>
                <a:spcPct val="100000"/>
              </a:lnSpc>
              <a:spcBef>
                <a:spcPct val="0"/>
              </a:spcBef>
              <a:spcAft>
                <a:spcPct val="0"/>
              </a:spcAft>
              <a:buClrTx/>
              <a:buSzTx/>
              <a:buFontTx/>
              <a:buAutoNum type="alphaUcPeriod"/>
              <a:tabLst/>
            </a:pPr>
            <a:r>
              <a:rPr lang="en-US" altLang="en-US" sz="900" dirty="0">
                <a:latin typeface="+mj-lt"/>
              </a:rPr>
              <a:t>Feature Selection:  </a:t>
            </a:r>
            <a:r>
              <a:rPr lang="en-US" sz="900" spc="10" dirty="0">
                <a:latin typeface="+mj-lt"/>
                <a:cs typeface="Calibri"/>
              </a:rPr>
              <a:t>Feature selection for this project involves identifying pertinent hand gesture attributes like finger positions and motion trajectories, crucial for accurate recognition of American Sign Language (ASL) signs, and optimizing the recognition system's performance.</a:t>
            </a:r>
          </a:p>
          <a:p>
            <a:pPr marL="228600" marR="0" lvl="0" indent="-228600" algn="l" defTabSz="914400" rtl="0" eaLnBrk="0" fontAlgn="base" latinLnBrk="0" hangingPunct="0">
              <a:lnSpc>
                <a:spcPct val="100000"/>
              </a:lnSpc>
              <a:spcBef>
                <a:spcPct val="0"/>
              </a:spcBef>
              <a:spcAft>
                <a:spcPct val="0"/>
              </a:spcAft>
              <a:buClrTx/>
              <a:buSzTx/>
              <a:buFontTx/>
              <a:buAutoNum type="alphaUcPeriod"/>
              <a:tabLst/>
            </a:pPr>
            <a:r>
              <a:rPr lang="en-US" sz="900" spc="5" dirty="0">
                <a:latin typeface="Calibri"/>
                <a:cs typeface="Calibri"/>
              </a:rPr>
              <a:t>Data</a:t>
            </a:r>
            <a:r>
              <a:rPr lang="en-US" sz="900" spc="10" dirty="0">
                <a:latin typeface="Calibri"/>
                <a:cs typeface="Calibri"/>
              </a:rPr>
              <a:t> </a:t>
            </a:r>
            <a:r>
              <a:rPr lang="en-US" sz="900" spc="5" dirty="0">
                <a:latin typeface="Calibri"/>
                <a:cs typeface="Calibri"/>
              </a:rPr>
              <a:t>pre-processing: </a:t>
            </a:r>
            <a:r>
              <a:rPr kumimoji="0" lang="en-US" altLang="en-US" sz="900" b="0" i="0" u="none" strike="noStrike" cap="none" normalizeH="0" baseline="0" dirty="0">
                <a:ln>
                  <a:noFill/>
                </a:ln>
                <a:solidFill>
                  <a:schemeClr val="tx1"/>
                </a:solidFill>
                <a:effectLst/>
                <a:latin typeface="+mj-lt"/>
              </a:rPr>
              <a:t>Data pre-processing involves resizing static ASL images with Bicubic interpolation and organizing them into binary format. Additionally, textual descriptions are paired with each ASL sign to enhance understanding.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FFFFFF"/>
                </a:solidFill>
                <a:effectLst/>
                <a:latin typeface="+mj-lt"/>
              </a:rPr>
            </a:br>
            <a:endParaRPr kumimoji="0" lang="en-US" altLang="en-US" sz="900" b="0" i="0" u="none" strike="noStrike" cap="none" normalizeH="0" baseline="0" dirty="0">
              <a:ln>
                <a:noFill/>
              </a:ln>
              <a:solidFill>
                <a:schemeClr val="tx1"/>
              </a:solidFill>
              <a:effectLst/>
              <a:latin typeface="+mj-lt"/>
            </a:endParaRPr>
          </a:p>
          <a:p>
            <a:pPr marL="228600" marR="0" lvl="0" indent="-228600" algn="l" defTabSz="914400" rtl="0" eaLnBrk="0" fontAlgn="base" latinLnBrk="0" hangingPunct="0">
              <a:lnSpc>
                <a:spcPct val="100000"/>
              </a:lnSpc>
              <a:spcBef>
                <a:spcPct val="0"/>
              </a:spcBef>
              <a:spcAft>
                <a:spcPct val="0"/>
              </a:spcAft>
              <a:buClrTx/>
              <a:buSzTx/>
              <a:buFontTx/>
              <a:buAutoNum type="alphaUcPeriod"/>
              <a:tabLst/>
            </a:pPr>
            <a:endParaRPr sz="900" dirty="0">
              <a:latin typeface="Calibri"/>
              <a:cs typeface="Calibri"/>
            </a:endParaRPr>
          </a:p>
        </p:txBody>
      </p:sp>
      <p:sp>
        <p:nvSpPr>
          <p:cNvPr id="9" name="object 9"/>
          <p:cNvSpPr txBox="1"/>
          <p:nvPr/>
        </p:nvSpPr>
        <p:spPr>
          <a:xfrm>
            <a:off x="5515653" y="3306032"/>
            <a:ext cx="2220595" cy="1145122"/>
          </a:xfrm>
          <a:prstGeom prst="rect">
            <a:avLst/>
          </a:prstGeom>
        </p:spPr>
        <p:txBody>
          <a:bodyPr vert="horz" wrap="square" lIns="0" tIns="8890" rIns="0" bIns="0" rtlCol="0">
            <a:spAutoFit/>
          </a:bodyPr>
          <a:lstStyle/>
          <a:p>
            <a:pPr marL="12700" marR="5080" algn="just">
              <a:lnSpc>
                <a:spcPct val="102800"/>
              </a:lnSpc>
              <a:spcBef>
                <a:spcPts val="70"/>
              </a:spcBef>
            </a:pPr>
            <a:r>
              <a:rPr sz="900" spc="5" dirty="0">
                <a:latin typeface="Calibri"/>
                <a:cs typeface="Calibri"/>
              </a:rPr>
              <a:t>D. </a:t>
            </a:r>
            <a:r>
              <a:rPr sz="900" spc="10" dirty="0">
                <a:latin typeface="Calibri"/>
                <a:cs typeface="Calibri"/>
              </a:rPr>
              <a:t>Model </a:t>
            </a:r>
            <a:r>
              <a:rPr sz="900" spc="5" dirty="0">
                <a:latin typeface="Calibri"/>
                <a:cs typeface="Calibri"/>
              </a:rPr>
              <a:t>creation and training</a:t>
            </a:r>
            <a:r>
              <a:rPr lang="en-IN" sz="900" spc="5" dirty="0">
                <a:latin typeface="Calibri"/>
                <a:cs typeface="Calibri"/>
              </a:rPr>
              <a:t>:</a:t>
            </a:r>
            <a:r>
              <a:rPr lang="en-US" sz="900" spc="5" dirty="0">
                <a:latin typeface="Calibri"/>
                <a:cs typeface="Calibri"/>
              </a:rPr>
              <a:t> The model is created by implementing Convolutional Neural Networks (CNNs) for feature extraction from ASL images, followed by Recurrent Neural Networks (RNNs) for temporal modeling and classification. Training involves optimizing the network parameters using backpropagation with labeled ASL datasets.</a:t>
            </a:r>
            <a:endParaRPr sz="900" dirty="0">
              <a:latin typeface="Calibri"/>
              <a:cs typeface="Calibri"/>
            </a:endParaRPr>
          </a:p>
        </p:txBody>
      </p:sp>
      <p:sp>
        <p:nvSpPr>
          <p:cNvPr id="10" name="object 10"/>
          <p:cNvSpPr txBox="1"/>
          <p:nvPr/>
        </p:nvSpPr>
        <p:spPr>
          <a:xfrm>
            <a:off x="7973962" y="3318224"/>
            <a:ext cx="2120265" cy="578235"/>
          </a:xfrm>
          <a:prstGeom prst="rect">
            <a:avLst/>
          </a:prstGeom>
        </p:spPr>
        <p:txBody>
          <a:bodyPr vert="horz" wrap="square" lIns="0" tIns="7620" rIns="0" bIns="0" rtlCol="0">
            <a:spAutoFit/>
          </a:bodyPr>
          <a:lstStyle/>
          <a:p>
            <a:pPr marL="12700" marR="5080" algn="just">
              <a:lnSpc>
                <a:spcPct val="103600"/>
              </a:lnSpc>
              <a:spcBef>
                <a:spcPts val="60"/>
              </a:spcBef>
            </a:pPr>
            <a:r>
              <a:rPr lang="en-US" sz="900" dirty="0">
                <a:latin typeface="Calibri"/>
                <a:cs typeface="Calibri"/>
              </a:rPr>
              <a:t>Performance evaluation demonstrates robustness and efficacy across various applications, from gaming interfaces to medical equipment control.</a:t>
            </a:r>
            <a:endParaRPr sz="900" dirty="0">
              <a:latin typeface="Calibri"/>
              <a:cs typeface="Calibri"/>
            </a:endParaRPr>
          </a:p>
        </p:txBody>
      </p:sp>
      <p:sp>
        <p:nvSpPr>
          <p:cNvPr id="11" name="object 11"/>
          <p:cNvSpPr txBox="1"/>
          <p:nvPr/>
        </p:nvSpPr>
        <p:spPr>
          <a:xfrm>
            <a:off x="8141826" y="5140754"/>
            <a:ext cx="1911985" cy="161290"/>
          </a:xfrm>
          <a:prstGeom prst="rect">
            <a:avLst/>
          </a:prstGeom>
          <a:solidFill>
            <a:srgbClr val="FFFFFF"/>
          </a:solidFill>
        </p:spPr>
        <p:txBody>
          <a:bodyPr vert="horz" wrap="square" lIns="0" tIns="14604" rIns="0" bIns="0" rtlCol="0">
            <a:spAutoFit/>
          </a:bodyPr>
          <a:lstStyle/>
          <a:p>
            <a:pPr marL="3175" algn="ctr">
              <a:lnSpc>
                <a:spcPct val="100000"/>
              </a:lnSpc>
              <a:spcBef>
                <a:spcPts val="114"/>
              </a:spcBef>
            </a:pPr>
            <a:r>
              <a:rPr sz="700" b="1" spc="-25" dirty="0">
                <a:solidFill>
                  <a:srgbClr val="FF0000"/>
                </a:solidFill>
                <a:latin typeface="Calibri"/>
                <a:cs typeface="Calibri"/>
              </a:rPr>
              <a:t>CONCLUSION</a:t>
            </a:r>
            <a:endParaRPr sz="700" dirty="0">
              <a:latin typeface="Calibri"/>
              <a:cs typeface="Calibri"/>
            </a:endParaRPr>
          </a:p>
        </p:txBody>
      </p:sp>
      <p:sp>
        <p:nvSpPr>
          <p:cNvPr id="12" name="object 12"/>
          <p:cNvSpPr txBox="1"/>
          <p:nvPr/>
        </p:nvSpPr>
        <p:spPr>
          <a:xfrm>
            <a:off x="8077064" y="5308780"/>
            <a:ext cx="2203450" cy="1154290"/>
          </a:xfrm>
          <a:prstGeom prst="rect">
            <a:avLst/>
          </a:prstGeom>
        </p:spPr>
        <p:txBody>
          <a:bodyPr vert="horz" wrap="square" lIns="0" tIns="7620" rIns="0" bIns="0" rtlCol="0">
            <a:spAutoFit/>
          </a:bodyPr>
          <a:lstStyle/>
          <a:p>
            <a:pPr marL="12700" marR="5080" algn="just">
              <a:lnSpc>
                <a:spcPct val="103699"/>
              </a:lnSpc>
              <a:spcBef>
                <a:spcPts val="60"/>
              </a:spcBef>
            </a:pPr>
            <a:r>
              <a:rPr lang="en-US" sz="900" dirty="0">
                <a:effectLst/>
                <a:latin typeface="+mj-lt"/>
                <a:ea typeface="Times New Roman" panose="02020603050405020304" pitchFamily="18" charset="0"/>
              </a:rPr>
              <a:t>In</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conclusion,</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a</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sign</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language</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recognition</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system</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can</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greatly</a:t>
            </a:r>
            <a:r>
              <a:rPr lang="en-US" sz="900" spc="355" dirty="0">
                <a:effectLst/>
                <a:latin typeface="+mj-lt"/>
                <a:ea typeface="Times New Roman" panose="02020603050405020304" pitchFamily="18" charset="0"/>
              </a:rPr>
              <a:t> </a:t>
            </a:r>
            <a:r>
              <a:rPr lang="en-US" sz="900" dirty="0">
                <a:effectLst/>
                <a:latin typeface="+mj-lt"/>
                <a:ea typeface="Times New Roman" panose="02020603050405020304" pitchFamily="18" charset="0"/>
              </a:rPr>
              <a:t>improve</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communication and accessibility for individuals who are deaf or hard of hearing. We</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have</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developed</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this system</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by</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using</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a convex hull algorithm and several other</a:t>
            </a:r>
            <a:r>
              <a:rPr lang="en-US" sz="900" spc="5" dirty="0">
                <a:effectLst/>
                <a:latin typeface="+mj-lt"/>
                <a:ea typeface="Times New Roman" panose="02020603050405020304" pitchFamily="18" charset="0"/>
              </a:rPr>
              <a:t> </a:t>
            </a:r>
            <a:r>
              <a:rPr lang="en-US" sz="900" dirty="0">
                <a:effectLst/>
                <a:latin typeface="+mj-lt"/>
                <a:ea typeface="Times New Roman" panose="02020603050405020304" pitchFamily="18" charset="0"/>
              </a:rPr>
              <a:t>computer vision techniques, these systems can accurately recognize and translate sign</a:t>
            </a:r>
            <a:r>
              <a:rPr lang="en-US" sz="900" spc="-335" dirty="0">
                <a:effectLst/>
                <a:latin typeface="+mj-lt"/>
                <a:ea typeface="Times New Roman" panose="02020603050405020304" pitchFamily="18" charset="0"/>
              </a:rPr>
              <a:t> </a:t>
            </a:r>
            <a:r>
              <a:rPr lang="en-US" sz="900" dirty="0">
                <a:effectLst/>
                <a:latin typeface="+mj-lt"/>
                <a:ea typeface="Times New Roman" panose="02020603050405020304" pitchFamily="18" charset="0"/>
              </a:rPr>
              <a:t>language into text in real-time</a:t>
            </a:r>
            <a:endParaRPr sz="900" dirty="0">
              <a:latin typeface="+mj-lt"/>
              <a:cs typeface="Calibri"/>
            </a:endParaRPr>
          </a:p>
        </p:txBody>
      </p:sp>
      <p:sp>
        <p:nvSpPr>
          <p:cNvPr id="13" name="object 13"/>
          <p:cNvSpPr txBox="1"/>
          <p:nvPr/>
        </p:nvSpPr>
        <p:spPr>
          <a:xfrm>
            <a:off x="4354943" y="3163764"/>
            <a:ext cx="1948814" cy="161290"/>
          </a:xfrm>
          <a:prstGeom prst="rect">
            <a:avLst/>
          </a:prstGeom>
          <a:solidFill>
            <a:srgbClr val="FFFFFF"/>
          </a:solidFill>
        </p:spPr>
        <p:txBody>
          <a:bodyPr vert="horz" wrap="square" lIns="0" tIns="12700" rIns="0" bIns="0" rtlCol="0">
            <a:spAutoFit/>
          </a:bodyPr>
          <a:lstStyle/>
          <a:p>
            <a:pPr marL="399415">
              <a:lnSpc>
                <a:spcPct val="100000"/>
              </a:lnSpc>
              <a:spcBef>
                <a:spcPts val="100"/>
              </a:spcBef>
            </a:pPr>
            <a:r>
              <a:rPr sz="700" b="1" spc="-45" dirty="0">
                <a:solidFill>
                  <a:srgbClr val="FF0000"/>
                </a:solidFill>
                <a:latin typeface="Calibri"/>
                <a:cs typeface="Calibri"/>
              </a:rPr>
              <a:t>M</a:t>
            </a:r>
            <a:r>
              <a:rPr sz="700" b="1" spc="-40" dirty="0">
                <a:solidFill>
                  <a:srgbClr val="FF0000"/>
                </a:solidFill>
                <a:latin typeface="Calibri"/>
                <a:cs typeface="Calibri"/>
              </a:rPr>
              <a:t>A</a:t>
            </a:r>
            <a:r>
              <a:rPr sz="700" b="1" spc="-35" dirty="0">
                <a:solidFill>
                  <a:srgbClr val="FF0000"/>
                </a:solidFill>
                <a:latin typeface="Calibri"/>
                <a:cs typeface="Calibri"/>
              </a:rPr>
              <a:t>T</a:t>
            </a:r>
            <a:r>
              <a:rPr sz="700" b="1" spc="-30" dirty="0">
                <a:solidFill>
                  <a:srgbClr val="FF0000"/>
                </a:solidFill>
                <a:latin typeface="Calibri"/>
                <a:cs typeface="Calibri"/>
              </a:rPr>
              <a:t>ER</a:t>
            </a:r>
            <a:r>
              <a:rPr sz="700" b="1" spc="-25" dirty="0">
                <a:solidFill>
                  <a:srgbClr val="FF0000"/>
                </a:solidFill>
                <a:latin typeface="Calibri"/>
                <a:cs typeface="Calibri"/>
              </a:rPr>
              <a:t>I</a:t>
            </a:r>
            <a:r>
              <a:rPr sz="700" b="1" spc="-40" dirty="0">
                <a:solidFill>
                  <a:srgbClr val="FF0000"/>
                </a:solidFill>
                <a:latin typeface="Calibri"/>
                <a:cs typeface="Calibri"/>
              </a:rPr>
              <a:t>A</a:t>
            </a:r>
            <a:r>
              <a:rPr sz="700" b="1" spc="-30" dirty="0">
                <a:solidFill>
                  <a:srgbClr val="FF0000"/>
                </a:solidFill>
                <a:latin typeface="Calibri"/>
                <a:cs typeface="Calibri"/>
              </a:rPr>
              <a:t>L</a:t>
            </a:r>
            <a:r>
              <a:rPr sz="700" b="1" spc="-5" dirty="0">
                <a:solidFill>
                  <a:srgbClr val="FF0000"/>
                </a:solidFill>
                <a:latin typeface="Calibri"/>
                <a:cs typeface="Calibri"/>
              </a:rPr>
              <a:t>S</a:t>
            </a:r>
            <a:r>
              <a:rPr sz="700" b="1" spc="-35" dirty="0">
                <a:solidFill>
                  <a:srgbClr val="FF0000"/>
                </a:solidFill>
                <a:latin typeface="Calibri"/>
                <a:cs typeface="Calibri"/>
              </a:rPr>
              <a:t> </a:t>
            </a:r>
            <a:r>
              <a:rPr sz="700" b="1" spc="-40" dirty="0">
                <a:solidFill>
                  <a:srgbClr val="FF0000"/>
                </a:solidFill>
                <a:latin typeface="Calibri"/>
                <a:cs typeface="Calibri"/>
              </a:rPr>
              <a:t>A</a:t>
            </a:r>
            <a:r>
              <a:rPr sz="700" b="1" spc="-35" dirty="0">
                <a:solidFill>
                  <a:srgbClr val="FF0000"/>
                </a:solidFill>
                <a:latin typeface="Calibri"/>
                <a:cs typeface="Calibri"/>
              </a:rPr>
              <a:t>N</a:t>
            </a:r>
            <a:r>
              <a:rPr sz="700" b="1" spc="-5" dirty="0">
                <a:solidFill>
                  <a:srgbClr val="FF0000"/>
                </a:solidFill>
                <a:latin typeface="Calibri"/>
                <a:cs typeface="Calibri"/>
              </a:rPr>
              <a:t>D</a:t>
            </a:r>
            <a:r>
              <a:rPr sz="700" b="1" spc="-40" dirty="0">
                <a:solidFill>
                  <a:srgbClr val="FF0000"/>
                </a:solidFill>
                <a:latin typeface="Calibri"/>
                <a:cs typeface="Calibri"/>
              </a:rPr>
              <a:t> </a:t>
            </a:r>
            <a:r>
              <a:rPr sz="700" b="1" spc="-45" dirty="0">
                <a:solidFill>
                  <a:srgbClr val="FF0000"/>
                </a:solidFill>
                <a:latin typeface="Calibri"/>
                <a:cs typeface="Calibri"/>
              </a:rPr>
              <a:t>M</a:t>
            </a:r>
            <a:r>
              <a:rPr sz="700" b="1" spc="-30" dirty="0">
                <a:solidFill>
                  <a:srgbClr val="FF0000"/>
                </a:solidFill>
                <a:latin typeface="Calibri"/>
                <a:cs typeface="Calibri"/>
              </a:rPr>
              <a:t>E</a:t>
            </a:r>
            <a:r>
              <a:rPr sz="700" b="1" spc="-35" dirty="0">
                <a:solidFill>
                  <a:srgbClr val="FF0000"/>
                </a:solidFill>
                <a:latin typeface="Calibri"/>
                <a:cs typeface="Calibri"/>
              </a:rPr>
              <a:t>THODO</a:t>
            </a:r>
            <a:r>
              <a:rPr sz="700" b="1" spc="-30" dirty="0">
                <a:solidFill>
                  <a:srgbClr val="FF0000"/>
                </a:solidFill>
                <a:latin typeface="Calibri"/>
                <a:cs typeface="Calibri"/>
              </a:rPr>
              <a:t>L</a:t>
            </a:r>
            <a:r>
              <a:rPr sz="700" b="1" spc="-35" dirty="0">
                <a:solidFill>
                  <a:srgbClr val="FF0000"/>
                </a:solidFill>
                <a:latin typeface="Calibri"/>
                <a:cs typeface="Calibri"/>
              </a:rPr>
              <a:t>O</a:t>
            </a:r>
            <a:r>
              <a:rPr sz="700" b="1" spc="-40" dirty="0">
                <a:solidFill>
                  <a:srgbClr val="FF0000"/>
                </a:solidFill>
                <a:latin typeface="Calibri"/>
                <a:cs typeface="Calibri"/>
              </a:rPr>
              <a:t>G</a:t>
            </a:r>
            <a:r>
              <a:rPr sz="700" b="1" spc="-5" dirty="0">
                <a:solidFill>
                  <a:srgbClr val="FF0000"/>
                </a:solidFill>
                <a:latin typeface="Calibri"/>
                <a:cs typeface="Calibri"/>
              </a:rPr>
              <a:t>Y</a:t>
            </a:r>
            <a:endParaRPr sz="700" dirty="0">
              <a:latin typeface="Calibri"/>
              <a:cs typeface="Calibri"/>
            </a:endParaRPr>
          </a:p>
        </p:txBody>
      </p:sp>
      <p:sp>
        <p:nvSpPr>
          <p:cNvPr id="14" name="object 14"/>
          <p:cNvSpPr txBox="1"/>
          <p:nvPr/>
        </p:nvSpPr>
        <p:spPr>
          <a:xfrm>
            <a:off x="8449434" y="3163763"/>
            <a:ext cx="1062355" cy="161290"/>
          </a:xfrm>
          <a:prstGeom prst="rect">
            <a:avLst/>
          </a:prstGeom>
          <a:solidFill>
            <a:srgbClr val="FFFFFF"/>
          </a:solidFill>
        </p:spPr>
        <p:txBody>
          <a:bodyPr vert="horz" wrap="square" lIns="0" tIns="12700" rIns="0" bIns="0" rtlCol="0">
            <a:spAutoFit/>
          </a:bodyPr>
          <a:lstStyle/>
          <a:p>
            <a:pPr marL="3175" algn="ctr">
              <a:lnSpc>
                <a:spcPct val="100000"/>
              </a:lnSpc>
              <a:spcBef>
                <a:spcPts val="100"/>
              </a:spcBef>
            </a:pPr>
            <a:r>
              <a:rPr sz="700" b="1" spc="-25" dirty="0">
                <a:solidFill>
                  <a:srgbClr val="FF0000"/>
                </a:solidFill>
                <a:latin typeface="Calibri"/>
                <a:cs typeface="Calibri"/>
              </a:rPr>
              <a:t>RESULT</a:t>
            </a:r>
            <a:endParaRPr sz="700">
              <a:latin typeface="Calibri"/>
              <a:cs typeface="Calibri"/>
            </a:endParaRPr>
          </a:p>
        </p:txBody>
      </p:sp>
      <p:sp>
        <p:nvSpPr>
          <p:cNvPr id="15" name="object 15"/>
          <p:cNvSpPr txBox="1"/>
          <p:nvPr/>
        </p:nvSpPr>
        <p:spPr>
          <a:xfrm>
            <a:off x="875301" y="2629376"/>
            <a:ext cx="8930005" cy="146066"/>
          </a:xfrm>
          <a:prstGeom prst="rect">
            <a:avLst/>
          </a:prstGeom>
        </p:spPr>
        <p:txBody>
          <a:bodyPr vert="horz" wrap="square" lIns="0" tIns="9525" rIns="0" bIns="0" rtlCol="0">
            <a:spAutoFit/>
          </a:bodyPr>
          <a:lstStyle/>
          <a:p>
            <a:pPr marL="12700" marR="5080" algn="just">
              <a:lnSpc>
                <a:spcPct val="102200"/>
              </a:lnSpc>
              <a:spcBef>
                <a:spcPts val="75"/>
              </a:spcBef>
            </a:pPr>
            <a:endParaRPr lang="en-US" sz="900" dirty="0">
              <a:latin typeface="Calibri"/>
              <a:cs typeface="Calibri"/>
            </a:endParaRPr>
          </a:p>
        </p:txBody>
      </p:sp>
      <p:sp>
        <p:nvSpPr>
          <p:cNvPr id="16" name="object 16"/>
          <p:cNvSpPr/>
          <p:nvPr/>
        </p:nvSpPr>
        <p:spPr>
          <a:xfrm>
            <a:off x="177800" y="6469807"/>
            <a:ext cx="10337800" cy="196215"/>
          </a:xfrm>
          <a:custGeom>
            <a:avLst/>
            <a:gdLst/>
            <a:ahLst/>
            <a:cxnLst/>
            <a:rect l="l" t="t" r="r" b="b"/>
            <a:pathLst>
              <a:path w="10337800" h="196215">
                <a:moveTo>
                  <a:pt x="10337800" y="0"/>
                </a:moveTo>
                <a:lnTo>
                  <a:pt x="0" y="0"/>
                </a:lnTo>
                <a:lnTo>
                  <a:pt x="0" y="195779"/>
                </a:lnTo>
                <a:lnTo>
                  <a:pt x="10337800" y="195779"/>
                </a:lnTo>
                <a:lnTo>
                  <a:pt x="10337800" y="0"/>
                </a:lnTo>
                <a:close/>
              </a:path>
            </a:pathLst>
          </a:custGeom>
          <a:solidFill>
            <a:srgbClr val="000000"/>
          </a:solidFill>
        </p:spPr>
        <p:txBody>
          <a:bodyPr wrap="square" lIns="0" tIns="0" rIns="0" bIns="0" rtlCol="0"/>
          <a:lstStyle/>
          <a:p>
            <a:endParaRPr dirty="0"/>
          </a:p>
        </p:txBody>
      </p:sp>
      <p:sp>
        <p:nvSpPr>
          <p:cNvPr id="17" name="object 17"/>
          <p:cNvSpPr txBox="1"/>
          <p:nvPr/>
        </p:nvSpPr>
        <p:spPr>
          <a:xfrm>
            <a:off x="3162792" y="6485608"/>
            <a:ext cx="4261485" cy="147955"/>
          </a:xfrm>
          <a:prstGeom prst="rect">
            <a:avLst/>
          </a:prstGeom>
        </p:spPr>
        <p:txBody>
          <a:bodyPr vert="horz" wrap="square" lIns="0" tIns="12700" rIns="0" bIns="0" rtlCol="0">
            <a:spAutoFit/>
          </a:bodyPr>
          <a:lstStyle/>
          <a:p>
            <a:pPr marL="12700">
              <a:lnSpc>
                <a:spcPct val="100000"/>
              </a:lnSpc>
              <a:spcBef>
                <a:spcPts val="100"/>
              </a:spcBef>
            </a:pPr>
            <a:r>
              <a:rPr sz="800" spc="-20" dirty="0">
                <a:solidFill>
                  <a:srgbClr val="FFC000"/>
                </a:solidFill>
                <a:latin typeface="Calibri"/>
                <a:cs typeface="Calibri"/>
              </a:rPr>
              <a:t>Department</a:t>
            </a:r>
            <a:r>
              <a:rPr sz="800" spc="-15" dirty="0">
                <a:solidFill>
                  <a:srgbClr val="FFC000"/>
                </a:solidFill>
                <a:latin typeface="Calibri"/>
                <a:cs typeface="Calibri"/>
              </a:rPr>
              <a:t> of</a:t>
            </a:r>
            <a:r>
              <a:rPr sz="800" spc="-10" dirty="0">
                <a:solidFill>
                  <a:srgbClr val="FFC000"/>
                </a:solidFill>
                <a:latin typeface="Calibri"/>
                <a:cs typeface="Calibri"/>
              </a:rPr>
              <a:t> </a:t>
            </a:r>
            <a:r>
              <a:rPr sz="800" spc="-20" dirty="0">
                <a:solidFill>
                  <a:srgbClr val="FFC000"/>
                </a:solidFill>
                <a:latin typeface="Calibri"/>
                <a:cs typeface="Calibri"/>
              </a:rPr>
              <a:t>Computer</a:t>
            </a:r>
            <a:r>
              <a:rPr sz="800" spc="-15" dirty="0">
                <a:solidFill>
                  <a:srgbClr val="FFC000"/>
                </a:solidFill>
                <a:latin typeface="Calibri"/>
                <a:cs typeface="Calibri"/>
              </a:rPr>
              <a:t> </a:t>
            </a:r>
            <a:r>
              <a:rPr sz="800" spc="-20" dirty="0">
                <a:solidFill>
                  <a:srgbClr val="FFC000"/>
                </a:solidFill>
                <a:latin typeface="Calibri"/>
                <a:cs typeface="Calibri"/>
              </a:rPr>
              <a:t>Science</a:t>
            </a:r>
            <a:r>
              <a:rPr sz="800" spc="-15" dirty="0">
                <a:solidFill>
                  <a:srgbClr val="FFC000"/>
                </a:solidFill>
                <a:latin typeface="Calibri"/>
                <a:cs typeface="Calibri"/>
              </a:rPr>
              <a:t> </a:t>
            </a:r>
            <a:r>
              <a:rPr sz="800" spc="-20" dirty="0">
                <a:solidFill>
                  <a:srgbClr val="FFC000"/>
                </a:solidFill>
                <a:latin typeface="Calibri"/>
                <a:cs typeface="Calibri"/>
              </a:rPr>
              <a:t>and Engineering,</a:t>
            </a:r>
            <a:r>
              <a:rPr sz="800" spc="-10" dirty="0">
                <a:solidFill>
                  <a:srgbClr val="FFC000"/>
                </a:solidFill>
                <a:latin typeface="Calibri"/>
                <a:cs typeface="Calibri"/>
              </a:rPr>
              <a:t> </a:t>
            </a:r>
            <a:r>
              <a:rPr sz="800" spc="-20" dirty="0">
                <a:solidFill>
                  <a:srgbClr val="FFC000"/>
                </a:solidFill>
                <a:latin typeface="Calibri"/>
                <a:cs typeface="Calibri"/>
              </a:rPr>
              <a:t>St.Joseph’s</a:t>
            </a:r>
            <a:r>
              <a:rPr sz="800" spc="-15" dirty="0">
                <a:solidFill>
                  <a:srgbClr val="FFC000"/>
                </a:solidFill>
                <a:latin typeface="Calibri"/>
                <a:cs typeface="Calibri"/>
              </a:rPr>
              <a:t> College of </a:t>
            </a:r>
            <a:r>
              <a:rPr sz="800" spc="-20" dirty="0">
                <a:solidFill>
                  <a:srgbClr val="FFC000"/>
                </a:solidFill>
                <a:latin typeface="Calibri"/>
                <a:cs typeface="Calibri"/>
              </a:rPr>
              <a:t>Engineering,</a:t>
            </a:r>
            <a:r>
              <a:rPr sz="800" spc="-5" dirty="0">
                <a:solidFill>
                  <a:srgbClr val="FFC000"/>
                </a:solidFill>
                <a:latin typeface="Calibri"/>
                <a:cs typeface="Calibri"/>
              </a:rPr>
              <a:t> </a:t>
            </a:r>
            <a:r>
              <a:rPr sz="800" spc="-25" dirty="0">
                <a:solidFill>
                  <a:srgbClr val="FFC000"/>
                </a:solidFill>
                <a:latin typeface="Calibri"/>
                <a:cs typeface="Calibri"/>
              </a:rPr>
              <a:t>OMR,</a:t>
            </a:r>
            <a:r>
              <a:rPr sz="800" spc="-5" dirty="0">
                <a:solidFill>
                  <a:srgbClr val="FFC000"/>
                </a:solidFill>
                <a:latin typeface="Calibri"/>
                <a:cs typeface="Calibri"/>
              </a:rPr>
              <a:t> </a:t>
            </a:r>
            <a:r>
              <a:rPr sz="800" spc="-20" dirty="0">
                <a:solidFill>
                  <a:srgbClr val="FFC000"/>
                </a:solidFill>
                <a:latin typeface="Calibri"/>
                <a:cs typeface="Calibri"/>
              </a:rPr>
              <a:t>Chennai</a:t>
            </a:r>
            <a:r>
              <a:rPr sz="800" spc="-5" dirty="0">
                <a:solidFill>
                  <a:srgbClr val="FFC000"/>
                </a:solidFill>
                <a:latin typeface="Calibri"/>
                <a:cs typeface="Calibri"/>
              </a:rPr>
              <a:t> –</a:t>
            </a:r>
            <a:r>
              <a:rPr sz="800" spc="-15" dirty="0">
                <a:solidFill>
                  <a:srgbClr val="FFC000"/>
                </a:solidFill>
                <a:latin typeface="Calibri"/>
                <a:cs typeface="Calibri"/>
              </a:rPr>
              <a:t> </a:t>
            </a:r>
            <a:r>
              <a:rPr sz="800" spc="-30" dirty="0">
                <a:solidFill>
                  <a:srgbClr val="FFC000"/>
                </a:solidFill>
                <a:latin typeface="Calibri"/>
                <a:cs typeface="Calibri"/>
              </a:rPr>
              <a:t>119.</a:t>
            </a:r>
            <a:endParaRPr sz="800">
              <a:latin typeface="Calibri"/>
              <a:cs typeface="Calibri"/>
            </a:endParaRPr>
          </a:p>
        </p:txBody>
      </p:sp>
      <p:sp>
        <p:nvSpPr>
          <p:cNvPr id="18" name="object 18"/>
          <p:cNvSpPr txBox="1"/>
          <p:nvPr/>
        </p:nvSpPr>
        <p:spPr>
          <a:xfrm>
            <a:off x="8783971" y="6485608"/>
            <a:ext cx="1074420" cy="135935"/>
          </a:xfrm>
          <a:prstGeom prst="rect">
            <a:avLst/>
          </a:prstGeom>
        </p:spPr>
        <p:txBody>
          <a:bodyPr vert="horz" wrap="square" lIns="0" tIns="12700" rIns="0" bIns="0" rtlCol="0">
            <a:spAutoFit/>
          </a:bodyPr>
          <a:lstStyle/>
          <a:p>
            <a:pPr marL="12700">
              <a:lnSpc>
                <a:spcPct val="100000"/>
              </a:lnSpc>
              <a:spcBef>
                <a:spcPts val="100"/>
              </a:spcBef>
            </a:pPr>
            <a:r>
              <a:rPr lang="en-IN" sz="800" spc="-35" dirty="0">
                <a:solidFill>
                  <a:srgbClr val="FFC000"/>
                </a:solidFill>
                <a:latin typeface="Calibri"/>
                <a:cs typeface="Calibri"/>
              </a:rPr>
              <a:t>Ms. T. </a:t>
            </a:r>
            <a:r>
              <a:rPr lang="en-IN" sz="800" spc="-35" dirty="0" err="1">
                <a:solidFill>
                  <a:srgbClr val="FFC000"/>
                </a:solidFill>
                <a:latin typeface="Calibri"/>
                <a:cs typeface="Calibri"/>
              </a:rPr>
              <a:t>Jenitha</a:t>
            </a:r>
            <a:r>
              <a:rPr lang="en-IN" sz="800" spc="-35" dirty="0">
                <a:solidFill>
                  <a:srgbClr val="FFC000"/>
                </a:solidFill>
                <a:latin typeface="Calibri"/>
                <a:cs typeface="Calibri"/>
              </a:rPr>
              <a:t> M.E</a:t>
            </a:r>
            <a:endParaRPr lang="en-IN" sz="800" dirty="0">
              <a:latin typeface="Calibri"/>
              <a:cs typeface="Calibri"/>
            </a:endParaRPr>
          </a:p>
        </p:txBody>
      </p:sp>
      <p:grpSp>
        <p:nvGrpSpPr>
          <p:cNvPr id="19" name="object 19"/>
          <p:cNvGrpSpPr/>
          <p:nvPr/>
        </p:nvGrpSpPr>
        <p:grpSpPr>
          <a:xfrm>
            <a:off x="508506" y="4665470"/>
            <a:ext cx="7251011" cy="1505147"/>
            <a:chOff x="510839" y="4710409"/>
            <a:chExt cx="7251011" cy="1505147"/>
          </a:xfrm>
        </p:grpSpPr>
        <p:pic>
          <p:nvPicPr>
            <p:cNvPr id="23" name="object 23"/>
            <p:cNvPicPr/>
            <p:nvPr/>
          </p:nvPicPr>
          <p:blipFill>
            <a:blip r:embed="rId2" cstate="print">
              <a:extLst>
                <a:ext uri="{28A0092B-C50C-407E-A947-70E740481C1C}">
                  <a14:useLocalDpi xmlns:a14="http://schemas.microsoft.com/office/drawing/2010/main" val="0"/>
                </a:ext>
              </a:extLst>
            </a:blip>
            <a:srcRect/>
            <a:stretch/>
          </p:blipFill>
          <p:spPr>
            <a:xfrm>
              <a:off x="5519939" y="4710409"/>
              <a:ext cx="2241911" cy="1505147"/>
            </a:xfrm>
            <a:prstGeom prst="rect">
              <a:avLst/>
            </a:prstGeom>
          </p:spPr>
        </p:pic>
        <p:pic>
          <p:nvPicPr>
            <p:cNvPr id="25" name="object 25"/>
            <p:cNvPicPr/>
            <p:nvPr/>
          </p:nvPicPr>
          <p:blipFill>
            <a:blip r:embed="rId3" cstate="print">
              <a:extLst>
                <a:ext uri="{28A0092B-C50C-407E-A947-70E740481C1C}">
                  <a14:useLocalDpi xmlns:a14="http://schemas.microsoft.com/office/drawing/2010/main" val="0"/>
                </a:ext>
              </a:extLst>
            </a:blip>
            <a:srcRect/>
            <a:stretch/>
          </p:blipFill>
          <p:spPr>
            <a:xfrm>
              <a:off x="510839" y="5478853"/>
              <a:ext cx="2513874" cy="635083"/>
            </a:xfrm>
            <a:prstGeom prst="rect">
              <a:avLst/>
            </a:prstGeom>
          </p:spPr>
        </p:pic>
      </p:grpSp>
      <p:pic>
        <p:nvPicPr>
          <p:cNvPr id="26" name="Picture 25"/>
          <p:cNvPicPr/>
          <p:nvPr/>
        </p:nvPicPr>
        <p:blipFill>
          <a:blip r:embed="rId4">
            <a:extLst>
              <a:ext uri="{28A0092B-C50C-407E-A947-70E740481C1C}">
                <a14:useLocalDpi xmlns:a14="http://schemas.microsoft.com/office/drawing/2010/main" val="0"/>
              </a:ext>
            </a:extLst>
          </a:blip>
          <a:srcRect/>
          <a:stretch>
            <a:fillRect/>
          </a:stretch>
        </p:blipFill>
        <p:spPr bwMode="auto">
          <a:xfrm>
            <a:off x="177800" y="739004"/>
            <a:ext cx="10337800" cy="1109413"/>
          </a:xfrm>
          <a:prstGeom prst="rect">
            <a:avLst/>
          </a:prstGeom>
          <a:noFill/>
          <a:ln>
            <a:noFill/>
          </a:ln>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250186" y="2105216"/>
            <a:ext cx="459788" cy="509436"/>
          </a:xfrm>
          <a:prstGeom prst="rect">
            <a:avLst/>
          </a:prstGeom>
        </p:spPr>
      </p:pic>
      <p:pic>
        <p:nvPicPr>
          <p:cNvPr id="3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p:blipFill>
        <p:spPr bwMode="auto">
          <a:xfrm>
            <a:off x="6132422" y="2123027"/>
            <a:ext cx="439831" cy="48732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
            <a:extLst>
              <a:ext uri="{FF2B5EF4-FFF2-40B4-BE49-F238E27FC236}">
                <a16:creationId xmlns:a16="http://schemas.microsoft.com/office/drawing/2014/main" id="{778E7B0C-3FD9-D27B-1B57-687068BFCE3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A39F8F1-99E3-57F6-B086-C82E61204943}"/>
              </a:ext>
            </a:extLst>
          </p:cNvPr>
          <p:cNvSpPr>
            <a:spLocks noChangeArrowheads="1"/>
          </p:cNvSpPr>
          <p:nvPr/>
        </p:nvSpPr>
        <p:spPr bwMode="auto">
          <a:xfrm>
            <a:off x="152400" y="5783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4">
            <a:extLst>
              <a:ext uri="{FF2B5EF4-FFF2-40B4-BE49-F238E27FC236}">
                <a16:creationId xmlns:a16="http://schemas.microsoft.com/office/drawing/2014/main" id="{29975479-6780-6229-EF1A-E2EC8C461D06}"/>
              </a:ext>
            </a:extLst>
          </p:cNvPr>
          <p:cNvSpPr>
            <a:spLocks noChangeArrowheads="1"/>
          </p:cNvSpPr>
          <p:nvPr/>
        </p:nvSpPr>
        <p:spPr bwMode="auto">
          <a:xfrm flipH="1">
            <a:off x="508506" y="2666508"/>
            <a:ext cx="96380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mj-lt"/>
              </a:rPr>
              <a:t>The project proposes a Sign Language Recognition System employing Deep Learning techniques for accurate interpretation of American Sign Language (ASL) gestures. It utilizes Convolutional Neural Networks (CNN) for feature extraction from static ASL images, followed by Recurrent Neural Networks (RNN) for temporal modeling and classification. Incorporating a Long Short-Term Memory (LSTM) layer enables capturing temporal dependencies, achieving high accuracy in ASL recognition, thus bridging communication barriers for the deaf and hard of hearing.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mj-lt"/>
            </a:endParaRPr>
          </a:p>
        </p:txBody>
      </p:sp>
      <p:pic>
        <p:nvPicPr>
          <p:cNvPr id="36" name="Picture 35">
            <a:extLst>
              <a:ext uri="{FF2B5EF4-FFF2-40B4-BE49-F238E27FC236}">
                <a16:creationId xmlns:a16="http://schemas.microsoft.com/office/drawing/2014/main" id="{03B6A830-D6D8-8086-5C8E-30BE06B3C5F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6443" b="6443"/>
          <a:stretch/>
        </p:blipFill>
        <p:spPr>
          <a:xfrm>
            <a:off x="8237661" y="3906893"/>
            <a:ext cx="1620730" cy="11917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454</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a0</dc:title>
  <dc:creator>Rose Mary Chittilappilly</dc:creator>
  <cp:lastModifiedBy>4119 sai vikram Karthikeyan</cp:lastModifiedBy>
  <cp:revision>5</cp:revision>
  <dcterms:created xsi:type="dcterms:W3CDTF">2024-01-13T05:25:37Z</dcterms:created>
  <dcterms:modified xsi:type="dcterms:W3CDTF">2025-02-21T21:54:34Z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2023-03-22T00:00:00Z</vt:filetime>
  </property>
  <property fmtid="{D5CDD505-2E9C-101B-9397-08002B2CF9AE}" pid="3" name="Creator">
    <vt:lpwstr>PowerPoint</vt:lpwstr>
  </property>
  <property fmtid="{D5CDD505-2E9C-101B-9397-08002B2CF9AE}" pid="4" name="LastSaved">
    <vt:filetime>2024-01-13T00:00:00Z</vt:filetime>
  </property>
</Properties>
</file>