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22" r:id="rId1"/>
  </p:sldMasterIdLst>
  <p:notesMasterIdLst>
    <p:notesMasterId r:id="rId19"/>
  </p:notesMasterIdLst>
  <p:sldIdLst>
    <p:sldId id="256" r:id="rId2"/>
    <p:sldId id="257" r:id="rId3"/>
    <p:sldId id="258" r:id="rId4"/>
    <p:sldId id="259" r:id="rId5"/>
    <p:sldId id="270" r:id="rId6"/>
    <p:sldId id="271" r:id="rId7"/>
    <p:sldId id="273" r:id="rId8"/>
    <p:sldId id="265" r:id="rId9"/>
    <p:sldId id="266" r:id="rId10"/>
    <p:sldId id="267" r:id="rId11"/>
    <p:sldId id="268" r:id="rId12"/>
    <p:sldId id="269" r:id="rId13"/>
    <p:sldId id="260" r:id="rId14"/>
    <p:sldId id="261" r:id="rId15"/>
    <p:sldId id="262" r:id="rId16"/>
    <p:sldId id="263" r:id="rId17"/>
    <p:sldId id="264" r:id="rId18"/>
  </p:sldIdLst>
  <p:sldSz cx="14630400" cy="7920038"/>
  <p:notesSz cx="8229600" cy="14630400"/>
  <p:embeddedFontLst>
    <p:embeddedFont>
      <p:font typeface="Roboto" panose="02000000000000000000" pitchFamily="2" charset="0"/>
      <p:regular r:id="rId20"/>
      <p:bold r:id="rId21"/>
      <p:italic r:id="rId22"/>
      <p:boldItalic r:id="rId23"/>
    </p:embeddedFont>
    <p:embeddedFont>
      <p:font typeface="Roboto Medium" panose="02000000000000000000" pitchFamily="2" charset="0"/>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4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5335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296173"/>
            <a:ext cx="10972800" cy="2757347"/>
          </a:xfrm>
        </p:spPr>
        <p:txBody>
          <a:bodyPr anchor="b"/>
          <a:lstStyle>
            <a:lvl1pPr algn="ctr">
              <a:defRPr sz="6929"/>
            </a:lvl1pPr>
          </a:lstStyle>
          <a:p>
            <a:r>
              <a:rPr lang="en-US"/>
              <a:t>Click to edit Master title style</a:t>
            </a:r>
            <a:endParaRPr lang="en-US" dirty="0"/>
          </a:p>
        </p:txBody>
      </p:sp>
      <p:sp>
        <p:nvSpPr>
          <p:cNvPr id="3" name="Subtitle 2"/>
          <p:cNvSpPr>
            <a:spLocks noGrp="1"/>
          </p:cNvSpPr>
          <p:nvPr>
            <p:ph type="subTitle" idx="1"/>
          </p:nvPr>
        </p:nvSpPr>
        <p:spPr>
          <a:xfrm>
            <a:off x="1828800" y="4159854"/>
            <a:ext cx="10972800" cy="1912175"/>
          </a:xfrm>
        </p:spPr>
        <p:txBody>
          <a:bodyPr/>
          <a:lstStyle>
            <a:lvl1pPr marL="0" indent="0" algn="ctr">
              <a:buNone/>
              <a:defRPr sz="2772"/>
            </a:lvl1pPr>
            <a:lvl2pPr marL="528020" indent="0" algn="ctr">
              <a:buNone/>
              <a:defRPr sz="2310"/>
            </a:lvl2pPr>
            <a:lvl3pPr marL="1056041" indent="0" algn="ctr">
              <a:buNone/>
              <a:defRPr sz="2079"/>
            </a:lvl3pPr>
            <a:lvl4pPr marL="1584061" indent="0" algn="ctr">
              <a:buNone/>
              <a:defRPr sz="1848"/>
            </a:lvl4pPr>
            <a:lvl5pPr marL="2112081" indent="0" algn="ctr">
              <a:buNone/>
              <a:defRPr sz="1848"/>
            </a:lvl5pPr>
            <a:lvl6pPr marL="2640101" indent="0" algn="ctr">
              <a:buNone/>
              <a:defRPr sz="1848"/>
            </a:lvl6pPr>
            <a:lvl7pPr marL="3168122" indent="0" algn="ctr">
              <a:buNone/>
              <a:defRPr sz="1848"/>
            </a:lvl7pPr>
            <a:lvl8pPr marL="3696142" indent="0" algn="ctr">
              <a:buNone/>
              <a:defRPr sz="1848"/>
            </a:lvl8pPr>
            <a:lvl9pPr marL="4224162" indent="0" algn="ctr">
              <a:buNone/>
              <a:defRPr sz="184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56391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742127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21669"/>
            <a:ext cx="3154680" cy="67118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21669"/>
            <a:ext cx="9281160" cy="6711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731199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984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702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58547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64954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9481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836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0067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60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330633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0024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1974511"/>
            <a:ext cx="12618720" cy="3294515"/>
          </a:xfrm>
        </p:spPr>
        <p:txBody>
          <a:bodyPr anchor="b"/>
          <a:lstStyle>
            <a:lvl1pPr>
              <a:defRPr sz="6929"/>
            </a:lvl1pPr>
          </a:lstStyle>
          <a:p>
            <a:r>
              <a:rPr lang="en-US"/>
              <a:t>Click to edit Master title style</a:t>
            </a:r>
            <a:endParaRPr lang="en-US" dirty="0"/>
          </a:p>
        </p:txBody>
      </p:sp>
      <p:sp>
        <p:nvSpPr>
          <p:cNvPr id="3" name="Text Placeholder 2"/>
          <p:cNvSpPr>
            <a:spLocks noGrp="1"/>
          </p:cNvSpPr>
          <p:nvPr>
            <p:ph type="body" idx="1"/>
          </p:nvPr>
        </p:nvSpPr>
        <p:spPr>
          <a:xfrm>
            <a:off x="998220" y="5300193"/>
            <a:ext cx="12618720" cy="1732508"/>
          </a:xfrm>
        </p:spPr>
        <p:txBody>
          <a:bodyPr/>
          <a:lstStyle>
            <a:lvl1pPr marL="0" indent="0">
              <a:buNone/>
              <a:defRPr sz="2772">
                <a:solidFill>
                  <a:schemeClr val="tx1">
                    <a:tint val="75000"/>
                  </a:schemeClr>
                </a:solidFill>
              </a:defRPr>
            </a:lvl1pPr>
            <a:lvl2pPr marL="528020" indent="0">
              <a:buNone/>
              <a:defRPr sz="2310">
                <a:solidFill>
                  <a:schemeClr val="tx1">
                    <a:tint val="75000"/>
                  </a:schemeClr>
                </a:solidFill>
              </a:defRPr>
            </a:lvl2pPr>
            <a:lvl3pPr marL="1056041" indent="0">
              <a:buNone/>
              <a:defRPr sz="2079">
                <a:solidFill>
                  <a:schemeClr val="tx1">
                    <a:tint val="75000"/>
                  </a:schemeClr>
                </a:solidFill>
              </a:defRPr>
            </a:lvl3pPr>
            <a:lvl4pPr marL="1584061" indent="0">
              <a:buNone/>
              <a:defRPr sz="1848">
                <a:solidFill>
                  <a:schemeClr val="tx1">
                    <a:tint val="75000"/>
                  </a:schemeClr>
                </a:solidFill>
              </a:defRPr>
            </a:lvl4pPr>
            <a:lvl5pPr marL="2112081" indent="0">
              <a:buNone/>
              <a:defRPr sz="1848">
                <a:solidFill>
                  <a:schemeClr val="tx1">
                    <a:tint val="75000"/>
                  </a:schemeClr>
                </a:solidFill>
              </a:defRPr>
            </a:lvl5pPr>
            <a:lvl6pPr marL="2640101" indent="0">
              <a:buNone/>
              <a:defRPr sz="1848">
                <a:solidFill>
                  <a:schemeClr val="tx1">
                    <a:tint val="75000"/>
                  </a:schemeClr>
                </a:solidFill>
              </a:defRPr>
            </a:lvl6pPr>
            <a:lvl7pPr marL="3168122" indent="0">
              <a:buNone/>
              <a:defRPr sz="1848">
                <a:solidFill>
                  <a:schemeClr val="tx1">
                    <a:tint val="75000"/>
                  </a:schemeClr>
                </a:solidFill>
              </a:defRPr>
            </a:lvl7pPr>
            <a:lvl8pPr marL="3696142" indent="0">
              <a:buNone/>
              <a:defRPr sz="1848">
                <a:solidFill>
                  <a:schemeClr val="tx1">
                    <a:tint val="75000"/>
                  </a:schemeClr>
                </a:solidFill>
              </a:defRPr>
            </a:lvl8pPr>
            <a:lvl9pPr marL="4224162" indent="0">
              <a:buNone/>
              <a:defRPr sz="184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6231070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08344"/>
            <a:ext cx="6217920" cy="50251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08344"/>
            <a:ext cx="6217920" cy="50251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604479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21669"/>
            <a:ext cx="12618720" cy="153084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1941510"/>
            <a:ext cx="6189344" cy="951504"/>
          </a:xfrm>
        </p:spPr>
        <p:txBody>
          <a:bodyPr anchor="b"/>
          <a:lstStyle>
            <a:lvl1pPr marL="0" indent="0">
              <a:buNone/>
              <a:defRPr sz="2772" b="1"/>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a:t>Click to edit Master text styles</a:t>
            </a:r>
          </a:p>
        </p:txBody>
      </p:sp>
      <p:sp>
        <p:nvSpPr>
          <p:cNvPr id="4" name="Content Placeholder 3"/>
          <p:cNvSpPr>
            <a:spLocks noGrp="1"/>
          </p:cNvSpPr>
          <p:nvPr>
            <p:ph sz="half" idx="2"/>
          </p:nvPr>
        </p:nvSpPr>
        <p:spPr>
          <a:xfrm>
            <a:off x="1007746" y="2893014"/>
            <a:ext cx="6189344" cy="4255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1941510"/>
            <a:ext cx="6219826" cy="951504"/>
          </a:xfrm>
        </p:spPr>
        <p:txBody>
          <a:bodyPr anchor="b"/>
          <a:lstStyle>
            <a:lvl1pPr marL="0" indent="0">
              <a:buNone/>
              <a:defRPr sz="2772" b="1"/>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a:t>Click to edit Master text styles</a:t>
            </a:r>
          </a:p>
        </p:txBody>
      </p:sp>
      <p:sp>
        <p:nvSpPr>
          <p:cNvPr id="6" name="Content Placeholder 5"/>
          <p:cNvSpPr>
            <a:spLocks noGrp="1"/>
          </p:cNvSpPr>
          <p:nvPr>
            <p:ph sz="quarter" idx="4"/>
          </p:nvPr>
        </p:nvSpPr>
        <p:spPr>
          <a:xfrm>
            <a:off x="7406640" y="2893014"/>
            <a:ext cx="6219826" cy="4255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714224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2311818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9900409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28002"/>
            <a:ext cx="4718684" cy="1848009"/>
          </a:xfrm>
        </p:spPr>
        <p:txBody>
          <a:bodyPr anchor="b"/>
          <a:lstStyle>
            <a:lvl1pPr>
              <a:defRPr sz="3696"/>
            </a:lvl1pPr>
          </a:lstStyle>
          <a:p>
            <a:r>
              <a:rPr lang="en-US"/>
              <a:t>Click to edit Master title style</a:t>
            </a:r>
            <a:endParaRPr lang="en-US" dirty="0"/>
          </a:p>
        </p:txBody>
      </p:sp>
      <p:sp>
        <p:nvSpPr>
          <p:cNvPr id="3" name="Content Placeholder 2"/>
          <p:cNvSpPr>
            <a:spLocks noGrp="1"/>
          </p:cNvSpPr>
          <p:nvPr>
            <p:ph idx="1"/>
          </p:nvPr>
        </p:nvSpPr>
        <p:spPr>
          <a:xfrm>
            <a:off x="6219826" y="1140340"/>
            <a:ext cx="7406640" cy="5628360"/>
          </a:xfrm>
        </p:spPr>
        <p:txBody>
          <a:bodyPr/>
          <a:lstStyle>
            <a:lvl1pPr>
              <a:defRPr sz="3696"/>
            </a:lvl1pPr>
            <a:lvl2pPr>
              <a:defRPr sz="3234"/>
            </a:lvl2pPr>
            <a:lvl3pPr>
              <a:defRPr sz="2772"/>
            </a:lvl3pPr>
            <a:lvl4pPr>
              <a:defRPr sz="2310"/>
            </a:lvl4pPr>
            <a:lvl5pPr>
              <a:defRPr sz="2310"/>
            </a:lvl5pPr>
            <a:lvl6pPr>
              <a:defRPr sz="2310"/>
            </a:lvl6pPr>
            <a:lvl7pPr>
              <a:defRPr sz="2310"/>
            </a:lvl7pPr>
            <a:lvl8pPr>
              <a:defRPr sz="2310"/>
            </a:lvl8pPr>
            <a:lvl9pPr>
              <a:defRPr sz="23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376011"/>
            <a:ext cx="4718684" cy="4401855"/>
          </a:xfrm>
        </p:spPr>
        <p:txBody>
          <a:bodyPr/>
          <a:lstStyle>
            <a:lvl1pPr marL="0" indent="0">
              <a:buNone/>
              <a:defRPr sz="1848"/>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717837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28002"/>
            <a:ext cx="4718684" cy="1848009"/>
          </a:xfrm>
        </p:spPr>
        <p:txBody>
          <a:bodyPr anchor="b"/>
          <a:lstStyle>
            <a:lvl1pPr>
              <a:defRPr sz="3696"/>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40340"/>
            <a:ext cx="7406640" cy="5628360"/>
          </a:xfrm>
        </p:spPr>
        <p:txBody>
          <a:bodyPr anchor="t"/>
          <a:lstStyle>
            <a:lvl1pPr marL="0" indent="0">
              <a:buNone/>
              <a:defRPr sz="3696"/>
            </a:lvl1pPr>
            <a:lvl2pPr marL="528020" indent="0">
              <a:buNone/>
              <a:defRPr sz="3234"/>
            </a:lvl2pPr>
            <a:lvl3pPr marL="1056041" indent="0">
              <a:buNone/>
              <a:defRPr sz="2772"/>
            </a:lvl3pPr>
            <a:lvl4pPr marL="1584061" indent="0">
              <a:buNone/>
              <a:defRPr sz="2310"/>
            </a:lvl4pPr>
            <a:lvl5pPr marL="2112081" indent="0">
              <a:buNone/>
              <a:defRPr sz="2310"/>
            </a:lvl5pPr>
            <a:lvl6pPr marL="2640101" indent="0">
              <a:buNone/>
              <a:defRPr sz="2310"/>
            </a:lvl6pPr>
            <a:lvl7pPr marL="3168122" indent="0">
              <a:buNone/>
              <a:defRPr sz="2310"/>
            </a:lvl7pPr>
            <a:lvl8pPr marL="3696142" indent="0">
              <a:buNone/>
              <a:defRPr sz="2310"/>
            </a:lvl8pPr>
            <a:lvl9pPr marL="4224162" indent="0">
              <a:buNone/>
              <a:defRPr sz="2310"/>
            </a:lvl9pPr>
          </a:lstStyle>
          <a:p>
            <a:r>
              <a:rPr lang="en-US"/>
              <a:t>Click icon to add picture</a:t>
            </a:r>
            <a:endParaRPr lang="en-US" dirty="0"/>
          </a:p>
        </p:txBody>
      </p:sp>
      <p:sp>
        <p:nvSpPr>
          <p:cNvPr id="4" name="Text Placeholder 3"/>
          <p:cNvSpPr>
            <a:spLocks noGrp="1"/>
          </p:cNvSpPr>
          <p:nvPr>
            <p:ph type="body" sz="half" idx="2"/>
          </p:nvPr>
        </p:nvSpPr>
        <p:spPr>
          <a:xfrm>
            <a:off x="1007746" y="2376011"/>
            <a:ext cx="4718684" cy="4401855"/>
          </a:xfrm>
        </p:spPr>
        <p:txBody>
          <a:bodyPr/>
          <a:lstStyle>
            <a:lvl1pPr marL="0" indent="0">
              <a:buNone/>
              <a:defRPr sz="1848"/>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877038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21669"/>
            <a:ext cx="12618720" cy="15308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08344"/>
            <a:ext cx="12618720" cy="5025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340702"/>
            <a:ext cx="3291840" cy="421669"/>
          </a:xfrm>
          <a:prstGeom prst="rect">
            <a:avLst/>
          </a:prstGeom>
        </p:spPr>
        <p:txBody>
          <a:bodyPr vert="horz" lIns="91440" tIns="45720" rIns="91440" bIns="45720" rtlCol="0" anchor="ctr"/>
          <a:lstStyle>
            <a:lvl1pPr algn="l">
              <a:defRPr sz="1386">
                <a:solidFill>
                  <a:schemeClr val="tx1">
                    <a:tint val="75000"/>
                  </a:schemeClr>
                </a:solidFill>
              </a:defRPr>
            </a:lvl1pPr>
          </a:lstStyle>
          <a:p>
            <a:fld id="{C764DE79-268F-4C1A-8933-263129D2AF90}" type="datetimeFigureOut">
              <a:rPr lang="en-US" smtClean="0"/>
              <a:t>2/27/2025</a:t>
            </a:fld>
            <a:endParaRPr lang="en-US" dirty="0"/>
          </a:p>
        </p:txBody>
      </p:sp>
      <p:sp>
        <p:nvSpPr>
          <p:cNvPr id="5" name="Footer Placeholder 4"/>
          <p:cNvSpPr>
            <a:spLocks noGrp="1"/>
          </p:cNvSpPr>
          <p:nvPr>
            <p:ph type="ftr" sz="quarter" idx="3"/>
          </p:nvPr>
        </p:nvSpPr>
        <p:spPr>
          <a:xfrm>
            <a:off x="4846320" y="7340702"/>
            <a:ext cx="4937760" cy="421669"/>
          </a:xfrm>
          <a:prstGeom prst="rect">
            <a:avLst/>
          </a:prstGeom>
        </p:spPr>
        <p:txBody>
          <a:bodyPr vert="horz" lIns="91440" tIns="45720" rIns="91440" bIns="45720" rtlCol="0" anchor="ctr"/>
          <a:lstStyle>
            <a:lvl1pPr algn="ctr">
              <a:defRPr sz="138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340702"/>
            <a:ext cx="3291840" cy="421669"/>
          </a:xfrm>
          <a:prstGeom prst="rect">
            <a:avLst/>
          </a:prstGeom>
        </p:spPr>
        <p:txBody>
          <a:bodyPr vert="horz" lIns="91440" tIns="45720" rIns="91440" bIns="45720" rtlCol="0" anchor="ctr"/>
          <a:lstStyle>
            <a:lvl1pPr algn="r">
              <a:defRPr sz="1386">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28557662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Lst>
  <p:hf sldNum="0" hdr="0" ftr="0" dt="0"/>
  <p:txStyles>
    <p:titleStyle>
      <a:lvl1pPr algn="l" defTabSz="1056041" rtl="0" eaLnBrk="1" latinLnBrk="0" hangingPunct="1">
        <a:lnSpc>
          <a:spcPct val="90000"/>
        </a:lnSpc>
        <a:spcBef>
          <a:spcPct val="0"/>
        </a:spcBef>
        <a:buNone/>
        <a:defRPr sz="5082" kern="1200">
          <a:solidFill>
            <a:schemeClr val="tx1"/>
          </a:solidFill>
          <a:latin typeface="+mj-lt"/>
          <a:ea typeface="+mj-ea"/>
          <a:cs typeface="+mj-cs"/>
        </a:defRPr>
      </a:lvl1pPr>
    </p:titleStyle>
    <p:bodyStyle>
      <a:lvl1pPr marL="264010" indent="-264010" algn="l" defTabSz="1056041" rtl="0" eaLnBrk="1" latinLnBrk="0" hangingPunct="1">
        <a:lnSpc>
          <a:spcPct val="90000"/>
        </a:lnSpc>
        <a:spcBef>
          <a:spcPts val="1155"/>
        </a:spcBef>
        <a:buFont typeface="Arial" panose="020B0604020202020204" pitchFamily="34" charset="0"/>
        <a:buChar char="•"/>
        <a:defRPr sz="3234" kern="1200">
          <a:solidFill>
            <a:schemeClr val="tx1"/>
          </a:solidFill>
          <a:latin typeface="+mn-lt"/>
          <a:ea typeface="+mn-ea"/>
          <a:cs typeface="+mn-cs"/>
        </a:defRPr>
      </a:lvl1pPr>
      <a:lvl2pPr marL="792030" indent="-264010" algn="l" defTabSz="1056041" rtl="0" eaLnBrk="1" latinLnBrk="0" hangingPunct="1">
        <a:lnSpc>
          <a:spcPct val="90000"/>
        </a:lnSpc>
        <a:spcBef>
          <a:spcPts val="577"/>
        </a:spcBef>
        <a:buFont typeface="Arial" panose="020B0604020202020204" pitchFamily="34" charset="0"/>
        <a:buChar char="•"/>
        <a:defRPr sz="2772" kern="1200">
          <a:solidFill>
            <a:schemeClr val="tx1"/>
          </a:solidFill>
          <a:latin typeface="+mn-lt"/>
          <a:ea typeface="+mn-ea"/>
          <a:cs typeface="+mn-cs"/>
        </a:defRPr>
      </a:lvl2pPr>
      <a:lvl3pPr marL="1320051" indent="-264010" algn="l" defTabSz="1056041" rtl="0" eaLnBrk="1" latinLnBrk="0" hangingPunct="1">
        <a:lnSpc>
          <a:spcPct val="90000"/>
        </a:lnSpc>
        <a:spcBef>
          <a:spcPts val="577"/>
        </a:spcBef>
        <a:buFont typeface="Arial" panose="020B0604020202020204" pitchFamily="34" charset="0"/>
        <a:buChar char="•"/>
        <a:defRPr sz="2310" kern="1200">
          <a:solidFill>
            <a:schemeClr val="tx1"/>
          </a:solidFill>
          <a:latin typeface="+mn-lt"/>
          <a:ea typeface="+mn-ea"/>
          <a:cs typeface="+mn-cs"/>
        </a:defRPr>
      </a:lvl3pPr>
      <a:lvl4pPr marL="1848071"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4pPr>
      <a:lvl5pPr marL="2376091"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5pPr>
      <a:lvl6pPr marL="290411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6pPr>
      <a:lvl7pPr marL="343213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7pPr>
      <a:lvl8pPr marL="396015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8pPr>
      <a:lvl9pPr marL="448817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9pPr>
    </p:bodyStyle>
    <p:otherStyle>
      <a:defPPr>
        <a:defRPr lang="en-US"/>
      </a:defPPr>
      <a:lvl1pPr marL="0" algn="l" defTabSz="1056041" rtl="0" eaLnBrk="1" latinLnBrk="0" hangingPunct="1">
        <a:defRPr sz="2079" kern="1200">
          <a:solidFill>
            <a:schemeClr val="tx1"/>
          </a:solidFill>
          <a:latin typeface="+mn-lt"/>
          <a:ea typeface="+mn-ea"/>
          <a:cs typeface="+mn-cs"/>
        </a:defRPr>
      </a:lvl1pPr>
      <a:lvl2pPr marL="528020" algn="l" defTabSz="1056041" rtl="0" eaLnBrk="1" latinLnBrk="0" hangingPunct="1">
        <a:defRPr sz="2079" kern="1200">
          <a:solidFill>
            <a:schemeClr val="tx1"/>
          </a:solidFill>
          <a:latin typeface="+mn-lt"/>
          <a:ea typeface="+mn-ea"/>
          <a:cs typeface="+mn-cs"/>
        </a:defRPr>
      </a:lvl2pPr>
      <a:lvl3pPr marL="1056041" algn="l" defTabSz="1056041" rtl="0" eaLnBrk="1" latinLnBrk="0" hangingPunct="1">
        <a:defRPr sz="2079" kern="1200">
          <a:solidFill>
            <a:schemeClr val="tx1"/>
          </a:solidFill>
          <a:latin typeface="+mn-lt"/>
          <a:ea typeface="+mn-ea"/>
          <a:cs typeface="+mn-cs"/>
        </a:defRPr>
      </a:lvl3pPr>
      <a:lvl4pPr marL="1584061" algn="l" defTabSz="1056041" rtl="0" eaLnBrk="1" latinLnBrk="0" hangingPunct="1">
        <a:defRPr sz="2079" kern="1200">
          <a:solidFill>
            <a:schemeClr val="tx1"/>
          </a:solidFill>
          <a:latin typeface="+mn-lt"/>
          <a:ea typeface="+mn-ea"/>
          <a:cs typeface="+mn-cs"/>
        </a:defRPr>
      </a:lvl4pPr>
      <a:lvl5pPr marL="2112081" algn="l" defTabSz="1056041" rtl="0" eaLnBrk="1" latinLnBrk="0" hangingPunct="1">
        <a:defRPr sz="2079" kern="1200">
          <a:solidFill>
            <a:schemeClr val="tx1"/>
          </a:solidFill>
          <a:latin typeface="+mn-lt"/>
          <a:ea typeface="+mn-ea"/>
          <a:cs typeface="+mn-cs"/>
        </a:defRPr>
      </a:lvl5pPr>
      <a:lvl6pPr marL="2640101" algn="l" defTabSz="1056041" rtl="0" eaLnBrk="1" latinLnBrk="0" hangingPunct="1">
        <a:defRPr sz="2079" kern="1200">
          <a:solidFill>
            <a:schemeClr val="tx1"/>
          </a:solidFill>
          <a:latin typeface="+mn-lt"/>
          <a:ea typeface="+mn-ea"/>
          <a:cs typeface="+mn-cs"/>
        </a:defRPr>
      </a:lvl6pPr>
      <a:lvl7pPr marL="3168122" algn="l" defTabSz="1056041" rtl="0" eaLnBrk="1" latinLnBrk="0" hangingPunct="1">
        <a:defRPr sz="2079" kern="1200">
          <a:solidFill>
            <a:schemeClr val="tx1"/>
          </a:solidFill>
          <a:latin typeface="+mn-lt"/>
          <a:ea typeface="+mn-ea"/>
          <a:cs typeface="+mn-cs"/>
        </a:defRPr>
      </a:lvl7pPr>
      <a:lvl8pPr marL="3696142" algn="l" defTabSz="1056041" rtl="0" eaLnBrk="1" latinLnBrk="0" hangingPunct="1">
        <a:defRPr sz="2079" kern="1200">
          <a:solidFill>
            <a:schemeClr val="tx1"/>
          </a:solidFill>
          <a:latin typeface="+mn-lt"/>
          <a:ea typeface="+mn-ea"/>
          <a:cs typeface="+mn-cs"/>
        </a:defRPr>
      </a:lvl8pPr>
      <a:lvl9pPr marL="4224162" algn="l" defTabSz="1056041" rtl="0" eaLnBrk="1" latinLnBrk="0" hangingPunct="1">
        <a:defRPr sz="207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hyperlink" Target="https://www.sciencedirect.com/topics/engineering/power-semiconductor-switch"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54781"/>
            <a:ext cx="5486400" cy="8229600"/>
          </a:xfrm>
          <a:prstGeom prst="rect">
            <a:avLst/>
          </a:prstGeom>
        </p:spPr>
      </p:pic>
      <p:sp>
        <p:nvSpPr>
          <p:cNvPr id="3" name="Text 0"/>
          <p:cNvSpPr/>
          <p:nvPr/>
        </p:nvSpPr>
        <p:spPr>
          <a:xfrm>
            <a:off x="6263640" y="457201"/>
            <a:ext cx="7589520" cy="2081689"/>
          </a:xfrm>
          <a:prstGeom prst="rect">
            <a:avLst/>
          </a:prstGeom>
          <a:noFill/>
          <a:ln/>
        </p:spPr>
        <p:txBody>
          <a:bodyPr wrap="square" lIns="0" tIns="0" rIns="0" bIns="0" rtlCol="0" anchor="t"/>
          <a:lstStyle/>
          <a:p>
            <a:pPr>
              <a:lnSpc>
                <a:spcPts val="5450"/>
              </a:lnSpc>
            </a:pPr>
            <a:r>
              <a:rPr lang="en-US" sz="4350" dirty="0">
                <a:solidFill>
                  <a:schemeClr val="tx1">
                    <a:lumMod val="95000"/>
                    <a:lumOff val="5000"/>
                  </a:schemeClr>
                </a:solidFill>
                <a:ea typeface="Roboto Medium" pitchFamily="34" charset="-122"/>
                <a:cs typeface="Roboto Medium" pitchFamily="34" charset="-120"/>
              </a:rPr>
              <a:t>Dual-Active-Bridge (DAB) Converter and its Usage in Electric Vehicles (EVs)</a:t>
            </a:r>
            <a:endParaRPr lang="en-US" sz="4350" dirty="0">
              <a:solidFill>
                <a:schemeClr val="tx1">
                  <a:lumMod val="95000"/>
                  <a:lumOff val="5000"/>
                </a:schemeClr>
              </a:solidFill>
            </a:endParaRPr>
          </a:p>
        </p:txBody>
      </p:sp>
      <p:sp>
        <p:nvSpPr>
          <p:cNvPr id="4" name="Text 1"/>
          <p:cNvSpPr/>
          <p:nvPr/>
        </p:nvSpPr>
        <p:spPr>
          <a:xfrm>
            <a:off x="6263640" y="2872027"/>
            <a:ext cx="7589520" cy="355283"/>
          </a:xfrm>
          <a:prstGeom prst="rect">
            <a:avLst/>
          </a:prstGeom>
          <a:noFill/>
          <a:ln/>
        </p:spPr>
        <p:txBody>
          <a:bodyPr wrap="none" lIns="0" tIns="0" rIns="0" bIns="0" rtlCol="0" anchor="t"/>
          <a:lstStyle/>
          <a:p>
            <a:pPr>
              <a:lnSpc>
                <a:spcPts val="2750"/>
              </a:lnSpc>
            </a:pPr>
            <a:r>
              <a:rPr lang="en-US" sz="1700" b="1" dirty="0">
                <a:solidFill>
                  <a:schemeClr val="tx1">
                    <a:lumMod val="95000"/>
                    <a:lumOff val="5000"/>
                  </a:schemeClr>
                </a:solidFill>
                <a:ea typeface="Roboto" pitchFamily="34" charset="-122"/>
                <a:cs typeface="Roboto" pitchFamily="34" charset="-120"/>
              </a:rPr>
              <a:t>-Advancing Efficiency and Power Management in EV Systems</a:t>
            </a:r>
            <a:endParaRPr lang="en-US" sz="1700" dirty="0">
              <a:solidFill>
                <a:schemeClr val="tx1">
                  <a:lumMod val="95000"/>
                  <a:lumOff val="5000"/>
                </a:schemeClr>
              </a:solidFill>
            </a:endParaRPr>
          </a:p>
        </p:txBody>
      </p:sp>
      <p:sp>
        <p:nvSpPr>
          <p:cNvPr id="5" name="Text 2"/>
          <p:cNvSpPr/>
          <p:nvPr/>
        </p:nvSpPr>
        <p:spPr>
          <a:xfrm>
            <a:off x="6263640" y="3477103"/>
            <a:ext cx="7589520" cy="355283"/>
          </a:xfrm>
          <a:prstGeom prst="rect">
            <a:avLst/>
          </a:prstGeom>
          <a:noFill/>
          <a:ln/>
        </p:spPr>
        <p:txBody>
          <a:bodyPr wrap="none" lIns="0" tIns="0" rIns="0" bIns="0" rtlCol="0" anchor="t"/>
          <a:lstStyle/>
          <a:p>
            <a:pPr>
              <a:lnSpc>
                <a:spcPts val="2750"/>
              </a:lnSpc>
            </a:pPr>
            <a:endParaRPr lang="en-US" sz="1700" dirty="0">
              <a:solidFill>
                <a:schemeClr val="tx1">
                  <a:lumMod val="95000"/>
                  <a:lumOff val="5000"/>
                </a:schemeClr>
              </a:solidFill>
            </a:endParaRPr>
          </a:p>
        </p:txBody>
      </p:sp>
      <p:sp>
        <p:nvSpPr>
          <p:cNvPr id="6" name="Text 3"/>
          <p:cNvSpPr/>
          <p:nvPr/>
        </p:nvSpPr>
        <p:spPr>
          <a:xfrm>
            <a:off x="6357158" y="6324839"/>
            <a:ext cx="7589520" cy="355283"/>
          </a:xfrm>
          <a:prstGeom prst="rect">
            <a:avLst/>
          </a:prstGeom>
          <a:noFill/>
          <a:ln/>
        </p:spPr>
        <p:txBody>
          <a:bodyPr wrap="none" lIns="0" tIns="0" rIns="0" bIns="0" rtlCol="0" anchor="t"/>
          <a:lstStyle/>
          <a:p>
            <a:pPr>
              <a:lnSpc>
                <a:spcPts val="2750"/>
              </a:lnSpc>
            </a:pPr>
            <a:r>
              <a:rPr lang="en-US" sz="1700" b="1" dirty="0">
                <a:solidFill>
                  <a:schemeClr val="tx1">
                    <a:lumMod val="95000"/>
                    <a:lumOff val="5000"/>
                  </a:schemeClr>
                </a:solidFill>
                <a:ea typeface="Roboto" pitchFamily="34" charset="-122"/>
                <a:cs typeface="Roboto" pitchFamily="34" charset="-120"/>
              </a:rPr>
              <a:t>    5. Mokshyada Mishra</a:t>
            </a:r>
            <a:endParaRPr lang="en-US" sz="1700" dirty="0">
              <a:solidFill>
                <a:schemeClr val="tx1">
                  <a:lumMod val="95000"/>
                  <a:lumOff val="5000"/>
                </a:schemeClr>
              </a:solidFill>
            </a:endParaRPr>
          </a:p>
        </p:txBody>
      </p:sp>
      <p:sp>
        <p:nvSpPr>
          <p:cNvPr id="7" name="Text 4"/>
          <p:cNvSpPr/>
          <p:nvPr/>
        </p:nvSpPr>
        <p:spPr>
          <a:xfrm>
            <a:off x="6263640" y="4720581"/>
            <a:ext cx="7589520" cy="355283"/>
          </a:xfrm>
          <a:prstGeom prst="rect">
            <a:avLst/>
          </a:prstGeom>
          <a:noFill/>
          <a:ln/>
        </p:spPr>
        <p:txBody>
          <a:bodyPr wrap="none" lIns="0" tIns="0" rIns="0" bIns="0" rtlCol="0" anchor="t"/>
          <a:lstStyle/>
          <a:p>
            <a:pPr>
              <a:lnSpc>
                <a:spcPts val="2750"/>
              </a:lnSpc>
            </a:pPr>
            <a:r>
              <a:rPr lang="en-US" sz="1700" b="1" dirty="0">
                <a:solidFill>
                  <a:schemeClr val="tx1">
                    <a:lumMod val="95000"/>
                    <a:lumOff val="5000"/>
                  </a:schemeClr>
                </a:solidFill>
                <a:ea typeface="Roboto" pitchFamily="34" charset="-122"/>
                <a:cs typeface="Roboto" pitchFamily="34" charset="-120"/>
              </a:rPr>
              <a:t>      2.Chandana Basva</a:t>
            </a:r>
            <a:endParaRPr lang="en-US" sz="1700" dirty="0">
              <a:solidFill>
                <a:schemeClr val="tx1">
                  <a:lumMod val="95000"/>
                  <a:lumOff val="5000"/>
                </a:schemeClr>
              </a:solidFill>
            </a:endParaRPr>
          </a:p>
        </p:txBody>
      </p:sp>
      <p:sp>
        <p:nvSpPr>
          <p:cNvPr id="8" name="Text 5"/>
          <p:cNvSpPr/>
          <p:nvPr/>
        </p:nvSpPr>
        <p:spPr>
          <a:xfrm>
            <a:off x="6263640" y="5292329"/>
            <a:ext cx="7589520" cy="355283"/>
          </a:xfrm>
          <a:prstGeom prst="rect">
            <a:avLst/>
          </a:prstGeom>
          <a:noFill/>
          <a:ln/>
        </p:spPr>
        <p:txBody>
          <a:bodyPr wrap="none" lIns="0" tIns="0" rIns="0" bIns="0" rtlCol="0" anchor="t"/>
          <a:lstStyle/>
          <a:p>
            <a:pPr>
              <a:lnSpc>
                <a:spcPts val="2750"/>
              </a:lnSpc>
            </a:pPr>
            <a:r>
              <a:rPr lang="en-US" sz="1700" b="1" dirty="0">
                <a:solidFill>
                  <a:schemeClr val="tx1">
                    <a:lumMod val="95000"/>
                    <a:lumOff val="5000"/>
                  </a:schemeClr>
                </a:solidFill>
                <a:ea typeface="Roboto" pitchFamily="34" charset="-122"/>
                <a:cs typeface="Roboto" pitchFamily="34" charset="-120"/>
              </a:rPr>
              <a:t>      3. Saswat Satapathy</a:t>
            </a:r>
            <a:endParaRPr lang="en-US" sz="1700" dirty="0">
              <a:solidFill>
                <a:schemeClr val="tx1">
                  <a:lumMod val="95000"/>
                  <a:lumOff val="5000"/>
                </a:schemeClr>
              </a:solidFill>
            </a:endParaRPr>
          </a:p>
        </p:txBody>
      </p:sp>
      <p:sp>
        <p:nvSpPr>
          <p:cNvPr id="9" name="Text 6"/>
          <p:cNvSpPr/>
          <p:nvPr/>
        </p:nvSpPr>
        <p:spPr>
          <a:xfrm>
            <a:off x="6263640" y="5808584"/>
            <a:ext cx="7589520" cy="355283"/>
          </a:xfrm>
          <a:prstGeom prst="rect">
            <a:avLst/>
          </a:prstGeom>
          <a:noFill/>
          <a:ln/>
        </p:spPr>
        <p:txBody>
          <a:bodyPr wrap="none" lIns="0" tIns="0" rIns="0" bIns="0" rtlCol="0" anchor="t"/>
          <a:lstStyle/>
          <a:p>
            <a:pPr>
              <a:lnSpc>
                <a:spcPts val="2750"/>
              </a:lnSpc>
            </a:pPr>
            <a:r>
              <a:rPr lang="en-US" sz="1700" b="1" dirty="0">
                <a:solidFill>
                  <a:schemeClr val="tx1">
                    <a:lumMod val="95000"/>
                    <a:lumOff val="5000"/>
                  </a:schemeClr>
                </a:solidFill>
                <a:ea typeface="Roboto" pitchFamily="34" charset="-122"/>
                <a:cs typeface="Roboto" pitchFamily="34" charset="-120"/>
              </a:rPr>
              <a:t>      4. Bhaskar Poornesh</a:t>
            </a:r>
            <a:endParaRPr lang="en-US" sz="1700" dirty="0">
              <a:solidFill>
                <a:schemeClr val="tx1">
                  <a:lumMod val="95000"/>
                  <a:lumOff val="5000"/>
                </a:schemeClr>
              </a:solidFill>
            </a:endParaRPr>
          </a:p>
        </p:txBody>
      </p:sp>
      <p:sp>
        <p:nvSpPr>
          <p:cNvPr id="10" name="Text 7"/>
          <p:cNvSpPr/>
          <p:nvPr/>
        </p:nvSpPr>
        <p:spPr>
          <a:xfrm>
            <a:off x="6263640" y="4154328"/>
            <a:ext cx="7589520" cy="355283"/>
          </a:xfrm>
          <a:prstGeom prst="rect">
            <a:avLst/>
          </a:prstGeom>
          <a:noFill/>
          <a:ln/>
        </p:spPr>
        <p:txBody>
          <a:bodyPr wrap="none" lIns="0" tIns="0" rIns="0" bIns="0" rtlCol="0" anchor="t"/>
          <a:lstStyle/>
          <a:p>
            <a:pPr>
              <a:lnSpc>
                <a:spcPts val="2750"/>
              </a:lnSpc>
            </a:pPr>
            <a:r>
              <a:rPr lang="en-US" sz="1700" b="1" dirty="0">
                <a:solidFill>
                  <a:schemeClr val="tx1">
                    <a:lumMod val="95000"/>
                    <a:lumOff val="5000"/>
                  </a:schemeClr>
                </a:solidFill>
                <a:ea typeface="Roboto" pitchFamily="34" charset="-122"/>
                <a:cs typeface="Roboto" pitchFamily="34" charset="-120"/>
              </a:rPr>
              <a:t>      1. Medipally Saivivek</a:t>
            </a:r>
            <a:endParaRPr lang="en-US" sz="1700" dirty="0">
              <a:solidFill>
                <a:schemeClr val="tx1">
                  <a:lumMod val="95000"/>
                  <a:lumOff val="5000"/>
                </a:schemeClr>
              </a:solidFill>
            </a:endParaRPr>
          </a:p>
        </p:txBody>
      </p:sp>
      <p:sp>
        <p:nvSpPr>
          <p:cNvPr id="11" name="Text 8"/>
          <p:cNvSpPr/>
          <p:nvPr/>
        </p:nvSpPr>
        <p:spPr>
          <a:xfrm>
            <a:off x="6263640" y="6857765"/>
            <a:ext cx="7589520" cy="355283"/>
          </a:xfrm>
          <a:prstGeom prst="rect">
            <a:avLst/>
          </a:prstGeom>
          <a:noFill/>
          <a:ln/>
        </p:spPr>
        <p:txBody>
          <a:bodyPr wrap="none" lIns="0" tIns="0" rIns="0" bIns="0" rtlCol="0" anchor="t"/>
          <a:lstStyle/>
          <a:p>
            <a:pPr>
              <a:lnSpc>
                <a:spcPts val="2750"/>
              </a:lnSpc>
            </a:pPr>
            <a:endParaRPr lang="en-US" sz="1700" dirty="0">
              <a:solidFill>
                <a:schemeClr val="tx1">
                  <a:lumMod val="95000"/>
                  <a:lumOff val="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60AE7D33-4952-FD41-F665-76BB726BF21F}"/>
              </a:ext>
            </a:extLst>
          </p:cNvPr>
          <p:cNvSpPr/>
          <p:nvPr/>
        </p:nvSpPr>
        <p:spPr>
          <a:xfrm>
            <a:off x="758667" y="616506"/>
            <a:ext cx="5419725" cy="677466"/>
          </a:xfrm>
          <a:prstGeom prst="rect">
            <a:avLst/>
          </a:prstGeom>
          <a:noFill/>
          <a:ln/>
        </p:spPr>
        <p:txBody>
          <a:bodyPr wrap="none" lIns="0" tIns="0" rIns="0" bIns="0" rtlCol="0" anchor="t"/>
          <a:lstStyle/>
          <a:p>
            <a:pPr>
              <a:lnSpc>
                <a:spcPts val="5300"/>
              </a:lnSpc>
            </a:pPr>
            <a:r>
              <a:rPr lang="en-IN" sz="4400" b="1" dirty="0"/>
              <a:t>Conditions for Soft Switching</a:t>
            </a:r>
          </a:p>
          <a:p>
            <a:pPr>
              <a:lnSpc>
                <a:spcPts val="5300"/>
              </a:lnSpc>
            </a:pPr>
            <a:endParaRPr lang="en-US" sz="4250" dirty="0"/>
          </a:p>
        </p:txBody>
      </p:sp>
      <p:sp>
        <p:nvSpPr>
          <p:cNvPr id="3" name="TextBox 2">
            <a:extLst>
              <a:ext uri="{FF2B5EF4-FFF2-40B4-BE49-F238E27FC236}">
                <a16:creationId xmlns:a16="http://schemas.microsoft.com/office/drawing/2014/main" id="{A66780BF-0A1B-7185-4F8A-61373856D650}"/>
              </a:ext>
            </a:extLst>
          </p:cNvPr>
          <p:cNvSpPr txBox="1"/>
          <p:nvPr/>
        </p:nvSpPr>
        <p:spPr>
          <a:xfrm>
            <a:off x="935665" y="1988288"/>
            <a:ext cx="11855177" cy="3385542"/>
          </a:xfrm>
          <a:prstGeom prst="rect">
            <a:avLst/>
          </a:prstGeom>
          <a:noFill/>
        </p:spPr>
        <p:txBody>
          <a:bodyPr wrap="square" rtlCol="0">
            <a:spAutoFit/>
          </a:bodyPr>
          <a:lstStyle/>
          <a:p>
            <a:pPr>
              <a:buFont typeface="Arial" panose="020B0604020202020204" pitchFamily="34" charset="0"/>
              <a:buChar char="•"/>
            </a:pPr>
            <a:r>
              <a:rPr lang="en-US" sz="2800" dirty="0"/>
              <a:t>Current polarity constraints for </a:t>
            </a:r>
            <a:r>
              <a:rPr lang="en-US" sz="2800" dirty="0" err="1"/>
              <a:t>ZVS:Switch</a:t>
            </a:r>
            <a:r>
              <a:rPr lang="en-US" sz="2800" dirty="0"/>
              <a:t> current must   be zero at the instant of voltage transition.</a:t>
            </a:r>
          </a:p>
          <a:p>
            <a:pPr>
              <a:buFont typeface="Arial" panose="020B0604020202020204" pitchFamily="34" charset="0"/>
              <a:buChar char="•"/>
            </a:pPr>
            <a:r>
              <a:rPr lang="en-US" sz="2800" dirty="0"/>
              <a:t>Ensure all transitions between switches and diodes satisfy ZVS conditions.</a:t>
            </a:r>
          </a:p>
          <a:p>
            <a:pPr>
              <a:buFont typeface="Arial" panose="020B0604020202020204" pitchFamily="34" charset="0"/>
              <a:buChar char="•"/>
            </a:pPr>
            <a:r>
              <a:rPr lang="en-US" sz="2800" dirty="0"/>
              <a:t>Evaluate conditions independently for all zones of operation.</a:t>
            </a:r>
          </a:p>
          <a:p>
            <a:pPr>
              <a:buFont typeface="Arial" panose="020B0604020202020204" pitchFamily="34" charset="0"/>
              <a:buChar char="•"/>
            </a:pPr>
            <a:r>
              <a:rPr lang="en-US" sz="2800" dirty="0"/>
              <a:t>Key operating zones: Zones I, II, and V.</a:t>
            </a:r>
          </a:p>
          <a:p>
            <a:pPr>
              <a:buFont typeface="Arial" panose="020B0604020202020204" pitchFamily="34" charset="0"/>
              <a:buChar char="•"/>
            </a:pPr>
            <a:r>
              <a:rPr lang="en-US" sz="2800" dirty="0"/>
              <a:t>Simultaneous satisfaction of constraints ensures optimal efficiency and minimal switching losses.</a:t>
            </a:r>
          </a:p>
          <a:p>
            <a:endParaRPr lang="en-IN" dirty="0"/>
          </a:p>
        </p:txBody>
      </p:sp>
    </p:spTree>
    <p:extLst>
      <p:ext uri="{BB962C8B-B14F-4D97-AF65-F5344CB8AC3E}">
        <p14:creationId xmlns:p14="http://schemas.microsoft.com/office/powerpoint/2010/main" val="14299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63E8D2AC-7A56-CE30-57A1-ED30A61DE130}"/>
              </a:ext>
            </a:extLst>
          </p:cNvPr>
          <p:cNvSpPr/>
          <p:nvPr/>
        </p:nvSpPr>
        <p:spPr>
          <a:xfrm>
            <a:off x="758667" y="616506"/>
            <a:ext cx="5419725" cy="677466"/>
          </a:xfrm>
          <a:prstGeom prst="rect">
            <a:avLst/>
          </a:prstGeom>
          <a:noFill/>
          <a:ln/>
        </p:spPr>
        <p:txBody>
          <a:bodyPr wrap="none" lIns="0" tIns="0" rIns="0" bIns="0" rtlCol="0" anchor="t"/>
          <a:lstStyle/>
          <a:p>
            <a:pPr>
              <a:lnSpc>
                <a:spcPts val="5300"/>
              </a:lnSpc>
            </a:pPr>
            <a:r>
              <a:rPr lang="en-IN" sz="4400" b="1" dirty="0"/>
              <a:t>Optimal Modulation Strategy</a:t>
            </a:r>
          </a:p>
          <a:p>
            <a:pPr>
              <a:lnSpc>
                <a:spcPts val="5300"/>
              </a:lnSpc>
            </a:pPr>
            <a:endParaRPr lang="en-US" sz="4250" dirty="0"/>
          </a:p>
        </p:txBody>
      </p:sp>
      <p:sp>
        <p:nvSpPr>
          <p:cNvPr id="3" name="TextBox 2">
            <a:extLst>
              <a:ext uri="{FF2B5EF4-FFF2-40B4-BE49-F238E27FC236}">
                <a16:creationId xmlns:a16="http://schemas.microsoft.com/office/drawing/2014/main" id="{ABAD68F8-F81D-124D-69A3-FE53F90ED559}"/>
              </a:ext>
            </a:extLst>
          </p:cNvPr>
          <p:cNvSpPr txBox="1"/>
          <p:nvPr/>
        </p:nvSpPr>
        <p:spPr>
          <a:xfrm>
            <a:off x="758667" y="2254102"/>
            <a:ext cx="9150877" cy="4678204"/>
          </a:xfrm>
          <a:prstGeom prst="rect">
            <a:avLst/>
          </a:prstGeom>
          <a:noFill/>
        </p:spPr>
        <p:txBody>
          <a:bodyPr wrap="square" rtlCol="0">
            <a:spAutoFit/>
          </a:bodyPr>
          <a:lstStyle/>
          <a:p>
            <a:pPr>
              <a:buFont typeface="Arial" panose="020B0604020202020204" pitchFamily="34" charset="0"/>
              <a:buChar char="•"/>
            </a:pPr>
            <a:r>
              <a:rPr lang="en-US" sz="2800" dirty="0"/>
              <a:t>Triple-phase-shift (TPS) modulation minimizes the inductor RMS current while ensuring soft switching.</a:t>
            </a:r>
          </a:p>
          <a:p>
            <a:pPr>
              <a:buFont typeface="Arial" panose="020B0604020202020204" pitchFamily="34" charset="0"/>
              <a:buChar char="•"/>
            </a:pPr>
            <a:r>
              <a:rPr lang="en-US" sz="2800" dirty="0"/>
              <a:t>Modulation parameters are optimized for a given operating point.</a:t>
            </a:r>
          </a:p>
          <a:p>
            <a:pPr>
              <a:buFont typeface="Arial" panose="020B0604020202020204" pitchFamily="34" charset="0"/>
              <a:buChar char="•"/>
            </a:pPr>
            <a:r>
              <a:rPr lang="en-US" sz="2800" dirty="0"/>
              <a:t>Objective: Minimize .</a:t>
            </a:r>
          </a:p>
          <a:p>
            <a:pPr>
              <a:buFont typeface="Arial" panose="020B0604020202020204" pitchFamily="34" charset="0"/>
              <a:buChar char="•"/>
            </a:pPr>
            <a:r>
              <a:rPr lang="en-US" sz="2800" dirty="0"/>
              <a:t>Constraints: Ensure ZVS conditions across all operating zones.</a:t>
            </a:r>
          </a:p>
          <a:p>
            <a:pPr>
              <a:buFont typeface="Arial" panose="020B0604020202020204" pitchFamily="34" charset="0"/>
              <a:buChar char="•"/>
            </a:pPr>
            <a:r>
              <a:rPr lang="en-US" sz="2800" dirty="0"/>
              <a:t>Solution involves analytical determination of parameters for three distinct regions of operation, balancing RMS current and switching losses.</a:t>
            </a:r>
          </a:p>
          <a:p>
            <a:endParaRPr lang="en-IN" dirty="0"/>
          </a:p>
        </p:txBody>
      </p:sp>
    </p:spTree>
    <p:extLst>
      <p:ext uri="{BB962C8B-B14F-4D97-AF65-F5344CB8AC3E}">
        <p14:creationId xmlns:p14="http://schemas.microsoft.com/office/powerpoint/2010/main" val="4075542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4C7E481C-388F-D868-0D97-0E0A9E928939}"/>
              </a:ext>
            </a:extLst>
          </p:cNvPr>
          <p:cNvSpPr/>
          <p:nvPr/>
        </p:nvSpPr>
        <p:spPr>
          <a:xfrm>
            <a:off x="758667" y="616506"/>
            <a:ext cx="5419725" cy="677466"/>
          </a:xfrm>
          <a:prstGeom prst="rect">
            <a:avLst/>
          </a:prstGeom>
          <a:noFill/>
          <a:ln/>
        </p:spPr>
        <p:txBody>
          <a:bodyPr wrap="none" lIns="0" tIns="0" rIns="0" bIns="0" rtlCol="0" anchor="t"/>
          <a:lstStyle/>
          <a:p>
            <a:pPr>
              <a:lnSpc>
                <a:spcPts val="5300"/>
              </a:lnSpc>
            </a:pPr>
            <a:r>
              <a:rPr lang="en-IN" sz="4400" b="1" dirty="0"/>
              <a:t>Efficiency and Loss Breakup</a:t>
            </a:r>
          </a:p>
          <a:p>
            <a:pPr>
              <a:lnSpc>
                <a:spcPts val="5300"/>
              </a:lnSpc>
            </a:pPr>
            <a:endParaRPr lang="en-US" sz="4250" dirty="0"/>
          </a:p>
        </p:txBody>
      </p:sp>
      <p:sp>
        <p:nvSpPr>
          <p:cNvPr id="3" name="TextBox 2">
            <a:extLst>
              <a:ext uri="{FF2B5EF4-FFF2-40B4-BE49-F238E27FC236}">
                <a16:creationId xmlns:a16="http://schemas.microsoft.com/office/drawing/2014/main" id="{0A5040F8-9A05-D96F-E31D-C53B1B2CD51F}"/>
              </a:ext>
            </a:extLst>
          </p:cNvPr>
          <p:cNvSpPr txBox="1"/>
          <p:nvPr/>
        </p:nvSpPr>
        <p:spPr>
          <a:xfrm>
            <a:off x="758667" y="2179674"/>
            <a:ext cx="6556533" cy="3323987"/>
          </a:xfrm>
          <a:prstGeom prst="rect">
            <a:avLst/>
          </a:prstGeom>
          <a:noFill/>
        </p:spPr>
        <p:txBody>
          <a:bodyPr wrap="square" rtlCol="0">
            <a:spAutoFit/>
          </a:bodyPr>
          <a:lstStyle/>
          <a:p>
            <a:pPr marL="342900" indent="-342900">
              <a:buFont typeface="Wingdings" panose="05000000000000000000" pitchFamily="2" charset="2"/>
              <a:buChar char="§"/>
            </a:pPr>
            <a:r>
              <a:rPr lang="en-US" sz="2400" dirty="0"/>
              <a:t>Efficiency peaks at 97% for and .</a:t>
            </a:r>
          </a:p>
          <a:p>
            <a:pPr marL="342900" indent="-342900">
              <a:buFont typeface="Wingdings" panose="05000000000000000000" pitchFamily="2" charset="2"/>
              <a:buChar char="§"/>
            </a:pPr>
            <a:r>
              <a:rPr lang="en-US" sz="2400" dirty="0"/>
              <a:t>Loss components:</a:t>
            </a:r>
          </a:p>
          <a:p>
            <a:pPr marL="742950" lvl="1" indent="-285750">
              <a:buFont typeface="Arial" panose="020B0604020202020204" pitchFamily="34" charset="0"/>
              <a:buChar char="•"/>
            </a:pPr>
            <a:r>
              <a:rPr lang="en-US" sz="2400" dirty="0"/>
              <a:t>Primary and secondary conduction losses</a:t>
            </a:r>
          </a:p>
          <a:p>
            <a:pPr marL="742950" lvl="1" indent="-285750">
              <a:buFont typeface="Arial" panose="020B0604020202020204" pitchFamily="34" charset="0"/>
              <a:buChar char="•"/>
            </a:pPr>
            <a:r>
              <a:rPr lang="en-US" sz="2400" dirty="0"/>
              <a:t>Transformer and inductor copper losses</a:t>
            </a:r>
          </a:p>
          <a:p>
            <a:pPr marL="742950" lvl="1" indent="-285750">
              <a:buFont typeface="Arial" panose="020B0604020202020204" pitchFamily="34" charset="0"/>
              <a:buChar char="•"/>
            </a:pPr>
            <a:r>
              <a:rPr lang="en-US" sz="2400" dirty="0"/>
              <a:t>Core losses</a:t>
            </a:r>
          </a:p>
          <a:p>
            <a:pPr marL="800100" lvl="1" indent="-342900">
              <a:buFont typeface="Wingdings" panose="05000000000000000000" pitchFamily="2" charset="2"/>
              <a:buChar char="§"/>
            </a:pPr>
            <a:r>
              <a:rPr lang="en-US" sz="2400" dirty="0"/>
              <a:t>Analytical and experimental validations confirm close alignment with theoretical predictions.</a:t>
            </a:r>
          </a:p>
          <a:p>
            <a:endParaRPr lang="en-IN" dirty="0"/>
          </a:p>
        </p:txBody>
      </p:sp>
    </p:spTree>
    <p:extLst>
      <p:ext uri="{BB962C8B-B14F-4D97-AF65-F5344CB8AC3E}">
        <p14:creationId xmlns:p14="http://schemas.microsoft.com/office/powerpoint/2010/main" val="1770080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978695"/>
            <a:ext cx="10314742" cy="708779"/>
          </a:xfrm>
          <a:prstGeom prst="rect">
            <a:avLst/>
          </a:prstGeom>
          <a:noFill/>
          <a:ln/>
        </p:spPr>
        <p:txBody>
          <a:bodyPr wrap="none" lIns="0" tIns="0" rIns="0" bIns="0" rtlCol="0" anchor="t"/>
          <a:lstStyle/>
          <a:p>
            <a:pPr>
              <a:lnSpc>
                <a:spcPts val="5550"/>
              </a:lnSpc>
            </a:pPr>
            <a:r>
              <a:rPr lang="en-US" sz="4450" dirty="0">
                <a:latin typeface="Roboto Medium" pitchFamily="34" charset="0"/>
                <a:ea typeface="Roboto Medium" pitchFamily="34" charset="-122"/>
                <a:cs typeface="Roboto Medium" pitchFamily="34" charset="-120"/>
              </a:rPr>
              <a:t>Design Considerations for EV Integration</a:t>
            </a:r>
            <a:endParaRPr lang="en-US" sz="4450" dirty="0"/>
          </a:p>
        </p:txBody>
      </p:sp>
      <p:pic>
        <p:nvPicPr>
          <p:cNvPr id="3" name="Image 0" descr="preencoded.png"/>
          <p:cNvPicPr>
            <a:picLocks noChangeAspect="1"/>
          </p:cNvPicPr>
          <p:nvPr/>
        </p:nvPicPr>
        <p:blipFill>
          <a:blip r:embed="rId3"/>
          <a:stretch>
            <a:fillRect/>
          </a:stretch>
        </p:blipFill>
        <p:spPr>
          <a:xfrm>
            <a:off x="793791" y="2141101"/>
            <a:ext cx="3005495" cy="1857494"/>
          </a:xfrm>
          <a:prstGeom prst="rect">
            <a:avLst/>
          </a:prstGeom>
        </p:spPr>
      </p:pic>
      <p:sp>
        <p:nvSpPr>
          <p:cNvPr id="4" name="Text 1"/>
          <p:cNvSpPr/>
          <p:nvPr/>
        </p:nvSpPr>
        <p:spPr>
          <a:xfrm>
            <a:off x="793791" y="4282083"/>
            <a:ext cx="3005495" cy="1062990"/>
          </a:xfrm>
          <a:prstGeom prst="rect">
            <a:avLst/>
          </a:prstGeom>
          <a:noFill/>
          <a:ln/>
        </p:spPr>
        <p:txBody>
          <a:bodyPr wrap="square" lIns="0" tIns="0" rIns="0" bIns="0" rtlCol="0" anchor="t"/>
          <a:lstStyle/>
          <a:p>
            <a:pPr>
              <a:lnSpc>
                <a:spcPts val="2750"/>
              </a:lnSpc>
            </a:pPr>
            <a:r>
              <a:rPr lang="en-US" sz="2200" dirty="0">
                <a:latin typeface="Roboto Medium" pitchFamily="34" charset="0"/>
                <a:ea typeface="Roboto Medium" pitchFamily="34" charset="-122"/>
                <a:cs typeface="Roboto Medium" pitchFamily="34" charset="-120"/>
              </a:rPr>
              <a:t>Triple-Phase-Shift (TPS) Modulation Strategy</a:t>
            </a:r>
            <a:endParaRPr lang="en-US" sz="2200" dirty="0"/>
          </a:p>
        </p:txBody>
      </p:sp>
      <p:sp>
        <p:nvSpPr>
          <p:cNvPr id="5" name="Text 2"/>
          <p:cNvSpPr/>
          <p:nvPr/>
        </p:nvSpPr>
        <p:spPr>
          <a:xfrm>
            <a:off x="793791" y="5481162"/>
            <a:ext cx="3005495" cy="1088708"/>
          </a:xfrm>
          <a:prstGeom prst="rect">
            <a:avLst/>
          </a:prstGeom>
          <a:noFill/>
          <a:ln/>
        </p:spPr>
        <p:txBody>
          <a:bodyPr wrap="square" lIns="0" tIns="0" rIns="0" bIns="0" rtlCol="0" anchor="t"/>
          <a:lstStyle/>
          <a:p>
            <a:pPr>
              <a:lnSpc>
                <a:spcPts val="2850"/>
              </a:lnSpc>
            </a:pPr>
            <a:r>
              <a:rPr lang="en-US" sz="1750" dirty="0">
                <a:latin typeface="Roboto" pitchFamily="34" charset="0"/>
                <a:ea typeface="Roboto" pitchFamily="34" charset="-122"/>
                <a:cs typeface="Roboto" pitchFamily="34" charset="-120"/>
              </a:rPr>
              <a:t>Reduces inductor RMS currents, minimizing energy losses and heat generation.</a:t>
            </a:r>
            <a:endParaRPr lang="en-US" sz="1750" dirty="0"/>
          </a:p>
        </p:txBody>
      </p:sp>
      <p:pic>
        <p:nvPicPr>
          <p:cNvPr id="6" name="Image 1" descr="preencoded.png"/>
          <p:cNvPicPr>
            <a:picLocks noChangeAspect="1"/>
          </p:cNvPicPr>
          <p:nvPr/>
        </p:nvPicPr>
        <p:blipFill>
          <a:blip r:embed="rId4"/>
          <a:stretch>
            <a:fillRect/>
          </a:stretch>
        </p:blipFill>
        <p:spPr>
          <a:xfrm>
            <a:off x="4139446" y="2141101"/>
            <a:ext cx="3005614" cy="1857494"/>
          </a:xfrm>
          <a:prstGeom prst="rect">
            <a:avLst/>
          </a:prstGeom>
        </p:spPr>
      </p:pic>
      <p:sp>
        <p:nvSpPr>
          <p:cNvPr id="7" name="Text 3"/>
          <p:cNvSpPr/>
          <p:nvPr/>
        </p:nvSpPr>
        <p:spPr>
          <a:xfrm>
            <a:off x="4139446" y="4282083"/>
            <a:ext cx="3005614" cy="708660"/>
          </a:xfrm>
          <a:prstGeom prst="rect">
            <a:avLst/>
          </a:prstGeom>
          <a:noFill/>
          <a:ln/>
        </p:spPr>
        <p:txBody>
          <a:bodyPr wrap="square" lIns="0" tIns="0" rIns="0" bIns="0" rtlCol="0" anchor="t"/>
          <a:lstStyle/>
          <a:p>
            <a:pPr>
              <a:lnSpc>
                <a:spcPts val="2750"/>
              </a:lnSpc>
            </a:pPr>
            <a:r>
              <a:rPr lang="en-US" sz="2200" dirty="0">
                <a:latin typeface="Roboto Medium" pitchFamily="34" charset="0"/>
                <a:ea typeface="Roboto Medium" pitchFamily="34" charset="-122"/>
                <a:cs typeface="Roboto Medium" pitchFamily="34" charset="-120"/>
              </a:rPr>
              <a:t>Soft-Switching Techniques</a:t>
            </a:r>
            <a:endParaRPr lang="en-US" sz="2200" dirty="0"/>
          </a:p>
        </p:txBody>
      </p:sp>
      <p:sp>
        <p:nvSpPr>
          <p:cNvPr id="8" name="Text 4"/>
          <p:cNvSpPr/>
          <p:nvPr/>
        </p:nvSpPr>
        <p:spPr>
          <a:xfrm>
            <a:off x="4139446" y="5126833"/>
            <a:ext cx="3005614" cy="1814513"/>
          </a:xfrm>
          <a:prstGeom prst="rect">
            <a:avLst/>
          </a:prstGeom>
          <a:noFill/>
          <a:ln/>
        </p:spPr>
        <p:txBody>
          <a:bodyPr wrap="square" lIns="0" tIns="0" rIns="0" bIns="0" rtlCol="0" anchor="t"/>
          <a:lstStyle/>
          <a:p>
            <a:pPr>
              <a:lnSpc>
                <a:spcPts val="2850"/>
              </a:lnSpc>
            </a:pPr>
            <a:r>
              <a:rPr lang="en-US" sz="1750" dirty="0">
                <a:latin typeface="Roboto" pitchFamily="34" charset="0"/>
                <a:ea typeface="Roboto" pitchFamily="34" charset="-122"/>
                <a:cs typeface="Roboto" pitchFamily="34" charset="-120"/>
              </a:rPr>
              <a:t>Ensures minimal energy dissipation during power transfer, extending component lifespan and reducing maintenance.</a:t>
            </a:r>
            <a:endParaRPr lang="en-US" sz="1750" dirty="0"/>
          </a:p>
        </p:txBody>
      </p:sp>
      <p:pic>
        <p:nvPicPr>
          <p:cNvPr id="9" name="Image 2" descr="preencoded.png"/>
          <p:cNvPicPr>
            <a:picLocks noChangeAspect="1"/>
          </p:cNvPicPr>
          <p:nvPr/>
        </p:nvPicPr>
        <p:blipFill>
          <a:blip r:embed="rId5"/>
          <a:stretch>
            <a:fillRect/>
          </a:stretch>
        </p:blipFill>
        <p:spPr>
          <a:xfrm>
            <a:off x="7485221" y="2141101"/>
            <a:ext cx="3005614" cy="1857494"/>
          </a:xfrm>
          <a:prstGeom prst="rect">
            <a:avLst/>
          </a:prstGeom>
        </p:spPr>
      </p:pic>
      <p:sp>
        <p:nvSpPr>
          <p:cNvPr id="10" name="Text 5"/>
          <p:cNvSpPr/>
          <p:nvPr/>
        </p:nvSpPr>
        <p:spPr>
          <a:xfrm>
            <a:off x="7485221" y="4282083"/>
            <a:ext cx="3005614" cy="708660"/>
          </a:xfrm>
          <a:prstGeom prst="rect">
            <a:avLst/>
          </a:prstGeom>
          <a:noFill/>
          <a:ln/>
        </p:spPr>
        <p:txBody>
          <a:bodyPr wrap="square" lIns="0" tIns="0" rIns="0" bIns="0" rtlCol="0" anchor="t"/>
          <a:lstStyle/>
          <a:p>
            <a:pPr>
              <a:lnSpc>
                <a:spcPts val="2750"/>
              </a:lnSpc>
            </a:pPr>
            <a:r>
              <a:rPr lang="en-US" sz="2200" dirty="0">
                <a:latin typeface="Roboto Medium" pitchFamily="34" charset="0"/>
                <a:ea typeface="Roboto Medium" pitchFamily="34" charset="-122"/>
                <a:cs typeface="Roboto Medium" pitchFamily="34" charset="-120"/>
              </a:rPr>
              <a:t>Component Optimization</a:t>
            </a:r>
            <a:endParaRPr lang="en-US" sz="2200" dirty="0"/>
          </a:p>
        </p:txBody>
      </p:sp>
      <p:sp>
        <p:nvSpPr>
          <p:cNvPr id="11" name="Text 6"/>
          <p:cNvSpPr/>
          <p:nvPr/>
        </p:nvSpPr>
        <p:spPr>
          <a:xfrm>
            <a:off x="7485221" y="5126832"/>
            <a:ext cx="3005614" cy="1451610"/>
          </a:xfrm>
          <a:prstGeom prst="rect">
            <a:avLst/>
          </a:prstGeom>
          <a:noFill/>
          <a:ln/>
        </p:spPr>
        <p:txBody>
          <a:bodyPr wrap="square" lIns="0" tIns="0" rIns="0" bIns="0" rtlCol="0" anchor="t"/>
          <a:lstStyle/>
          <a:p>
            <a:pPr>
              <a:lnSpc>
                <a:spcPts val="2850"/>
              </a:lnSpc>
            </a:pPr>
            <a:r>
              <a:rPr lang="en-US" sz="1750" dirty="0">
                <a:latin typeface="Roboto" pitchFamily="34" charset="0"/>
                <a:ea typeface="Roboto" pitchFamily="34" charset="-122"/>
                <a:cs typeface="Roboto" pitchFamily="34" charset="-120"/>
              </a:rPr>
              <a:t>Lightweight transformers and compact inductors designed specifically for EV power systems.</a:t>
            </a:r>
            <a:endParaRPr lang="en-US" sz="1750" dirty="0"/>
          </a:p>
        </p:txBody>
      </p:sp>
      <p:pic>
        <p:nvPicPr>
          <p:cNvPr id="12" name="Image 3" descr="preencoded.png"/>
          <p:cNvPicPr>
            <a:picLocks noChangeAspect="1"/>
          </p:cNvPicPr>
          <p:nvPr/>
        </p:nvPicPr>
        <p:blipFill>
          <a:blip r:embed="rId6"/>
          <a:stretch>
            <a:fillRect/>
          </a:stretch>
        </p:blipFill>
        <p:spPr>
          <a:xfrm>
            <a:off x="10830997" y="2141101"/>
            <a:ext cx="3005614" cy="1857494"/>
          </a:xfrm>
          <a:prstGeom prst="rect">
            <a:avLst/>
          </a:prstGeom>
        </p:spPr>
      </p:pic>
      <p:sp>
        <p:nvSpPr>
          <p:cNvPr id="13" name="Text 7"/>
          <p:cNvSpPr/>
          <p:nvPr/>
        </p:nvSpPr>
        <p:spPr>
          <a:xfrm>
            <a:off x="10830998" y="4282083"/>
            <a:ext cx="2835235" cy="354330"/>
          </a:xfrm>
          <a:prstGeom prst="rect">
            <a:avLst/>
          </a:prstGeom>
          <a:noFill/>
          <a:ln/>
        </p:spPr>
        <p:txBody>
          <a:bodyPr wrap="none" lIns="0" tIns="0" rIns="0" bIns="0" rtlCol="0" anchor="t"/>
          <a:lstStyle/>
          <a:p>
            <a:pPr>
              <a:lnSpc>
                <a:spcPts val="2750"/>
              </a:lnSpc>
            </a:pPr>
            <a:r>
              <a:rPr lang="en-US" sz="2200" dirty="0">
                <a:latin typeface="Roboto Medium" pitchFamily="34" charset="0"/>
                <a:ea typeface="Roboto Medium" pitchFamily="34" charset="-122"/>
                <a:cs typeface="Roboto Medium" pitchFamily="34" charset="-120"/>
              </a:rPr>
              <a:t>Scalability</a:t>
            </a:r>
            <a:endParaRPr lang="en-US" sz="2200" dirty="0"/>
          </a:p>
        </p:txBody>
      </p:sp>
      <p:sp>
        <p:nvSpPr>
          <p:cNvPr id="14" name="Text 8"/>
          <p:cNvSpPr/>
          <p:nvPr/>
        </p:nvSpPr>
        <p:spPr>
          <a:xfrm>
            <a:off x="10830997" y="4772502"/>
            <a:ext cx="3005614" cy="1451610"/>
          </a:xfrm>
          <a:prstGeom prst="rect">
            <a:avLst/>
          </a:prstGeom>
          <a:noFill/>
          <a:ln/>
        </p:spPr>
        <p:txBody>
          <a:bodyPr wrap="square" lIns="0" tIns="0" rIns="0" bIns="0" rtlCol="0" anchor="t"/>
          <a:lstStyle/>
          <a:p>
            <a:pPr>
              <a:lnSpc>
                <a:spcPts val="2850"/>
              </a:lnSpc>
            </a:pPr>
            <a:r>
              <a:rPr lang="en-US" sz="1750" dirty="0">
                <a:latin typeface="Roboto" pitchFamily="34" charset="0"/>
                <a:ea typeface="Roboto" pitchFamily="34" charset="-122"/>
                <a:cs typeface="Roboto" pitchFamily="34" charset="-120"/>
              </a:rPr>
              <a:t>Adaptable for different EV power requirements, from small passenger cars to heavy-duty vehicles.</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1" y="748071"/>
            <a:ext cx="7028259" cy="708779"/>
          </a:xfrm>
          <a:prstGeom prst="rect">
            <a:avLst/>
          </a:prstGeom>
          <a:noFill/>
          <a:ln/>
        </p:spPr>
        <p:txBody>
          <a:bodyPr wrap="none" lIns="0" tIns="0" rIns="0" bIns="0" rtlCol="0" anchor="t"/>
          <a:lstStyle/>
          <a:p>
            <a:pPr>
              <a:lnSpc>
                <a:spcPts val="5550"/>
              </a:lnSpc>
            </a:pPr>
            <a:r>
              <a:rPr lang="en-US" sz="4450" dirty="0">
                <a:latin typeface="Roboto Medium" pitchFamily="34" charset="0"/>
                <a:ea typeface="Roboto Medium" pitchFamily="34" charset="-122"/>
                <a:cs typeface="Roboto Medium" pitchFamily="34" charset="-120"/>
              </a:rPr>
              <a:t>Efficiency and Performance</a:t>
            </a:r>
            <a:endParaRPr lang="en-US" sz="4450" dirty="0"/>
          </a:p>
        </p:txBody>
      </p:sp>
      <p:sp>
        <p:nvSpPr>
          <p:cNvPr id="3" name="Text 1"/>
          <p:cNvSpPr/>
          <p:nvPr/>
        </p:nvSpPr>
        <p:spPr>
          <a:xfrm>
            <a:off x="793791" y="1797011"/>
            <a:ext cx="4536519" cy="566976"/>
          </a:xfrm>
          <a:prstGeom prst="rect">
            <a:avLst/>
          </a:prstGeom>
          <a:noFill/>
          <a:ln/>
        </p:spPr>
        <p:txBody>
          <a:bodyPr wrap="none" lIns="0" tIns="0" rIns="0" bIns="0" rtlCol="0" anchor="t"/>
          <a:lstStyle/>
          <a:p>
            <a:pPr>
              <a:lnSpc>
                <a:spcPts val="4450"/>
              </a:lnSpc>
            </a:pPr>
            <a:r>
              <a:rPr lang="en-US" sz="3550" b="1" dirty="0">
                <a:latin typeface="Roboto Medium" pitchFamily="34" charset="0"/>
                <a:ea typeface="Roboto Medium" pitchFamily="34" charset="-122"/>
                <a:cs typeface="Roboto Medium" pitchFamily="34" charset="-120"/>
              </a:rPr>
              <a:t>Experimental Results</a:t>
            </a:r>
            <a:r>
              <a:rPr lang="en-US" sz="3550" dirty="0">
                <a:latin typeface="Roboto Medium" pitchFamily="34" charset="0"/>
                <a:ea typeface="Roboto Medium" pitchFamily="34" charset="-122"/>
                <a:cs typeface="Roboto Medium" pitchFamily="34" charset="-120"/>
              </a:rPr>
              <a:t>:</a:t>
            </a:r>
            <a:endParaRPr lang="en-US" sz="3550" dirty="0"/>
          </a:p>
        </p:txBody>
      </p:sp>
      <p:sp>
        <p:nvSpPr>
          <p:cNvPr id="4" name="Text 2"/>
          <p:cNvSpPr/>
          <p:nvPr/>
        </p:nvSpPr>
        <p:spPr>
          <a:xfrm>
            <a:off x="793791" y="2704149"/>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latin typeface="Roboto" pitchFamily="34" charset="0"/>
                <a:ea typeface="Roboto" pitchFamily="34" charset="-122"/>
                <a:cs typeface="Roboto" pitchFamily="34" charset="-120"/>
              </a:rPr>
              <a:t>Achieved </a:t>
            </a:r>
            <a:r>
              <a:rPr lang="en-US" sz="1750" b="1" dirty="0">
                <a:latin typeface="Roboto" pitchFamily="34" charset="0"/>
                <a:ea typeface="Roboto" pitchFamily="34" charset="-122"/>
                <a:cs typeface="Roboto" pitchFamily="34" charset="-120"/>
              </a:rPr>
              <a:t>97% peak efficiency</a:t>
            </a:r>
            <a:r>
              <a:rPr lang="en-US" sz="1750" dirty="0">
                <a:latin typeface="Roboto" pitchFamily="34" charset="0"/>
                <a:ea typeface="Roboto" pitchFamily="34" charset="-122"/>
                <a:cs typeface="Roboto" pitchFamily="34" charset="-120"/>
              </a:rPr>
              <a:t> in a 2.6 kW prototype.</a:t>
            </a:r>
            <a:endParaRPr lang="en-US" sz="1750" dirty="0"/>
          </a:p>
        </p:txBody>
      </p:sp>
      <p:sp>
        <p:nvSpPr>
          <p:cNvPr id="5" name="Text 3"/>
          <p:cNvSpPr/>
          <p:nvPr/>
        </p:nvSpPr>
        <p:spPr>
          <a:xfrm>
            <a:off x="793791" y="3146347"/>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latin typeface="Roboto" pitchFamily="34" charset="0"/>
                <a:ea typeface="Roboto" pitchFamily="34" charset="-122"/>
                <a:cs typeface="Roboto" pitchFamily="34" charset="-120"/>
              </a:rPr>
              <a:t>Reduction in conduction and core losses validated through testing.</a:t>
            </a:r>
            <a:endParaRPr lang="en-US" sz="1750" dirty="0"/>
          </a:p>
        </p:txBody>
      </p:sp>
      <p:sp>
        <p:nvSpPr>
          <p:cNvPr id="6" name="Text 4"/>
          <p:cNvSpPr/>
          <p:nvPr/>
        </p:nvSpPr>
        <p:spPr>
          <a:xfrm>
            <a:off x="793791" y="3849410"/>
            <a:ext cx="6039683" cy="566976"/>
          </a:xfrm>
          <a:prstGeom prst="rect">
            <a:avLst/>
          </a:prstGeom>
          <a:noFill/>
          <a:ln/>
        </p:spPr>
        <p:txBody>
          <a:bodyPr wrap="none" lIns="0" tIns="0" rIns="0" bIns="0" rtlCol="0" anchor="t"/>
          <a:lstStyle/>
          <a:p>
            <a:pPr>
              <a:lnSpc>
                <a:spcPts val="4450"/>
              </a:lnSpc>
            </a:pPr>
            <a:r>
              <a:rPr lang="en-US" sz="3550" b="1" dirty="0">
                <a:latin typeface="Roboto Medium" pitchFamily="34" charset="0"/>
                <a:ea typeface="Roboto Medium" pitchFamily="34" charset="-122"/>
                <a:cs typeface="Roboto Medium" pitchFamily="34" charset="-120"/>
              </a:rPr>
              <a:t>Performance Metrics for EVs</a:t>
            </a:r>
            <a:r>
              <a:rPr lang="en-US" sz="3550" dirty="0">
                <a:latin typeface="Roboto Medium" pitchFamily="34" charset="0"/>
                <a:ea typeface="Roboto Medium" pitchFamily="34" charset="-122"/>
                <a:cs typeface="Roboto Medium" pitchFamily="34" charset="-120"/>
              </a:rPr>
              <a:t>:</a:t>
            </a:r>
            <a:endParaRPr lang="en-US" sz="3550" dirty="0"/>
          </a:p>
        </p:txBody>
      </p:sp>
      <p:sp>
        <p:nvSpPr>
          <p:cNvPr id="7" name="Text 5"/>
          <p:cNvSpPr/>
          <p:nvPr/>
        </p:nvSpPr>
        <p:spPr>
          <a:xfrm>
            <a:off x="793791" y="4756548"/>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latin typeface="Roboto" pitchFamily="34" charset="0"/>
                <a:ea typeface="Roboto" pitchFamily="34" charset="-122"/>
                <a:cs typeface="Roboto" pitchFamily="34" charset="-120"/>
              </a:rPr>
              <a:t>Handles dynamic loads effectively, including acceleration and regenerative braking.</a:t>
            </a:r>
            <a:endParaRPr lang="en-US" sz="1750" dirty="0"/>
          </a:p>
        </p:txBody>
      </p:sp>
      <p:sp>
        <p:nvSpPr>
          <p:cNvPr id="8" name="Text 6"/>
          <p:cNvSpPr/>
          <p:nvPr/>
        </p:nvSpPr>
        <p:spPr>
          <a:xfrm>
            <a:off x="793791" y="5198746"/>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latin typeface="Roboto" pitchFamily="34" charset="0"/>
                <a:ea typeface="Roboto" pitchFamily="34" charset="-122"/>
                <a:cs typeface="Roboto" pitchFamily="34" charset="-120"/>
              </a:rPr>
              <a:t>Maintains high efficiency under variable voltage and power demands.</a:t>
            </a:r>
            <a:endParaRPr lang="en-US" sz="1750" dirty="0"/>
          </a:p>
        </p:txBody>
      </p:sp>
      <p:sp>
        <p:nvSpPr>
          <p:cNvPr id="9" name="Text 7"/>
          <p:cNvSpPr/>
          <p:nvPr/>
        </p:nvSpPr>
        <p:spPr>
          <a:xfrm>
            <a:off x="793791" y="5901809"/>
            <a:ext cx="8112323" cy="566976"/>
          </a:xfrm>
          <a:prstGeom prst="rect">
            <a:avLst/>
          </a:prstGeom>
          <a:noFill/>
          <a:ln/>
        </p:spPr>
        <p:txBody>
          <a:bodyPr wrap="none" lIns="0" tIns="0" rIns="0" bIns="0" rtlCol="0" anchor="t"/>
          <a:lstStyle/>
          <a:p>
            <a:pPr>
              <a:lnSpc>
                <a:spcPts val="4450"/>
              </a:lnSpc>
            </a:pPr>
            <a:r>
              <a:rPr lang="en-US" sz="3550" b="1" dirty="0">
                <a:latin typeface="Roboto Medium" pitchFamily="34" charset="0"/>
                <a:ea typeface="Roboto Medium" pitchFamily="34" charset="-122"/>
                <a:cs typeface="Roboto Medium" pitchFamily="34" charset="-120"/>
              </a:rPr>
              <a:t>Comparison with Conventional Designs</a:t>
            </a:r>
            <a:r>
              <a:rPr lang="en-US" sz="3550" dirty="0">
                <a:latin typeface="Roboto Medium" pitchFamily="34" charset="0"/>
                <a:ea typeface="Roboto Medium" pitchFamily="34" charset="-122"/>
                <a:cs typeface="Roboto Medium" pitchFamily="34" charset="-120"/>
              </a:rPr>
              <a:t>:</a:t>
            </a:r>
            <a:endParaRPr lang="en-US" sz="3550" dirty="0"/>
          </a:p>
        </p:txBody>
      </p:sp>
      <p:sp>
        <p:nvSpPr>
          <p:cNvPr id="10" name="Text 8"/>
          <p:cNvSpPr/>
          <p:nvPr/>
        </p:nvSpPr>
        <p:spPr>
          <a:xfrm>
            <a:off x="793791" y="6808948"/>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latin typeface="Roboto" pitchFamily="34" charset="0"/>
                <a:ea typeface="Roboto" pitchFamily="34" charset="-122"/>
                <a:cs typeface="Roboto" pitchFamily="34" charset="-120"/>
              </a:rPr>
              <a:t>DAB converters show superior performance in energy efficiency and size reduction.</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1" y="629247"/>
            <a:ext cx="9566077" cy="708779"/>
          </a:xfrm>
          <a:prstGeom prst="rect">
            <a:avLst/>
          </a:prstGeom>
          <a:noFill/>
          <a:ln/>
        </p:spPr>
        <p:txBody>
          <a:bodyPr wrap="none" lIns="0" tIns="0" rIns="0" bIns="0" rtlCol="0" anchor="t"/>
          <a:lstStyle/>
          <a:p>
            <a:pPr>
              <a:lnSpc>
                <a:spcPts val="5550"/>
              </a:lnSpc>
            </a:pPr>
            <a:r>
              <a:rPr lang="en-US" sz="4450" dirty="0">
                <a:latin typeface="Roboto Medium" pitchFamily="34" charset="0"/>
                <a:ea typeface="Roboto Medium" pitchFamily="34" charset="-122"/>
                <a:cs typeface="Roboto Medium" pitchFamily="34" charset="-120"/>
              </a:rPr>
              <a:t>Advantages of DAB Converters in EVs</a:t>
            </a:r>
            <a:endParaRPr lang="en-US" sz="4450" dirty="0"/>
          </a:p>
        </p:txBody>
      </p:sp>
      <p:sp>
        <p:nvSpPr>
          <p:cNvPr id="3" name="Text 1"/>
          <p:cNvSpPr/>
          <p:nvPr/>
        </p:nvSpPr>
        <p:spPr>
          <a:xfrm>
            <a:off x="793791" y="1678186"/>
            <a:ext cx="4502587" cy="354330"/>
          </a:xfrm>
          <a:prstGeom prst="rect">
            <a:avLst/>
          </a:prstGeom>
          <a:noFill/>
          <a:ln/>
        </p:spPr>
        <p:txBody>
          <a:bodyPr wrap="none" lIns="0" tIns="0" rIns="0" bIns="0" rtlCol="0" anchor="t"/>
          <a:lstStyle/>
          <a:p>
            <a:pPr>
              <a:lnSpc>
                <a:spcPts val="2750"/>
              </a:lnSpc>
            </a:pPr>
            <a:r>
              <a:rPr lang="en-US" sz="2200" b="1" dirty="0">
                <a:latin typeface="Roboto Medium" pitchFamily="34" charset="0"/>
                <a:ea typeface="Roboto Medium" pitchFamily="34" charset="-122"/>
                <a:cs typeface="Roboto Medium" pitchFamily="34" charset="-120"/>
              </a:rPr>
              <a:t>Lightweight and Compact Systems</a:t>
            </a:r>
            <a:r>
              <a:rPr lang="en-US" sz="2200" dirty="0">
                <a:latin typeface="Roboto Medium" pitchFamily="34" charset="0"/>
                <a:ea typeface="Roboto Medium" pitchFamily="34" charset="-122"/>
                <a:cs typeface="Roboto Medium" pitchFamily="34" charset="-120"/>
              </a:rPr>
              <a:t>:</a:t>
            </a:r>
            <a:endParaRPr lang="en-US" sz="2200" dirty="0"/>
          </a:p>
        </p:txBody>
      </p:sp>
      <p:sp>
        <p:nvSpPr>
          <p:cNvPr id="4" name="Text 2"/>
          <p:cNvSpPr/>
          <p:nvPr/>
        </p:nvSpPr>
        <p:spPr>
          <a:xfrm>
            <a:off x="793791" y="2372679"/>
            <a:ext cx="13042821" cy="453509"/>
          </a:xfrm>
          <a:prstGeom prst="rect">
            <a:avLst/>
          </a:prstGeom>
          <a:noFill/>
          <a:ln/>
        </p:spPr>
        <p:txBody>
          <a:bodyPr wrap="none" lIns="0" tIns="0" rIns="0" bIns="0" rtlCol="0" anchor="t"/>
          <a:lstStyle/>
          <a:p>
            <a:pPr>
              <a:lnSpc>
                <a:spcPts val="3550"/>
              </a:lnSpc>
            </a:pPr>
            <a:r>
              <a:rPr lang="en-US" sz="2200" dirty="0">
                <a:latin typeface="Roboto" pitchFamily="34" charset="0"/>
                <a:ea typeface="Roboto" pitchFamily="34" charset="-122"/>
                <a:cs typeface="Roboto" pitchFamily="34" charset="-120"/>
              </a:rPr>
              <a:t>Ideal for modern EV designs where space and weight are constrained.</a:t>
            </a:r>
            <a:endParaRPr lang="en-US" sz="2200" dirty="0"/>
          </a:p>
        </p:txBody>
      </p:sp>
      <p:sp>
        <p:nvSpPr>
          <p:cNvPr id="5" name="Text 3"/>
          <p:cNvSpPr/>
          <p:nvPr/>
        </p:nvSpPr>
        <p:spPr>
          <a:xfrm>
            <a:off x="793791" y="3166348"/>
            <a:ext cx="2835235" cy="354330"/>
          </a:xfrm>
          <a:prstGeom prst="rect">
            <a:avLst/>
          </a:prstGeom>
          <a:noFill/>
          <a:ln/>
        </p:spPr>
        <p:txBody>
          <a:bodyPr wrap="none" lIns="0" tIns="0" rIns="0" bIns="0" rtlCol="0" anchor="t"/>
          <a:lstStyle/>
          <a:p>
            <a:pPr>
              <a:lnSpc>
                <a:spcPts val="2750"/>
              </a:lnSpc>
            </a:pPr>
            <a:r>
              <a:rPr lang="en-US" sz="2200" b="1" dirty="0">
                <a:latin typeface="Roboto Medium" pitchFamily="34" charset="0"/>
                <a:ea typeface="Roboto Medium" pitchFamily="34" charset="-122"/>
                <a:cs typeface="Roboto Medium" pitchFamily="34" charset="-120"/>
              </a:rPr>
              <a:t>Energy Efficiency</a:t>
            </a:r>
            <a:r>
              <a:rPr lang="en-US" sz="2200" dirty="0">
                <a:latin typeface="Roboto Medium" pitchFamily="34" charset="0"/>
                <a:ea typeface="Roboto Medium" pitchFamily="34" charset="-122"/>
                <a:cs typeface="Roboto Medium" pitchFamily="34" charset="-120"/>
              </a:rPr>
              <a:t>:</a:t>
            </a:r>
            <a:endParaRPr lang="en-US" sz="2200" dirty="0"/>
          </a:p>
        </p:txBody>
      </p:sp>
      <p:sp>
        <p:nvSpPr>
          <p:cNvPr id="6" name="Text 4"/>
          <p:cNvSpPr/>
          <p:nvPr/>
        </p:nvSpPr>
        <p:spPr>
          <a:xfrm>
            <a:off x="793791" y="3860841"/>
            <a:ext cx="13042821" cy="453509"/>
          </a:xfrm>
          <a:prstGeom prst="rect">
            <a:avLst/>
          </a:prstGeom>
          <a:noFill/>
          <a:ln/>
        </p:spPr>
        <p:txBody>
          <a:bodyPr wrap="none" lIns="0" tIns="0" rIns="0" bIns="0" rtlCol="0" anchor="t"/>
          <a:lstStyle/>
          <a:p>
            <a:pPr>
              <a:lnSpc>
                <a:spcPts val="3550"/>
              </a:lnSpc>
            </a:pPr>
            <a:r>
              <a:rPr lang="en-US" sz="2200" dirty="0">
                <a:latin typeface="Roboto" pitchFamily="34" charset="0"/>
                <a:ea typeface="Roboto" pitchFamily="34" charset="-122"/>
                <a:cs typeface="Roboto" pitchFamily="34" charset="-120"/>
              </a:rPr>
              <a:t>Reduces power losses during high-speed operation or charging.</a:t>
            </a:r>
            <a:endParaRPr lang="en-US" sz="2200" dirty="0"/>
          </a:p>
        </p:txBody>
      </p:sp>
      <p:sp>
        <p:nvSpPr>
          <p:cNvPr id="7" name="Text 5"/>
          <p:cNvSpPr/>
          <p:nvPr/>
        </p:nvSpPr>
        <p:spPr>
          <a:xfrm>
            <a:off x="793791" y="4654511"/>
            <a:ext cx="2835235" cy="354330"/>
          </a:xfrm>
          <a:prstGeom prst="rect">
            <a:avLst/>
          </a:prstGeom>
          <a:noFill/>
          <a:ln/>
        </p:spPr>
        <p:txBody>
          <a:bodyPr wrap="none" lIns="0" tIns="0" rIns="0" bIns="0" rtlCol="0" anchor="t"/>
          <a:lstStyle/>
          <a:p>
            <a:pPr>
              <a:lnSpc>
                <a:spcPts val="2750"/>
              </a:lnSpc>
            </a:pPr>
            <a:r>
              <a:rPr lang="en-US" sz="2200" b="1" dirty="0">
                <a:latin typeface="Roboto Medium" pitchFamily="34" charset="0"/>
                <a:ea typeface="Roboto Medium" pitchFamily="34" charset="-122"/>
                <a:cs typeface="Roboto Medium" pitchFamily="34" charset="-120"/>
              </a:rPr>
              <a:t>Scalability</a:t>
            </a:r>
            <a:r>
              <a:rPr lang="en-US" sz="2200" dirty="0">
                <a:latin typeface="Roboto Medium" pitchFamily="34" charset="0"/>
                <a:ea typeface="Roboto Medium" pitchFamily="34" charset="-122"/>
                <a:cs typeface="Roboto Medium" pitchFamily="34" charset="-120"/>
              </a:rPr>
              <a:t>:</a:t>
            </a:r>
            <a:endParaRPr lang="en-US" sz="2200" dirty="0"/>
          </a:p>
        </p:txBody>
      </p:sp>
      <p:sp>
        <p:nvSpPr>
          <p:cNvPr id="8" name="Text 6"/>
          <p:cNvSpPr/>
          <p:nvPr/>
        </p:nvSpPr>
        <p:spPr>
          <a:xfrm>
            <a:off x="793791" y="5349003"/>
            <a:ext cx="13042821" cy="453509"/>
          </a:xfrm>
          <a:prstGeom prst="rect">
            <a:avLst/>
          </a:prstGeom>
          <a:noFill/>
          <a:ln/>
        </p:spPr>
        <p:txBody>
          <a:bodyPr wrap="none" lIns="0" tIns="0" rIns="0" bIns="0" rtlCol="0" anchor="t"/>
          <a:lstStyle/>
          <a:p>
            <a:pPr>
              <a:lnSpc>
                <a:spcPts val="3550"/>
              </a:lnSpc>
            </a:pPr>
            <a:r>
              <a:rPr lang="en-US" sz="2200" dirty="0">
                <a:latin typeface="Roboto" pitchFamily="34" charset="0"/>
                <a:ea typeface="Roboto" pitchFamily="34" charset="-122"/>
                <a:cs typeface="Roboto" pitchFamily="34" charset="-120"/>
              </a:rPr>
              <a:t>Modular designs cater to various EV types and configurations.</a:t>
            </a:r>
            <a:endParaRPr lang="en-US" sz="2200" dirty="0"/>
          </a:p>
        </p:txBody>
      </p:sp>
      <p:sp>
        <p:nvSpPr>
          <p:cNvPr id="9" name="Text 7"/>
          <p:cNvSpPr/>
          <p:nvPr/>
        </p:nvSpPr>
        <p:spPr>
          <a:xfrm>
            <a:off x="793790" y="6142673"/>
            <a:ext cx="3187660" cy="354330"/>
          </a:xfrm>
          <a:prstGeom prst="rect">
            <a:avLst/>
          </a:prstGeom>
          <a:noFill/>
          <a:ln/>
        </p:spPr>
        <p:txBody>
          <a:bodyPr wrap="none" lIns="0" tIns="0" rIns="0" bIns="0" rtlCol="0" anchor="t"/>
          <a:lstStyle/>
          <a:p>
            <a:pPr>
              <a:lnSpc>
                <a:spcPts val="2750"/>
              </a:lnSpc>
            </a:pPr>
            <a:r>
              <a:rPr lang="en-US" sz="2200" b="1" dirty="0">
                <a:latin typeface="Roboto Medium" pitchFamily="34" charset="0"/>
                <a:ea typeface="Roboto Medium" pitchFamily="34" charset="-122"/>
                <a:cs typeface="Roboto Medium" pitchFamily="34" charset="-120"/>
              </a:rPr>
              <a:t>Reliability and Longer Life</a:t>
            </a:r>
            <a:r>
              <a:rPr lang="en-US" sz="2200" dirty="0">
                <a:latin typeface="Roboto Medium" pitchFamily="34" charset="0"/>
                <a:ea typeface="Roboto Medium" pitchFamily="34" charset="-122"/>
                <a:cs typeface="Roboto Medium" pitchFamily="34" charset="-120"/>
              </a:rPr>
              <a:t>:</a:t>
            </a:r>
            <a:endParaRPr lang="en-US" sz="2200" dirty="0"/>
          </a:p>
        </p:txBody>
      </p:sp>
      <p:sp>
        <p:nvSpPr>
          <p:cNvPr id="10" name="Text 8"/>
          <p:cNvSpPr/>
          <p:nvPr/>
        </p:nvSpPr>
        <p:spPr>
          <a:xfrm>
            <a:off x="793791" y="6837165"/>
            <a:ext cx="13042821" cy="453509"/>
          </a:xfrm>
          <a:prstGeom prst="rect">
            <a:avLst/>
          </a:prstGeom>
          <a:noFill/>
          <a:ln/>
        </p:spPr>
        <p:txBody>
          <a:bodyPr wrap="none" lIns="0" tIns="0" rIns="0" bIns="0" rtlCol="0" anchor="t"/>
          <a:lstStyle/>
          <a:p>
            <a:pPr>
              <a:lnSpc>
                <a:spcPts val="3550"/>
              </a:lnSpc>
            </a:pPr>
            <a:r>
              <a:rPr lang="en-US" sz="2200" dirty="0">
                <a:latin typeface="Roboto" pitchFamily="34" charset="0"/>
                <a:ea typeface="Roboto" pitchFamily="34" charset="-122"/>
                <a:cs typeface="Roboto" pitchFamily="34" charset="-120"/>
              </a:rPr>
              <a:t>Lower heat generation and reduced stress on components lead to longer system life.</a:t>
            </a:r>
            <a:endParaRPr lang="en-US" sz="2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39140" y="426006"/>
            <a:ext cx="5279588" cy="659844"/>
          </a:xfrm>
          <a:prstGeom prst="rect">
            <a:avLst/>
          </a:prstGeom>
          <a:noFill/>
          <a:ln/>
        </p:spPr>
        <p:txBody>
          <a:bodyPr wrap="none" lIns="0" tIns="0" rIns="0" bIns="0" rtlCol="0" anchor="t"/>
          <a:lstStyle/>
          <a:p>
            <a:pPr>
              <a:lnSpc>
                <a:spcPts val="5150"/>
              </a:lnSpc>
            </a:pPr>
            <a:r>
              <a:rPr lang="en-US" sz="4150" dirty="0">
                <a:latin typeface="Roboto Medium" pitchFamily="34" charset="0"/>
                <a:ea typeface="Roboto Medium" pitchFamily="34" charset="-122"/>
                <a:cs typeface="Roboto Medium" pitchFamily="34" charset="-120"/>
              </a:rPr>
              <a:t>Future Prospects</a:t>
            </a:r>
            <a:endParaRPr lang="en-US" sz="4150" dirty="0"/>
          </a:p>
        </p:txBody>
      </p:sp>
      <p:sp>
        <p:nvSpPr>
          <p:cNvPr id="3" name="Text 1"/>
          <p:cNvSpPr/>
          <p:nvPr/>
        </p:nvSpPr>
        <p:spPr>
          <a:xfrm>
            <a:off x="739141" y="1402557"/>
            <a:ext cx="6882051" cy="527804"/>
          </a:xfrm>
          <a:prstGeom prst="rect">
            <a:avLst/>
          </a:prstGeom>
          <a:noFill/>
          <a:ln/>
        </p:spPr>
        <p:txBody>
          <a:bodyPr wrap="none" lIns="0" tIns="0" rIns="0" bIns="0" rtlCol="0" anchor="t"/>
          <a:lstStyle/>
          <a:p>
            <a:pPr>
              <a:lnSpc>
                <a:spcPts val="4150"/>
              </a:lnSpc>
            </a:pPr>
            <a:r>
              <a:rPr lang="en-US" sz="3300" b="1" dirty="0">
                <a:latin typeface="Roboto Medium" pitchFamily="34" charset="0"/>
                <a:ea typeface="Roboto Medium" pitchFamily="34" charset="-122"/>
                <a:cs typeface="Roboto Medium" pitchFamily="34" charset="-120"/>
              </a:rPr>
              <a:t>1. Integration with SiC/GaN Devices</a:t>
            </a:r>
            <a:r>
              <a:rPr lang="en-US" sz="3300" dirty="0">
                <a:latin typeface="Roboto Medium" pitchFamily="34" charset="0"/>
                <a:ea typeface="Roboto Medium" pitchFamily="34" charset="-122"/>
                <a:cs typeface="Roboto Medium" pitchFamily="34" charset="-120"/>
              </a:rPr>
              <a:t>:</a:t>
            </a:r>
            <a:endParaRPr lang="en-US" sz="3300" dirty="0"/>
          </a:p>
        </p:txBody>
      </p:sp>
      <p:sp>
        <p:nvSpPr>
          <p:cNvPr id="4" name="Text 2"/>
          <p:cNvSpPr/>
          <p:nvPr/>
        </p:nvSpPr>
        <p:spPr>
          <a:xfrm>
            <a:off x="739140" y="2247068"/>
            <a:ext cx="13152120" cy="337899"/>
          </a:xfrm>
          <a:prstGeom prst="rect">
            <a:avLst/>
          </a:prstGeom>
          <a:noFill/>
          <a:ln/>
        </p:spPr>
        <p:txBody>
          <a:bodyPr wrap="none" lIns="0" tIns="0" rIns="0" bIns="0" rtlCol="0" anchor="t"/>
          <a:lstStyle/>
          <a:p>
            <a:pPr marL="342900" indent="-342900">
              <a:lnSpc>
                <a:spcPts val="2650"/>
              </a:lnSpc>
              <a:buSzPct val="100000"/>
              <a:buChar char="•"/>
            </a:pPr>
            <a:r>
              <a:rPr lang="en-US" sz="1650" dirty="0">
                <a:latin typeface="Roboto" pitchFamily="34" charset="0"/>
                <a:ea typeface="Roboto" pitchFamily="34" charset="-122"/>
                <a:cs typeface="Roboto" pitchFamily="34" charset="-120"/>
              </a:rPr>
              <a:t>Improves switching speeds and reduces energy losses.</a:t>
            </a:r>
            <a:endParaRPr lang="en-US" sz="1650" dirty="0"/>
          </a:p>
        </p:txBody>
      </p:sp>
      <p:sp>
        <p:nvSpPr>
          <p:cNvPr id="5" name="Text 3"/>
          <p:cNvSpPr/>
          <p:nvPr/>
        </p:nvSpPr>
        <p:spPr>
          <a:xfrm>
            <a:off x="739140" y="2658786"/>
            <a:ext cx="13152120" cy="337899"/>
          </a:xfrm>
          <a:prstGeom prst="rect">
            <a:avLst/>
          </a:prstGeom>
          <a:noFill/>
          <a:ln/>
        </p:spPr>
        <p:txBody>
          <a:bodyPr wrap="none" lIns="0" tIns="0" rIns="0" bIns="0" rtlCol="0" anchor="t"/>
          <a:lstStyle/>
          <a:p>
            <a:pPr marL="342900" indent="-342900">
              <a:lnSpc>
                <a:spcPts val="2650"/>
              </a:lnSpc>
              <a:buSzPct val="100000"/>
              <a:buChar char="•"/>
            </a:pPr>
            <a:r>
              <a:rPr lang="en-US" sz="1650" dirty="0">
                <a:latin typeface="Roboto" pitchFamily="34" charset="0"/>
                <a:ea typeface="Roboto" pitchFamily="34" charset="-122"/>
                <a:cs typeface="Roboto" pitchFamily="34" charset="-120"/>
              </a:rPr>
              <a:t>Essential for next-generation EVs and charging systems.</a:t>
            </a:r>
            <a:endParaRPr lang="en-US" sz="1650" dirty="0"/>
          </a:p>
        </p:txBody>
      </p:sp>
      <p:sp>
        <p:nvSpPr>
          <p:cNvPr id="6" name="Text 4"/>
          <p:cNvSpPr/>
          <p:nvPr/>
        </p:nvSpPr>
        <p:spPr>
          <a:xfrm>
            <a:off x="739141" y="3313391"/>
            <a:ext cx="4223623" cy="527804"/>
          </a:xfrm>
          <a:prstGeom prst="rect">
            <a:avLst/>
          </a:prstGeom>
          <a:noFill/>
          <a:ln/>
        </p:spPr>
        <p:txBody>
          <a:bodyPr wrap="none" lIns="0" tIns="0" rIns="0" bIns="0" rtlCol="0" anchor="t"/>
          <a:lstStyle/>
          <a:p>
            <a:pPr>
              <a:lnSpc>
                <a:spcPts val="4150"/>
              </a:lnSpc>
            </a:pPr>
            <a:r>
              <a:rPr lang="en-US" sz="3300" b="1" dirty="0">
                <a:latin typeface="Roboto Medium" pitchFamily="34" charset="0"/>
                <a:ea typeface="Roboto Medium" pitchFamily="34" charset="-122"/>
                <a:cs typeface="Roboto Medium" pitchFamily="34" charset="-120"/>
              </a:rPr>
              <a:t>2. Modular Designs</a:t>
            </a:r>
            <a:r>
              <a:rPr lang="en-US" sz="3300" dirty="0">
                <a:latin typeface="Roboto Medium" pitchFamily="34" charset="0"/>
                <a:ea typeface="Roboto Medium" pitchFamily="34" charset="-122"/>
                <a:cs typeface="Roboto Medium" pitchFamily="34" charset="-120"/>
              </a:rPr>
              <a:t>:</a:t>
            </a:r>
            <a:endParaRPr lang="en-US" sz="3300" dirty="0"/>
          </a:p>
        </p:txBody>
      </p:sp>
      <p:sp>
        <p:nvSpPr>
          <p:cNvPr id="7" name="Text 5"/>
          <p:cNvSpPr/>
          <p:nvPr/>
        </p:nvSpPr>
        <p:spPr>
          <a:xfrm>
            <a:off x="739140" y="4157902"/>
            <a:ext cx="13152120" cy="337899"/>
          </a:xfrm>
          <a:prstGeom prst="rect">
            <a:avLst/>
          </a:prstGeom>
          <a:noFill/>
          <a:ln/>
        </p:spPr>
        <p:txBody>
          <a:bodyPr wrap="none" lIns="0" tIns="0" rIns="0" bIns="0" rtlCol="0" anchor="t"/>
          <a:lstStyle/>
          <a:p>
            <a:pPr marL="342900" indent="-342900">
              <a:lnSpc>
                <a:spcPts val="2650"/>
              </a:lnSpc>
              <a:buSzPct val="100000"/>
              <a:buChar char="•"/>
            </a:pPr>
            <a:r>
              <a:rPr lang="en-US" sz="1650" dirty="0">
                <a:latin typeface="Roboto" pitchFamily="34" charset="0"/>
                <a:ea typeface="Roboto" pitchFamily="34" charset="-122"/>
                <a:cs typeface="Roboto" pitchFamily="34" charset="-120"/>
              </a:rPr>
              <a:t>Scalable solutions for various applications: personal EVs, buses, and trucks.</a:t>
            </a:r>
            <a:endParaRPr lang="en-US" sz="1650" dirty="0"/>
          </a:p>
        </p:txBody>
      </p:sp>
      <p:sp>
        <p:nvSpPr>
          <p:cNvPr id="8" name="Text 6"/>
          <p:cNvSpPr/>
          <p:nvPr/>
        </p:nvSpPr>
        <p:spPr>
          <a:xfrm>
            <a:off x="739141" y="4812507"/>
            <a:ext cx="6010513" cy="527804"/>
          </a:xfrm>
          <a:prstGeom prst="rect">
            <a:avLst/>
          </a:prstGeom>
          <a:noFill/>
          <a:ln/>
        </p:spPr>
        <p:txBody>
          <a:bodyPr wrap="none" lIns="0" tIns="0" rIns="0" bIns="0" rtlCol="0" anchor="t"/>
          <a:lstStyle/>
          <a:p>
            <a:pPr>
              <a:lnSpc>
                <a:spcPts val="4150"/>
              </a:lnSpc>
            </a:pPr>
            <a:r>
              <a:rPr lang="en-US" sz="3300" b="1" dirty="0">
                <a:latin typeface="Roboto Medium" pitchFamily="34" charset="0"/>
                <a:ea typeface="Roboto Medium" pitchFamily="34" charset="-122"/>
                <a:cs typeface="Roboto Medium" pitchFamily="34" charset="-120"/>
              </a:rPr>
              <a:t>3. Advanced Control Strategies</a:t>
            </a:r>
            <a:r>
              <a:rPr lang="en-US" sz="3300" dirty="0">
                <a:latin typeface="Roboto Medium" pitchFamily="34" charset="0"/>
                <a:ea typeface="Roboto Medium" pitchFamily="34" charset="-122"/>
                <a:cs typeface="Roboto Medium" pitchFamily="34" charset="-120"/>
              </a:rPr>
              <a:t>:</a:t>
            </a:r>
            <a:endParaRPr lang="en-US" sz="3300" dirty="0"/>
          </a:p>
        </p:txBody>
      </p:sp>
      <p:sp>
        <p:nvSpPr>
          <p:cNvPr id="9" name="Text 7"/>
          <p:cNvSpPr/>
          <p:nvPr/>
        </p:nvSpPr>
        <p:spPr>
          <a:xfrm>
            <a:off x="739140" y="5657018"/>
            <a:ext cx="13152120" cy="337899"/>
          </a:xfrm>
          <a:prstGeom prst="rect">
            <a:avLst/>
          </a:prstGeom>
          <a:noFill/>
          <a:ln/>
        </p:spPr>
        <p:txBody>
          <a:bodyPr wrap="none" lIns="0" tIns="0" rIns="0" bIns="0" rtlCol="0" anchor="t"/>
          <a:lstStyle/>
          <a:p>
            <a:pPr marL="342900" indent="-342900">
              <a:lnSpc>
                <a:spcPts val="2650"/>
              </a:lnSpc>
              <a:buSzPct val="100000"/>
              <a:buChar char="•"/>
            </a:pPr>
            <a:r>
              <a:rPr lang="en-US" sz="1650" dirty="0">
                <a:latin typeface="Roboto" pitchFamily="34" charset="0"/>
                <a:ea typeface="Roboto" pitchFamily="34" charset="-122"/>
                <a:cs typeface="Roboto" pitchFamily="34" charset="-120"/>
              </a:rPr>
              <a:t>Enhanced TPS modulation techniques to further optimize power transfer.</a:t>
            </a:r>
            <a:endParaRPr lang="en-US" sz="1650" dirty="0"/>
          </a:p>
        </p:txBody>
      </p:sp>
      <p:sp>
        <p:nvSpPr>
          <p:cNvPr id="10" name="Text 8"/>
          <p:cNvSpPr/>
          <p:nvPr/>
        </p:nvSpPr>
        <p:spPr>
          <a:xfrm>
            <a:off x="739141" y="6311622"/>
            <a:ext cx="8512135" cy="527804"/>
          </a:xfrm>
          <a:prstGeom prst="rect">
            <a:avLst/>
          </a:prstGeom>
          <a:noFill/>
          <a:ln/>
        </p:spPr>
        <p:txBody>
          <a:bodyPr wrap="none" lIns="0" tIns="0" rIns="0" bIns="0" rtlCol="0" anchor="t"/>
          <a:lstStyle/>
          <a:p>
            <a:pPr>
              <a:lnSpc>
                <a:spcPts val="4150"/>
              </a:lnSpc>
            </a:pPr>
            <a:r>
              <a:rPr lang="en-US" sz="3300" b="1" dirty="0">
                <a:latin typeface="Roboto Medium" pitchFamily="34" charset="0"/>
                <a:ea typeface="Roboto Medium" pitchFamily="34" charset="-122"/>
                <a:cs typeface="Roboto Medium" pitchFamily="34" charset="-120"/>
              </a:rPr>
              <a:t>4. Wider Adoption in Charging Infrastructure</a:t>
            </a:r>
            <a:r>
              <a:rPr lang="en-US" sz="3300" dirty="0">
                <a:latin typeface="Roboto Medium" pitchFamily="34" charset="0"/>
                <a:ea typeface="Roboto Medium" pitchFamily="34" charset="-122"/>
                <a:cs typeface="Roboto Medium" pitchFamily="34" charset="-120"/>
              </a:rPr>
              <a:t>:</a:t>
            </a:r>
            <a:endParaRPr lang="en-US" sz="3300" dirty="0"/>
          </a:p>
        </p:txBody>
      </p:sp>
      <p:sp>
        <p:nvSpPr>
          <p:cNvPr id="11" name="Text 9"/>
          <p:cNvSpPr/>
          <p:nvPr/>
        </p:nvSpPr>
        <p:spPr>
          <a:xfrm>
            <a:off x="739140" y="7156134"/>
            <a:ext cx="13152120" cy="337899"/>
          </a:xfrm>
          <a:prstGeom prst="rect">
            <a:avLst/>
          </a:prstGeom>
          <a:noFill/>
          <a:ln/>
        </p:spPr>
        <p:txBody>
          <a:bodyPr wrap="none" lIns="0" tIns="0" rIns="0" bIns="0" rtlCol="0" anchor="t"/>
          <a:lstStyle/>
          <a:p>
            <a:pPr marL="342900" indent="-342900">
              <a:lnSpc>
                <a:spcPts val="2650"/>
              </a:lnSpc>
              <a:buSzPct val="100000"/>
              <a:buChar char="•"/>
            </a:pPr>
            <a:r>
              <a:rPr lang="en-US" sz="1650" dirty="0">
                <a:latin typeface="Roboto" pitchFamily="34" charset="0"/>
                <a:ea typeface="Roboto" pitchFamily="34" charset="-122"/>
                <a:cs typeface="Roboto" pitchFamily="34" charset="-120"/>
              </a:rPr>
              <a:t>Key to achieving fast, efficient, and widespread EV adoption.</a:t>
            </a:r>
            <a:endParaRPr lang="en-US" sz="16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592819"/>
            <a:ext cx="5670590" cy="708779"/>
          </a:xfrm>
          <a:prstGeom prst="rect">
            <a:avLst/>
          </a:prstGeom>
          <a:noFill/>
          <a:ln/>
        </p:spPr>
        <p:txBody>
          <a:bodyPr wrap="none" lIns="0" tIns="0" rIns="0" bIns="0" rtlCol="0" anchor="t"/>
          <a:lstStyle/>
          <a:p>
            <a:pPr>
              <a:lnSpc>
                <a:spcPts val="5550"/>
              </a:lnSpc>
            </a:pPr>
            <a:r>
              <a:rPr lang="en-US" sz="4450" dirty="0">
                <a:latin typeface="Roboto Medium" pitchFamily="34" charset="0"/>
                <a:ea typeface="Roboto Medium" pitchFamily="34" charset="-122"/>
                <a:cs typeface="Roboto Medium" pitchFamily="34" charset="-120"/>
              </a:rPr>
              <a:t>Conclusion</a:t>
            </a:r>
            <a:endParaRPr lang="en-US" sz="4450" dirty="0"/>
          </a:p>
        </p:txBody>
      </p:sp>
      <p:sp>
        <p:nvSpPr>
          <p:cNvPr id="3" name="Text 1"/>
          <p:cNvSpPr/>
          <p:nvPr/>
        </p:nvSpPr>
        <p:spPr>
          <a:xfrm>
            <a:off x="793791" y="2641759"/>
            <a:ext cx="4536519" cy="566976"/>
          </a:xfrm>
          <a:prstGeom prst="rect">
            <a:avLst/>
          </a:prstGeom>
          <a:noFill/>
          <a:ln/>
        </p:spPr>
        <p:txBody>
          <a:bodyPr wrap="none" lIns="0" tIns="0" rIns="0" bIns="0" rtlCol="0" anchor="t"/>
          <a:lstStyle/>
          <a:p>
            <a:pPr>
              <a:lnSpc>
                <a:spcPts val="4450"/>
              </a:lnSpc>
            </a:pPr>
            <a:r>
              <a:rPr lang="en-US" sz="3550" b="1" dirty="0">
                <a:latin typeface="Roboto Medium" pitchFamily="34" charset="0"/>
                <a:ea typeface="Roboto Medium" pitchFamily="34" charset="-122"/>
                <a:cs typeface="Roboto Medium" pitchFamily="34" charset="-120"/>
              </a:rPr>
              <a:t>Summary</a:t>
            </a:r>
            <a:r>
              <a:rPr lang="en-US" sz="3550" dirty="0">
                <a:latin typeface="Roboto Medium" pitchFamily="34" charset="0"/>
                <a:ea typeface="Roboto Medium" pitchFamily="34" charset="-122"/>
                <a:cs typeface="Roboto Medium" pitchFamily="34" charset="-120"/>
              </a:rPr>
              <a:t>:</a:t>
            </a:r>
            <a:endParaRPr lang="en-US" sz="3550" dirty="0"/>
          </a:p>
        </p:txBody>
      </p:sp>
      <p:sp>
        <p:nvSpPr>
          <p:cNvPr id="4" name="Text 2"/>
          <p:cNvSpPr/>
          <p:nvPr/>
        </p:nvSpPr>
        <p:spPr>
          <a:xfrm>
            <a:off x="793791" y="3548897"/>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latin typeface="Roboto" pitchFamily="34" charset="0"/>
                <a:ea typeface="Roboto" pitchFamily="34" charset="-122"/>
                <a:cs typeface="Roboto" pitchFamily="34" charset="-120"/>
              </a:rPr>
              <a:t>DAB converters play a vital role in </a:t>
            </a:r>
            <a:r>
              <a:rPr lang="en-US" sz="1750" b="1" dirty="0">
                <a:latin typeface="Roboto" pitchFamily="34" charset="0"/>
                <a:ea typeface="Roboto" pitchFamily="34" charset="-122"/>
                <a:cs typeface="Roboto" pitchFamily="34" charset="-120"/>
              </a:rPr>
              <a:t>EV energy management</a:t>
            </a:r>
            <a:r>
              <a:rPr lang="en-US" sz="1750" dirty="0">
                <a:latin typeface="Roboto" pitchFamily="34" charset="0"/>
                <a:ea typeface="Roboto" pitchFamily="34" charset="-122"/>
                <a:cs typeface="Roboto" pitchFamily="34" charset="-120"/>
              </a:rPr>
              <a:t>.</a:t>
            </a:r>
            <a:endParaRPr lang="en-US" sz="1750" dirty="0"/>
          </a:p>
        </p:txBody>
      </p:sp>
      <p:sp>
        <p:nvSpPr>
          <p:cNvPr id="5" name="Text 3"/>
          <p:cNvSpPr/>
          <p:nvPr/>
        </p:nvSpPr>
        <p:spPr>
          <a:xfrm>
            <a:off x="793791" y="3991095"/>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latin typeface="Roboto" pitchFamily="34" charset="0"/>
                <a:ea typeface="Roboto" pitchFamily="34" charset="-122"/>
                <a:cs typeface="Roboto" pitchFamily="34" charset="-120"/>
              </a:rPr>
              <a:t>Key benefits include </a:t>
            </a:r>
            <a:r>
              <a:rPr lang="en-US" sz="1750" b="1" dirty="0">
                <a:latin typeface="Roboto" pitchFamily="34" charset="0"/>
                <a:ea typeface="Roboto" pitchFamily="34" charset="-122"/>
                <a:cs typeface="Roboto" pitchFamily="34" charset="-120"/>
              </a:rPr>
              <a:t>high efficiency</a:t>
            </a:r>
            <a:r>
              <a:rPr lang="en-US" sz="1750" dirty="0">
                <a:latin typeface="Roboto" pitchFamily="34" charset="0"/>
                <a:ea typeface="Roboto" pitchFamily="34" charset="-122"/>
                <a:cs typeface="Roboto" pitchFamily="34" charset="-120"/>
              </a:rPr>
              <a:t>, </a:t>
            </a:r>
            <a:r>
              <a:rPr lang="en-US" sz="1750" b="1" dirty="0">
                <a:latin typeface="Roboto" pitchFamily="34" charset="0"/>
                <a:ea typeface="Roboto" pitchFamily="34" charset="-122"/>
                <a:cs typeface="Roboto" pitchFamily="34" charset="-120"/>
              </a:rPr>
              <a:t>compact designs</a:t>
            </a:r>
            <a:r>
              <a:rPr lang="en-US" sz="1750" dirty="0">
                <a:latin typeface="Roboto" pitchFamily="34" charset="0"/>
                <a:ea typeface="Roboto" pitchFamily="34" charset="-122"/>
                <a:cs typeface="Roboto" pitchFamily="34" charset="-120"/>
              </a:rPr>
              <a:t>, and </a:t>
            </a:r>
            <a:r>
              <a:rPr lang="en-US" sz="1750" b="1" dirty="0">
                <a:latin typeface="Roboto" pitchFamily="34" charset="0"/>
                <a:ea typeface="Roboto" pitchFamily="34" charset="-122"/>
                <a:cs typeface="Roboto" pitchFamily="34" charset="-120"/>
              </a:rPr>
              <a:t>bidirectional power flow</a:t>
            </a:r>
            <a:r>
              <a:rPr lang="en-US" sz="1750" dirty="0">
                <a:latin typeface="Roboto" pitchFamily="34" charset="0"/>
                <a:ea typeface="Roboto" pitchFamily="34" charset="-122"/>
                <a:cs typeface="Roboto" pitchFamily="34" charset="-120"/>
              </a:rPr>
              <a:t>.</a:t>
            </a:r>
            <a:endParaRPr lang="en-US" sz="1750" dirty="0"/>
          </a:p>
        </p:txBody>
      </p:sp>
      <p:sp>
        <p:nvSpPr>
          <p:cNvPr id="6" name="Text 4"/>
          <p:cNvSpPr/>
          <p:nvPr/>
        </p:nvSpPr>
        <p:spPr>
          <a:xfrm>
            <a:off x="793791" y="4694158"/>
            <a:ext cx="4536519" cy="566976"/>
          </a:xfrm>
          <a:prstGeom prst="rect">
            <a:avLst/>
          </a:prstGeom>
          <a:noFill/>
          <a:ln/>
        </p:spPr>
        <p:txBody>
          <a:bodyPr wrap="none" lIns="0" tIns="0" rIns="0" bIns="0" rtlCol="0" anchor="t"/>
          <a:lstStyle/>
          <a:p>
            <a:pPr>
              <a:lnSpc>
                <a:spcPts val="4450"/>
              </a:lnSpc>
            </a:pPr>
            <a:r>
              <a:rPr lang="en-US" sz="3550" b="1" dirty="0">
                <a:latin typeface="Roboto Medium" pitchFamily="34" charset="0"/>
                <a:ea typeface="Roboto Medium" pitchFamily="34" charset="-122"/>
                <a:cs typeface="Roboto Medium" pitchFamily="34" charset="-120"/>
              </a:rPr>
              <a:t>Looking Ahead</a:t>
            </a:r>
            <a:r>
              <a:rPr lang="en-US" sz="3550" dirty="0">
                <a:latin typeface="Roboto Medium" pitchFamily="34" charset="0"/>
                <a:ea typeface="Roboto Medium" pitchFamily="34" charset="-122"/>
                <a:cs typeface="Roboto Medium" pitchFamily="34" charset="-120"/>
              </a:rPr>
              <a:t>:</a:t>
            </a:r>
            <a:endParaRPr lang="en-US" sz="3550" dirty="0"/>
          </a:p>
        </p:txBody>
      </p:sp>
      <p:sp>
        <p:nvSpPr>
          <p:cNvPr id="7" name="Text 5"/>
          <p:cNvSpPr/>
          <p:nvPr/>
        </p:nvSpPr>
        <p:spPr>
          <a:xfrm>
            <a:off x="793791" y="5601297"/>
            <a:ext cx="13042821" cy="725805"/>
          </a:xfrm>
          <a:prstGeom prst="rect">
            <a:avLst/>
          </a:prstGeom>
          <a:noFill/>
          <a:ln/>
        </p:spPr>
        <p:txBody>
          <a:bodyPr wrap="square" lIns="0" tIns="0" rIns="0" bIns="0" rtlCol="0" anchor="t"/>
          <a:lstStyle/>
          <a:p>
            <a:pPr marL="342900" indent="-342900">
              <a:lnSpc>
                <a:spcPts val="2850"/>
              </a:lnSpc>
              <a:buSzPct val="100000"/>
              <a:buChar char="•"/>
            </a:pPr>
            <a:r>
              <a:rPr lang="en-US" sz="1750" dirty="0">
                <a:latin typeface="Roboto" pitchFamily="34" charset="0"/>
                <a:ea typeface="Roboto" pitchFamily="34" charset="-122"/>
                <a:cs typeface="Roboto" pitchFamily="34" charset="-120"/>
              </a:rPr>
              <a:t>With advancements in </a:t>
            </a:r>
            <a:r>
              <a:rPr lang="en-US" sz="1750" b="1" dirty="0">
                <a:latin typeface="Roboto" pitchFamily="34" charset="0"/>
                <a:ea typeface="Roboto" pitchFamily="34" charset="-122"/>
                <a:cs typeface="Roboto" pitchFamily="34" charset="-120"/>
              </a:rPr>
              <a:t>materials and modulation strategies</a:t>
            </a:r>
            <a:r>
              <a:rPr lang="en-US" sz="1750" dirty="0">
                <a:latin typeface="Roboto" pitchFamily="34" charset="0"/>
                <a:ea typeface="Roboto" pitchFamily="34" charset="-122"/>
                <a:cs typeface="Roboto" pitchFamily="34" charset="-120"/>
              </a:rPr>
              <a:t>, DAB converters will continue to be integral to EVs and their supporting infrastructure.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765216"/>
            <a:ext cx="5670590" cy="708779"/>
          </a:xfrm>
          <a:prstGeom prst="rect">
            <a:avLst/>
          </a:prstGeom>
          <a:noFill/>
          <a:ln/>
        </p:spPr>
        <p:txBody>
          <a:bodyPr wrap="none" lIns="0" tIns="0" rIns="0" bIns="0" rtlCol="0" anchor="t"/>
          <a:lstStyle/>
          <a:p>
            <a:pPr>
              <a:lnSpc>
                <a:spcPts val="5550"/>
              </a:lnSpc>
            </a:pPr>
            <a:r>
              <a:rPr lang="en-US" sz="4450" dirty="0">
                <a:solidFill>
                  <a:schemeClr val="tx1">
                    <a:lumMod val="95000"/>
                    <a:lumOff val="5000"/>
                  </a:schemeClr>
                </a:solidFill>
                <a:ea typeface="Roboto Medium" pitchFamily="34" charset="-122"/>
                <a:cs typeface="Roboto Medium" pitchFamily="34" charset="-120"/>
              </a:rPr>
              <a:t>Introduction</a:t>
            </a:r>
            <a:endParaRPr lang="en-US" sz="4450" dirty="0">
              <a:solidFill>
                <a:schemeClr val="tx1">
                  <a:lumMod val="95000"/>
                  <a:lumOff val="5000"/>
                </a:schemeClr>
              </a:solidFill>
            </a:endParaRPr>
          </a:p>
        </p:txBody>
      </p:sp>
      <p:sp>
        <p:nvSpPr>
          <p:cNvPr id="3" name="Text 1"/>
          <p:cNvSpPr/>
          <p:nvPr/>
        </p:nvSpPr>
        <p:spPr>
          <a:xfrm>
            <a:off x="793791" y="1927623"/>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chemeClr val="tx1">
                    <a:lumMod val="95000"/>
                    <a:lumOff val="5000"/>
                  </a:schemeClr>
                </a:solidFill>
                <a:ea typeface="Roboto" pitchFamily="34" charset="-122"/>
                <a:cs typeface="Roboto" pitchFamily="34" charset="-120"/>
              </a:rPr>
              <a:t>What is a DAB Converter?</a:t>
            </a:r>
            <a:endParaRPr lang="en-US" sz="1750" dirty="0">
              <a:solidFill>
                <a:schemeClr val="tx1">
                  <a:lumMod val="95000"/>
                  <a:lumOff val="5000"/>
                </a:schemeClr>
              </a:solidFill>
            </a:endParaRPr>
          </a:p>
        </p:txBody>
      </p:sp>
      <p:sp>
        <p:nvSpPr>
          <p:cNvPr id="4" name="Text 2"/>
          <p:cNvSpPr/>
          <p:nvPr/>
        </p:nvSpPr>
        <p:spPr>
          <a:xfrm>
            <a:off x="793791" y="2369821"/>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chemeClr val="tx1">
                    <a:lumMod val="95000"/>
                    <a:lumOff val="5000"/>
                  </a:schemeClr>
                </a:solidFill>
                <a:ea typeface="Roboto" pitchFamily="34" charset="-122"/>
                <a:cs typeface="Roboto" pitchFamily="34" charset="-120"/>
              </a:rPr>
              <a:t>A Dual-Active-Bridge (DAB) converter is a type of bidirectional DC-DC converter.</a:t>
            </a:r>
            <a:endParaRPr lang="en-US" sz="1750" dirty="0">
              <a:solidFill>
                <a:schemeClr val="tx1">
                  <a:lumMod val="95000"/>
                  <a:lumOff val="5000"/>
                </a:schemeClr>
              </a:solidFill>
            </a:endParaRPr>
          </a:p>
        </p:txBody>
      </p:sp>
      <p:sp>
        <p:nvSpPr>
          <p:cNvPr id="5" name="Text 3"/>
          <p:cNvSpPr/>
          <p:nvPr/>
        </p:nvSpPr>
        <p:spPr>
          <a:xfrm>
            <a:off x="793791" y="2812019"/>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chemeClr val="tx1">
                    <a:lumMod val="95000"/>
                    <a:lumOff val="5000"/>
                  </a:schemeClr>
                </a:solidFill>
                <a:ea typeface="Roboto" pitchFamily="34" charset="-122"/>
                <a:cs typeface="Roboto" pitchFamily="34" charset="-120"/>
              </a:rPr>
              <a:t>Provides power transfer between two DC voltage sources.</a:t>
            </a:r>
            <a:endParaRPr lang="en-US" sz="1750" dirty="0">
              <a:solidFill>
                <a:schemeClr val="tx1">
                  <a:lumMod val="95000"/>
                  <a:lumOff val="5000"/>
                </a:schemeClr>
              </a:solidFill>
            </a:endParaRPr>
          </a:p>
        </p:txBody>
      </p:sp>
      <p:sp>
        <p:nvSpPr>
          <p:cNvPr id="6" name="Text 4"/>
          <p:cNvSpPr/>
          <p:nvPr/>
        </p:nvSpPr>
        <p:spPr>
          <a:xfrm>
            <a:off x="793791" y="3254218"/>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chemeClr val="tx1">
                    <a:lumMod val="95000"/>
                    <a:lumOff val="5000"/>
                  </a:schemeClr>
                </a:solidFill>
                <a:ea typeface="Roboto" pitchFamily="34" charset="-122"/>
                <a:cs typeface="Roboto" pitchFamily="34" charset="-120"/>
              </a:rPr>
              <a:t>Features:</a:t>
            </a:r>
            <a:endParaRPr lang="en-US" sz="1750" dirty="0">
              <a:solidFill>
                <a:schemeClr val="tx1">
                  <a:lumMod val="95000"/>
                  <a:lumOff val="5000"/>
                </a:schemeClr>
              </a:solidFill>
            </a:endParaRPr>
          </a:p>
        </p:txBody>
      </p:sp>
      <p:sp>
        <p:nvSpPr>
          <p:cNvPr id="7" name="Text 5"/>
          <p:cNvSpPr/>
          <p:nvPr/>
        </p:nvSpPr>
        <p:spPr>
          <a:xfrm>
            <a:off x="793791" y="3696416"/>
            <a:ext cx="13042821" cy="362903"/>
          </a:xfrm>
          <a:prstGeom prst="rect">
            <a:avLst/>
          </a:prstGeom>
          <a:noFill/>
          <a:ln/>
        </p:spPr>
        <p:txBody>
          <a:bodyPr wrap="none" lIns="0" tIns="0" rIns="0" bIns="0" rtlCol="0" anchor="t"/>
          <a:lstStyle/>
          <a:p>
            <a:pPr marL="685800" lvl="1" indent="-342900">
              <a:lnSpc>
                <a:spcPts val="2850"/>
              </a:lnSpc>
              <a:buSzPct val="100000"/>
              <a:buChar char="•"/>
            </a:pPr>
            <a:r>
              <a:rPr lang="en-US" sz="1750" b="1" dirty="0">
                <a:solidFill>
                  <a:schemeClr val="tx1">
                    <a:lumMod val="95000"/>
                    <a:lumOff val="5000"/>
                  </a:schemeClr>
                </a:solidFill>
                <a:ea typeface="Roboto" pitchFamily="34" charset="-122"/>
                <a:cs typeface="Roboto" pitchFamily="34" charset="-120"/>
              </a:rPr>
              <a:t>Galvanic isolation</a:t>
            </a:r>
            <a:r>
              <a:rPr lang="en-US" sz="1750" dirty="0">
                <a:solidFill>
                  <a:schemeClr val="tx1">
                    <a:lumMod val="95000"/>
                    <a:lumOff val="5000"/>
                  </a:schemeClr>
                </a:solidFill>
                <a:ea typeface="Roboto" pitchFamily="34" charset="-122"/>
                <a:cs typeface="Roboto" pitchFamily="34" charset="-120"/>
              </a:rPr>
              <a:t>: Prevents unwanted currents between circuits.</a:t>
            </a:r>
            <a:endParaRPr lang="en-US" sz="1750" dirty="0">
              <a:solidFill>
                <a:schemeClr val="tx1">
                  <a:lumMod val="95000"/>
                  <a:lumOff val="5000"/>
                </a:schemeClr>
              </a:solidFill>
            </a:endParaRPr>
          </a:p>
        </p:txBody>
      </p:sp>
      <p:sp>
        <p:nvSpPr>
          <p:cNvPr id="8" name="Text 6"/>
          <p:cNvSpPr/>
          <p:nvPr/>
        </p:nvSpPr>
        <p:spPr>
          <a:xfrm>
            <a:off x="793791" y="4138614"/>
            <a:ext cx="13042821" cy="362903"/>
          </a:xfrm>
          <a:prstGeom prst="rect">
            <a:avLst/>
          </a:prstGeom>
          <a:noFill/>
          <a:ln/>
        </p:spPr>
        <p:txBody>
          <a:bodyPr wrap="none" lIns="0" tIns="0" rIns="0" bIns="0" rtlCol="0" anchor="t"/>
          <a:lstStyle/>
          <a:p>
            <a:pPr marL="685800" lvl="1" indent="-342900">
              <a:lnSpc>
                <a:spcPts val="2850"/>
              </a:lnSpc>
              <a:buSzPct val="100000"/>
              <a:buChar char="•"/>
            </a:pPr>
            <a:r>
              <a:rPr lang="en-US" sz="1750" b="1" dirty="0">
                <a:solidFill>
                  <a:schemeClr val="tx1">
                    <a:lumMod val="95000"/>
                    <a:lumOff val="5000"/>
                  </a:schemeClr>
                </a:solidFill>
                <a:ea typeface="Roboto" pitchFamily="34" charset="-122"/>
                <a:cs typeface="Roboto" pitchFamily="34" charset="-120"/>
              </a:rPr>
              <a:t>Bidirectional power flow</a:t>
            </a:r>
            <a:r>
              <a:rPr lang="en-US" sz="1750" dirty="0">
                <a:solidFill>
                  <a:schemeClr val="tx1">
                    <a:lumMod val="95000"/>
                    <a:lumOff val="5000"/>
                  </a:schemeClr>
                </a:solidFill>
                <a:ea typeface="Roboto" pitchFamily="34" charset="-122"/>
                <a:cs typeface="Roboto" pitchFamily="34" charset="-120"/>
              </a:rPr>
              <a:t>: Enables energy recovery, crucial for regenerative braking.</a:t>
            </a:r>
            <a:endParaRPr lang="en-US" sz="1750" dirty="0">
              <a:solidFill>
                <a:schemeClr val="tx1">
                  <a:lumMod val="95000"/>
                  <a:lumOff val="5000"/>
                </a:schemeClr>
              </a:solidFill>
            </a:endParaRPr>
          </a:p>
        </p:txBody>
      </p:sp>
      <p:sp>
        <p:nvSpPr>
          <p:cNvPr id="9" name="Text 7"/>
          <p:cNvSpPr/>
          <p:nvPr/>
        </p:nvSpPr>
        <p:spPr>
          <a:xfrm>
            <a:off x="793791" y="4580812"/>
            <a:ext cx="13042821" cy="362903"/>
          </a:xfrm>
          <a:prstGeom prst="rect">
            <a:avLst/>
          </a:prstGeom>
          <a:noFill/>
          <a:ln/>
        </p:spPr>
        <p:txBody>
          <a:bodyPr wrap="none" lIns="0" tIns="0" rIns="0" bIns="0" rtlCol="0" anchor="t"/>
          <a:lstStyle/>
          <a:p>
            <a:pPr marL="685800" lvl="1" indent="-342900">
              <a:lnSpc>
                <a:spcPts val="2850"/>
              </a:lnSpc>
              <a:buSzPct val="100000"/>
              <a:buChar char="•"/>
            </a:pPr>
            <a:r>
              <a:rPr lang="en-US" sz="1750" b="1" dirty="0">
                <a:solidFill>
                  <a:schemeClr val="tx1">
                    <a:lumMod val="95000"/>
                    <a:lumOff val="5000"/>
                  </a:schemeClr>
                </a:solidFill>
                <a:ea typeface="Roboto" pitchFamily="34" charset="-122"/>
                <a:cs typeface="Roboto" pitchFamily="34" charset="-120"/>
              </a:rPr>
              <a:t>Soft-switching</a:t>
            </a:r>
            <a:r>
              <a:rPr lang="en-US" sz="1750" dirty="0">
                <a:solidFill>
                  <a:schemeClr val="tx1">
                    <a:lumMod val="95000"/>
                    <a:lumOff val="5000"/>
                  </a:schemeClr>
                </a:solidFill>
                <a:ea typeface="Roboto" pitchFamily="34" charset="-122"/>
                <a:cs typeface="Roboto" pitchFamily="34" charset="-120"/>
              </a:rPr>
              <a:t>: Reduces energy losses and heat generation.</a:t>
            </a:r>
            <a:endParaRPr lang="en-US" sz="1750" dirty="0">
              <a:solidFill>
                <a:schemeClr val="tx1">
                  <a:lumMod val="95000"/>
                  <a:lumOff val="5000"/>
                </a:schemeClr>
              </a:solidFill>
            </a:endParaRPr>
          </a:p>
        </p:txBody>
      </p:sp>
      <p:sp>
        <p:nvSpPr>
          <p:cNvPr id="10" name="Text 8"/>
          <p:cNvSpPr/>
          <p:nvPr/>
        </p:nvSpPr>
        <p:spPr>
          <a:xfrm>
            <a:off x="793791" y="5023010"/>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chemeClr val="tx1">
                    <a:lumMod val="95000"/>
                    <a:lumOff val="5000"/>
                  </a:schemeClr>
                </a:solidFill>
                <a:ea typeface="Roboto" pitchFamily="34" charset="-122"/>
                <a:cs typeface="Roboto" pitchFamily="34" charset="-120"/>
              </a:rPr>
              <a:t>Why is it Relevant to EVs?</a:t>
            </a:r>
            <a:endParaRPr lang="en-US" sz="1750" dirty="0">
              <a:solidFill>
                <a:schemeClr val="tx1">
                  <a:lumMod val="95000"/>
                  <a:lumOff val="5000"/>
                </a:schemeClr>
              </a:solidFill>
            </a:endParaRPr>
          </a:p>
        </p:txBody>
      </p:sp>
      <p:sp>
        <p:nvSpPr>
          <p:cNvPr id="11" name="Text 9"/>
          <p:cNvSpPr/>
          <p:nvPr/>
        </p:nvSpPr>
        <p:spPr>
          <a:xfrm>
            <a:off x="793791" y="5465208"/>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chemeClr val="tx1">
                    <a:lumMod val="95000"/>
                    <a:lumOff val="5000"/>
                  </a:schemeClr>
                </a:solidFill>
                <a:ea typeface="Roboto" pitchFamily="34" charset="-122"/>
                <a:cs typeface="Roboto" pitchFamily="34" charset="-120"/>
              </a:rPr>
              <a:t>EVs require efficient power conversion systems for:</a:t>
            </a:r>
            <a:endParaRPr lang="en-US" sz="1750" dirty="0">
              <a:solidFill>
                <a:schemeClr val="tx1">
                  <a:lumMod val="95000"/>
                  <a:lumOff val="5000"/>
                </a:schemeClr>
              </a:solidFill>
            </a:endParaRPr>
          </a:p>
        </p:txBody>
      </p:sp>
      <p:sp>
        <p:nvSpPr>
          <p:cNvPr id="12" name="Text 10"/>
          <p:cNvSpPr/>
          <p:nvPr/>
        </p:nvSpPr>
        <p:spPr>
          <a:xfrm>
            <a:off x="793791" y="5907406"/>
            <a:ext cx="13042821" cy="362903"/>
          </a:xfrm>
          <a:prstGeom prst="rect">
            <a:avLst/>
          </a:prstGeom>
          <a:noFill/>
          <a:ln/>
        </p:spPr>
        <p:txBody>
          <a:bodyPr wrap="none" lIns="0" tIns="0" rIns="0" bIns="0" rtlCol="0" anchor="t"/>
          <a:lstStyle/>
          <a:p>
            <a:pPr marL="685800" lvl="1" indent="-342900">
              <a:lnSpc>
                <a:spcPts val="2850"/>
              </a:lnSpc>
              <a:buSzPct val="100000"/>
              <a:buChar char="•"/>
            </a:pPr>
            <a:r>
              <a:rPr lang="en-US" sz="1750" dirty="0">
                <a:solidFill>
                  <a:schemeClr val="tx1">
                    <a:lumMod val="95000"/>
                    <a:lumOff val="5000"/>
                  </a:schemeClr>
                </a:solidFill>
                <a:ea typeface="Roboto" pitchFamily="34" charset="-122"/>
                <a:cs typeface="Roboto" pitchFamily="34" charset="-120"/>
              </a:rPr>
              <a:t>Managing energy between high-voltage batteries and low-voltage auxiliary systems.</a:t>
            </a:r>
            <a:endParaRPr lang="en-US" sz="1750" dirty="0">
              <a:solidFill>
                <a:schemeClr val="tx1">
                  <a:lumMod val="95000"/>
                  <a:lumOff val="5000"/>
                </a:schemeClr>
              </a:solidFill>
            </a:endParaRPr>
          </a:p>
        </p:txBody>
      </p:sp>
      <p:sp>
        <p:nvSpPr>
          <p:cNvPr id="13" name="Text 11"/>
          <p:cNvSpPr/>
          <p:nvPr/>
        </p:nvSpPr>
        <p:spPr>
          <a:xfrm>
            <a:off x="793791" y="6349604"/>
            <a:ext cx="13042821" cy="362903"/>
          </a:xfrm>
          <a:prstGeom prst="rect">
            <a:avLst/>
          </a:prstGeom>
          <a:noFill/>
          <a:ln/>
        </p:spPr>
        <p:txBody>
          <a:bodyPr wrap="none" lIns="0" tIns="0" rIns="0" bIns="0" rtlCol="0" anchor="t"/>
          <a:lstStyle/>
          <a:p>
            <a:pPr marL="685800" lvl="1" indent="-342900">
              <a:lnSpc>
                <a:spcPts val="2850"/>
              </a:lnSpc>
              <a:buSzPct val="100000"/>
              <a:buChar char="•"/>
            </a:pPr>
            <a:r>
              <a:rPr lang="en-US" sz="1750" dirty="0">
                <a:solidFill>
                  <a:schemeClr val="tx1">
                    <a:lumMod val="95000"/>
                    <a:lumOff val="5000"/>
                  </a:schemeClr>
                </a:solidFill>
                <a:ea typeface="Roboto" pitchFamily="34" charset="-122"/>
                <a:cs typeface="Roboto" pitchFamily="34" charset="-120"/>
              </a:rPr>
              <a:t>Enabling regenerative braking and energy recovery.</a:t>
            </a:r>
            <a:endParaRPr lang="en-US" sz="1750" dirty="0">
              <a:solidFill>
                <a:schemeClr val="tx1">
                  <a:lumMod val="95000"/>
                  <a:lumOff val="5000"/>
                </a:schemeClr>
              </a:solidFill>
            </a:endParaRPr>
          </a:p>
        </p:txBody>
      </p:sp>
      <p:sp>
        <p:nvSpPr>
          <p:cNvPr id="14" name="Text 12"/>
          <p:cNvSpPr/>
          <p:nvPr/>
        </p:nvSpPr>
        <p:spPr>
          <a:xfrm>
            <a:off x="793791" y="6791803"/>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chemeClr val="tx1">
                    <a:lumMod val="95000"/>
                    <a:lumOff val="5000"/>
                  </a:schemeClr>
                </a:solidFill>
                <a:ea typeface="Roboto" pitchFamily="34" charset="-122"/>
                <a:cs typeface="Roboto" pitchFamily="34" charset="-120"/>
              </a:rPr>
              <a:t>DAB converters offer </a:t>
            </a:r>
            <a:r>
              <a:rPr lang="en-US" sz="1750" b="1" dirty="0">
                <a:solidFill>
                  <a:schemeClr val="tx1">
                    <a:lumMod val="95000"/>
                    <a:lumOff val="5000"/>
                  </a:schemeClr>
                </a:solidFill>
                <a:ea typeface="Roboto" pitchFamily="34" charset="-122"/>
                <a:cs typeface="Roboto" pitchFamily="34" charset="-120"/>
              </a:rPr>
              <a:t>compact, lightweight, and highly efficient solutions</a:t>
            </a:r>
            <a:r>
              <a:rPr lang="en-US" sz="1750" dirty="0">
                <a:solidFill>
                  <a:schemeClr val="tx1">
                    <a:lumMod val="95000"/>
                    <a:lumOff val="5000"/>
                  </a:schemeClr>
                </a:solidFill>
                <a:ea typeface="Roboto" pitchFamily="34" charset="-122"/>
                <a:cs typeface="Roboto" pitchFamily="34" charset="-120"/>
              </a:rPr>
              <a:t> for EV power systems.</a:t>
            </a:r>
            <a:endParaRPr lang="en-US" sz="1750" dirty="0">
              <a:solidFill>
                <a:schemeClr val="tx1">
                  <a:lumMod val="95000"/>
                  <a:lumOff val="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56642" y="442079"/>
            <a:ext cx="7733586" cy="675680"/>
          </a:xfrm>
          <a:prstGeom prst="rect">
            <a:avLst/>
          </a:prstGeom>
          <a:noFill/>
          <a:ln/>
        </p:spPr>
        <p:txBody>
          <a:bodyPr wrap="none" lIns="0" tIns="0" rIns="0" bIns="0" rtlCol="0" anchor="t"/>
          <a:lstStyle/>
          <a:p>
            <a:pPr>
              <a:lnSpc>
                <a:spcPts val="5300"/>
              </a:lnSpc>
            </a:pPr>
            <a:r>
              <a:rPr lang="en-US" sz="4250" dirty="0">
                <a:solidFill>
                  <a:schemeClr val="tx1">
                    <a:lumMod val="95000"/>
                    <a:lumOff val="5000"/>
                  </a:schemeClr>
                </a:solidFill>
                <a:ea typeface="Roboto Medium" pitchFamily="34" charset="-122"/>
                <a:cs typeface="Roboto Medium" pitchFamily="34" charset="-120"/>
              </a:rPr>
              <a:t>Key Features of DAB Converters</a:t>
            </a:r>
            <a:endParaRPr lang="en-US" sz="4250" dirty="0">
              <a:solidFill>
                <a:schemeClr val="tx1">
                  <a:lumMod val="95000"/>
                  <a:lumOff val="5000"/>
                </a:schemeClr>
              </a:solidFill>
            </a:endParaRPr>
          </a:p>
        </p:txBody>
      </p:sp>
      <p:sp>
        <p:nvSpPr>
          <p:cNvPr id="3" name="Shape 1"/>
          <p:cNvSpPr/>
          <p:nvPr/>
        </p:nvSpPr>
        <p:spPr>
          <a:xfrm>
            <a:off x="7299960" y="1550075"/>
            <a:ext cx="30480" cy="5927884"/>
          </a:xfrm>
          <a:prstGeom prst="roundRect">
            <a:avLst>
              <a:gd name="adj" fmla="val 297937"/>
            </a:avLst>
          </a:prstGeom>
          <a:solidFill>
            <a:srgbClr val="313E80"/>
          </a:solidFill>
          <a:ln/>
        </p:spPr>
      </p:sp>
      <p:sp>
        <p:nvSpPr>
          <p:cNvPr id="4" name="Shape 2"/>
          <p:cNvSpPr/>
          <p:nvPr/>
        </p:nvSpPr>
        <p:spPr>
          <a:xfrm>
            <a:off x="6345853" y="2021086"/>
            <a:ext cx="756642" cy="30480"/>
          </a:xfrm>
          <a:prstGeom prst="roundRect">
            <a:avLst>
              <a:gd name="adj" fmla="val 297937"/>
            </a:avLst>
          </a:prstGeom>
          <a:solidFill>
            <a:srgbClr val="313E80"/>
          </a:solidFill>
          <a:ln/>
        </p:spPr>
      </p:sp>
      <p:sp>
        <p:nvSpPr>
          <p:cNvPr id="5" name="Shape 3"/>
          <p:cNvSpPr/>
          <p:nvPr/>
        </p:nvSpPr>
        <p:spPr>
          <a:xfrm>
            <a:off x="7072015" y="1793201"/>
            <a:ext cx="486370" cy="486370"/>
          </a:xfrm>
          <a:prstGeom prst="roundRect">
            <a:avLst>
              <a:gd name="adj" fmla="val 18671"/>
            </a:avLst>
          </a:prstGeom>
          <a:solidFill>
            <a:srgbClr val="182567"/>
          </a:solidFill>
          <a:ln w="7620">
            <a:solidFill>
              <a:srgbClr val="313E80"/>
            </a:solidFill>
            <a:prstDash val="solid"/>
          </a:ln>
        </p:spPr>
      </p:sp>
      <p:sp>
        <p:nvSpPr>
          <p:cNvPr id="6" name="Text 4"/>
          <p:cNvSpPr/>
          <p:nvPr/>
        </p:nvSpPr>
        <p:spPr>
          <a:xfrm>
            <a:off x="7222987" y="1874163"/>
            <a:ext cx="184309" cy="324326"/>
          </a:xfrm>
          <a:prstGeom prst="rect">
            <a:avLst/>
          </a:prstGeom>
          <a:noFill/>
          <a:ln/>
        </p:spPr>
        <p:txBody>
          <a:bodyPr wrap="none" lIns="0" tIns="0" rIns="0" bIns="0" rtlCol="0" anchor="t"/>
          <a:lstStyle/>
          <a:p>
            <a:pPr algn="ctr">
              <a:lnSpc>
                <a:spcPts val="2550"/>
              </a:lnSpc>
            </a:pPr>
            <a:r>
              <a:rPr lang="en-US" sz="2550" dirty="0">
                <a:solidFill>
                  <a:schemeClr val="bg1"/>
                </a:solidFill>
                <a:ea typeface="Roboto Medium" pitchFamily="34" charset="-122"/>
                <a:cs typeface="Roboto Medium" pitchFamily="34" charset="-120"/>
              </a:rPr>
              <a:t>1</a:t>
            </a:r>
            <a:endParaRPr lang="en-US" sz="2550" dirty="0">
              <a:solidFill>
                <a:schemeClr val="bg1"/>
              </a:solidFill>
            </a:endParaRPr>
          </a:p>
        </p:txBody>
      </p:sp>
      <p:sp>
        <p:nvSpPr>
          <p:cNvPr id="7" name="Text 5"/>
          <p:cNvSpPr/>
          <p:nvPr/>
        </p:nvSpPr>
        <p:spPr>
          <a:xfrm>
            <a:off x="2518767" y="1766173"/>
            <a:ext cx="3607356" cy="337780"/>
          </a:xfrm>
          <a:prstGeom prst="rect">
            <a:avLst/>
          </a:prstGeom>
          <a:noFill/>
          <a:ln/>
        </p:spPr>
        <p:txBody>
          <a:bodyPr wrap="none" lIns="0" tIns="0" rIns="0" bIns="0" rtlCol="0" anchor="t"/>
          <a:lstStyle/>
          <a:p>
            <a:pPr algn="r">
              <a:lnSpc>
                <a:spcPts val="2650"/>
              </a:lnSpc>
            </a:pPr>
            <a:r>
              <a:rPr lang="en-US" sz="2100" dirty="0">
                <a:solidFill>
                  <a:schemeClr val="tx1">
                    <a:lumMod val="95000"/>
                    <a:lumOff val="5000"/>
                  </a:schemeClr>
                </a:solidFill>
                <a:ea typeface="Roboto Medium" pitchFamily="34" charset="-122"/>
                <a:cs typeface="Roboto Medium" pitchFamily="34" charset="-120"/>
              </a:rPr>
              <a:t>High-Frequency Transformers</a:t>
            </a:r>
            <a:endParaRPr lang="en-US" sz="2100" dirty="0">
              <a:solidFill>
                <a:schemeClr val="tx1">
                  <a:lumMod val="95000"/>
                  <a:lumOff val="5000"/>
                </a:schemeClr>
              </a:solidFill>
            </a:endParaRPr>
          </a:p>
        </p:txBody>
      </p:sp>
      <p:sp>
        <p:nvSpPr>
          <p:cNvPr id="8" name="Text 6"/>
          <p:cNvSpPr/>
          <p:nvPr/>
        </p:nvSpPr>
        <p:spPr>
          <a:xfrm>
            <a:off x="756643" y="2233614"/>
            <a:ext cx="5369481" cy="345877"/>
          </a:xfrm>
          <a:prstGeom prst="rect">
            <a:avLst/>
          </a:prstGeom>
          <a:noFill/>
          <a:ln/>
        </p:spPr>
        <p:txBody>
          <a:bodyPr wrap="none" lIns="0" tIns="0" rIns="0" bIns="0" rtlCol="0" anchor="t"/>
          <a:lstStyle/>
          <a:p>
            <a:pPr marL="342900" indent="-342900">
              <a:lnSpc>
                <a:spcPts val="2700"/>
              </a:lnSpc>
              <a:buSzPct val="100000"/>
              <a:buChar char="•"/>
            </a:pPr>
            <a:r>
              <a:rPr lang="en-US" sz="1700" dirty="0">
                <a:solidFill>
                  <a:schemeClr val="tx1">
                    <a:lumMod val="95000"/>
                    <a:lumOff val="5000"/>
                  </a:schemeClr>
                </a:solidFill>
                <a:ea typeface="Roboto" pitchFamily="34" charset="-122"/>
                <a:cs typeface="Roboto" pitchFamily="34" charset="-120"/>
              </a:rPr>
              <a:t>Allows compact designs and reduced weight.</a:t>
            </a:r>
            <a:endParaRPr lang="en-US" sz="1700" dirty="0">
              <a:solidFill>
                <a:schemeClr val="tx1">
                  <a:lumMod val="95000"/>
                  <a:lumOff val="5000"/>
                </a:schemeClr>
              </a:solidFill>
            </a:endParaRPr>
          </a:p>
        </p:txBody>
      </p:sp>
      <p:sp>
        <p:nvSpPr>
          <p:cNvPr id="9" name="Text 7"/>
          <p:cNvSpPr/>
          <p:nvPr/>
        </p:nvSpPr>
        <p:spPr>
          <a:xfrm>
            <a:off x="756643" y="2655095"/>
            <a:ext cx="5369481" cy="345877"/>
          </a:xfrm>
          <a:prstGeom prst="rect">
            <a:avLst/>
          </a:prstGeom>
          <a:noFill/>
          <a:ln/>
        </p:spPr>
        <p:txBody>
          <a:bodyPr wrap="none" lIns="0" tIns="0" rIns="0" bIns="0" rtlCol="0" anchor="t"/>
          <a:lstStyle/>
          <a:p>
            <a:pPr marL="342900" indent="-342900">
              <a:lnSpc>
                <a:spcPts val="2700"/>
              </a:lnSpc>
              <a:buSzPct val="100000"/>
              <a:buChar char="•"/>
            </a:pPr>
            <a:r>
              <a:rPr lang="en-US" sz="1700" dirty="0">
                <a:solidFill>
                  <a:schemeClr val="tx1">
                    <a:lumMod val="95000"/>
                    <a:lumOff val="5000"/>
                  </a:schemeClr>
                </a:solidFill>
                <a:ea typeface="Roboto" pitchFamily="34" charset="-122"/>
                <a:cs typeface="Roboto" pitchFamily="34" charset="-120"/>
              </a:rPr>
              <a:t>Essential for space-constrained EV systems.</a:t>
            </a:r>
            <a:endParaRPr lang="en-US" sz="1700" dirty="0">
              <a:solidFill>
                <a:schemeClr val="tx1">
                  <a:lumMod val="95000"/>
                  <a:lumOff val="5000"/>
                </a:schemeClr>
              </a:solidFill>
            </a:endParaRPr>
          </a:p>
        </p:txBody>
      </p:sp>
      <p:sp>
        <p:nvSpPr>
          <p:cNvPr id="10" name="Shape 8"/>
          <p:cNvSpPr/>
          <p:nvPr/>
        </p:nvSpPr>
        <p:spPr>
          <a:xfrm>
            <a:off x="7527905" y="3101936"/>
            <a:ext cx="756642" cy="30480"/>
          </a:xfrm>
          <a:prstGeom prst="roundRect">
            <a:avLst>
              <a:gd name="adj" fmla="val 297937"/>
            </a:avLst>
          </a:prstGeom>
          <a:solidFill>
            <a:srgbClr val="313E80"/>
          </a:solidFill>
          <a:ln/>
        </p:spPr>
      </p:sp>
      <p:sp>
        <p:nvSpPr>
          <p:cNvPr id="11" name="Shape 9"/>
          <p:cNvSpPr/>
          <p:nvPr/>
        </p:nvSpPr>
        <p:spPr>
          <a:xfrm>
            <a:off x="7072015" y="2874050"/>
            <a:ext cx="486370" cy="486370"/>
          </a:xfrm>
          <a:prstGeom prst="roundRect">
            <a:avLst>
              <a:gd name="adj" fmla="val 18671"/>
            </a:avLst>
          </a:prstGeom>
          <a:solidFill>
            <a:srgbClr val="182567"/>
          </a:solidFill>
          <a:ln w="7620">
            <a:solidFill>
              <a:srgbClr val="313E80"/>
            </a:solidFill>
            <a:prstDash val="solid"/>
          </a:ln>
        </p:spPr>
      </p:sp>
      <p:sp>
        <p:nvSpPr>
          <p:cNvPr id="12" name="Text 10"/>
          <p:cNvSpPr/>
          <p:nvPr/>
        </p:nvSpPr>
        <p:spPr>
          <a:xfrm>
            <a:off x="7222987" y="2955012"/>
            <a:ext cx="184309" cy="324326"/>
          </a:xfrm>
          <a:prstGeom prst="rect">
            <a:avLst/>
          </a:prstGeom>
          <a:noFill/>
          <a:ln/>
        </p:spPr>
        <p:txBody>
          <a:bodyPr wrap="none" lIns="0" tIns="0" rIns="0" bIns="0" rtlCol="0" anchor="t"/>
          <a:lstStyle/>
          <a:p>
            <a:pPr algn="ctr">
              <a:lnSpc>
                <a:spcPts val="2550"/>
              </a:lnSpc>
            </a:pPr>
            <a:r>
              <a:rPr lang="en-US" sz="2550" dirty="0">
                <a:solidFill>
                  <a:schemeClr val="bg1"/>
                </a:solidFill>
                <a:ea typeface="Roboto Medium" pitchFamily="34" charset="-122"/>
                <a:cs typeface="Roboto Medium" pitchFamily="34" charset="-120"/>
              </a:rPr>
              <a:t>2</a:t>
            </a:r>
            <a:endParaRPr lang="en-US" sz="2550" dirty="0">
              <a:solidFill>
                <a:schemeClr val="bg1"/>
              </a:solidFill>
            </a:endParaRPr>
          </a:p>
        </p:txBody>
      </p:sp>
      <p:sp>
        <p:nvSpPr>
          <p:cNvPr id="13" name="Text 11"/>
          <p:cNvSpPr/>
          <p:nvPr/>
        </p:nvSpPr>
        <p:spPr>
          <a:xfrm>
            <a:off x="8504277" y="2847023"/>
            <a:ext cx="2989778" cy="337780"/>
          </a:xfrm>
          <a:prstGeom prst="rect">
            <a:avLst/>
          </a:prstGeom>
          <a:noFill/>
          <a:ln/>
        </p:spPr>
        <p:txBody>
          <a:bodyPr wrap="none" lIns="0" tIns="0" rIns="0" bIns="0" rtlCol="0" anchor="t"/>
          <a:lstStyle/>
          <a:p>
            <a:pPr>
              <a:lnSpc>
                <a:spcPts val="2650"/>
              </a:lnSpc>
            </a:pPr>
            <a:r>
              <a:rPr lang="en-US" sz="2100" dirty="0">
                <a:solidFill>
                  <a:schemeClr val="tx1">
                    <a:lumMod val="95000"/>
                    <a:lumOff val="5000"/>
                  </a:schemeClr>
                </a:solidFill>
                <a:ea typeface="Roboto Medium" pitchFamily="34" charset="-122"/>
                <a:cs typeface="Roboto Medium" pitchFamily="34" charset="-120"/>
              </a:rPr>
              <a:t>Bidirectional Power Flow</a:t>
            </a:r>
            <a:endParaRPr lang="en-US" sz="2100" dirty="0">
              <a:solidFill>
                <a:schemeClr val="tx1">
                  <a:lumMod val="95000"/>
                  <a:lumOff val="5000"/>
                </a:schemeClr>
              </a:solidFill>
            </a:endParaRPr>
          </a:p>
        </p:txBody>
      </p:sp>
      <p:sp>
        <p:nvSpPr>
          <p:cNvPr id="14" name="Text 12"/>
          <p:cNvSpPr/>
          <p:nvPr/>
        </p:nvSpPr>
        <p:spPr>
          <a:xfrm>
            <a:off x="8504278" y="3314463"/>
            <a:ext cx="5369481" cy="345877"/>
          </a:xfrm>
          <a:prstGeom prst="rect">
            <a:avLst/>
          </a:prstGeom>
          <a:noFill/>
          <a:ln/>
        </p:spPr>
        <p:txBody>
          <a:bodyPr wrap="none" lIns="0" tIns="0" rIns="0" bIns="0" rtlCol="0" anchor="t"/>
          <a:lstStyle/>
          <a:p>
            <a:pPr>
              <a:lnSpc>
                <a:spcPts val="2700"/>
              </a:lnSpc>
            </a:pPr>
            <a:r>
              <a:rPr lang="en-US" sz="1700" dirty="0">
                <a:solidFill>
                  <a:schemeClr val="tx1">
                    <a:lumMod val="95000"/>
                    <a:lumOff val="5000"/>
                  </a:schemeClr>
                </a:solidFill>
                <a:ea typeface="Roboto" pitchFamily="34" charset="-122"/>
                <a:cs typeface="Roboto" pitchFamily="34" charset="-120"/>
              </a:rPr>
              <a:t>Supports energy flow in both directions:</a:t>
            </a:r>
            <a:endParaRPr lang="en-US" sz="1700" dirty="0">
              <a:solidFill>
                <a:schemeClr val="tx1">
                  <a:lumMod val="95000"/>
                  <a:lumOff val="5000"/>
                </a:schemeClr>
              </a:solidFill>
            </a:endParaRPr>
          </a:p>
        </p:txBody>
      </p:sp>
      <p:sp>
        <p:nvSpPr>
          <p:cNvPr id="15" name="Text 13"/>
          <p:cNvSpPr/>
          <p:nvPr/>
        </p:nvSpPr>
        <p:spPr>
          <a:xfrm>
            <a:off x="8504278" y="3789999"/>
            <a:ext cx="5369481" cy="345877"/>
          </a:xfrm>
          <a:prstGeom prst="rect">
            <a:avLst/>
          </a:prstGeom>
          <a:noFill/>
          <a:ln/>
        </p:spPr>
        <p:txBody>
          <a:bodyPr wrap="none" lIns="0" tIns="0" rIns="0" bIns="0" rtlCol="0" anchor="t"/>
          <a:lstStyle/>
          <a:p>
            <a:pPr marL="342900" indent="-342900">
              <a:lnSpc>
                <a:spcPts val="2700"/>
              </a:lnSpc>
              <a:buSzPct val="100000"/>
              <a:buChar char="•"/>
            </a:pPr>
            <a:r>
              <a:rPr lang="en-US" sz="1700" dirty="0">
                <a:solidFill>
                  <a:schemeClr val="tx1">
                    <a:lumMod val="95000"/>
                    <a:lumOff val="5000"/>
                  </a:schemeClr>
                </a:solidFill>
                <a:ea typeface="Roboto" pitchFamily="34" charset="-122"/>
                <a:cs typeface="Roboto" pitchFamily="34" charset="-120"/>
              </a:rPr>
              <a:t>Battery to motor for driving.</a:t>
            </a:r>
            <a:endParaRPr lang="en-US" sz="1700" dirty="0">
              <a:solidFill>
                <a:schemeClr val="tx1">
                  <a:lumMod val="95000"/>
                  <a:lumOff val="5000"/>
                </a:schemeClr>
              </a:solidFill>
            </a:endParaRPr>
          </a:p>
        </p:txBody>
      </p:sp>
      <p:sp>
        <p:nvSpPr>
          <p:cNvPr id="16" name="Text 14"/>
          <p:cNvSpPr/>
          <p:nvPr/>
        </p:nvSpPr>
        <p:spPr>
          <a:xfrm>
            <a:off x="8504278" y="4211480"/>
            <a:ext cx="5369481" cy="345877"/>
          </a:xfrm>
          <a:prstGeom prst="rect">
            <a:avLst/>
          </a:prstGeom>
          <a:noFill/>
          <a:ln/>
        </p:spPr>
        <p:txBody>
          <a:bodyPr wrap="none" lIns="0" tIns="0" rIns="0" bIns="0" rtlCol="0" anchor="t"/>
          <a:lstStyle/>
          <a:p>
            <a:pPr marL="342900" indent="-342900">
              <a:lnSpc>
                <a:spcPts val="2700"/>
              </a:lnSpc>
              <a:buSzPct val="100000"/>
              <a:buChar char="•"/>
            </a:pPr>
            <a:r>
              <a:rPr lang="en-US" sz="1700" dirty="0">
                <a:solidFill>
                  <a:schemeClr val="tx1">
                    <a:lumMod val="95000"/>
                    <a:lumOff val="5000"/>
                  </a:schemeClr>
                </a:solidFill>
                <a:ea typeface="Roboto" pitchFamily="34" charset="-122"/>
                <a:cs typeface="Roboto" pitchFamily="34" charset="-120"/>
              </a:rPr>
              <a:t>Motor to battery during regenerative braking.</a:t>
            </a:r>
            <a:endParaRPr lang="en-US" sz="1700" dirty="0">
              <a:solidFill>
                <a:schemeClr val="tx1">
                  <a:lumMod val="95000"/>
                  <a:lumOff val="5000"/>
                </a:schemeClr>
              </a:solidFill>
            </a:endParaRPr>
          </a:p>
        </p:txBody>
      </p:sp>
      <p:sp>
        <p:nvSpPr>
          <p:cNvPr id="17" name="Shape 15"/>
          <p:cNvSpPr/>
          <p:nvPr/>
        </p:nvSpPr>
        <p:spPr>
          <a:xfrm>
            <a:off x="6345853" y="4281250"/>
            <a:ext cx="756642" cy="30480"/>
          </a:xfrm>
          <a:prstGeom prst="roundRect">
            <a:avLst>
              <a:gd name="adj" fmla="val 297937"/>
            </a:avLst>
          </a:prstGeom>
          <a:solidFill>
            <a:srgbClr val="313E80"/>
          </a:solidFill>
          <a:ln/>
        </p:spPr>
      </p:sp>
      <p:sp>
        <p:nvSpPr>
          <p:cNvPr id="18" name="Shape 16"/>
          <p:cNvSpPr/>
          <p:nvPr/>
        </p:nvSpPr>
        <p:spPr>
          <a:xfrm>
            <a:off x="7072015" y="4053364"/>
            <a:ext cx="486370" cy="486370"/>
          </a:xfrm>
          <a:prstGeom prst="roundRect">
            <a:avLst>
              <a:gd name="adj" fmla="val 18671"/>
            </a:avLst>
          </a:prstGeom>
          <a:solidFill>
            <a:srgbClr val="182567"/>
          </a:solidFill>
          <a:ln w="7620">
            <a:solidFill>
              <a:srgbClr val="313E80"/>
            </a:solidFill>
            <a:prstDash val="solid"/>
          </a:ln>
        </p:spPr>
      </p:sp>
      <p:sp>
        <p:nvSpPr>
          <p:cNvPr id="19" name="Text 17"/>
          <p:cNvSpPr/>
          <p:nvPr/>
        </p:nvSpPr>
        <p:spPr>
          <a:xfrm>
            <a:off x="7222987" y="4134327"/>
            <a:ext cx="184309" cy="324326"/>
          </a:xfrm>
          <a:prstGeom prst="rect">
            <a:avLst/>
          </a:prstGeom>
          <a:noFill/>
          <a:ln/>
        </p:spPr>
        <p:txBody>
          <a:bodyPr wrap="none" lIns="0" tIns="0" rIns="0" bIns="0" rtlCol="0" anchor="t"/>
          <a:lstStyle/>
          <a:p>
            <a:pPr algn="ctr">
              <a:lnSpc>
                <a:spcPts val="2550"/>
              </a:lnSpc>
            </a:pPr>
            <a:r>
              <a:rPr lang="en-US" sz="2550" dirty="0">
                <a:solidFill>
                  <a:schemeClr val="bg1"/>
                </a:solidFill>
                <a:ea typeface="Roboto Medium" pitchFamily="34" charset="-122"/>
                <a:cs typeface="Roboto Medium" pitchFamily="34" charset="-120"/>
              </a:rPr>
              <a:t>3</a:t>
            </a:r>
            <a:endParaRPr lang="en-US" sz="2550" dirty="0">
              <a:solidFill>
                <a:schemeClr val="bg1"/>
              </a:solidFill>
            </a:endParaRPr>
          </a:p>
        </p:txBody>
      </p:sp>
      <p:sp>
        <p:nvSpPr>
          <p:cNvPr id="20" name="Text 18"/>
          <p:cNvSpPr/>
          <p:nvPr/>
        </p:nvSpPr>
        <p:spPr>
          <a:xfrm>
            <a:off x="3423523" y="4026337"/>
            <a:ext cx="2702600" cy="337780"/>
          </a:xfrm>
          <a:prstGeom prst="rect">
            <a:avLst/>
          </a:prstGeom>
          <a:noFill/>
          <a:ln/>
        </p:spPr>
        <p:txBody>
          <a:bodyPr wrap="none" lIns="0" tIns="0" rIns="0" bIns="0" rtlCol="0" anchor="t"/>
          <a:lstStyle/>
          <a:p>
            <a:pPr algn="r">
              <a:lnSpc>
                <a:spcPts val="2650"/>
              </a:lnSpc>
            </a:pPr>
            <a:r>
              <a:rPr lang="en-US" sz="2100" dirty="0">
                <a:solidFill>
                  <a:schemeClr val="tx1">
                    <a:lumMod val="95000"/>
                    <a:lumOff val="5000"/>
                  </a:schemeClr>
                </a:solidFill>
                <a:ea typeface="Roboto Medium" pitchFamily="34" charset="-122"/>
                <a:cs typeface="Roboto Medium" pitchFamily="34" charset="-120"/>
              </a:rPr>
              <a:t>High Power Density</a:t>
            </a:r>
            <a:endParaRPr lang="en-US" sz="2100" dirty="0">
              <a:solidFill>
                <a:schemeClr val="tx1">
                  <a:lumMod val="95000"/>
                  <a:lumOff val="5000"/>
                </a:schemeClr>
              </a:solidFill>
            </a:endParaRPr>
          </a:p>
        </p:txBody>
      </p:sp>
      <p:sp>
        <p:nvSpPr>
          <p:cNvPr id="21" name="Text 19"/>
          <p:cNvSpPr/>
          <p:nvPr/>
        </p:nvSpPr>
        <p:spPr>
          <a:xfrm>
            <a:off x="756643" y="4493777"/>
            <a:ext cx="5369481" cy="691753"/>
          </a:xfrm>
          <a:prstGeom prst="rect">
            <a:avLst/>
          </a:prstGeom>
          <a:noFill/>
          <a:ln/>
        </p:spPr>
        <p:txBody>
          <a:bodyPr wrap="square" lIns="0" tIns="0" rIns="0" bIns="0" rtlCol="0" anchor="t"/>
          <a:lstStyle/>
          <a:p>
            <a:pPr algn="r">
              <a:lnSpc>
                <a:spcPts val="2700"/>
              </a:lnSpc>
            </a:pPr>
            <a:r>
              <a:rPr lang="en-US" sz="1700" dirty="0">
                <a:solidFill>
                  <a:schemeClr val="tx1">
                    <a:lumMod val="95000"/>
                    <a:lumOff val="5000"/>
                  </a:schemeClr>
                </a:solidFill>
                <a:ea typeface="Roboto" pitchFamily="34" charset="-122"/>
                <a:cs typeface="Roboto" pitchFamily="34" charset="-120"/>
              </a:rPr>
              <a:t>Compact design reduces the overall weight of EV power systems.</a:t>
            </a:r>
            <a:endParaRPr lang="en-US" sz="1700" dirty="0">
              <a:solidFill>
                <a:schemeClr val="tx1">
                  <a:lumMod val="95000"/>
                  <a:lumOff val="5000"/>
                </a:schemeClr>
              </a:solidFill>
            </a:endParaRPr>
          </a:p>
        </p:txBody>
      </p:sp>
      <p:sp>
        <p:nvSpPr>
          <p:cNvPr id="22" name="Shape 20"/>
          <p:cNvSpPr/>
          <p:nvPr/>
        </p:nvSpPr>
        <p:spPr>
          <a:xfrm>
            <a:off x="7527905" y="5460564"/>
            <a:ext cx="756642" cy="30480"/>
          </a:xfrm>
          <a:prstGeom prst="roundRect">
            <a:avLst>
              <a:gd name="adj" fmla="val 297937"/>
            </a:avLst>
          </a:prstGeom>
          <a:solidFill>
            <a:srgbClr val="313E80"/>
          </a:solidFill>
          <a:ln/>
        </p:spPr>
      </p:sp>
      <p:sp>
        <p:nvSpPr>
          <p:cNvPr id="23" name="Shape 21"/>
          <p:cNvSpPr/>
          <p:nvPr/>
        </p:nvSpPr>
        <p:spPr>
          <a:xfrm>
            <a:off x="7072015" y="5232678"/>
            <a:ext cx="486370" cy="486370"/>
          </a:xfrm>
          <a:prstGeom prst="roundRect">
            <a:avLst>
              <a:gd name="adj" fmla="val 18671"/>
            </a:avLst>
          </a:prstGeom>
          <a:solidFill>
            <a:srgbClr val="182567"/>
          </a:solidFill>
          <a:ln w="7620">
            <a:solidFill>
              <a:srgbClr val="313E80"/>
            </a:solidFill>
            <a:prstDash val="solid"/>
          </a:ln>
        </p:spPr>
      </p:sp>
      <p:sp>
        <p:nvSpPr>
          <p:cNvPr id="24" name="Text 22"/>
          <p:cNvSpPr/>
          <p:nvPr/>
        </p:nvSpPr>
        <p:spPr>
          <a:xfrm>
            <a:off x="7222987" y="5313641"/>
            <a:ext cx="184309" cy="324326"/>
          </a:xfrm>
          <a:prstGeom prst="rect">
            <a:avLst/>
          </a:prstGeom>
          <a:noFill/>
          <a:ln/>
        </p:spPr>
        <p:txBody>
          <a:bodyPr wrap="none" lIns="0" tIns="0" rIns="0" bIns="0" rtlCol="0" anchor="t"/>
          <a:lstStyle/>
          <a:p>
            <a:pPr algn="ctr">
              <a:lnSpc>
                <a:spcPts val="2550"/>
              </a:lnSpc>
            </a:pPr>
            <a:r>
              <a:rPr lang="en-US" sz="2550" dirty="0">
                <a:solidFill>
                  <a:schemeClr val="bg1"/>
                </a:solidFill>
                <a:ea typeface="Roboto Medium" pitchFamily="34" charset="-122"/>
                <a:cs typeface="Roboto Medium" pitchFamily="34" charset="-120"/>
              </a:rPr>
              <a:t>4</a:t>
            </a:r>
            <a:endParaRPr lang="en-US" sz="2550" dirty="0">
              <a:solidFill>
                <a:schemeClr val="bg1"/>
              </a:solidFill>
            </a:endParaRPr>
          </a:p>
        </p:txBody>
      </p:sp>
      <p:sp>
        <p:nvSpPr>
          <p:cNvPr id="25" name="Text 23"/>
          <p:cNvSpPr/>
          <p:nvPr/>
        </p:nvSpPr>
        <p:spPr>
          <a:xfrm>
            <a:off x="8504278" y="5205651"/>
            <a:ext cx="4477583" cy="337780"/>
          </a:xfrm>
          <a:prstGeom prst="rect">
            <a:avLst/>
          </a:prstGeom>
          <a:noFill/>
          <a:ln/>
        </p:spPr>
        <p:txBody>
          <a:bodyPr wrap="none" lIns="0" tIns="0" rIns="0" bIns="0" rtlCol="0" anchor="t"/>
          <a:lstStyle/>
          <a:p>
            <a:pPr>
              <a:lnSpc>
                <a:spcPts val="2650"/>
              </a:lnSpc>
            </a:pPr>
            <a:r>
              <a:rPr lang="en-US" sz="2100" dirty="0">
                <a:solidFill>
                  <a:schemeClr val="tx1">
                    <a:lumMod val="95000"/>
                    <a:lumOff val="5000"/>
                  </a:schemeClr>
                </a:solidFill>
                <a:ea typeface="Roboto Medium" pitchFamily="34" charset="-122"/>
                <a:cs typeface="Roboto Medium" pitchFamily="34" charset="-120"/>
              </a:rPr>
              <a:t>Integration of Wide-Bandgap Devices</a:t>
            </a:r>
            <a:endParaRPr lang="en-US" sz="2100" dirty="0">
              <a:solidFill>
                <a:schemeClr val="tx1">
                  <a:lumMod val="95000"/>
                  <a:lumOff val="5000"/>
                </a:schemeClr>
              </a:solidFill>
            </a:endParaRPr>
          </a:p>
        </p:txBody>
      </p:sp>
      <p:sp>
        <p:nvSpPr>
          <p:cNvPr id="26" name="Text 24"/>
          <p:cNvSpPr/>
          <p:nvPr/>
        </p:nvSpPr>
        <p:spPr>
          <a:xfrm>
            <a:off x="8504278" y="5673091"/>
            <a:ext cx="5369481" cy="345877"/>
          </a:xfrm>
          <a:prstGeom prst="rect">
            <a:avLst/>
          </a:prstGeom>
          <a:noFill/>
          <a:ln/>
        </p:spPr>
        <p:txBody>
          <a:bodyPr wrap="none" lIns="0" tIns="0" rIns="0" bIns="0" rtlCol="0" anchor="t"/>
          <a:lstStyle/>
          <a:p>
            <a:pPr>
              <a:lnSpc>
                <a:spcPts val="2700"/>
              </a:lnSpc>
            </a:pPr>
            <a:r>
              <a:rPr lang="en-US" sz="1700" dirty="0">
                <a:solidFill>
                  <a:schemeClr val="tx1">
                    <a:lumMod val="95000"/>
                    <a:lumOff val="5000"/>
                  </a:schemeClr>
                </a:solidFill>
                <a:ea typeface="Roboto" pitchFamily="34" charset="-122"/>
                <a:cs typeface="Roboto" pitchFamily="34" charset="-120"/>
              </a:rPr>
              <a:t>SiC and GaN semiconductors:</a:t>
            </a:r>
            <a:endParaRPr lang="en-US" sz="1700" dirty="0">
              <a:solidFill>
                <a:schemeClr val="tx1">
                  <a:lumMod val="95000"/>
                  <a:lumOff val="5000"/>
                </a:schemeClr>
              </a:solidFill>
            </a:endParaRPr>
          </a:p>
        </p:txBody>
      </p:sp>
      <p:sp>
        <p:nvSpPr>
          <p:cNvPr id="27" name="Text 25"/>
          <p:cNvSpPr/>
          <p:nvPr/>
        </p:nvSpPr>
        <p:spPr>
          <a:xfrm>
            <a:off x="8504278" y="6148627"/>
            <a:ext cx="5369481" cy="345877"/>
          </a:xfrm>
          <a:prstGeom prst="rect">
            <a:avLst/>
          </a:prstGeom>
          <a:noFill/>
          <a:ln/>
        </p:spPr>
        <p:txBody>
          <a:bodyPr wrap="none" lIns="0" tIns="0" rIns="0" bIns="0" rtlCol="0" anchor="t"/>
          <a:lstStyle/>
          <a:p>
            <a:pPr marL="342900" indent="-342900">
              <a:lnSpc>
                <a:spcPts val="2700"/>
              </a:lnSpc>
              <a:buSzPct val="100000"/>
              <a:buChar char="•"/>
            </a:pPr>
            <a:r>
              <a:rPr lang="en-US" sz="1700" dirty="0">
                <a:solidFill>
                  <a:schemeClr val="tx1">
                    <a:lumMod val="95000"/>
                    <a:lumOff val="5000"/>
                  </a:schemeClr>
                </a:solidFill>
                <a:ea typeface="Roboto" pitchFamily="34" charset="-122"/>
                <a:cs typeface="Roboto" pitchFamily="34" charset="-120"/>
              </a:rPr>
              <a:t>Enable higher switching frequencies.</a:t>
            </a:r>
            <a:endParaRPr lang="en-US" sz="1700" dirty="0">
              <a:solidFill>
                <a:schemeClr val="tx1">
                  <a:lumMod val="95000"/>
                  <a:lumOff val="5000"/>
                </a:schemeClr>
              </a:solidFill>
            </a:endParaRPr>
          </a:p>
        </p:txBody>
      </p:sp>
      <p:sp>
        <p:nvSpPr>
          <p:cNvPr id="28" name="Text 26"/>
          <p:cNvSpPr/>
          <p:nvPr/>
        </p:nvSpPr>
        <p:spPr>
          <a:xfrm>
            <a:off x="8504278" y="6570108"/>
            <a:ext cx="5369481" cy="691753"/>
          </a:xfrm>
          <a:prstGeom prst="rect">
            <a:avLst/>
          </a:prstGeom>
          <a:noFill/>
          <a:ln/>
        </p:spPr>
        <p:txBody>
          <a:bodyPr wrap="square" lIns="0" tIns="0" rIns="0" bIns="0" rtlCol="0" anchor="t"/>
          <a:lstStyle/>
          <a:p>
            <a:pPr marL="342900" indent="-342900">
              <a:lnSpc>
                <a:spcPts val="2700"/>
              </a:lnSpc>
              <a:buSzPct val="100000"/>
              <a:buChar char="•"/>
            </a:pPr>
            <a:r>
              <a:rPr lang="en-US" sz="1700" dirty="0">
                <a:solidFill>
                  <a:schemeClr val="tx1">
                    <a:lumMod val="95000"/>
                    <a:lumOff val="5000"/>
                  </a:schemeClr>
                </a:solidFill>
                <a:ea typeface="Roboto" pitchFamily="34" charset="-122"/>
                <a:cs typeface="Roboto" pitchFamily="34" charset="-120"/>
              </a:rPr>
              <a:t>Improve thermal performance, reducing heat dissipation requirements.</a:t>
            </a:r>
            <a:endParaRPr lang="en-US" sz="1700" dirty="0">
              <a:solidFill>
                <a:schemeClr val="tx1">
                  <a:lumMod val="95000"/>
                  <a:lumOff val="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58667" y="616506"/>
            <a:ext cx="5419725" cy="677466"/>
          </a:xfrm>
          <a:prstGeom prst="rect">
            <a:avLst/>
          </a:prstGeom>
          <a:noFill/>
          <a:ln/>
        </p:spPr>
        <p:txBody>
          <a:bodyPr wrap="none" lIns="0" tIns="0" rIns="0" bIns="0" rtlCol="0" anchor="t"/>
          <a:lstStyle/>
          <a:p>
            <a:pPr>
              <a:lnSpc>
                <a:spcPts val="5300"/>
              </a:lnSpc>
            </a:pPr>
            <a:r>
              <a:rPr lang="en-US" sz="4250" dirty="0">
                <a:ea typeface="Roboto Medium" pitchFamily="34" charset="-122"/>
                <a:cs typeface="Roboto Medium" pitchFamily="34" charset="-120"/>
              </a:rPr>
              <a:t>Applications in EVs</a:t>
            </a:r>
            <a:endParaRPr lang="en-US" sz="4250" dirty="0"/>
          </a:p>
        </p:txBody>
      </p:sp>
      <p:sp>
        <p:nvSpPr>
          <p:cNvPr id="3" name="Shape 1"/>
          <p:cNvSpPr/>
          <p:nvPr/>
        </p:nvSpPr>
        <p:spPr>
          <a:xfrm>
            <a:off x="7299960" y="1727479"/>
            <a:ext cx="30480" cy="5575935"/>
          </a:xfrm>
          <a:prstGeom prst="roundRect">
            <a:avLst>
              <a:gd name="adj" fmla="val 298728"/>
            </a:avLst>
          </a:prstGeom>
          <a:solidFill>
            <a:srgbClr val="313E80"/>
          </a:solidFill>
          <a:ln/>
        </p:spPr>
      </p:sp>
      <p:sp>
        <p:nvSpPr>
          <p:cNvPr id="4" name="Shape 2"/>
          <p:cNvSpPr/>
          <p:nvPr/>
        </p:nvSpPr>
        <p:spPr>
          <a:xfrm>
            <a:off x="6343174" y="2199918"/>
            <a:ext cx="758666" cy="30480"/>
          </a:xfrm>
          <a:prstGeom prst="roundRect">
            <a:avLst>
              <a:gd name="adj" fmla="val 298728"/>
            </a:avLst>
          </a:prstGeom>
          <a:solidFill>
            <a:srgbClr val="313E80"/>
          </a:solidFill>
          <a:ln/>
        </p:spPr>
      </p:sp>
      <p:sp>
        <p:nvSpPr>
          <p:cNvPr id="5" name="Shape 3"/>
          <p:cNvSpPr/>
          <p:nvPr/>
        </p:nvSpPr>
        <p:spPr>
          <a:xfrm>
            <a:off x="7071360" y="1971318"/>
            <a:ext cx="487680" cy="487680"/>
          </a:xfrm>
          <a:prstGeom prst="roundRect">
            <a:avLst>
              <a:gd name="adj" fmla="val 18671"/>
            </a:avLst>
          </a:prstGeom>
          <a:solidFill>
            <a:srgbClr val="182567"/>
          </a:solidFill>
          <a:ln w="7620">
            <a:solidFill>
              <a:srgbClr val="313E80"/>
            </a:solidFill>
            <a:prstDash val="solid"/>
          </a:ln>
        </p:spPr>
      </p:sp>
      <p:sp>
        <p:nvSpPr>
          <p:cNvPr id="6" name="Text 4"/>
          <p:cNvSpPr/>
          <p:nvPr/>
        </p:nvSpPr>
        <p:spPr>
          <a:xfrm>
            <a:off x="7222809" y="2052519"/>
            <a:ext cx="184785" cy="325160"/>
          </a:xfrm>
          <a:prstGeom prst="rect">
            <a:avLst/>
          </a:prstGeom>
          <a:noFill/>
          <a:ln/>
        </p:spPr>
        <p:txBody>
          <a:bodyPr wrap="none" lIns="0" tIns="0" rIns="0" bIns="0" rtlCol="0" anchor="t"/>
          <a:lstStyle/>
          <a:p>
            <a:pPr algn="ctr">
              <a:lnSpc>
                <a:spcPts val="2550"/>
              </a:lnSpc>
            </a:pPr>
            <a:r>
              <a:rPr lang="en-US" sz="2550" dirty="0">
                <a:solidFill>
                  <a:schemeClr val="bg1"/>
                </a:solidFill>
                <a:ea typeface="Roboto Medium" pitchFamily="34" charset="-122"/>
                <a:cs typeface="Roboto Medium" pitchFamily="34" charset="-120"/>
              </a:rPr>
              <a:t>1</a:t>
            </a:r>
            <a:endParaRPr lang="en-US" sz="2550" dirty="0">
              <a:solidFill>
                <a:schemeClr val="bg1"/>
              </a:solidFill>
            </a:endParaRPr>
          </a:p>
        </p:txBody>
      </p:sp>
      <p:sp>
        <p:nvSpPr>
          <p:cNvPr id="7" name="Text 5"/>
          <p:cNvSpPr/>
          <p:nvPr/>
        </p:nvSpPr>
        <p:spPr>
          <a:xfrm>
            <a:off x="1325880" y="1944173"/>
            <a:ext cx="4797028" cy="338733"/>
          </a:xfrm>
          <a:prstGeom prst="rect">
            <a:avLst/>
          </a:prstGeom>
          <a:noFill/>
          <a:ln/>
        </p:spPr>
        <p:txBody>
          <a:bodyPr wrap="none" lIns="0" tIns="0" rIns="0" bIns="0" rtlCol="0" anchor="t"/>
          <a:lstStyle/>
          <a:p>
            <a:pPr algn="r">
              <a:lnSpc>
                <a:spcPts val="2650"/>
              </a:lnSpc>
            </a:pPr>
            <a:r>
              <a:rPr lang="en-US" sz="2100" dirty="0">
                <a:ea typeface="Roboto Medium" pitchFamily="34" charset="-122"/>
                <a:cs typeface="Roboto Medium" pitchFamily="34" charset="-120"/>
              </a:rPr>
              <a:t>Battery Energy Storage Systems (BESS)</a:t>
            </a:r>
            <a:endParaRPr lang="en-US" sz="2100" dirty="0"/>
          </a:p>
        </p:txBody>
      </p:sp>
      <p:sp>
        <p:nvSpPr>
          <p:cNvPr id="8" name="Text 6"/>
          <p:cNvSpPr/>
          <p:nvPr/>
        </p:nvSpPr>
        <p:spPr>
          <a:xfrm>
            <a:off x="758666" y="2412922"/>
            <a:ext cx="5364242" cy="346829"/>
          </a:xfrm>
          <a:prstGeom prst="rect">
            <a:avLst/>
          </a:prstGeom>
          <a:noFill/>
          <a:ln/>
        </p:spPr>
        <p:txBody>
          <a:bodyPr wrap="none" lIns="0" tIns="0" rIns="0" bIns="0" rtlCol="0" anchor="t"/>
          <a:lstStyle/>
          <a:p>
            <a:pPr marL="342900" indent="-342900">
              <a:lnSpc>
                <a:spcPts val="2700"/>
              </a:lnSpc>
              <a:buSzPct val="100000"/>
              <a:buChar char="•"/>
            </a:pPr>
            <a:r>
              <a:rPr lang="en-US" sz="1700" dirty="0">
                <a:ea typeface="Roboto" pitchFamily="34" charset="-122"/>
                <a:cs typeface="Roboto" pitchFamily="34" charset="-120"/>
              </a:rPr>
              <a:t>Manages charging and discharging of EV batteries.</a:t>
            </a:r>
            <a:endParaRPr lang="en-US" sz="1700" dirty="0"/>
          </a:p>
        </p:txBody>
      </p:sp>
      <p:sp>
        <p:nvSpPr>
          <p:cNvPr id="9" name="Text 7"/>
          <p:cNvSpPr/>
          <p:nvPr/>
        </p:nvSpPr>
        <p:spPr>
          <a:xfrm>
            <a:off x="758666" y="2835593"/>
            <a:ext cx="5364242" cy="693658"/>
          </a:xfrm>
          <a:prstGeom prst="rect">
            <a:avLst/>
          </a:prstGeom>
          <a:noFill/>
          <a:ln/>
        </p:spPr>
        <p:txBody>
          <a:bodyPr wrap="square" lIns="0" tIns="0" rIns="0" bIns="0" rtlCol="0" anchor="t"/>
          <a:lstStyle/>
          <a:p>
            <a:pPr marL="342900" indent="-342900">
              <a:lnSpc>
                <a:spcPts val="2700"/>
              </a:lnSpc>
              <a:buSzPct val="100000"/>
              <a:buChar char="•"/>
            </a:pPr>
            <a:r>
              <a:rPr lang="en-US" sz="1700" dirty="0">
                <a:ea typeface="Roboto" pitchFamily="34" charset="-122"/>
                <a:cs typeface="Roboto" pitchFamily="34" charset="-120"/>
              </a:rPr>
              <a:t>Balances energy flow between the battery and drivetrain.</a:t>
            </a:r>
            <a:endParaRPr lang="en-US" sz="1700" dirty="0"/>
          </a:p>
        </p:txBody>
      </p:sp>
      <p:sp>
        <p:nvSpPr>
          <p:cNvPr id="10" name="Shape 8"/>
          <p:cNvSpPr/>
          <p:nvPr/>
        </p:nvSpPr>
        <p:spPr>
          <a:xfrm>
            <a:off x="7528560" y="3283744"/>
            <a:ext cx="758666" cy="30480"/>
          </a:xfrm>
          <a:prstGeom prst="roundRect">
            <a:avLst>
              <a:gd name="adj" fmla="val 298728"/>
            </a:avLst>
          </a:prstGeom>
          <a:solidFill>
            <a:srgbClr val="313E80"/>
          </a:solidFill>
          <a:ln/>
        </p:spPr>
      </p:sp>
      <p:sp>
        <p:nvSpPr>
          <p:cNvPr id="11" name="Shape 9"/>
          <p:cNvSpPr/>
          <p:nvPr/>
        </p:nvSpPr>
        <p:spPr>
          <a:xfrm>
            <a:off x="7071360" y="3055144"/>
            <a:ext cx="487680" cy="487680"/>
          </a:xfrm>
          <a:prstGeom prst="roundRect">
            <a:avLst>
              <a:gd name="adj" fmla="val 18671"/>
            </a:avLst>
          </a:prstGeom>
          <a:solidFill>
            <a:srgbClr val="182567"/>
          </a:solidFill>
          <a:ln w="7620">
            <a:solidFill>
              <a:srgbClr val="313E80"/>
            </a:solidFill>
            <a:prstDash val="solid"/>
          </a:ln>
        </p:spPr>
      </p:sp>
      <p:sp>
        <p:nvSpPr>
          <p:cNvPr id="12" name="Text 10"/>
          <p:cNvSpPr/>
          <p:nvPr/>
        </p:nvSpPr>
        <p:spPr>
          <a:xfrm>
            <a:off x="7222809" y="3136345"/>
            <a:ext cx="184785" cy="325160"/>
          </a:xfrm>
          <a:prstGeom prst="rect">
            <a:avLst/>
          </a:prstGeom>
          <a:noFill/>
          <a:ln/>
        </p:spPr>
        <p:txBody>
          <a:bodyPr wrap="none" lIns="0" tIns="0" rIns="0" bIns="0" rtlCol="0" anchor="t"/>
          <a:lstStyle/>
          <a:p>
            <a:pPr algn="ctr">
              <a:lnSpc>
                <a:spcPts val="2550"/>
              </a:lnSpc>
            </a:pPr>
            <a:r>
              <a:rPr lang="en-US" sz="2550" dirty="0">
                <a:solidFill>
                  <a:schemeClr val="bg1"/>
                </a:solidFill>
                <a:ea typeface="Roboto Medium" pitchFamily="34" charset="-122"/>
                <a:cs typeface="Roboto Medium" pitchFamily="34" charset="-120"/>
              </a:rPr>
              <a:t>2</a:t>
            </a:r>
            <a:endParaRPr lang="en-US" sz="2550" dirty="0">
              <a:solidFill>
                <a:schemeClr val="bg1"/>
              </a:solidFill>
            </a:endParaRPr>
          </a:p>
        </p:txBody>
      </p:sp>
      <p:sp>
        <p:nvSpPr>
          <p:cNvPr id="13" name="Text 11"/>
          <p:cNvSpPr/>
          <p:nvPr/>
        </p:nvSpPr>
        <p:spPr>
          <a:xfrm>
            <a:off x="8507493" y="3027999"/>
            <a:ext cx="2709863" cy="338733"/>
          </a:xfrm>
          <a:prstGeom prst="rect">
            <a:avLst/>
          </a:prstGeom>
          <a:noFill/>
          <a:ln/>
        </p:spPr>
        <p:txBody>
          <a:bodyPr wrap="none" lIns="0" tIns="0" rIns="0" bIns="0" rtlCol="0" anchor="t"/>
          <a:lstStyle/>
          <a:p>
            <a:pPr>
              <a:lnSpc>
                <a:spcPts val="2650"/>
              </a:lnSpc>
            </a:pPr>
            <a:r>
              <a:rPr lang="en-US" sz="2100" dirty="0">
                <a:ea typeface="Roboto Medium" pitchFamily="34" charset="-122"/>
                <a:cs typeface="Roboto Medium" pitchFamily="34" charset="-120"/>
              </a:rPr>
              <a:t>Regenerative Braking</a:t>
            </a:r>
            <a:endParaRPr lang="en-US" sz="2100" dirty="0"/>
          </a:p>
        </p:txBody>
      </p:sp>
      <p:sp>
        <p:nvSpPr>
          <p:cNvPr id="14" name="Text 12"/>
          <p:cNvSpPr/>
          <p:nvPr/>
        </p:nvSpPr>
        <p:spPr>
          <a:xfrm>
            <a:off x="8507492" y="3496747"/>
            <a:ext cx="5364242" cy="693658"/>
          </a:xfrm>
          <a:prstGeom prst="rect">
            <a:avLst/>
          </a:prstGeom>
          <a:noFill/>
          <a:ln/>
        </p:spPr>
        <p:txBody>
          <a:bodyPr wrap="square" lIns="0" tIns="0" rIns="0" bIns="0" rtlCol="0" anchor="t"/>
          <a:lstStyle/>
          <a:p>
            <a:pPr marL="342900" indent="-342900">
              <a:lnSpc>
                <a:spcPts val="2700"/>
              </a:lnSpc>
              <a:buSzPct val="100000"/>
              <a:buChar char="•"/>
            </a:pPr>
            <a:r>
              <a:rPr lang="en-US" sz="1700" dirty="0">
                <a:ea typeface="Roboto" pitchFamily="34" charset="-122"/>
                <a:cs typeface="Roboto" pitchFamily="34" charset="-120"/>
              </a:rPr>
              <a:t>Recovers kinetic energy during braking and stores it back in the battery.</a:t>
            </a:r>
            <a:endParaRPr lang="en-US" sz="1700" dirty="0"/>
          </a:p>
        </p:txBody>
      </p:sp>
      <p:sp>
        <p:nvSpPr>
          <p:cNvPr id="15" name="Shape 13"/>
          <p:cNvSpPr/>
          <p:nvPr/>
        </p:nvSpPr>
        <p:spPr>
          <a:xfrm>
            <a:off x="6343174" y="4435078"/>
            <a:ext cx="758666" cy="30480"/>
          </a:xfrm>
          <a:prstGeom prst="roundRect">
            <a:avLst>
              <a:gd name="adj" fmla="val 298728"/>
            </a:avLst>
          </a:prstGeom>
          <a:solidFill>
            <a:srgbClr val="313E80"/>
          </a:solidFill>
          <a:ln/>
        </p:spPr>
      </p:sp>
      <p:sp>
        <p:nvSpPr>
          <p:cNvPr id="16" name="Shape 14"/>
          <p:cNvSpPr/>
          <p:nvPr/>
        </p:nvSpPr>
        <p:spPr>
          <a:xfrm>
            <a:off x="7071360" y="4206478"/>
            <a:ext cx="487680" cy="487680"/>
          </a:xfrm>
          <a:prstGeom prst="roundRect">
            <a:avLst>
              <a:gd name="adj" fmla="val 18671"/>
            </a:avLst>
          </a:prstGeom>
          <a:solidFill>
            <a:srgbClr val="182567"/>
          </a:solidFill>
          <a:ln w="7620">
            <a:solidFill>
              <a:srgbClr val="313E80"/>
            </a:solidFill>
            <a:prstDash val="solid"/>
          </a:ln>
        </p:spPr>
      </p:sp>
      <p:sp>
        <p:nvSpPr>
          <p:cNvPr id="17" name="Text 15"/>
          <p:cNvSpPr/>
          <p:nvPr/>
        </p:nvSpPr>
        <p:spPr>
          <a:xfrm>
            <a:off x="7222809" y="4287679"/>
            <a:ext cx="184785" cy="325160"/>
          </a:xfrm>
          <a:prstGeom prst="rect">
            <a:avLst/>
          </a:prstGeom>
          <a:noFill/>
          <a:ln/>
        </p:spPr>
        <p:txBody>
          <a:bodyPr wrap="none" lIns="0" tIns="0" rIns="0" bIns="0" rtlCol="0" anchor="t"/>
          <a:lstStyle/>
          <a:p>
            <a:pPr algn="ctr">
              <a:lnSpc>
                <a:spcPts val="2550"/>
              </a:lnSpc>
            </a:pPr>
            <a:r>
              <a:rPr lang="en-US" sz="2550" dirty="0">
                <a:solidFill>
                  <a:schemeClr val="bg1"/>
                </a:solidFill>
                <a:ea typeface="Roboto Medium" pitchFamily="34" charset="-122"/>
                <a:cs typeface="Roboto Medium" pitchFamily="34" charset="-120"/>
              </a:rPr>
              <a:t>3</a:t>
            </a:r>
            <a:endParaRPr lang="en-US" sz="2550" dirty="0">
              <a:solidFill>
                <a:schemeClr val="bg1"/>
              </a:solidFill>
            </a:endParaRPr>
          </a:p>
        </p:txBody>
      </p:sp>
      <p:sp>
        <p:nvSpPr>
          <p:cNvPr id="18" name="Text 16"/>
          <p:cNvSpPr/>
          <p:nvPr/>
        </p:nvSpPr>
        <p:spPr>
          <a:xfrm>
            <a:off x="3413047" y="4179333"/>
            <a:ext cx="2709863" cy="338733"/>
          </a:xfrm>
          <a:prstGeom prst="rect">
            <a:avLst/>
          </a:prstGeom>
          <a:noFill/>
          <a:ln/>
        </p:spPr>
        <p:txBody>
          <a:bodyPr wrap="none" lIns="0" tIns="0" rIns="0" bIns="0" rtlCol="0" anchor="t"/>
          <a:lstStyle/>
          <a:p>
            <a:pPr algn="r">
              <a:lnSpc>
                <a:spcPts val="2650"/>
              </a:lnSpc>
            </a:pPr>
            <a:r>
              <a:rPr lang="en-US" sz="2100" dirty="0">
                <a:ea typeface="Roboto Medium" pitchFamily="34" charset="-122"/>
                <a:cs typeface="Roboto Medium" pitchFamily="34" charset="-120"/>
              </a:rPr>
              <a:t>Traction Systems</a:t>
            </a:r>
            <a:endParaRPr lang="en-US" sz="2100" dirty="0"/>
          </a:p>
        </p:txBody>
      </p:sp>
      <p:sp>
        <p:nvSpPr>
          <p:cNvPr id="19" name="Text 17"/>
          <p:cNvSpPr/>
          <p:nvPr/>
        </p:nvSpPr>
        <p:spPr>
          <a:xfrm>
            <a:off x="758666" y="4648081"/>
            <a:ext cx="5364242" cy="693658"/>
          </a:xfrm>
          <a:prstGeom prst="rect">
            <a:avLst/>
          </a:prstGeom>
          <a:noFill/>
          <a:ln/>
        </p:spPr>
        <p:txBody>
          <a:bodyPr wrap="square" lIns="0" tIns="0" rIns="0" bIns="0" rtlCol="0" anchor="t"/>
          <a:lstStyle/>
          <a:p>
            <a:pPr marL="342900" indent="-342900">
              <a:lnSpc>
                <a:spcPts val="2700"/>
              </a:lnSpc>
              <a:buSzPct val="100000"/>
              <a:buChar char="•"/>
            </a:pPr>
            <a:r>
              <a:rPr lang="en-US" sz="1700" dirty="0">
                <a:ea typeface="Roboto" pitchFamily="34" charset="-122"/>
                <a:cs typeface="Roboto" pitchFamily="34" charset="-120"/>
              </a:rPr>
              <a:t>Provides power to the motor efficiently, even under varying speed and load conditions.</a:t>
            </a:r>
            <a:endParaRPr lang="en-US" sz="1700" dirty="0"/>
          </a:p>
        </p:txBody>
      </p:sp>
      <p:sp>
        <p:nvSpPr>
          <p:cNvPr id="20" name="Shape 18"/>
          <p:cNvSpPr/>
          <p:nvPr/>
        </p:nvSpPr>
        <p:spPr>
          <a:xfrm>
            <a:off x="7528560" y="5410557"/>
            <a:ext cx="758666" cy="30480"/>
          </a:xfrm>
          <a:prstGeom prst="roundRect">
            <a:avLst>
              <a:gd name="adj" fmla="val 298728"/>
            </a:avLst>
          </a:prstGeom>
          <a:solidFill>
            <a:srgbClr val="313E80"/>
          </a:solidFill>
          <a:ln/>
        </p:spPr>
      </p:sp>
      <p:sp>
        <p:nvSpPr>
          <p:cNvPr id="21" name="Shape 19"/>
          <p:cNvSpPr/>
          <p:nvPr/>
        </p:nvSpPr>
        <p:spPr>
          <a:xfrm>
            <a:off x="7071360" y="5181957"/>
            <a:ext cx="487680" cy="487680"/>
          </a:xfrm>
          <a:prstGeom prst="roundRect">
            <a:avLst>
              <a:gd name="adj" fmla="val 18671"/>
            </a:avLst>
          </a:prstGeom>
          <a:solidFill>
            <a:srgbClr val="182567"/>
          </a:solidFill>
          <a:ln w="7620">
            <a:solidFill>
              <a:srgbClr val="313E80"/>
            </a:solidFill>
            <a:prstDash val="solid"/>
          </a:ln>
        </p:spPr>
      </p:sp>
      <p:sp>
        <p:nvSpPr>
          <p:cNvPr id="22" name="Text 20"/>
          <p:cNvSpPr/>
          <p:nvPr/>
        </p:nvSpPr>
        <p:spPr>
          <a:xfrm>
            <a:off x="7222809" y="5263158"/>
            <a:ext cx="184785" cy="325160"/>
          </a:xfrm>
          <a:prstGeom prst="rect">
            <a:avLst/>
          </a:prstGeom>
          <a:noFill/>
          <a:ln/>
        </p:spPr>
        <p:txBody>
          <a:bodyPr wrap="none" lIns="0" tIns="0" rIns="0" bIns="0" rtlCol="0" anchor="t"/>
          <a:lstStyle/>
          <a:p>
            <a:pPr algn="ctr">
              <a:lnSpc>
                <a:spcPts val="2550"/>
              </a:lnSpc>
            </a:pPr>
            <a:r>
              <a:rPr lang="en-US" sz="2550" dirty="0">
                <a:solidFill>
                  <a:schemeClr val="bg1"/>
                </a:solidFill>
                <a:ea typeface="Roboto Medium" pitchFamily="34" charset="-122"/>
                <a:cs typeface="Roboto Medium" pitchFamily="34" charset="-120"/>
              </a:rPr>
              <a:t>4</a:t>
            </a:r>
            <a:endParaRPr lang="en-US" sz="2550" dirty="0">
              <a:solidFill>
                <a:schemeClr val="bg1"/>
              </a:solidFill>
            </a:endParaRPr>
          </a:p>
        </p:txBody>
      </p:sp>
      <p:sp>
        <p:nvSpPr>
          <p:cNvPr id="23" name="Text 21"/>
          <p:cNvSpPr/>
          <p:nvPr/>
        </p:nvSpPr>
        <p:spPr>
          <a:xfrm>
            <a:off x="8507492" y="5154812"/>
            <a:ext cx="3427452" cy="338733"/>
          </a:xfrm>
          <a:prstGeom prst="rect">
            <a:avLst/>
          </a:prstGeom>
          <a:noFill/>
          <a:ln/>
        </p:spPr>
        <p:txBody>
          <a:bodyPr wrap="none" lIns="0" tIns="0" rIns="0" bIns="0" rtlCol="0" anchor="t"/>
          <a:lstStyle/>
          <a:p>
            <a:pPr>
              <a:lnSpc>
                <a:spcPts val="2650"/>
              </a:lnSpc>
            </a:pPr>
            <a:r>
              <a:rPr lang="en-US" sz="2100" dirty="0">
                <a:ea typeface="Roboto Medium" pitchFamily="34" charset="-122"/>
                <a:cs typeface="Roboto Medium" pitchFamily="34" charset="-120"/>
              </a:rPr>
              <a:t>Fast-Charging Infrastructure</a:t>
            </a:r>
            <a:endParaRPr lang="en-US" sz="2100" dirty="0"/>
          </a:p>
        </p:txBody>
      </p:sp>
      <p:sp>
        <p:nvSpPr>
          <p:cNvPr id="24" name="Text 22"/>
          <p:cNvSpPr/>
          <p:nvPr/>
        </p:nvSpPr>
        <p:spPr>
          <a:xfrm>
            <a:off x="8507492" y="5623560"/>
            <a:ext cx="5364242" cy="693658"/>
          </a:xfrm>
          <a:prstGeom prst="rect">
            <a:avLst/>
          </a:prstGeom>
          <a:noFill/>
          <a:ln/>
        </p:spPr>
        <p:txBody>
          <a:bodyPr wrap="square" lIns="0" tIns="0" rIns="0" bIns="0" rtlCol="0" anchor="t"/>
          <a:lstStyle/>
          <a:p>
            <a:pPr marL="342900" indent="-342900">
              <a:lnSpc>
                <a:spcPts val="2700"/>
              </a:lnSpc>
              <a:buSzPct val="100000"/>
              <a:buChar char="•"/>
            </a:pPr>
            <a:r>
              <a:rPr lang="en-US" sz="1700" dirty="0">
                <a:ea typeface="Roboto" pitchFamily="34" charset="-122"/>
                <a:cs typeface="Roboto" pitchFamily="34" charset="-120"/>
              </a:rPr>
              <a:t>Reduces energy loss during high-power charging cycles.</a:t>
            </a:r>
            <a:endParaRPr lang="en-US" sz="1700" dirty="0"/>
          </a:p>
        </p:txBody>
      </p:sp>
      <p:sp>
        <p:nvSpPr>
          <p:cNvPr id="25" name="Text 23"/>
          <p:cNvSpPr/>
          <p:nvPr/>
        </p:nvSpPr>
        <p:spPr>
          <a:xfrm>
            <a:off x="8507492" y="6393061"/>
            <a:ext cx="5364242" cy="693658"/>
          </a:xfrm>
          <a:prstGeom prst="rect">
            <a:avLst/>
          </a:prstGeom>
          <a:noFill/>
          <a:ln/>
        </p:spPr>
        <p:txBody>
          <a:bodyPr wrap="square" lIns="0" tIns="0" rIns="0" bIns="0" rtlCol="0" anchor="t"/>
          <a:lstStyle/>
          <a:p>
            <a:pPr marL="342900" indent="-342900">
              <a:lnSpc>
                <a:spcPts val="2700"/>
              </a:lnSpc>
              <a:buSzPct val="100000"/>
              <a:buChar char="•"/>
            </a:pPr>
            <a:r>
              <a:rPr lang="en-US" sz="1700" dirty="0">
                <a:ea typeface="Roboto" pitchFamily="34" charset="-122"/>
                <a:cs typeface="Roboto" pitchFamily="34" charset="-120"/>
              </a:rPr>
              <a:t>Supports modular and scalable EV charging systems.</a:t>
            </a:r>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4231DB-2F8E-4ACC-0EDF-6DF3319DC3EE}"/>
              </a:ext>
            </a:extLst>
          </p:cNvPr>
          <p:cNvSpPr txBox="1"/>
          <p:nvPr/>
        </p:nvSpPr>
        <p:spPr>
          <a:xfrm>
            <a:off x="1516284" y="532436"/>
            <a:ext cx="11377914" cy="584775"/>
          </a:xfrm>
          <a:prstGeom prst="rect">
            <a:avLst/>
          </a:prstGeom>
          <a:noFill/>
        </p:spPr>
        <p:txBody>
          <a:bodyPr wrap="square" rtlCol="0">
            <a:spAutoFit/>
          </a:bodyPr>
          <a:lstStyle/>
          <a:p>
            <a:pPr algn="ctr"/>
            <a:r>
              <a:rPr lang="en-IN" sz="3200" dirty="0"/>
              <a:t>Why DAB Converter?</a:t>
            </a:r>
          </a:p>
        </p:txBody>
      </p:sp>
      <p:sp>
        <p:nvSpPr>
          <p:cNvPr id="3" name="TextBox 2">
            <a:extLst>
              <a:ext uri="{FF2B5EF4-FFF2-40B4-BE49-F238E27FC236}">
                <a16:creationId xmlns:a16="http://schemas.microsoft.com/office/drawing/2014/main" id="{F5415C32-5169-C407-1411-54CE9A29E99F}"/>
              </a:ext>
            </a:extLst>
          </p:cNvPr>
          <p:cNvSpPr txBox="1"/>
          <p:nvPr/>
        </p:nvSpPr>
        <p:spPr>
          <a:xfrm>
            <a:off x="1180619" y="1597306"/>
            <a:ext cx="12465934" cy="6771084"/>
          </a:xfrm>
          <a:prstGeom prst="rect">
            <a:avLst/>
          </a:prstGeom>
          <a:noFill/>
        </p:spPr>
        <p:txBody>
          <a:bodyPr wrap="square" rtlCol="0">
            <a:spAutoFit/>
          </a:bodyPr>
          <a:lstStyle/>
          <a:p>
            <a:pPr algn="just"/>
            <a:r>
              <a:rPr lang="en-US" sz="2200" dirty="0"/>
              <a:t>-When the rated voltage and current of switches are the same, the transmission power of IBDC is proportional to the number of switches, such as the power capacity of four-switch IBDC is double that of dual-switch IBDC but half that of eight-switch IBDC, so the DAB-IBDC has the biggest power capacity. </a:t>
            </a:r>
          </a:p>
          <a:p>
            <a:pPr algn="just"/>
            <a:endParaRPr lang="en-US" sz="2200" dirty="0"/>
          </a:p>
          <a:p>
            <a:pPr algn="just"/>
            <a:r>
              <a:rPr lang="en-US" sz="2200" dirty="0"/>
              <a:t>-The output pulsation frequency for forward converter is switching frequency but for the push–pull, half-bridge and full-bridge converters is double switching frequency, so with the same output voltage, the filter for DAB-IBDC is also small.</a:t>
            </a:r>
          </a:p>
          <a:p>
            <a:pPr algn="just"/>
            <a:endParaRPr lang="en-US" sz="2200" dirty="0"/>
          </a:p>
          <a:p>
            <a:pPr algn="just"/>
            <a:r>
              <a:rPr lang="en-US" sz="2200" dirty="0"/>
              <a:t>-DAB-IBDCs have the advantages of ease of realizing soft-switching, bidirectional power transfer capability, and modular and symmetric structure.</a:t>
            </a:r>
          </a:p>
          <a:p>
            <a:pPr algn="just"/>
            <a:endParaRPr lang="en-US" sz="2200" dirty="0"/>
          </a:p>
          <a:p>
            <a:pPr algn="just"/>
            <a:r>
              <a:rPr lang="en-US" sz="2200" dirty="0"/>
              <a:t>-In recent years, the advances in new power devices and magnetic materials (especially the development of silicon carbide (SiC)- and gallium-nitride (GaN)-based power devices and iron-based nanocrystalline soft magnetic) have made DAB-IBDC feasible for eliminating bulky and heavy LF transformers from PCSs </a:t>
            </a:r>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071508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730F89-CB9E-7BEF-3A96-C3E6EB9A3DD9}"/>
              </a:ext>
            </a:extLst>
          </p:cNvPr>
          <p:cNvSpPr txBox="1"/>
          <p:nvPr/>
        </p:nvSpPr>
        <p:spPr>
          <a:xfrm>
            <a:off x="3067291" y="751824"/>
            <a:ext cx="8090704" cy="523220"/>
          </a:xfrm>
          <a:prstGeom prst="rect">
            <a:avLst/>
          </a:prstGeom>
          <a:noFill/>
        </p:spPr>
        <p:txBody>
          <a:bodyPr wrap="square" rtlCol="0">
            <a:spAutoFit/>
          </a:bodyPr>
          <a:lstStyle/>
          <a:p>
            <a:pPr algn="ctr"/>
            <a:r>
              <a:rPr lang="en-IN" sz="2800" dirty="0" err="1"/>
              <a:t>SiC</a:t>
            </a:r>
            <a:endParaRPr lang="en-IN" sz="2800" dirty="0"/>
          </a:p>
        </p:txBody>
      </p:sp>
      <p:sp>
        <p:nvSpPr>
          <p:cNvPr id="3" name="TextBox 2">
            <a:extLst>
              <a:ext uri="{FF2B5EF4-FFF2-40B4-BE49-F238E27FC236}">
                <a16:creationId xmlns:a16="http://schemas.microsoft.com/office/drawing/2014/main" id="{91832E44-FCB3-82B4-A5E8-2B9F8F2B2183}"/>
              </a:ext>
            </a:extLst>
          </p:cNvPr>
          <p:cNvSpPr txBox="1"/>
          <p:nvPr/>
        </p:nvSpPr>
        <p:spPr>
          <a:xfrm>
            <a:off x="2129741" y="1518111"/>
            <a:ext cx="11042249" cy="8894743"/>
          </a:xfrm>
          <a:prstGeom prst="rect">
            <a:avLst/>
          </a:prstGeom>
          <a:noFill/>
        </p:spPr>
        <p:txBody>
          <a:bodyPr wrap="square" rtlCol="0">
            <a:spAutoFit/>
          </a:bodyPr>
          <a:lstStyle/>
          <a:p>
            <a:r>
              <a:rPr lang="en-US" sz="2000" b="0" i="0" dirty="0">
                <a:effectLst/>
              </a:rPr>
              <a:t>DAB converters are operated at high switching frequencies  leading to higher switching loss. This issue can be addressed by employing SiC and GaN-MOSFETs, which work with lesser switching losses and can operate at much higher switching frequency</a:t>
            </a:r>
            <a:br>
              <a:rPr lang="en-US" sz="2000" b="0" i="0" dirty="0">
                <a:effectLst/>
              </a:rPr>
            </a:br>
            <a:endParaRPr lang="en-US" sz="2000" dirty="0"/>
          </a:p>
          <a:p>
            <a:endParaRPr lang="en-US" sz="2000" dirty="0"/>
          </a:p>
          <a:p>
            <a:r>
              <a:rPr lang="en-US" sz="2000" dirty="0"/>
              <a:t>DAB enabled with SiC MOSFET can be designed for lower phase shifts compared to Si-IGBT enabled DAB, which inherently reduces the inductor size and circulating current in a DAB.</a:t>
            </a:r>
          </a:p>
          <a:p>
            <a:endParaRPr lang="en-US" sz="2000" dirty="0"/>
          </a:p>
          <a:p>
            <a:endParaRPr lang="en-US" sz="2000" dirty="0"/>
          </a:p>
          <a:p>
            <a:r>
              <a:rPr lang="en-US" sz="2000" dirty="0"/>
              <a:t>SiC-MOSFET devices have a higher transient current carrying capability than Si-IGBT devices due to their superior thermal conductivity.</a:t>
            </a:r>
          </a:p>
          <a:p>
            <a:endParaRPr lang="en-US" sz="2000" dirty="0"/>
          </a:p>
          <a:p>
            <a:r>
              <a:rPr lang="en-US" sz="2000" b="0" i="0" dirty="0">
                <a:effectLst/>
              </a:rPr>
              <a:t> SiC and GaN based </a:t>
            </a:r>
            <a:r>
              <a:rPr lang="en-US" sz="2000" b="0" i="0" dirty="0">
                <a:effectLst/>
                <a:hlinkClick r:id="rId2" tooltip="Learn more about power semiconductor switches from ScienceDirect's AI-generated Topic Pages">
                  <a:extLst>
                    <a:ext uri="{A12FA001-AC4F-418D-AE19-62706E023703}">
                      <ahyp:hlinkClr xmlns:ahyp="http://schemas.microsoft.com/office/drawing/2018/hyperlinkcolor" val="tx"/>
                    </a:ext>
                  </a:extLst>
                </a:hlinkClick>
              </a:rPr>
              <a:t>power semiconductor switches</a:t>
            </a:r>
            <a:r>
              <a:rPr lang="en-US" sz="2000" b="0" i="0" dirty="0">
                <a:effectLst/>
              </a:rPr>
              <a:t>, are widely adopted due to their ability to operate at a higher switching frequency, higher voltage ratings, higher temperatures, and lesser switching losses due to lower on-state resistance compared to Si power semiconductor switches.</a:t>
            </a:r>
            <a:endParaRPr lang="en-US" sz="2000" dirty="0"/>
          </a:p>
          <a:p>
            <a:endParaRPr lang="en-US" sz="20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431692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9AAC7B-C53D-B9F1-0C2C-4FDFD20B9957}"/>
              </a:ext>
            </a:extLst>
          </p:cNvPr>
          <p:cNvSpPr txBox="1"/>
          <p:nvPr/>
        </p:nvSpPr>
        <p:spPr>
          <a:xfrm>
            <a:off x="0" y="580366"/>
            <a:ext cx="14330854" cy="523220"/>
          </a:xfrm>
          <a:prstGeom prst="rect">
            <a:avLst/>
          </a:prstGeom>
          <a:noFill/>
        </p:spPr>
        <p:txBody>
          <a:bodyPr wrap="square" rtlCol="0">
            <a:spAutoFit/>
          </a:bodyPr>
          <a:lstStyle/>
          <a:p>
            <a:pPr algn="ctr"/>
            <a:r>
              <a:rPr lang="en-IN" sz="2800" b="1" dirty="0"/>
              <a:t>CONTROL STRATEGY</a:t>
            </a:r>
          </a:p>
        </p:txBody>
      </p:sp>
      <p:sp>
        <p:nvSpPr>
          <p:cNvPr id="3" name="TextBox 2">
            <a:extLst>
              <a:ext uri="{FF2B5EF4-FFF2-40B4-BE49-F238E27FC236}">
                <a16:creationId xmlns:a16="http://schemas.microsoft.com/office/drawing/2014/main" id="{5A4F39E7-3998-98C0-A152-47F4264791F2}"/>
              </a:ext>
            </a:extLst>
          </p:cNvPr>
          <p:cNvSpPr txBox="1"/>
          <p:nvPr/>
        </p:nvSpPr>
        <p:spPr>
          <a:xfrm>
            <a:off x="1545022" y="1403130"/>
            <a:ext cx="12155214" cy="6863417"/>
          </a:xfrm>
          <a:prstGeom prst="rect">
            <a:avLst/>
          </a:prstGeom>
          <a:noFill/>
        </p:spPr>
        <p:txBody>
          <a:bodyPr wrap="square" rtlCol="0">
            <a:spAutoFit/>
          </a:bodyPr>
          <a:lstStyle/>
          <a:p>
            <a:r>
              <a:rPr lang="en-IN" sz="2000" b="1" u="sng" dirty="0"/>
              <a:t>1. SPS CONTROL STRATEGY:-</a:t>
            </a:r>
          </a:p>
          <a:p>
            <a:r>
              <a:rPr lang="en-IN" sz="2000" dirty="0"/>
              <a:t> </a:t>
            </a:r>
            <a:r>
              <a:rPr lang="en-US" sz="2000" dirty="0"/>
              <a:t>In SPS control, the cross-connected switch pairs in both full bridges are switched in turn to generate phase-          shifted square waves with 50% duty ratio to the transformer’s primary and secondary sides. Only a phase-shift ratio (or angle) D can be controlled.</a:t>
            </a:r>
          </a:p>
          <a:p>
            <a:r>
              <a:rPr lang="en-IN" sz="2000" b="1" u="sng" dirty="0"/>
              <a:t>2. EPS CONTROL STRATEGY:-</a:t>
            </a:r>
          </a:p>
          <a:p>
            <a:r>
              <a:rPr lang="en-US" sz="2000" dirty="0"/>
              <a:t>In EPS control, the cross-connected switch pairs in one full bridge are switched in turn, while switch pairs in another bridge are switched with an inner phase-shift ratio. In this the circulating power decreases for a given transmission power. EPS control not only improves efficiency and expands the ZVS operation range, but also reduces the current stress and enhances the regulating flexibility.</a:t>
            </a:r>
          </a:p>
          <a:p>
            <a:r>
              <a:rPr lang="en-US" sz="2000" b="1" u="sng" dirty="0"/>
              <a:t>3. TPS CONTROL STRATEGY:-</a:t>
            </a:r>
          </a:p>
          <a:p>
            <a:r>
              <a:rPr lang="en-US" sz="2000" dirty="0"/>
              <a:t>The cross-connected switch pairs in both full bridges are switched with an inner phase-shift ratio. However, the inner phase-shift ratios may be unequal. TPS control can also control three degrees of freedom. For EPS control, the operating states of the two bridges should be changed when the voltage conversion states or power flow directions are changed.</a:t>
            </a:r>
          </a:p>
          <a:p>
            <a:r>
              <a:rPr lang="en-US" sz="2000" b="1" u="sng" dirty="0"/>
              <a:t>4. DPS CONTROL STRATEGY:-</a:t>
            </a:r>
          </a:p>
          <a:p>
            <a:r>
              <a:rPr lang="en-US" sz="2000" dirty="0"/>
              <a:t>Different with the EPS control, in DPS control, the cross-connected switch pairs in both full bridges are switched with an inner phase-shift ratio, and the inner phase-shift ratios are the same. Then, the output ac voltages of both bridges are three-level waves. DPS control is easier to implement, and its dynamic performance may be more excellent.</a:t>
            </a:r>
          </a:p>
          <a:p>
            <a:endParaRPr lang="en-US" sz="2000" dirty="0"/>
          </a:p>
          <a:p>
            <a:endParaRPr lang="en-US" sz="2000" dirty="0"/>
          </a:p>
          <a:p>
            <a:endParaRPr lang="en-US" sz="2000" dirty="0"/>
          </a:p>
        </p:txBody>
      </p:sp>
    </p:spTree>
    <p:extLst>
      <p:ext uri="{BB962C8B-B14F-4D97-AF65-F5344CB8AC3E}">
        <p14:creationId xmlns:p14="http://schemas.microsoft.com/office/powerpoint/2010/main" val="3355283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6673B558-9261-6730-0F74-14E85017282F}"/>
              </a:ext>
            </a:extLst>
          </p:cNvPr>
          <p:cNvSpPr/>
          <p:nvPr/>
        </p:nvSpPr>
        <p:spPr>
          <a:xfrm>
            <a:off x="758667" y="616506"/>
            <a:ext cx="5419725" cy="677466"/>
          </a:xfrm>
          <a:prstGeom prst="rect">
            <a:avLst/>
          </a:prstGeom>
          <a:noFill/>
          <a:ln/>
        </p:spPr>
        <p:txBody>
          <a:bodyPr wrap="none" lIns="0" tIns="0" rIns="0" bIns="0" rtlCol="0" anchor="t"/>
          <a:lstStyle/>
          <a:p>
            <a:pPr>
              <a:lnSpc>
                <a:spcPts val="5300"/>
              </a:lnSpc>
            </a:pPr>
            <a:r>
              <a:rPr lang="en-US" sz="4250" dirty="0"/>
              <a:t>Analysis and Optimal Design</a:t>
            </a:r>
          </a:p>
        </p:txBody>
      </p:sp>
      <p:sp>
        <p:nvSpPr>
          <p:cNvPr id="8" name="TextBox 7">
            <a:extLst>
              <a:ext uri="{FF2B5EF4-FFF2-40B4-BE49-F238E27FC236}">
                <a16:creationId xmlns:a16="http://schemas.microsoft.com/office/drawing/2014/main" id="{FA65C184-3F26-59D5-92BD-ACBE83B294B3}"/>
              </a:ext>
            </a:extLst>
          </p:cNvPr>
          <p:cNvSpPr txBox="1"/>
          <p:nvPr/>
        </p:nvSpPr>
        <p:spPr>
          <a:xfrm>
            <a:off x="758667" y="1796902"/>
            <a:ext cx="8523556" cy="5324535"/>
          </a:xfrm>
          <a:prstGeom prst="rect">
            <a:avLst/>
          </a:prstGeom>
          <a:noFill/>
        </p:spPr>
        <p:txBody>
          <a:bodyPr wrap="square" rtlCol="0">
            <a:spAutoFit/>
          </a:bodyPr>
          <a:lstStyle/>
          <a:p>
            <a:pPr marL="285750" indent="-285750">
              <a:buFont typeface="Arial" panose="020B0604020202020204" pitchFamily="34" charset="0"/>
              <a:buChar char="•"/>
            </a:pPr>
            <a:r>
              <a:rPr lang="en-IN" sz="2000" dirty="0"/>
              <a:t>The DAB converter’s design requires determining the transformer turns ratio (“n”) and series inductance (“L”).</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Soft switching is ensured through a triple-phase-shift (TPS) modulation strategy, minimizing the RMS current.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US" sz="2000" dirty="0"/>
              <a:t>The </a:t>
            </a:r>
            <a:r>
              <a:rPr lang="en-US" sz="2000" dirty="0" err="1"/>
              <a:t>pulsewidths</a:t>
            </a:r>
            <a:r>
              <a:rPr lang="en-US" sz="2000" dirty="0"/>
              <a:t> are decided by d1Ts/2 and d2Ts/2 for primary and secondary voltages, respectively, as shown in Fig. 2(b). The time shift </a:t>
            </a:r>
            <a:r>
              <a:rPr lang="en-US" sz="2000" dirty="0" err="1"/>
              <a:t>δTs</a:t>
            </a:r>
            <a:r>
              <a:rPr lang="en-US" sz="2000" dirty="0"/>
              <a:t>/4 is provided for power transfer, where Ts = 1/fs. It can be seen from Fig. 2(b) that the duty cycles d1, d2 ∈ [0, 1]. The phase shift ranges between −Ts 4 and Ts 4 , which corresponds to δ ∈ [−1, 1].</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The optimal modulation parameters are determined analytically to minimize losses and ensure soft switching.</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The design aims for the RMS current to stay near its optimal value despite voltage variations at the unregulated port.</a:t>
            </a:r>
          </a:p>
        </p:txBody>
      </p:sp>
      <p:pic>
        <p:nvPicPr>
          <p:cNvPr id="10" name="Picture 9">
            <a:extLst>
              <a:ext uri="{FF2B5EF4-FFF2-40B4-BE49-F238E27FC236}">
                <a16:creationId xmlns:a16="http://schemas.microsoft.com/office/drawing/2014/main" id="{21A779C5-EAAF-C6EB-B4D1-45E868CEBF3B}"/>
              </a:ext>
            </a:extLst>
          </p:cNvPr>
          <p:cNvPicPr>
            <a:picLocks noChangeAspect="1"/>
          </p:cNvPicPr>
          <p:nvPr/>
        </p:nvPicPr>
        <p:blipFill>
          <a:blip r:embed="rId2"/>
          <a:stretch>
            <a:fillRect/>
          </a:stretch>
        </p:blipFill>
        <p:spPr>
          <a:xfrm>
            <a:off x="9613463" y="1796902"/>
            <a:ext cx="4258269" cy="2467319"/>
          </a:xfrm>
          <a:prstGeom prst="rect">
            <a:avLst/>
          </a:prstGeom>
        </p:spPr>
      </p:pic>
    </p:spTree>
    <p:extLst>
      <p:ext uri="{BB962C8B-B14F-4D97-AF65-F5344CB8AC3E}">
        <p14:creationId xmlns:p14="http://schemas.microsoft.com/office/powerpoint/2010/main" val="453487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3C001712-8031-6821-D372-F1A0491D2254}"/>
              </a:ext>
            </a:extLst>
          </p:cNvPr>
          <p:cNvSpPr/>
          <p:nvPr/>
        </p:nvSpPr>
        <p:spPr>
          <a:xfrm>
            <a:off x="758667" y="616506"/>
            <a:ext cx="5419725" cy="677466"/>
          </a:xfrm>
          <a:prstGeom prst="rect">
            <a:avLst/>
          </a:prstGeom>
          <a:noFill/>
          <a:ln/>
        </p:spPr>
        <p:txBody>
          <a:bodyPr wrap="none" lIns="0" tIns="0" rIns="0" bIns="0" rtlCol="0" anchor="t"/>
          <a:lstStyle/>
          <a:p>
            <a:pPr>
              <a:lnSpc>
                <a:spcPts val="5300"/>
              </a:lnSpc>
            </a:pPr>
            <a:r>
              <a:rPr lang="en-IN" sz="4400" b="1" dirty="0"/>
              <a:t>Problem Statement</a:t>
            </a:r>
          </a:p>
          <a:p>
            <a:pPr>
              <a:lnSpc>
                <a:spcPts val="5300"/>
              </a:lnSpc>
            </a:pPr>
            <a:endParaRPr lang="en-US" sz="4250" dirty="0"/>
          </a:p>
        </p:txBody>
      </p:sp>
      <p:sp>
        <p:nvSpPr>
          <p:cNvPr id="3" name="TextBox 2">
            <a:extLst>
              <a:ext uri="{FF2B5EF4-FFF2-40B4-BE49-F238E27FC236}">
                <a16:creationId xmlns:a16="http://schemas.microsoft.com/office/drawing/2014/main" id="{891862F9-B4A6-6BA4-43C3-73C1DFEA228D}"/>
              </a:ext>
            </a:extLst>
          </p:cNvPr>
          <p:cNvSpPr txBox="1"/>
          <p:nvPr/>
        </p:nvSpPr>
        <p:spPr>
          <a:xfrm>
            <a:off x="758667" y="1637414"/>
            <a:ext cx="10160970" cy="2308324"/>
          </a:xfrm>
          <a:prstGeom prst="rect">
            <a:avLst/>
          </a:prstGeom>
          <a:noFill/>
        </p:spPr>
        <p:txBody>
          <a:bodyPr wrap="square" rtlCol="0">
            <a:spAutoFit/>
          </a:bodyPr>
          <a:lstStyle/>
          <a:p>
            <a:r>
              <a:rPr lang="en-US" dirty="0"/>
              <a:t>Design a DAB converter to minimize the worst-case inductor RMS current over a defined operating range while ensuring soft switching across all operating points.</a:t>
            </a:r>
          </a:p>
          <a:p>
            <a:r>
              <a:rPr lang="en-US" dirty="0"/>
              <a:t>Constraints: Ensure soft-switching conditions for all operating zones.</a:t>
            </a:r>
          </a:p>
          <a:p>
            <a:endParaRPr lang="en-US" dirty="0"/>
          </a:p>
          <a:p>
            <a:r>
              <a:rPr lang="en-IN" dirty="0"/>
              <a:t>Consider a DAB converter with the following specifications:</a:t>
            </a:r>
          </a:p>
          <a:p>
            <a:r>
              <a:rPr lang="en-IN" dirty="0"/>
              <a:t> Port 1 Voltage: V1, switching frequency: fs </a:t>
            </a:r>
          </a:p>
          <a:p>
            <a:r>
              <a:rPr lang="en-IN" dirty="0"/>
              <a:t>Port 2 Voltage: V2min ≤ V2 ≤ V2max Power Rating: </a:t>
            </a:r>
            <a:r>
              <a:rPr lang="en-IN" dirty="0" err="1"/>
              <a:t>Pmin</a:t>
            </a:r>
            <a:r>
              <a:rPr lang="en-IN" dirty="0"/>
              <a:t> ≤ P ≤ Pmax. </a:t>
            </a:r>
          </a:p>
          <a:p>
            <a:endParaRPr lang="en-IN" dirty="0"/>
          </a:p>
        </p:txBody>
      </p:sp>
      <p:pic>
        <p:nvPicPr>
          <p:cNvPr id="5" name="Picture 4">
            <a:extLst>
              <a:ext uri="{FF2B5EF4-FFF2-40B4-BE49-F238E27FC236}">
                <a16:creationId xmlns:a16="http://schemas.microsoft.com/office/drawing/2014/main" id="{A4EB2469-13CC-0C6F-AFF2-306ED5F1CAFE}"/>
              </a:ext>
            </a:extLst>
          </p:cNvPr>
          <p:cNvPicPr>
            <a:picLocks noChangeAspect="1"/>
          </p:cNvPicPr>
          <p:nvPr/>
        </p:nvPicPr>
        <p:blipFill>
          <a:blip r:embed="rId2"/>
          <a:stretch>
            <a:fillRect/>
          </a:stretch>
        </p:blipFill>
        <p:spPr>
          <a:xfrm>
            <a:off x="1479440" y="3698049"/>
            <a:ext cx="4248743" cy="1019317"/>
          </a:xfrm>
          <a:prstGeom prst="rect">
            <a:avLst/>
          </a:prstGeom>
        </p:spPr>
      </p:pic>
      <p:pic>
        <p:nvPicPr>
          <p:cNvPr id="7" name="Picture 6">
            <a:extLst>
              <a:ext uri="{FF2B5EF4-FFF2-40B4-BE49-F238E27FC236}">
                <a16:creationId xmlns:a16="http://schemas.microsoft.com/office/drawing/2014/main" id="{B87B2D7A-DFD6-8FEC-1D6B-435979F845FB}"/>
              </a:ext>
            </a:extLst>
          </p:cNvPr>
          <p:cNvPicPr>
            <a:picLocks noChangeAspect="1"/>
          </p:cNvPicPr>
          <p:nvPr/>
        </p:nvPicPr>
        <p:blipFill>
          <a:blip r:embed="rId3"/>
          <a:stretch>
            <a:fillRect/>
          </a:stretch>
        </p:blipFill>
        <p:spPr>
          <a:xfrm>
            <a:off x="1479440" y="4934865"/>
            <a:ext cx="4534991" cy="2473632"/>
          </a:xfrm>
          <a:prstGeom prst="rect">
            <a:avLst/>
          </a:prstGeom>
        </p:spPr>
      </p:pic>
      <p:pic>
        <p:nvPicPr>
          <p:cNvPr id="9" name="Picture 8">
            <a:extLst>
              <a:ext uri="{FF2B5EF4-FFF2-40B4-BE49-F238E27FC236}">
                <a16:creationId xmlns:a16="http://schemas.microsoft.com/office/drawing/2014/main" id="{65375F34-5DC1-676E-ABF3-526026E1BE88}"/>
              </a:ext>
            </a:extLst>
          </p:cNvPr>
          <p:cNvPicPr>
            <a:picLocks noChangeAspect="1"/>
          </p:cNvPicPr>
          <p:nvPr/>
        </p:nvPicPr>
        <p:blipFill>
          <a:blip r:embed="rId4"/>
          <a:stretch>
            <a:fillRect/>
          </a:stretch>
        </p:blipFill>
        <p:spPr>
          <a:xfrm>
            <a:off x="9102196" y="2279113"/>
            <a:ext cx="3634881" cy="5154311"/>
          </a:xfrm>
          <a:prstGeom prst="rect">
            <a:avLst/>
          </a:prstGeom>
        </p:spPr>
      </p:pic>
    </p:spTree>
    <p:extLst>
      <p:ext uri="{BB962C8B-B14F-4D97-AF65-F5344CB8AC3E}">
        <p14:creationId xmlns:p14="http://schemas.microsoft.com/office/powerpoint/2010/main" val="11028547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TotalTime>
  <Words>1669</Words>
  <Application>Microsoft Office PowerPoint</Application>
  <PresentationFormat>Custom</PresentationFormat>
  <Paragraphs>186</Paragraphs>
  <Slides>17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Wingdings</vt:lpstr>
      <vt:lpstr>Roboto Medium</vt:lpstr>
      <vt:lpstr>Calibri Light</vt:lpstr>
      <vt:lpstr>Arial</vt:lpstr>
      <vt:lpstr>Roboto</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122EE0378 (MEDIPALLY SAIVIVEK)</cp:lastModifiedBy>
  <cp:revision>11</cp:revision>
  <dcterms:created xsi:type="dcterms:W3CDTF">2024-12-04T15:53:04Z</dcterms:created>
  <dcterms:modified xsi:type="dcterms:W3CDTF">2025-02-27T17:18:28Z</dcterms:modified>
</cp:coreProperties>
</file>