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 Bold" charset="1" panose="00000000000000000000"/>
      <p:regular r:id="rId14"/>
    </p:embeddedFont>
    <p:embeddedFont>
      <p:font typeface="Public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9110780" cy="10749813"/>
          </a:xfrm>
          <a:custGeom>
            <a:avLst/>
            <a:gdLst/>
            <a:ahLst/>
            <a:cxnLst/>
            <a:rect r="r" b="b" t="t" l="l"/>
            <a:pathLst>
              <a:path h="10749813" w="19110780">
                <a:moveTo>
                  <a:pt x="0" y="0"/>
                </a:moveTo>
                <a:lnTo>
                  <a:pt x="19110780" y="0"/>
                </a:lnTo>
                <a:lnTo>
                  <a:pt x="19110780" y="10749813"/>
                </a:lnTo>
                <a:lnTo>
                  <a:pt x="0" y="10749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658329" cy="10287000"/>
          </a:xfrm>
          <a:custGeom>
            <a:avLst/>
            <a:gdLst/>
            <a:ahLst/>
            <a:cxnLst/>
            <a:rect r="r" b="b" t="t" l="l"/>
            <a:pathLst>
              <a:path h="10287000" w="9658329">
                <a:moveTo>
                  <a:pt x="0" y="0"/>
                </a:moveTo>
                <a:lnTo>
                  <a:pt x="9658329" y="0"/>
                </a:lnTo>
                <a:lnTo>
                  <a:pt x="965832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6" r="0" b="-74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8329" y="2406770"/>
            <a:ext cx="8978593" cy="4602589"/>
          </a:xfrm>
          <a:custGeom>
            <a:avLst/>
            <a:gdLst/>
            <a:ahLst/>
            <a:cxnLst/>
            <a:rect r="r" b="b" t="t" l="l"/>
            <a:pathLst>
              <a:path h="4602589" w="8978593">
                <a:moveTo>
                  <a:pt x="0" y="0"/>
                </a:moveTo>
                <a:lnTo>
                  <a:pt x="8978593" y="0"/>
                </a:lnTo>
                <a:lnTo>
                  <a:pt x="8978593" y="4602589"/>
                </a:lnTo>
                <a:lnTo>
                  <a:pt x="0" y="4602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56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1735" y="1028700"/>
            <a:ext cx="10458194" cy="9007840"/>
          </a:xfrm>
          <a:custGeom>
            <a:avLst/>
            <a:gdLst/>
            <a:ahLst/>
            <a:cxnLst/>
            <a:rect r="r" b="b" t="t" l="l"/>
            <a:pathLst>
              <a:path h="9007840" w="10458194">
                <a:moveTo>
                  <a:pt x="0" y="0"/>
                </a:moveTo>
                <a:lnTo>
                  <a:pt x="10458193" y="0"/>
                </a:lnTo>
                <a:lnTo>
                  <a:pt x="10458193" y="9007840"/>
                </a:lnTo>
                <a:lnTo>
                  <a:pt x="0" y="9007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70" t="-13531" r="0" b="-75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0"/>
            <a:ext cx="8606085" cy="11632002"/>
            <a:chOff x="0" y="0"/>
            <a:chExt cx="2266623" cy="30635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6623" cy="3063573"/>
            </a:xfrm>
            <a:custGeom>
              <a:avLst/>
              <a:gdLst/>
              <a:ahLst/>
              <a:cxnLst/>
              <a:rect r="r" b="b" t="t" l="l"/>
              <a:pathLst>
                <a:path h="3063573" w="2266623">
                  <a:moveTo>
                    <a:pt x="45879" y="0"/>
                  </a:moveTo>
                  <a:lnTo>
                    <a:pt x="2220744" y="0"/>
                  </a:lnTo>
                  <a:cubicBezTo>
                    <a:pt x="2246082" y="0"/>
                    <a:pt x="2266623" y="20541"/>
                    <a:pt x="2266623" y="45879"/>
                  </a:cubicBezTo>
                  <a:lnTo>
                    <a:pt x="2266623" y="3017694"/>
                  </a:lnTo>
                  <a:cubicBezTo>
                    <a:pt x="2266623" y="3029862"/>
                    <a:pt x="2261789" y="3041531"/>
                    <a:pt x="2253186" y="3050135"/>
                  </a:cubicBezTo>
                  <a:cubicBezTo>
                    <a:pt x="2244581" y="3058739"/>
                    <a:pt x="2232912" y="3063573"/>
                    <a:pt x="2220744" y="3063573"/>
                  </a:cubicBezTo>
                  <a:lnTo>
                    <a:pt x="45879" y="3063573"/>
                  </a:lnTo>
                  <a:cubicBezTo>
                    <a:pt x="20541" y="3063573"/>
                    <a:pt x="0" y="3043032"/>
                    <a:pt x="0" y="3017694"/>
                  </a:cubicBezTo>
                  <a:lnTo>
                    <a:pt x="0" y="45879"/>
                  </a:lnTo>
                  <a:cubicBezTo>
                    <a:pt x="0" y="33711"/>
                    <a:pt x="4834" y="22042"/>
                    <a:pt x="13438" y="13438"/>
                  </a:cubicBezTo>
                  <a:cubicBezTo>
                    <a:pt x="22042" y="4834"/>
                    <a:pt x="33711" y="0"/>
                    <a:pt x="458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66623" cy="3101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37649" y="383445"/>
            <a:ext cx="7554086" cy="1290509"/>
            <a:chOff x="0" y="0"/>
            <a:chExt cx="10072115" cy="172067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072115" cy="859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17"/>
                </a:lnSpc>
              </a:pPr>
              <a:r>
                <a:rPr lang="en-US" b="true" sz="4180">
                  <a:solidFill>
                    <a:srgbClr val="0D1E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Innovative Safety Features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26409"/>
              <a:ext cx="10072115" cy="494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1"/>
                </a:lnSpc>
              </a:pPr>
              <a:r>
                <a:rPr lang="en-US" b="true" sz="2229">
                  <a:solidFill>
                    <a:srgbClr val="0D1E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Dual-Helmet Detection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7649" y="2514488"/>
            <a:ext cx="7160037" cy="58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3"/>
              </a:lnSpc>
            </a:pPr>
            <a:r>
              <a:rPr lang="en-US" b="true" sz="3402">
                <a:solidFill>
                  <a:srgbClr val="0D1E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Alcohol Monitoring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7649" y="3280455"/>
            <a:ext cx="7160037" cy="95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7"/>
              </a:lnSpc>
            </a:pPr>
            <a:r>
              <a:rPr lang="en-US" sz="2748">
                <a:solidFill>
                  <a:srgbClr val="0D1E54"/>
                </a:solidFill>
                <a:latin typeface="Public Sans"/>
                <a:ea typeface="Public Sans"/>
                <a:cs typeface="Public Sans"/>
                <a:sym typeface="Public Sans"/>
              </a:rPr>
              <a:t>Ensures both riders wear helmets, enhancing safety during rides.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7649" y="4811365"/>
            <a:ext cx="7160037" cy="58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3"/>
              </a:lnSpc>
            </a:pPr>
            <a:r>
              <a:rPr lang="en-US" b="true" sz="3402">
                <a:solidFill>
                  <a:srgbClr val="0D1E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Accident Alert Mechanism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7649" y="5580410"/>
            <a:ext cx="7160037" cy="95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7"/>
              </a:lnSpc>
            </a:pPr>
            <a:r>
              <a:rPr lang="en-US" sz="2748">
                <a:solidFill>
                  <a:srgbClr val="0D1E54"/>
                </a:solidFill>
                <a:latin typeface="Public Sans"/>
                <a:ea typeface="Public Sans"/>
                <a:cs typeface="Public Sans"/>
                <a:sym typeface="Public Sans"/>
              </a:rPr>
              <a:t>Instant notifications to emergency contacts when an accident is detected.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7649" y="7111646"/>
            <a:ext cx="7160037" cy="58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3"/>
              </a:lnSpc>
            </a:pPr>
            <a:r>
              <a:rPr lang="en-US" b="true" sz="3402">
                <a:solidFill>
                  <a:srgbClr val="0D1E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Real-Time Monitoring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7649" y="8133109"/>
            <a:ext cx="7160037" cy="959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7"/>
              </a:lnSpc>
            </a:pPr>
            <a:r>
              <a:rPr lang="en-US" sz="2748">
                <a:solidFill>
                  <a:srgbClr val="0D1E54"/>
                </a:solidFill>
                <a:latin typeface="Public Sans"/>
                <a:ea typeface="Public Sans"/>
                <a:cs typeface="Public Sans"/>
                <a:sym typeface="Public Sans"/>
              </a:rPr>
              <a:t>Continuous tracking of rider's alcohol levels for safer travel.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67693" y="6585941"/>
            <a:ext cx="6579701" cy="2911883"/>
          </a:xfrm>
          <a:custGeom>
            <a:avLst/>
            <a:gdLst/>
            <a:ahLst/>
            <a:cxnLst/>
            <a:rect r="r" b="b" t="t" l="l"/>
            <a:pathLst>
              <a:path h="2911883" w="6579701">
                <a:moveTo>
                  <a:pt x="0" y="0"/>
                </a:moveTo>
                <a:lnTo>
                  <a:pt x="6579701" y="0"/>
                </a:lnTo>
                <a:lnTo>
                  <a:pt x="6579701" y="2911883"/>
                </a:lnTo>
                <a:lnTo>
                  <a:pt x="0" y="291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950" r="-33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02492" y="3117628"/>
            <a:ext cx="13500219" cy="7436042"/>
          </a:xfrm>
          <a:custGeom>
            <a:avLst/>
            <a:gdLst/>
            <a:ahLst/>
            <a:cxnLst/>
            <a:rect r="r" b="b" t="t" l="l"/>
            <a:pathLst>
              <a:path h="7436042" w="13500219">
                <a:moveTo>
                  <a:pt x="0" y="0"/>
                </a:moveTo>
                <a:lnTo>
                  <a:pt x="13500219" y="0"/>
                </a:lnTo>
                <a:lnTo>
                  <a:pt x="13500219" y="7436043"/>
                </a:lnTo>
                <a:lnTo>
                  <a:pt x="0" y="7436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1" t="-32347" r="0" b="-1151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59507" y="514244"/>
            <a:ext cx="15368985" cy="9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9"/>
              </a:lnSpc>
              <a:spcBef>
                <a:spcPct val="0"/>
              </a:spcBef>
            </a:pPr>
            <a:r>
              <a:rPr lang="en-US" b="true" sz="5413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System Architecture: Integrated IoT Ecosystem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6761" y="0"/>
            <a:ext cx="15982539" cy="10287000"/>
          </a:xfrm>
          <a:custGeom>
            <a:avLst/>
            <a:gdLst/>
            <a:ahLst/>
            <a:cxnLst/>
            <a:rect r="r" b="b" t="t" l="l"/>
            <a:pathLst>
              <a:path h="10287000" w="15982539">
                <a:moveTo>
                  <a:pt x="0" y="0"/>
                </a:moveTo>
                <a:lnTo>
                  <a:pt x="15982539" y="0"/>
                </a:lnTo>
                <a:lnTo>
                  <a:pt x="1598253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32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4581" y="-1543050"/>
            <a:ext cx="9203997" cy="14168783"/>
            <a:chOff x="0" y="0"/>
            <a:chExt cx="2424098" cy="37316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4098" cy="3731696"/>
            </a:xfrm>
            <a:custGeom>
              <a:avLst/>
              <a:gdLst/>
              <a:ahLst/>
              <a:cxnLst/>
              <a:rect r="r" b="b" t="t" l="l"/>
              <a:pathLst>
                <a:path h="3731696" w="2424098">
                  <a:moveTo>
                    <a:pt x="42899" y="0"/>
                  </a:moveTo>
                  <a:lnTo>
                    <a:pt x="2381200" y="0"/>
                  </a:lnTo>
                  <a:cubicBezTo>
                    <a:pt x="2392577" y="0"/>
                    <a:pt x="2403488" y="4520"/>
                    <a:pt x="2411533" y="12565"/>
                  </a:cubicBezTo>
                  <a:cubicBezTo>
                    <a:pt x="2419578" y="20610"/>
                    <a:pt x="2424098" y="31521"/>
                    <a:pt x="2424098" y="42899"/>
                  </a:cubicBezTo>
                  <a:lnTo>
                    <a:pt x="2424098" y="3688797"/>
                  </a:lnTo>
                  <a:cubicBezTo>
                    <a:pt x="2424098" y="3700175"/>
                    <a:pt x="2419578" y="3711086"/>
                    <a:pt x="2411533" y="3719131"/>
                  </a:cubicBezTo>
                  <a:cubicBezTo>
                    <a:pt x="2403488" y="3727176"/>
                    <a:pt x="2392577" y="3731696"/>
                    <a:pt x="2381200" y="3731696"/>
                  </a:cubicBezTo>
                  <a:lnTo>
                    <a:pt x="42899" y="3731696"/>
                  </a:lnTo>
                  <a:cubicBezTo>
                    <a:pt x="31521" y="3731696"/>
                    <a:pt x="20610" y="3727176"/>
                    <a:pt x="12565" y="3719131"/>
                  </a:cubicBezTo>
                  <a:cubicBezTo>
                    <a:pt x="4520" y="3711086"/>
                    <a:pt x="0" y="3700175"/>
                    <a:pt x="0" y="3688797"/>
                  </a:cubicBezTo>
                  <a:lnTo>
                    <a:pt x="0" y="42899"/>
                  </a:lnTo>
                  <a:cubicBezTo>
                    <a:pt x="0" y="31521"/>
                    <a:pt x="4520" y="20610"/>
                    <a:pt x="12565" y="12565"/>
                  </a:cubicBezTo>
                  <a:cubicBezTo>
                    <a:pt x="20610" y="4520"/>
                    <a:pt x="31521" y="0"/>
                    <a:pt x="42899" y="0"/>
                  </a:cubicBezTo>
                  <a:close/>
                </a:path>
              </a:pathLst>
            </a:custGeom>
            <a:solidFill>
              <a:srgbClr val="0D1E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4098" cy="3769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21511" y="-55901"/>
            <a:ext cx="12933222" cy="10342901"/>
          </a:xfrm>
          <a:custGeom>
            <a:avLst/>
            <a:gdLst/>
            <a:ahLst/>
            <a:cxnLst/>
            <a:rect r="r" b="b" t="t" l="l"/>
            <a:pathLst>
              <a:path h="10342901" w="12933222">
                <a:moveTo>
                  <a:pt x="0" y="0"/>
                </a:moveTo>
                <a:lnTo>
                  <a:pt x="12933222" y="0"/>
                </a:lnTo>
                <a:lnTo>
                  <a:pt x="12933222" y="10342901"/>
                </a:lnTo>
                <a:lnTo>
                  <a:pt x="0" y="10342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3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87631" y="0"/>
            <a:ext cx="3481664" cy="10052216"/>
          </a:xfrm>
          <a:custGeom>
            <a:avLst/>
            <a:gdLst/>
            <a:ahLst/>
            <a:cxnLst/>
            <a:rect r="r" b="b" t="t" l="l"/>
            <a:pathLst>
              <a:path h="10052216" w="3481664">
                <a:moveTo>
                  <a:pt x="0" y="0"/>
                </a:moveTo>
                <a:lnTo>
                  <a:pt x="3481664" y="0"/>
                </a:lnTo>
                <a:lnTo>
                  <a:pt x="3481664" y="10052216"/>
                </a:lnTo>
                <a:lnTo>
                  <a:pt x="0" y="10052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61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5097780"/>
          </a:xfrm>
          <a:custGeom>
            <a:avLst/>
            <a:gdLst/>
            <a:ahLst/>
            <a:cxnLst/>
            <a:rect r="r" b="b" t="t" l="l"/>
            <a:pathLst>
              <a:path h="5097780" w="18288000">
                <a:moveTo>
                  <a:pt x="0" y="0"/>
                </a:moveTo>
                <a:lnTo>
                  <a:pt x="18288000" y="0"/>
                </a:lnTo>
                <a:lnTo>
                  <a:pt x="18288000" y="5097780"/>
                </a:lnTo>
                <a:lnTo>
                  <a:pt x="0" y="5097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49348"/>
            <a:ext cx="15567184" cy="5400764"/>
          </a:xfrm>
          <a:custGeom>
            <a:avLst/>
            <a:gdLst/>
            <a:ahLst/>
            <a:cxnLst/>
            <a:rect r="r" b="b" t="t" l="l"/>
            <a:pathLst>
              <a:path h="5400764" w="15567184">
                <a:moveTo>
                  <a:pt x="0" y="0"/>
                </a:moveTo>
                <a:lnTo>
                  <a:pt x="15567184" y="0"/>
                </a:lnTo>
                <a:lnTo>
                  <a:pt x="15567184" y="5400764"/>
                </a:lnTo>
                <a:lnTo>
                  <a:pt x="0" y="5400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264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1E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9885" y="0"/>
            <a:ext cx="5781358" cy="12668315"/>
          </a:xfrm>
          <a:custGeom>
            <a:avLst/>
            <a:gdLst/>
            <a:ahLst/>
            <a:cxnLst/>
            <a:rect r="r" b="b" t="t" l="l"/>
            <a:pathLst>
              <a:path h="12668315" w="5781358">
                <a:moveTo>
                  <a:pt x="0" y="0"/>
                </a:moveTo>
                <a:lnTo>
                  <a:pt x="5781359" y="0"/>
                </a:lnTo>
                <a:lnTo>
                  <a:pt x="5781359" y="12668315"/>
                </a:lnTo>
                <a:lnTo>
                  <a:pt x="0" y="1266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1594" y="2348970"/>
            <a:ext cx="11822335" cy="5254870"/>
            <a:chOff x="0" y="0"/>
            <a:chExt cx="15763113" cy="700649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5763113" cy="41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173"/>
                </a:lnSpc>
              </a:pPr>
              <a:r>
                <a:rPr lang="en-US" b="true" sz="10144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Do you have any questions?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998857"/>
              <a:ext cx="15763113" cy="2007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154"/>
                </a:lnSpc>
              </a:pPr>
              <a:r>
                <a:rPr lang="en-US" sz="4395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Thank you for your attention </a:t>
              </a:r>
            </a:p>
            <a:p>
              <a:pPr algn="l" marL="0" indent="0" lvl="0">
                <a:lnSpc>
                  <a:spcPts val="6154"/>
                </a:lnSpc>
              </a:pPr>
              <a:r>
                <a:rPr lang="en-US" sz="4395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 welcome your queries and feedback!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DAGmRiBhDDE</dc:identifier>
  <dcterms:modified xsi:type="dcterms:W3CDTF">2011-08-01T06:04:30Z</dcterms:modified>
  <cp:revision>1</cp:revision>
  <dc:title>System Architecture: Integrated IoT Ecosystem</dc:title>
</cp:coreProperties>
</file>