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0" r:id="rId4"/>
    <p:sldId id="267" r:id="rId5"/>
    <p:sldId id="274" r:id="rId6"/>
    <p:sldId id="281" r:id="rId7"/>
    <p:sldId id="276" r:id="rId8"/>
    <p:sldId id="283" r:id="rId9"/>
    <p:sldId id="282" r:id="rId10"/>
    <p:sldId id="284" r:id="rId11"/>
    <p:sldId id="278" r:id="rId12"/>
    <p:sldId id="277" r:id="rId13"/>
    <p:sldId id="279" r:id="rId14"/>
    <p:sldId id="273"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66CCFF"/>
    <a:srgbClr val="6600FF"/>
    <a:srgbClr val="6600CC"/>
    <a:srgbClr val="5B9BD5"/>
    <a:srgbClr val="FF99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p:normalViewPr>
  <p:slideViewPr>
    <p:cSldViewPr snapToGrid="0">
      <p:cViewPr varScale="1">
        <p:scale>
          <a:sx n="73" d="100"/>
          <a:sy n="73" d="100"/>
        </p:scale>
        <p:origin x="60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01C0F57-B5F1-4EBA-AB1E-36745CBACD47}"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97ABC-44BF-4CC9-A60A-37D50CE1BBF2}" type="slidenum">
              <a:rPr lang="en-IN" smtClean="0"/>
              <a:t>‹#›</a:t>
            </a:fld>
            <a:endParaRPr lang="en-IN"/>
          </a:p>
        </p:txBody>
      </p:sp>
    </p:spTree>
    <p:extLst>
      <p:ext uri="{BB962C8B-B14F-4D97-AF65-F5344CB8AC3E}">
        <p14:creationId xmlns:p14="http://schemas.microsoft.com/office/powerpoint/2010/main" val="24380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1C0F57-B5F1-4EBA-AB1E-36745CBACD47}"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97ABC-44BF-4CC9-A60A-37D50CE1BBF2}" type="slidenum">
              <a:rPr lang="en-IN" smtClean="0"/>
              <a:t>‹#›</a:t>
            </a:fld>
            <a:endParaRPr lang="en-IN"/>
          </a:p>
        </p:txBody>
      </p:sp>
    </p:spTree>
    <p:extLst>
      <p:ext uri="{BB962C8B-B14F-4D97-AF65-F5344CB8AC3E}">
        <p14:creationId xmlns:p14="http://schemas.microsoft.com/office/powerpoint/2010/main" val="417437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1C0F57-B5F1-4EBA-AB1E-36745CBACD47}"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97ABC-44BF-4CC9-A60A-37D50CE1BBF2}" type="slidenum">
              <a:rPr lang="en-IN" smtClean="0"/>
              <a:t>‹#›</a:t>
            </a:fld>
            <a:endParaRPr lang="en-IN"/>
          </a:p>
        </p:txBody>
      </p:sp>
    </p:spTree>
    <p:extLst>
      <p:ext uri="{BB962C8B-B14F-4D97-AF65-F5344CB8AC3E}">
        <p14:creationId xmlns:p14="http://schemas.microsoft.com/office/powerpoint/2010/main" val="3706052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1C0F57-B5F1-4EBA-AB1E-36745CBACD47}"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97ABC-44BF-4CC9-A60A-37D50CE1BBF2}" type="slidenum">
              <a:rPr lang="en-IN" smtClean="0"/>
              <a:t>‹#›</a:t>
            </a:fld>
            <a:endParaRPr lang="en-IN"/>
          </a:p>
        </p:txBody>
      </p:sp>
    </p:spTree>
    <p:extLst>
      <p:ext uri="{BB962C8B-B14F-4D97-AF65-F5344CB8AC3E}">
        <p14:creationId xmlns:p14="http://schemas.microsoft.com/office/powerpoint/2010/main" val="1608419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1C0F57-B5F1-4EBA-AB1E-36745CBACD47}"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97ABC-44BF-4CC9-A60A-37D50CE1BBF2}" type="slidenum">
              <a:rPr lang="en-IN" smtClean="0"/>
              <a:t>‹#›</a:t>
            </a:fld>
            <a:endParaRPr lang="en-IN"/>
          </a:p>
        </p:txBody>
      </p:sp>
    </p:spTree>
    <p:extLst>
      <p:ext uri="{BB962C8B-B14F-4D97-AF65-F5344CB8AC3E}">
        <p14:creationId xmlns:p14="http://schemas.microsoft.com/office/powerpoint/2010/main" val="321915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01C0F57-B5F1-4EBA-AB1E-36745CBACD47}"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797ABC-44BF-4CC9-A60A-37D50CE1BBF2}" type="slidenum">
              <a:rPr lang="en-IN" smtClean="0"/>
              <a:t>‹#›</a:t>
            </a:fld>
            <a:endParaRPr lang="en-IN"/>
          </a:p>
        </p:txBody>
      </p:sp>
    </p:spTree>
    <p:extLst>
      <p:ext uri="{BB962C8B-B14F-4D97-AF65-F5344CB8AC3E}">
        <p14:creationId xmlns:p14="http://schemas.microsoft.com/office/powerpoint/2010/main" val="615228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01C0F57-B5F1-4EBA-AB1E-36745CBACD47}" type="datetimeFigureOut">
              <a:rPr lang="en-IN" smtClean="0"/>
              <a:t>15-04-2023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797ABC-44BF-4CC9-A60A-37D50CE1BBF2}" type="slidenum">
              <a:rPr lang="en-IN" smtClean="0"/>
              <a:t>‹#›</a:t>
            </a:fld>
            <a:endParaRPr lang="en-IN"/>
          </a:p>
        </p:txBody>
      </p:sp>
    </p:spTree>
    <p:extLst>
      <p:ext uri="{BB962C8B-B14F-4D97-AF65-F5344CB8AC3E}">
        <p14:creationId xmlns:p14="http://schemas.microsoft.com/office/powerpoint/2010/main" val="4250262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01C0F57-B5F1-4EBA-AB1E-36745CBACD47}" type="datetimeFigureOut">
              <a:rPr lang="en-IN" smtClean="0"/>
              <a:t>15-04-2023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797ABC-44BF-4CC9-A60A-37D50CE1BBF2}" type="slidenum">
              <a:rPr lang="en-IN" smtClean="0"/>
              <a:t>‹#›</a:t>
            </a:fld>
            <a:endParaRPr lang="en-IN"/>
          </a:p>
        </p:txBody>
      </p:sp>
    </p:spTree>
    <p:extLst>
      <p:ext uri="{BB962C8B-B14F-4D97-AF65-F5344CB8AC3E}">
        <p14:creationId xmlns:p14="http://schemas.microsoft.com/office/powerpoint/2010/main" val="107875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1C0F57-B5F1-4EBA-AB1E-36745CBACD47}" type="datetimeFigureOut">
              <a:rPr lang="en-IN" smtClean="0"/>
              <a:t>15-04-2023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797ABC-44BF-4CC9-A60A-37D50CE1BBF2}" type="slidenum">
              <a:rPr lang="en-IN" smtClean="0"/>
              <a:t>‹#›</a:t>
            </a:fld>
            <a:endParaRPr lang="en-IN"/>
          </a:p>
        </p:txBody>
      </p:sp>
    </p:spTree>
    <p:extLst>
      <p:ext uri="{BB962C8B-B14F-4D97-AF65-F5344CB8AC3E}">
        <p14:creationId xmlns:p14="http://schemas.microsoft.com/office/powerpoint/2010/main" val="3179320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1C0F57-B5F1-4EBA-AB1E-36745CBACD47}"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797ABC-44BF-4CC9-A60A-37D50CE1BBF2}" type="slidenum">
              <a:rPr lang="en-IN" smtClean="0"/>
              <a:t>‹#›</a:t>
            </a:fld>
            <a:endParaRPr lang="en-IN"/>
          </a:p>
        </p:txBody>
      </p:sp>
    </p:spTree>
    <p:extLst>
      <p:ext uri="{BB962C8B-B14F-4D97-AF65-F5344CB8AC3E}">
        <p14:creationId xmlns:p14="http://schemas.microsoft.com/office/powerpoint/2010/main" val="1377986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1C0F57-B5F1-4EBA-AB1E-36745CBACD47}"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797ABC-44BF-4CC9-A60A-37D50CE1BBF2}" type="slidenum">
              <a:rPr lang="en-IN" smtClean="0"/>
              <a:t>‹#›</a:t>
            </a:fld>
            <a:endParaRPr lang="en-IN"/>
          </a:p>
        </p:txBody>
      </p:sp>
    </p:spTree>
    <p:extLst>
      <p:ext uri="{BB962C8B-B14F-4D97-AF65-F5344CB8AC3E}">
        <p14:creationId xmlns:p14="http://schemas.microsoft.com/office/powerpoint/2010/main" val="161285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1C0F57-B5F1-4EBA-AB1E-36745CBACD47}" type="datetimeFigureOut">
              <a:rPr lang="en-IN" smtClean="0"/>
              <a:t>15-04-2023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797ABC-44BF-4CC9-A60A-37D50CE1BBF2}" type="slidenum">
              <a:rPr lang="en-IN" smtClean="0"/>
              <a:t>‹#›</a:t>
            </a:fld>
            <a:endParaRPr lang="en-IN"/>
          </a:p>
        </p:txBody>
      </p:sp>
    </p:spTree>
    <p:extLst>
      <p:ext uri="{BB962C8B-B14F-4D97-AF65-F5344CB8AC3E}">
        <p14:creationId xmlns:p14="http://schemas.microsoft.com/office/powerpoint/2010/main" val="1825045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917379"/>
          </a:xfrm>
          <a:prstGeom prst="rect">
            <a:avLst/>
          </a:prstGeom>
        </p:spPr>
      </p:pic>
      <p:sp>
        <p:nvSpPr>
          <p:cNvPr id="6" name="Oval 5"/>
          <p:cNvSpPr/>
          <p:nvPr/>
        </p:nvSpPr>
        <p:spPr>
          <a:xfrm>
            <a:off x="926592" y="426720"/>
            <a:ext cx="1234440" cy="116586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435608" y="873252"/>
            <a:ext cx="9320784" cy="5111496"/>
          </a:xfrm>
          <a:prstGeom prst="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982980" y="5448300"/>
            <a:ext cx="905256" cy="90373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661416" y="5169408"/>
            <a:ext cx="1548384" cy="1450848"/>
          </a:xfrm>
          <a:prstGeom prst="ellipse">
            <a:avLst/>
          </a:prstGeom>
          <a:noFill/>
          <a:ln w="381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 name="Oval 11"/>
          <p:cNvSpPr/>
          <p:nvPr/>
        </p:nvSpPr>
        <p:spPr>
          <a:xfrm>
            <a:off x="9375648" y="2694432"/>
            <a:ext cx="2523744" cy="2631948"/>
          </a:xfrm>
          <a:prstGeom prst="ellipse">
            <a:avLst/>
          </a:prstGeom>
          <a:noFill/>
          <a:ln w="762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 name="Oval 12"/>
          <p:cNvSpPr/>
          <p:nvPr/>
        </p:nvSpPr>
        <p:spPr>
          <a:xfrm>
            <a:off x="9558528" y="2913888"/>
            <a:ext cx="2145792" cy="2170176"/>
          </a:xfrm>
          <a:prstGeom prst="ellipse">
            <a:avLst/>
          </a:prstGeom>
          <a:noFill/>
          <a:ln w="5715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 name="Oval 14"/>
          <p:cNvSpPr/>
          <p:nvPr/>
        </p:nvSpPr>
        <p:spPr>
          <a:xfrm>
            <a:off x="9765792" y="3072384"/>
            <a:ext cx="1764792" cy="1840992"/>
          </a:xfrm>
          <a:prstGeom prst="ellipse">
            <a:avLst/>
          </a:prstGeom>
          <a:noFill/>
          <a:ln w="381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8" name="Oval 17"/>
          <p:cNvSpPr/>
          <p:nvPr/>
        </p:nvSpPr>
        <p:spPr>
          <a:xfrm>
            <a:off x="7936230" y="5375148"/>
            <a:ext cx="1824228" cy="170230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1621536" y="1182624"/>
            <a:ext cx="8479536" cy="4770537"/>
          </a:xfrm>
          <a:prstGeom prst="rect">
            <a:avLst/>
          </a:prstGeom>
          <a:noFill/>
        </p:spPr>
        <p:txBody>
          <a:bodyPr wrap="square" rtlCol="0">
            <a:spAutoFit/>
          </a:bodyPr>
          <a:lstStyle/>
          <a:p>
            <a:endParaRPr lang="en-US" sz="2400" dirty="0">
              <a:latin typeface="Verdana" panose="020B0604030504040204" pitchFamily="34" charset="0"/>
              <a:ea typeface="Verdana" panose="020B0604030504040204" pitchFamily="34" charset="0"/>
            </a:endParaRPr>
          </a:p>
          <a:p>
            <a:r>
              <a:rPr lang="en-US" sz="3600" b="1" dirty="0">
                <a:latin typeface="Verdana" panose="020B0604030504040204" pitchFamily="34" charset="0"/>
                <a:ea typeface="Verdana" panose="020B0604030504040204" pitchFamily="34" charset="0"/>
              </a:rPr>
              <a:t>Fire and Smoke detection using images</a:t>
            </a:r>
          </a:p>
          <a:p>
            <a:endParaRPr lang="en-US" sz="3200" b="1" dirty="0">
              <a:latin typeface="Verdana" panose="020B0604030504040204" pitchFamily="34" charset="0"/>
              <a:ea typeface="Verdana" panose="020B0604030504040204" pitchFamily="34" charset="0"/>
            </a:endParaRPr>
          </a:p>
          <a:p>
            <a:endParaRPr lang="en-US" sz="3200" b="1"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By</a:t>
            </a:r>
          </a:p>
          <a:p>
            <a:r>
              <a:rPr lang="en-US" dirty="0">
                <a:latin typeface="Verdana" panose="020B0604030504040204" pitchFamily="34" charset="0"/>
                <a:ea typeface="Verdana" panose="020B0604030504040204" pitchFamily="34" charset="0"/>
              </a:rPr>
              <a:t>Sarthak Dave(AU2244001)</a:t>
            </a:r>
          </a:p>
          <a:p>
            <a:r>
              <a:rPr lang="en-US" dirty="0">
                <a:latin typeface="Verdana" panose="020B0604030504040204" pitchFamily="34" charset="0"/>
                <a:ea typeface="Verdana" panose="020B0604030504040204" pitchFamily="34" charset="0"/>
              </a:rPr>
              <a:t>Yukta Patel(AU2244002)</a:t>
            </a:r>
          </a:p>
          <a:p>
            <a:r>
              <a:rPr lang="en-US" dirty="0">
                <a:latin typeface="Verdana" panose="020B0604030504040204" pitchFamily="34" charset="0"/>
                <a:ea typeface="Verdana" panose="020B0604030504040204" pitchFamily="34" charset="0"/>
              </a:rPr>
              <a:t>Saiyam Sanghvi(AU2244003)</a:t>
            </a:r>
          </a:p>
          <a:p>
            <a:r>
              <a:rPr lang="en-US" dirty="0">
                <a:latin typeface="Verdana" panose="020B0604030504040204" pitchFamily="34" charset="0"/>
                <a:ea typeface="Verdana" panose="020B0604030504040204" pitchFamily="34" charset="0"/>
              </a:rPr>
              <a:t>Dhaval Makwana(AU2244004)</a:t>
            </a:r>
          </a:p>
          <a:p>
            <a:endParaRPr lang="en-US" dirty="0">
              <a:latin typeface="Verdana" panose="020B0604030504040204" pitchFamily="34" charset="0"/>
              <a:ea typeface="Verdana" panose="020B0604030504040204" pitchFamily="34" charset="0"/>
            </a:endParaRPr>
          </a:p>
          <a:p>
            <a:endParaRPr lang="en-US"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77975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250" fill="hold"/>
                                        <p:tgtEl>
                                          <p:spTgt spid="7"/>
                                        </p:tgtEl>
                                        <p:attrNameLst>
                                          <p:attrName>ppt_x</p:attrName>
                                        </p:attrNameLst>
                                      </p:cBhvr>
                                      <p:tavLst>
                                        <p:tav tm="0">
                                          <p:val>
                                            <p:strVal val="0-#ppt_w/2"/>
                                          </p:val>
                                        </p:tav>
                                        <p:tav tm="100000">
                                          <p:val>
                                            <p:strVal val="#ppt_x"/>
                                          </p:val>
                                        </p:tav>
                                      </p:tavLst>
                                    </p:anim>
                                    <p:anim calcmode="lin" valueType="num">
                                      <p:cBhvr additive="base">
                                        <p:cTn id="8" dur="1250" fill="hold"/>
                                        <p:tgtEl>
                                          <p:spTgt spid="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9">
                                            <p:txEl>
                                              <p:pRg st="4" end="4"/>
                                            </p:txEl>
                                          </p:spTgt>
                                        </p:tgtEl>
                                        <p:attrNameLst>
                                          <p:attrName>style.visibility</p:attrName>
                                        </p:attrNameLst>
                                      </p:cBhvr>
                                      <p:to>
                                        <p:strVal val="visible"/>
                                      </p:to>
                                    </p:set>
                                    <p:animEffect transition="in" filter="wipe(left)">
                                      <p:cBhvr>
                                        <p:cTn id="11" dur="1250"/>
                                        <p:tgtEl>
                                          <p:spTgt spid="19">
                                            <p:txEl>
                                              <p:pRg st="4" end="4"/>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19">
                                            <p:txEl>
                                              <p:pRg st="5" end="5"/>
                                            </p:txEl>
                                          </p:spTgt>
                                        </p:tgtEl>
                                        <p:attrNameLst>
                                          <p:attrName>style.visibility</p:attrName>
                                        </p:attrNameLst>
                                      </p:cBhvr>
                                      <p:to>
                                        <p:strVal val="visible"/>
                                      </p:to>
                                    </p:set>
                                    <p:animEffect transition="in" filter="wipe(left)">
                                      <p:cBhvr>
                                        <p:cTn id="14" dur="1250"/>
                                        <p:tgtEl>
                                          <p:spTgt spid="19">
                                            <p:txEl>
                                              <p:pRg st="5" end="5"/>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19">
                                            <p:txEl>
                                              <p:pRg st="6" end="6"/>
                                            </p:txEl>
                                          </p:spTgt>
                                        </p:tgtEl>
                                        <p:attrNameLst>
                                          <p:attrName>style.visibility</p:attrName>
                                        </p:attrNameLst>
                                      </p:cBhvr>
                                      <p:to>
                                        <p:strVal val="visible"/>
                                      </p:to>
                                    </p:set>
                                    <p:animEffect transition="in" filter="wipe(left)">
                                      <p:cBhvr>
                                        <p:cTn id="17" dur="1250"/>
                                        <p:tgtEl>
                                          <p:spTgt spid="19">
                                            <p:txEl>
                                              <p:pRg st="6" end="6"/>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19">
                                            <p:txEl>
                                              <p:pRg st="1" end="1"/>
                                            </p:txEl>
                                          </p:spTgt>
                                        </p:tgtEl>
                                        <p:attrNameLst>
                                          <p:attrName>style.visibility</p:attrName>
                                        </p:attrNameLst>
                                      </p:cBhvr>
                                      <p:to>
                                        <p:strVal val="visible"/>
                                      </p:to>
                                    </p:set>
                                    <p:animEffect transition="in" filter="wipe(left)">
                                      <p:cBhvr>
                                        <p:cTn id="20" dur="1250"/>
                                        <p:tgtEl>
                                          <p:spTgt spid="19">
                                            <p:txEl>
                                              <p:pRg st="1" end="1"/>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19">
                                            <p:txEl>
                                              <p:pRg st="7" end="7"/>
                                            </p:txEl>
                                          </p:spTgt>
                                        </p:tgtEl>
                                        <p:attrNameLst>
                                          <p:attrName>style.visibility</p:attrName>
                                        </p:attrNameLst>
                                      </p:cBhvr>
                                      <p:to>
                                        <p:strVal val="visible"/>
                                      </p:to>
                                    </p:set>
                                    <p:animEffect transition="in" filter="wipe(left)">
                                      <p:cBhvr>
                                        <p:cTn id="23" dur="1250"/>
                                        <p:tgtEl>
                                          <p:spTgt spid="19">
                                            <p:txEl>
                                              <p:pRg st="7" end="7"/>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19">
                                            <p:txEl>
                                              <p:pRg st="8" end="8"/>
                                            </p:txEl>
                                          </p:spTgt>
                                        </p:tgtEl>
                                        <p:attrNameLst>
                                          <p:attrName>style.visibility</p:attrName>
                                        </p:attrNameLst>
                                      </p:cBhvr>
                                      <p:to>
                                        <p:strVal val="visible"/>
                                      </p:to>
                                    </p:set>
                                    <p:animEffect transition="in" filter="wipe(left)">
                                      <p:cBhvr>
                                        <p:cTn id="26" dur="1250"/>
                                        <p:tgtEl>
                                          <p:spTgt spid="19">
                                            <p:txEl>
                                              <p:pRg st="8" end="8"/>
                                            </p:txEl>
                                          </p:spTgt>
                                        </p:tgtEl>
                                      </p:cBhvr>
                                    </p:animEffect>
                                  </p:childTnLst>
                                </p:cTn>
                              </p:par>
                            </p:childTnLst>
                          </p:cTn>
                        </p:par>
                        <p:par>
                          <p:cTn id="27" fill="hold">
                            <p:stCondLst>
                              <p:cond delay="1250"/>
                            </p:stCondLst>
                            <p:childTnLst>
                              <p:par>
                                <p:cTn id="28" presetID="53" presetClass="entr" presetSubtype="16" fill="hold" grpId="0" nodeType="afterEffect">
                                  <p:stCondLst>
                                    <p:cond delay="250"/>
                                  </p:stCondLst>
                                  <p:childTnLst>
                                    <p:set>
                                      <p:cBhvr>
                                        <p:cTn id="29" dur="1" fill="hold">
                                          <p:stCondLst>
                                            <p:cond delay="0"/>
                                          </p:stCondLst>
                                        </p:cTn>
                                        <p:tgtEl>
                                          <p:spTgt spid="6"/>
                                        </p:tgtEl>
                                        <p:attrNameLst>
                                          <p:attrName>style.visibility</p:attrName>
                                        </p:attrNameLst>
                                      </p:cBhvr>
                                      <p:to>
                                        <p:strVal val="visible"/>
                                      </p:to>
                                    </p:set>
                                    <p:anim calcmode="lin" valueType="num">
                                      <p:cBhvr>
                                        <p:cTn id="30" dur="1000" fill="hold"/>
                                        <p:tgtEl>
                                          <p:spTgt spid="6"/>
                                        </p:tgtEl>
                                        <p:attrNameLst>
                                          <p:attrName>ppt_w</p:attrName>
                                        </p:attrNameLst>
                                      </p:cBhvr>
                                      <p:tavLst>
                                        <p:tav tm="0">
                                          <p:val>
                                            <p:fltVal val="0"/>
                                          </p:val>
                                        </p:tav>
                                        <p:tav tm="100000">
                                          <p:val>
                                            <p:strVal val="#ppt_w"/>
                                          </p:val>
                                        </p:tav>
                                      </p:tavLst>
                                    </p:anim>
                                    <p:anim calcmode="lin" valueType="num">
                                      <p:cBhvr>
                                        <p:cTn id="31" dur="1000" fill="hold"/>
                                        <p:tgtEl>
                                          <p:spTgt spid="6"/>
                                        </p:tgtEl>
                                        <p:attrNameLst>
                                          <p:attrName>ppt_h</p:attrName>
                                        </p:attrNameLst>
                                      </p:cBhvr>
                                      <p:tavLst>
                                        <p:tav tm="0">
                                          <p:val>
                                            <p:fltVal val="0"/>
                                          </p:val>
                                        </p:tav>
                                        <p:tav tm="100000">
                                          <p:val>
                                            <p:strVal val="#ppt_h"/>
                                          </p:val>
                                        </p:tav>
                                      </p:tavLst>
                                    </p:anim>
                                    <p:animEffect transition="in" filter="fade">
                                      <p:cBhvr>
                                        <p:cTn id="32" dur="1000"/>
                                        <p:tgtEl>
                                          <p:spTgt spid="6"/>
                                        </p:tgtEl>
                                      </p:cBhvr>
                                    </p:animEffect>
                                  </p:childTnLst>
                                </p:cTn>
                              </p:par>
                              <p:par>
                                <p:cTn id="33" presetID="53" presetClass="entr" presetSubtype="16" fill="hold" grpId="0" nodeType="withEffect">
                                  <p:stCondLst>
                                    <p:cond delay="250"/>
                                  </p:stCondLst>
                                  <p:childTnLst>
                                    <p:set>
                                      <p:cBhvr>
                                        <p:cTn id="34" dur="1" fill="hold">
                                          <p:stCondLst>
                                            <p:cond delay="0"/>
                                          </p:stCondLst>
                                        </p:cTn>
                                        <p:tgtEl>
                                          <p:spTgt spid="9"/>
                                        </p:tgtEl>
                                        <p:attrNameLst>
                                          <p:attrName>style.visibility</p:attrName>
                                        </p:attrNameLst>
                                      </p:cBhvr>
                                      <p:to>
                                        <p:strVal val="visible"/>
                                      </p:to>
                                    </p:set>
                                    <p:anim calcmode="lin" valueType="num">
                                      <p:cBhvr>
                                        <p:cTn id="35" dur="1000" fill="hold"/>
                                        <p:tgtEl>
                                          <p:spTgt spid="9"/>
                                        </p:tgtEl>
                                        <p:attrNameLst>
                                          <p:attrName>ppt_w</p:attrName>
                                        </p:attrNameLst>
                                      </p:cBhvr>
                                      <p:tavLst>
                                        <p:tav tm="0">
                                          <p:val>
                                            <p:fltVal val="0"/>
                                          </p:val>
                                        </p:tav>
                                        <p:tav tm="100000">
                                          <p:val>
                                            <p:strVal val="#ppt_w"/>
                                          </p:val>
                                        </p:tav>
                                      </p:tavLst>
                                    </p:anim>
                                    <p:anim calcmode="lin" valueType="num">
                                      <p:cBhvr>
                                        <p:cTn id="36" dur="1000" fill="hold"/>
                                        <p:tgtEl>
                                          <p:spTgt spid="9"/>
                                        </p:tgtEl>
                                        <p:attrNameLst>
                                          <p:attrName>ppt_h</p:attrName>
                                        </p:attrNameLst>
                                      </p:cBhvr>
                                      <p:tavLst>
                                        <p:tav tm="0">
                                          <p:val>
                                            <p:fltVal val="0"/>
                                          </p:val>
                                        </p:tav>
                                        <p:tav tm="100000">
                                          <p:val>
                                            <p:strVal val="#ppt_h"/>
                                          </p:val>
                                        </p:tav>
                                      </p:tavLst>
                                    </p:anim>
                                    <p:animEffect transition="in" filter="fade">
                                      <p:cBhvr>
                                        <p:cTn id="37" dur="1000"/>
                                        <p:tgtEl>
                                          <p:spTgt spid="9"/>
                                        </p:tgtEl>
                                      </p:cBhvr>
                                    </p:animEffect>
                                  </p:childTnLst>
                                </p:cTn>
                              </p:par>
                              <p:par>
                                <p:cTn id="38" presetID="53" presetClass="entr" presetSubtype="16" fill="hold" grpId="0" nodeType="withEffect">
                                  <p:stCondLst>
                                    <p:cond delay="250"/>
                                  </p:stCondLst>
                                  <p:childTnLst>
                                    <p:set>
                                      <p:cBhvr>
                                        <p:cTn id="39" dur="1" fill="hold">
                                          <p:stCondLst>
                                            <p:cond delay="0"/>
                                          </p:stCondLst>
                                        </p:cTn>
                                        <p:tgtEl>
                                          <p:spTgt spid="11"/>
                                        </p:tgtEl>
                                        <p:attrNameLst>
                                          <p:attrName>style.visibility</p:attrName>
                                        </p:attrNameLst>
                                      </p:cBhvr>
                                      <p:to>
                                        <p:strVal val="visible"/>
                                      </p:to>
                                    </p:set>
                                    <p:anim calcmode="lin" valueType="num">
                                      <p:cBhvr>
                                        <p:cTn id="40" dur="1000" fill="hold"/>
                                        <p:tgtEl>
                                          <p:spTgt spid="11"/>
                                        </p:tgtEl>
                                        <p:attrNameLst>
                                          <p:attrName>ppt_w</p:attrName>
                                        </p:attrNameLst>
                                      </p:cBhvr>
                                      <p:tavLst>
                                        <p:tav tm="0">
                                          <p:val>
                                            <p:fltVal val="0"/>
                                          </p:val>
                                        </p:tav>
                                        <p:tav tm="100000">
                                          <p:val>
                                            <p:strVal val="#ppt_w"/>
                                          </p:val>
                                        </p:tav>
                                      </p:tavLst>
                                    </p:anim>
                                    <p:anim calcmode="lin" valueType="num">
                                      <p:cBhvr>
                                        <p:cTn id="41" dur="1000" fill="hold"/>
                                        <p:tgtEl>
                                          <p:spTgt spid="11"/>
                                        </p:tgtEl>
                                        <p:attrNameLst>
                                          <p:attrName>ppt_h</p:attrName>
                                        </p:attrNameLst>
                                      </p:cBhvr>
                                      <p:tavLst>
                                        <p:tav tm="0">
                                          <p:val>
                                            <p:fltVal val="0"/>
                                          </p:val>
                                        </p:tav>
                                        <p:tav tm="100000">
                                          <p:val>
                                            <p:strVal val="#ppt_h"/>
                                          </p:val>
                                        </p:tav>
                                      </p:tavLst>
                                    </p:anim>
                                    <p:animEffect transition="in" filter="fade">
                                      <p:cBhvr>
                                        <p:cTn id="42" dur="1000"/>
                                        <p:tgtEl>
                                          <p:spTgt spid="11"/>
                                        </p:tgtEl>
                                      </p:cBhvr>
                                    </p:animEffect>
                                  </p:childTnLst>
                                </p:cTn>
                              </p:par>
                              <p:par>
                                <p:cTn id="43" presetID="53" presetClass="entr" presetSubtype="16" fill="hold" grpId="0" nodeType="withEffect">
                                  <p:stCondLst>
                                    <p:cond delay="250"/>
                                  </p:stCondLst>
                                  <p:childTnLst>
                                    <p:set>
                                      <p:cBhvr>
                                        <p:cTn id="44" dur="1" fill="hold">
                                          <p:stCondLst>
                                            <p:cond delay="0"/>
                                          </p:stCondLst>
                                        </p:cTn>
                                        <p:tgtEl>
                                          <p:spTgt spid="15"/>
                                        </p:tgtEl>
                                        <p:attrNameLst>
                                          <p:attrName>style.visibility</p:attrName>
                                        </p:attrNameLst>
                                      </p:cBhvr>
                                      <p:to>
                                        <p:strVal val="visible"/>
                                      </p:to>
                                    </p:set>
                                    <p:anim calcmode="lin" valueType="num">
                                      <p:cBhvr>
                                        <p:cTn id="45" dur="1000" fill="hold"/>
                                        <p:tgtEl>
                                          <p:spTgt spid="15"/>
                                        </p:tgtEl>
                                        <p:attrNameLst>
                                          <p:attrName>ppt_w</p:attrName>
                                        </p:attrNameLst>
                                      </p:cBhvr>
                                      <p:tavLst>
                                        <p:tav tm="0">
                                          <p:val>
                                            <p:fltVal val="0"/>
                                          </p:val>
                                        </p:tav>
                                        <p:tav tm="100000">
                                          <p:val>
                                            <p:strVal val="#ppt_w"/>
                                          </p:val>
                                        </p:tav>
                                      </p:tavLst>
                                    </p:anim>
                                    <p:anim calcmode="lin" valueType="num">
                                      <p:cBhvr>
                                        <p:cTn id="46" dur="1000" fill="hold"/>
                                        <p:tgtEl>
                                          <p:spTgt spid="15"/>
                                        </p:tgtEl>
                                        <p:attrNameLst>
                                          <p:attrName>ppt_h</p:attrName>
                                        </p:attrNameLst>
                                      </p:cBhvr>
                                      <p:tavLst>
                                        <p:tav tm="0">
                                          <p:val>
                                            <p:fltVal val="0"/>
                                          </p:val>
                                        </p:tav>
                                        <p:tav tm="100000">
                                          <p:val>
                                            <p:strVal val="#ppt_h"/>
                                          </p:val>
                                        </p:tav>
                                      </p:tavLst>
                                    </p:anim>
                                    <p:animEffect transition="in" filter="fade">
                                      <p:cBhvr>
                                        <p:cTn id="47" dur="1000"/>
                                        <p:tgtEl>
                                          <p:spTgt spid="15"/>
                                        </p:tgtEl>
                                      </p:cBhvr>
                                    </p:animEffect>
                                  </p:childTnLst>
                                </p:cTn>
                              </p:par>
                              <p:par>
                                <p:cTn id="48" presetID="53" presetClass="entr" presetSubtype="16" fill="hold" grpId="0" nodeType="withEffect">
                                  <p:stCondLst>
                                    <p:cond delay="250"/>
                                  </p:stCondLst>
                                  <p:childTnLst>
                                    <p:set>
                                      <p:cBhvr>
                                        <p:cTn id="49" dur="1" fill="hold">
                                          <p:stCondLst>
                                            <p:cond delay="0"/>
                                          </p:stCondLst>
                                        </p:cTn>
                                        <p:tgtEl>
                                          <p:spTgt spid="13"/>
                                        </p:tgtEl>
                                        <p:attrNameLst>
                                          <p:attrName>style.visibility</p:attrName>
                                        </p:attrNameLst>
                                      </p:cBhvr>
                                      <p:to>
                                        <p:strVal val="visible"/>
                                      </p:to>
                                    </p:set>
                                    <p:anim calcmode="lin" valueType="num">
                                      <p:cBhvr>
                                        <p:cTn id="50" dur="1000" fill="hold"/>
                                        <p:tgtEl>
                                          <p:spTgt spid="13"/>
                                        </p:tgtEl>
                                        <p:attrNameLst>
                                          <p:attrName>ppt_w</p:attrName>
                                        </p:attrNameLst>
                                      </p:cBhvr>
                                      <p:tavLst>
                                        <p:tav tm="0">
                                          <p:val>
                                            <p:fltVal val="0"/>
                                          </p:val>
                                        </p:tav>
                                        <p:tav tm="100000">
                                          <p:val>
                                            <p:strVal val="#ppt_w"/>
                                          </p:val>
                                        </p:tav>
                                      </p:tavLst>
                                    </p:anim>
                                    <p:anim calcmode="lin" valueType="num">
                                      <p:cBhvr>
                                        <p:cTn id="51" dur="1000" fill="hold"/>
                                        <p:tgtEl>
                                          <p:spTgt spid="13"/>
                                        </p:tgtEl>
                                        <p:attrNameLst>
                                          <p:attrName>ppt_h</p:attrName>
                                        </p:attrNameLst>
                                      </p:cBhvr>
                                      <p:tavLst>
                                        <p:tav tm="0">
                                          <p:val>
                                            <p:fltVal val="0"/>
                                          </p:val>
                                        </p:tav>
                                        <p:tav tm="100000">
                                          <p:val>
                                            <p:strVal val="#ppt_h"/>
                                          </p:val>
                                        </p:tav>
                                      </p:tavLst>
                                    </p:anim>
                                    <p:animEffect transition="in" filter="fade">
                                      <p:cBhvr>
                                        <p:cTn id="52" dur="1000"/>
                                        <p:tgtEl>
                                          <p:spTgt spid="13"/>
                                        </p:tgtEl>
                                      </p:cBhvr>
                                    </p:animEffect>
                                  </p:childTnLst>
                                </p:cTn>
                              </p:par>
                              <p:par>
                                <p:cTn id="53" presetID="53" presetClass="entr" presetSubtype="16" fill="hold" grpId="0" nodeType="withEffect">
                                  <p:stCondLst>
                                    <p:cond delay="250"/>
                                  </p:stCondLst>
                                  <p:childTnLst>
                                    <p:set>
                                      <p:cBhvr>
                                        <p:cTn id="54" dur="1" fill="hold">
                                          <p:stCondLst>
                                            <p:cond delay="0"/>
                                          </p:stCondLst>
                                        </p:cTn>
                                        <p:tgtEl>
                                          <p:spTgt spid="12"/>
                                        </p:tgtEl>
                                        <p:attrNameLst>
                                          <p:attrName>style.visibility</p:attrName>
                                        </p:attrNameLst>
                                      </p:cBhvr>
                                      <p:to>
                                        <p:strVal val="visible"/>
                                      </p:to>
                                    </p:set>
                                    <p:anim calcmode="lin" valueType="num">
                                      <p:cBhvr>
                                        <p:cTn id="55" dur="1000" fill="hold"/>
                                        <p:tgtEl>
                                          <p:spTgt spid="12"/>
                                        </p:tgtEl>
                                        <p:attrNameLst>
                                          <p:attrName>ppt_w</p:attrName>
                                        </p:attrNameLst>
                                      </p:cBhvr>
                                      <p:tavLst>
                                        <p:tav tm="0">
                                          <p:val>
                                            <p:fltVal val="0"/>
                                          </p:val>
                                        </p:tav>
                                        <p:tav tm="100000">
                                          <p:val>
                                            <p:strVal val="#ppt_w"/>
                                          </p:val>
                                        </p:tav>
                                      </p:tavLst>
                                    </p:anim>
                                    <p:anim calcmode="lin" valueType="num">
                                      <p:cBhvr>
                                        <p:cTn id="56" dur="1000" fill="hold"/>
                                        <p:tgtEl>
                                          <p:spTgt spid="12"/>
                                        </p:tgtEl>
                                        <p:attrNameLst>
                                          <p:attrName>ppt_h</p:attrName>
                                        </p:attrNameLst>
                                      </p:cBhvr>
                                      <p:tavLst>
                                        <p:tav tm="0">
                                          <p:val>
                                            <p:fltVal val="0"/>
                                          </p:val>
                                        </p:tav>
                                        <p:tav tm="100000">
                                          <p:val>
                                            <p:strVal val="#ppt_h"/>
                                          </p:val>
                                        </p:tav>
                                      </p:tavLst>
                                    </p:anim>
                                    <p:animEffect transition="in" filter="fade">
                                      <p:cBhvr>
                                        <p:cTn id="57" dur="1000"/>
                                        <p:tgtEl>
                                          <p:spTgt spid="12"/>
                                        </p:tgtEl>
                                      </p:cBhvr>
                                    </p:animEffect>
                                  </p:childTnLst>
                                </p:cTn>
                              </p:par>
                              <p:par>
                                <p:cTn id="58" presetID="53" presetClass="entr" presetSubtype="16"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p:cTn id="60" dur="1000" fill="hold"/>
                                        <p:tgtEl>
                                          <p:spTgt spid="18"/>
                                        </p:tgtEl>
                                        <p:attrNameLst>
                                          <p:attrName>ppt_w</p:attrName>
                                        </p:attrNameLst>
                                      </p:cBhvr>
                                      <p:tavLst>
                                        <p:tav tm="0">
                                          <p:val>
                                            <p:fltVal val="0"/>
                                          </p:val>
                                        </p:tav>
                                        <p:tav tm="100000">
                                          <p:val>
                                            <p:strVal val="#ppt_w"/>
                                          </p:val>
                                        </p:tav>
                                      </p:tavLst>
                                    </p:anim>
                                    <p:anim calcmode="lin" valueType="num">
                                      <p:cBhvr>
                                        <p:cTn id="61" dur="1000" fill="hold"/>
                                        <p:tgtEl>
                                          <p:spTgt spid="18"/>
                                        </p:tgtEl>
                                        <p:attrNameLst>
                                          <p:attrName>ppt_h</p:attrName>
                                        </p:attrNameLst>
                                      </p:cBhvr>
                                      <p:tavLst>
                                        <p:tav tm="0">
                                          <p:val>
                                            <p:fltVal val="0"/>
                                          </p:val>
                                        </p:tav>
                                        <p:tav tm="100000">
                                          <p:val>
                                            <p:strVal val="#ppt_h"/>
                                          </p:val>
                                        </p:tav>
                                      </p:tavLst>
                                    </p:anim>
                                    <p:animEffect transition="in" filter="fade">
                                      <p:cBhvr>
                                        <p:cTn id="6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12" grpId="0" animBg="1"/>
      <p:bldP spid="13" grpId="0" animBg="1"/>
      <p:bldP spid="15" grpId="0" animBg="1"/>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31" y="-18058"/>
            <a:ext cx="12192000" cy="6858000"/>
          </a:xfrm>
          <a:prstGeom prst="rect">
            <a:avLst/>
          </a:prstGeom>
        </p:spPr>
      </p:pic>
      <p:sp>
        <p:nvSpPr>
          <p:cNvPr id="3" name="Oval 2"/>
          <p:cNvSpPr/>
          <p:nvPr/>
        </p:nvSpPr>
        <p:spPr>
          <a:xfrm>
            <a:off x="-689620" y="-652927"/>
            <a:ext cx="1824228" cy="170230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10486908" y="-1428507"/>
            <a:ext cx="2523744" cy="2631948"/>
          </a:xfrm>
          <a:prstGeom prst="ellipse">
            <a:avLst/>
          </a:prstGeom>
          <a:noFill/>
          <a:ln w="762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solidFill>
                <a:schemeClr val="tx2">
                  <a:lumMod val="75000"/>
                </a:schemeClr>
              </a:solidFill>
            </a:endParaRPr>
          </a:p>
        </p:txBody>
      </p:sp>
      <p:sp>
        <p:nvSpPr>
          <p:cNvPr id="5" name="Oval 4"/>
          <p:cNvSpPr/>
          <p:nvPr/>
        </p:nvSpPr>
        <p:spPr>
          <a:xfrm>
            <a:off x="10675884" y="-1197621"/>
            <a:ext cx="2145792" cy="2170176"/>
          </a:xfrm>
          <a:prstGeom prst="ellipse">
            <a:avLst/>
          </a:prstGeom>
          <a:noFill/>
          <a:ln w="5715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solidFill>
                <a:schemeClr val="tx2">
                  <a:lumMod val="75000"/>
                </a:schemeClr>
              </a:solidFill>
            </a:endParaRPr>
          </a:p>
        </p:txBody>
      </p:sp>
      <p:sp>
        <p:nvSpPr>
          <p:cNvPr id="6" name="Oval 5"/>
          <p:cNvSpPr/>
          <p:nvPr/>
        </p:nvSpPr>
        <p:spPr>
          <a:xfrm>
            <a:off x="10883147" y="-1019070"/>
            <a:ext cx="1764792" cy="1840992"/>
          </a:xfrm>
          <a:prstGeom prst="ellipse">
            <a:avLst/>
          </a:prstGeom>
          <a:noFill/>
          <a:ln w="381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solidFill>
                <a:schemeClr val="tx2">
                  <a:lumMod val="75000"/>
                </a:schemeClr>
              </a:solidFill>
            </a:endParaRPr>
          </a:p>
        </p:txBody>
      </p:sp>
      <p:sp>
        <p:nvSpPr>
          <p:cNvPr id="7" name="Rectangle 6"/>
          <p:cNvSpPr/>
          <p:nvPr/>
        </p:nvSpPr>
        <p:spPr>
          <a:xfrm>
            <a:off x="0" y="6242304"/>
            <a:ext cx="12192000" cy="61569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365098" y="489021"/>
            <a:ext cx="2026517" cy="584775"/>
          </a:xfrm>
          <a:prstGeom prst="rect">
            <a:avLst/>
          </a:prstGeom>
        </p:spPr>
        <p:txBody>
          <a:bodyPr wrap="none">
            <a:spAutoFit/>
          </a:bodyPr>
          <a:lstStyle/>
          <a:p>
            <a:r>
              <a:rPr lang="en-IN" sz="3200" b="1" u="sng" dirty="0" smtClean="0">
                <a:solidFill>
                  <a:schemeClr val="tx2">
                    <a:lumMod val="7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a:t>
            </a:r>
            <a:r>
              <a:rPr lang="en-IN" sz="3200" b="1" u="sng" dirty="0">
                <a:solidFill>
                  <a:schemeClr val="tx2">
                    <a:lumMod val="7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Results</a:t>
            </a:r>
          </a:p>
        </p:txBody>
      </p:sp>
      <p:sp>
        <p:nvSpPr>
          <p:cNvPr id="9" name="TextBox 8">
            <a:extLst>
              <a:ext uri="{FF2B5EF4-FFF2-40B4-BE49-F238E27FC236}">
                <a16:creationId xmlns:a16="http://schemas.microsoft.com/office/drawing/2014/main" id="{77D013F7-391D-969B-3B5D-93CE1043E81D}"/>
              </a:ext>
            </a:extLst>
          </p:cNvPr>
          <p:cNvSpPr txBox="1"/>
          <p:nvPr/>
        </p:nvSpPr>
        <p:spPr>
          <a:xfrm>
            <a:off x="791708" y="1353394"/>
            <a:ext cx="6238837" cy="369332"/>
          </a:xfrm>
          <a:prstGeom prst="rect">
            <a:avLst/>
          </a:prstGeom>
          <a:noFill/>
        </p:spPr>
        <p:txBody>
          <a:bodyPr wrap="square" rtlCol="0">
            <a:spAutoFit/>
          </a:bodyPr>
          <a:lstStyle/>
          <a:p>
            <a:r>
              <a:rPr lang="en-US" b="1" dirty="0" smtClean="0">
                <a:solidFill>
                  <a:schemeClr val="tx2">
                    <a:lumMod val="75000"/>
                  </a:schemeClr>
                </a:solidFill>
                <a:latin typeface="Verdana" panose="020B0604030504040204" pitchFamily="34" charset="0"/>
                <a:ea typeface="Verdana" panose="020B0604030504040204" pitchFamily="34" charset="0"/>
              </a:rPr>
              <a:t>Exploring Predictions</a:t>
            </a:r>
            <a:endParaRPr lang="en-US" b="1" dirty="0">
              <a:solidFill>
                <a:schemeClr val="tx2">
                  <a:lumMod val="75000"/>
                </a:schemeClr>
              </a:solidFill>
              <a:latin typeface="Verdana" panose="020B0604030504040204" pitchFamily="34" charset="0"/>
              <a:ea typeface="Verdana" panose="020B060403050404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707" y="1860874"/>
            <a:ext cx="4106863" cy="4148138"/>
          </a:xfrm>
          <a:prstGeom prst="rect">
            <a:avLst/>
          </a:prstGeom>
        </p:spPr>
      </p:pic>
    </p:spTree>
    <p:extLst>
      <p:ext uri="{BB962C8B-B14F-4D97-AF65-F5344CB8AC3E}">
        <p14:creationId xmlns:p14="http://schemas.microsoft.com/office/powerpoint/2010/main" val="236978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Effect transition="in" filter="fade">
                                      <p:cBhvr>
                                        <p:cTn id="14" dur="1000"/>
                                        <p:tgtEl>
                                          <p:spTgt spid="4"/>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Effect transition="in" filter="fade">
                                      <p:cBhvr>
                                        <p:cTn id="19" dur="1000"/>
                                        <p:tgtEl>
                                          <p:spTgt spid="5"/>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fltVal val="0"/>
                                          </p:val>
                                        </p:tav>
                                        <p:tav tm="100000">
                                          <p:val>
                                            <p:strVal val="#ppt_w"/>
                                          </p:val>
                                        </p:tav>
                                      </p:tavLst>
                                    </p:anim>
                                    <p:anim calcmode="lin" valueType="num">
                                      <p:cBhvr>
                                        <p:cTn id="23" dur="1000" fill="hold"/>
                                        <p:tgtEl>
                                          <p:spTgt spid="6"/>
                                        </p:tgtEl>
                                        <p:attrNameLst>
                                          <p:attrName>ppt_h</p:attrName>
                                        </p:attrNameLst>
                                      </p:cBhvr>
                                      <p:tavLst>
                                        <p:tav tm="0">
                                          <p:val>
                                            <p:fltVal val="0"/>
                                          </p:val>
                                        </p:tav>
                                        <p:tav tm="100000">
                                          <p:val>
                                            <p:strVal val="#ppt_h"/>
                                          </p:val>
                                        </p:tav>
                                      </p:tavLst>
                                    </p:anim>
                                    <p:animEffect transition="in" filter="fade">
                                      <p:cBhvr>
                                        <p:cTn id="24" dur="1000"/>
                                        <p:tgtEl>
                                          <p:spTgt spid="6"/>
                                        </p:tgtEl>
                                      </p:cBhvr>
                                    </p:animEffect>
                                  </p:childTnLst>
                                </p:cTn>
                              </p:par>
                              <p:par>
                                <p:cTn id="25" presetID="42" presetClass="entr" presetSubtype="0" fill="hold" grpId="0" nodeType="with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25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25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31" y="8068"/>
            <a:ext cx="12192000" cy="6858000"/>
          </a:xfrm>
          <a:prstGeom prst="rect">
            <a:avLst/>
          </a:prstGeom>
        </p:spPr>
      </p:pic>
      <p:sp>
        <p:nvSpPr>
          <p:cNvPr id="3" name="Oval 2"/>
          <p:cNvSpPr/>
          <p:nvPr/>
        </p:nvSpPr>
        <p:spPr>
          <a:xfrm>
            <a:off x="-689620" y="-652927"/>
            <a:ext cx="1824228" cy="170230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10486908" y="-1428507"/>
            <a:ext cx="2523744" cy="2631948"/>
          </a:xfrm>
          <a:prstGeom prst="ellipse">
            <a:avLst/>
          </a:prstGeom>
          <a:noFill/>
          <a:ln w="762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solidFill>
                <a:schemeClr val="tx2">
                  <a:lumMod val="75000"/>
                </a:schemeClr>
              </a:solidFill>
            </a:endParaRPr>
          </a:p>
        </p:txBody>
      </p:sp>
      <p:sp>
        <p:nvSpPr>
          <p:cNvPr id="5" name="Oval 4"/>
          <p:cNvSpPr/>
          <p:nvPr/>
        </p:nvSpPr>
        <p:spPr>
          <a:xfrm>
            <a:off x="10675884" y="-1197621"/>
            <a:ext cx="2145792" cy="2170176"/>
          </a:xfrm>
          <a:prstGeom prst="ellipse">
            <a:avLst/>
          </a:prstGeom>
          <a:noFill/>
          <a:ln w="5715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solidFill>
                <a:schemeClr val="tx2">
                  <a:lumMod val="75000"/>
                </a:schemeClr>
              </a:solidFill>
            </a:endParaRPr>
          </a:p>
        </p:txBody>
      </p:sp>
      <p:sp>
        <p:nvSpPr>
          <p:cNvPr id="6" name="Oval 5"/>
          <p:cNvSpPr/>
          <p:nvPr/>
        </p:nvSpPr>
        <p:spPr>
          <a:xfrm>
            <a:off x="10883147" y="-1019070"/>
            <a:ext cx="1764792" cy="1840992"/>
          </a:xfrm>
          <a:prstGeom prst="ellipse">
            <a:avLst/>
          </a:prstGeom>
          <a:noFill/>
          <a:ln w="381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solidFill>
                <a:schemeClr val="tx2">
                  <a:lumMod val="75000"/>
                </a:schemeClr>
              </a:solidFill>
            </a:endParaRPr>
          </a:p>
        </p:txBody>
      </p:sp>
      <p:sp>
        <p:nvSpPr>
          <p:cNvPr id="7" name="Rectangle 6"/>
          <p:cNvSpPr/>
          <p:nvPr/>
        </p:nvSpPr>
        <p:spPr>
          <a:xfrm>
            <a:off x="0" y="6242304"/>
            <a:ext cx="12192000" cy="61569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382229" y="184189"/>
            <a:ext cx="2026517" cy="584775"/>
          </a:xfrm>
          <a:prstGeom prst="rect">
            <a:avLst/>
          </a:prstGeom>
        </p:spPr>
        <p:txBody>
          <a:bodyPr wrap="none">
            <a:spAutoFit/>
          </a:bodyPr>
          <a:lstStyle/>
          <a:p>
            <a:r>
              <a:rPr lang="en-IN" sz="3200" b="1" u="sng" dirty="0" smtClean="0">
                <a:solidFill>
                  <a:schemeClr val="tx2">
                    <a:lumMod val="7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a:t>
            </a:r>
            <a:r>
              <a:rPr lang="en-IN" sz="3200" b="1" u="sng" dirty="0">
                <a:solidFill>
                  <a:schemeClr val="tx2">
                    <a:lumMod val="7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Results</a:t>
            </a:r>
          </a:p>
        </p:txBody>
      </p:sp>
      <p:sp>
        <p:nvSpPr>
          <p:cNvPr id="13" name="TextBox 12">
            <a:extLst>
              <a:ext uri="{FF2B5EF4-FFF2-40B4-BE49-F238E27FC236}">
                <a16:creationId xmlns:a16="http://schemas.microsoft.com/office/drawing/2014/main" id="{F33A4CC6-A3BC-5966-3513-C0A106EB5A86}"/>
              </a:ext>
            </a:extLst>
          </p:cNvPr>
          <p:cNvSpPr txBox="1"/>
          <p:nvPr/>
        </p:nvSpPr>
        <p:spPr>
          <a:xfrm>
            <a:off x="791708" y="1353394"/>
            <a:ext cx="6238837" cy="369332"/>
          </a:xfrm>
          <a:prstGeom prst="rect">
            <a:avLst/>
          </a:prstGeom>
          <a:noFill/>
        </p:spPr>
        <p:txBody>
          <a:bodyPr wrap="square" rtlCol="0">
            <a:spAutoFit/>
          </a:bodyPr>
          <a:lstStyle/>
          <a:p>
            <a:r>
              <a:rPr lang="en-US" b="1" dirty="0" smtClean="0">
                <a:solidFill>
                  <a:schemeClr val="tx2">
                    <a:lumMod val="75000"/>
                  </a:schemeClr>
                </a:solidFill>
                <a:latin typeface="Verdana" panose="020B0604030504040204" pitchFamily="34" charset="0"/>
                <a:ea typeface="Verdana" panose="020B0604030504040204" pitchFamily="34" charset="0"/>
              </a:rPr>
              <a:t> Implemented YOLO Model</a:t>
            </a:r>
            <a:endParaRPr lang="en-US" b="1" dirty="0">
              <a:solidFill>
                <a:schemeClr val="tx2">
                  <a:lumMod val="75000"/>
                </a:schemeClr>
              </a:solidFill>
              <a:latin typeface="Verdana" panose="020B0604030504040204" pitchFamily="34" charset="0"/>
              <a:ea typeface="Verdana" panose="020B0604030504040204" pitchFamily="34" charset="0"/>
            </a:endParaRPr>
          </a:p>
        </p:txBody>
      </p:sp>
      <p:pic>
        <p:nvPicPr>
          <p:cNvPr id="18" name="Picture 17"/>
          <p:cNvPicPr/>
          <p:nvPr/>
        </p:nvPicPr>
        <p:blipFill rotWithShape="1">
          <a:blip r:embed="rId3"/>
          <a:srcRect l="13397" t="7485" r="15734" b="15067"/>
          <a:stretch/>
        </p:blipFill>
        <p:spPr bwMode="auto">
          <a:xfrm>
            <a:off x="922337" y="1975835"/>
            <a:ext cx="5791972" cy="40133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3040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Effect transition="in" filter="fade">
                                      <p:cBhvr>
                                        <p:cTn id="14" dur="1000"/>
                                        <p:tgtEl>
                                          <p:spTgt spid="4"/>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Effect transition="in" filter="fade">
                                      <p:cBhvr>
                                        <p:cTn id="19" dur="1000"/>
                                        <p:tgtEl>
                                          <p:spTgt spid="5"/>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fltVal val="0"/>
                                          </p:val>
                                        </p:tav>
                                        <p:tav tm="100000">
                                          <p:val>
                                            <p:strVal val="#ppt_w"/>
                                          </p:val>
                                        </p:tav>
                                      </p:tavLst>
                                    </p:anim>
                                    <p:anim calcmode="lin" valueType="num">
                                      <p:cBhvr>
                                        <p:cTn id="23" dur="1000" fill="hold"/>
                                        <p:tgtEl>
                                          <p:spTgt spid="6"/>
                                        </p:tgtEl>
                                        <p:attrNameLst>
                                          <p:attrName>ppt_h</p:attrName>
                                        </p:attrNameLst>
                                      </p:cBhvr>
                                      <p:tavLst>
                                        <p:tav tm="0">
                                          <p:val>
                                            <p:fltVal val="0"/>
                                          </p:val>
                                        </p:tav>
                                        <p:tav tm="100000">
                                          <p:val>
                                            <p:strVal val="#ppt_h"/>
                                          </p:val>
                                        </p:tav>
                                      </p:tavLst>
                                    </p:anim>
                                    <p:animEffect transition="in" filter="fade">
                                      <p:cBhvr>
                                        <p:cTn id="24" dur="1000"/>
                                        <p:tgtEl>
                                          <p:spTgt spid="6"/>
                                        </p:tgtEl>
                                      </p:cBhvr>
                                    </p:animEffect>
                                  </p:childTnLst>
                                </p:cTn>
                              </p:par>
                              <p:par>
                                <p:cTn id="25" presetID="42" presetClass="entr" presetSubtype="0" fill="hold" grpId="0" nodeType="with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25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anim calcmode="lin" valueType="num">
                                      <p:cBhvr>
                                        <p:cTn id="38" dur="1000" fill="hold"/>
                                        <p:tgtEl>
                                          <p:spTgt spid="13"/>
                                        </p:tgtEl>
                                        <p:attrNameLst>
                                          <p:attrName>ppt_x</p:attrName>
                                        </p:attrNameLst>
                                      </p:cBhvr>
                                      <p:tavLst>
                                        <p:tav tm="0">
                                          <p:val>
                                            <p:strVal val="#ppt_x"/>
                                          </p:val>
                                        </p:tav>
                                        <p:tav tm="100000">
                                          <p:val>
                                            <p:strVal val="#ppt_x"/>
                                          </p:val>
                                        </p:tav>
                                      </p:tavLst>
                                    </p:anim>
                                    <p:anim calcmode="lin" valueType="num">
                                      <p:cBhvr>
                                        <p:cTn id="39" dur="1000" fill="hold"/>
                                        <p:tgtEl>
                                          <p:spTgt spid="13"/>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25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dirty="0">
              <a:solidFill>
                <a:schemeClr val="bg1"/>
              </a:solidFill>
              <a:latin typeface="Verdana" panose="020B0604030504040204" pitchFamily="34" charset="0"/>
              <a:ea typeface="Verdana" panose="020B0604030504040204" pitchFamily="34" charset="0"/>
            </a:endParaRPr>
          </a:p>
        </p:txBody>
      </p:sp>
      <p:sp>
        <p:nvSpPr>
          <p:cNvPr id="8" name="Oval 7"/>
          <p:cNvSpPr/>
          <p:nvPr/>
        </p:nvSpPr>
        <p:spPr>
          <a:xfrm>
            <a:off x="-766308" y="-1414548"/>
            <a:ext cx="2523744" cy="2631948"/>
          </a:xfrm>
          <a:prstGeom prst="ellipse">
            <a:avLst/>
          </a:prstGeom>
          <a:noFill/>
          <a:ln w="76200">
            <a:solidFill>
              <a:srgbClr val="00B0F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 name="Oval 8"/>
          <p:cNvSpPr/>
          <p:nvPr/>
        </p:nvSpPr>
        <p:spPr>
          <a:xfrm>
            <a:off x="-577332" y="-1183662"/>
            <a:ext cx="2145792" cy="2170176"/>
          </a:xfrm>
          <a:prstGeom prst="ellipse">
            <a:avLst/>
          </a:prstGeom>
          <a:noFill/>
          <a:ln w="57150">
            <a:solidFill>
              <a:srgbClr val="00B0F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 name="Oval 9"/>
          <p:cNvSpPr/>
          <p:nvPr/>
        </p:nvSpPr>
        <p:spPr>
          <a:xfrm>
            <a:off x="-386832" y="-1019070"/>
            <a:ext cx="1764792" cy="1840992"/>
          </a:xfrm>
          <a:prstGeom prst="ellipse">
            <a:avLst/>
          </a:prstGeom>
          <a:noFill/>
          <a:ln w="38100">
            <a:solidFill>
              <a:srgbClr val="00B0F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1" name="Rectangle 10"/>
          <p:cNvSpPr/>
          <p:nvPr/>
        </p:nvSpPr>
        <p:spPr>
          <a:xfrm>
            <a:off x="0" y="6242304"/>
            <a:ext cx="12192000" cy="61569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11279886" y="4010439"/>
            <a:ext cx="1824228" cy="170230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1377960" y="869985"/>
            <a:ext cx="6556603" cy="584775"/>
          </a:xfrm>
          <a:prstGeom prst="rect">
            <a:avLst/>
          </a:prstGeom>
        </p:spPr>
        <p:txBody>
          <a:bodyPr wrap="none">
            <a:spAutoFit/>
          </a:bodyPr>
          <a:lstStyle/>
          <a:p>
            <a:r>
              <a:rPr lang="en-US" sz="3200" b="1" u="sng"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Role of each group member</a:t>
            </a:r>
            <a:endParaRPr lang="en-IN" sz="3200" u="sng" dirty="0">
              <a:solidFill>
                <a:schemeClr val="bg1"/>
              </a:solidFill>
              <a:effectLst>
                <a:outerShdw blurRad="38100" dist="38100" dir="2700000" algn="tl">
                  <a:srgbClr val="000000">
                    <a:alpha val="43137"/>
                  </a:srgbClr>
                </a:outerShdw>
              </a:effectLst>
            </a:endParaRPr>
          </a:p>
        </p:txBody>
      </p:sp>
      <p:sp>
        <p:nvSpPr>
          <p:cNvPr id="14" name="Rectangle 13"/>
          <p:cNvSpPr/>
          <p:nvPr/>
        </p:nvSpPr>
        <p:spPr>
          <a:xfrm>
            <a:off x="927024" y="2685781"/>
            <a:ext cx="4518782" cy="861774"/>
          </a:xfrm>
          <a:prstGeom prst="rect">
            <a:avLst/>
          </a:prstGeom>
        </p:spPr>
        <p:txBody>
          <a:bodyPr wrap="square">
            <a:spAutoFit/>
          </a:bodyPr>
          <a:lstStyle/>
          <a:p>
            <a:endParaRPr lang="en-US" dirty="0">
              <a:solidFill>
                <a:schemeClr val="bg1"/>
              </a:solidFill>
            </a:endParaRPr>
          </a:p>
          <a:p>
            <a:pPr marL="285750" indent="-285750">
              <a:buFont typeface="Arial" panose="020B0604020202020204" pitchFamily="34" charset="0"/>
              <a:buChar char="•"/>
            </a:pPr>
            <a:endParaRPr lang="en-US" sz="1600" dirty="0">
              <a:solidFill>
                <a:schemeClr val="bg1"/>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IN" sz="1600" dirty="0">
              <a:solidFill>
                <a:schemeClr val="bg1"/>
              </a:solidFill>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8BB67B6F-211A-0403-9DFD-CA2C9FE47CEB}"/>
              </a:ext>
            </a:extLst>
          </p:cNvPr>
          <p:cNvSpPr/>
          <p:nvPr/>
        </p:nvSpPr>
        <p:spPr>
          <a:xfrm>
            <a:off x="495564" y="2250543"/>
            <a:ext cx="4518782" cy="1815882"/>
          </a:xfrm>
          <a:prstGeom prst="rect">
            <a:avLst/>
          </a:prstGeom>
        </p:spPr>
        <p:txBody>
          <a:bodyPr wrap="square">
            <a:spAutoFit/>
          </a:bodyPr>
          <a:lstStyle/>
          <a:p>
            <a:pPr marL="285750" indent="-285750">
              <a:buFont typeface="Arial" panose="020B0604020202020204" pitchFamily="34" charset="0"/>
              <a:buChar char="•"/>
            </a:pPr>
            <a:r>
              <a:rPr lang="en-IN" sz="1600" dirty="0">
                <a:solidFill>
                  <a:schemeClr val="bg1"/>
                </a:solidFill>
                <a:latin typeface="Verdana" panose="020B0604030504040204" pitchFamily="34" charset="0"/>
                <a:ea typeface="Verdana" panose="020B0604030504040204" pitchFamily="34" charset="0"/>
              </a:rPr>
              <a:t>Sarthak Dave</a:t>
            </a:r>
          </a:p>
          <a:p>
            <a:pPr marL="742950" lvl="1" indent="-285750">
              <a:buFont typeface="Arial" panose="020B0604020202020204" pitchFamily="34" charset="0"/>
              <a:buChar char="•"/>
            </a:pPr>
            <a:r>
              <a:rPr lang="en-IN" sz="1600" dirty="0">
                <a:solidFill>
                  <a:schemeClr val="bg1"/>
                </a:solidFill>
                <a:latin typeface="Verdana" panose="020B0604030504040204" pitchFamily="34" charset="0"/>
                <a:ea typeface="Verdana" panose="020B0604030504040204" pitchFamily="34" charset="0"/>
              </a:rPr>
              <a:t>Literature Review</a:t>
            </a:r>
          </a:p>
          <a:p>
            <a:pPr marL="742950" lvl="1" indent="-285750">
              <a:buFont typeface="Arial" panose="020B0604020202020204" pitchFamily="34" charset="0"/>
              <a:buChar char="•"/>
            </a:pPr>
            <a:r>
              <a:rPr lang="en-IN" sz="1600" dirty="0" smtClean="0">
                <a:solidFill>
                  <a:schemeClr val="bg1"/>
                </a:solidFill>
                <a:latin typeface="Verdana" panose="020B0604030504040204" pitchFamily="34" charset="0"/>
                <a:ea typeface="Verdana" panose="020B0604030504040204" pitchFamily="34" charset="0"/>
              </a:rPr>
              <a:t>Data Exploration</a:t>
            </a:r>
          </a:p>
          <a:p>
            <a:pPr marL="742950" lvl="1" indent="-285750">
              <a:buFont typeface="Arial" panose="020B0604020202020204" pitchFamily="34" charset="0"/>
              <a:buChar char="•"/>
            </a:pPr>
            <a:r>
              <a:rPr lang="en-IN" sz="1600" dirty="0" smtClean="0">
                <a:solidFill>
                  <a:schemeClr val="bg1"/>
                </a:solidFill>
                <a:latin typeface="Verdana" panose="020B0604030504040204" pitchFamily="34" charset="0"/>
                <a:ea typeface="Verdana" panose="020B0604030504040204" pitchFamily="34" charset="0"/>
              </a:rPr>
              <a:t>Implemented CNN model</a:t>
            </a:r>
          </a:p>
          <a:p>
            <a:pPr marL="742950" lvl="1" indent="-285750">
              <a:buFont typeface="Arial" panose="020B0604020202020204" pitchFamily="34" charset="0"/>
              <a:buChar char="•"/>
            </a:pPr>
            <a:r>
              <a:rPr lang="en-IN" sz="1600" dirty="0">
                <a:solidFill>
                  <a:schemeClr val="bg1"/>
                </a:solidFill>
                <a:latin typeface="Verdana" panose="020B0604030504040204" pitchFamily="34" charset="0"/>
                <a:ea typeface="Verdana" panose="020B0604030504040204" pitchFamily="34" charset="0"/>
              </a:rPr>
              <a:t>Implemented </a:t>
            </a:r>
            <a:r>
              <a:rPr lang="en-IN" sz="1600" dirty="0" smtClean="0">
                <a:solidFill>
                  <a:schemeClr val="bg1"/>
                </a:solidFill>
                <a:latin typeface="Verdana" panose="020B0604030504040204" pitchFamily="34" charset="0"/>
                <a:ea typeface="Verdana" panose="020B0604030504040204" pitchFamily="34" charset="0"/>
              </a:rPr>
              <a:t>YOLO </a:t>
            </a:r>
            <a:r>
              <a:rPr lang="en-IN" sz="1600" dirty="0">
                <a:solidFill>
                  <a:schemeClr val="bg1"/>
                </a:solidFill>
                <a:latin typeface="Verdana" panose="020B0604030504040204" pitchFamily="34" charset="0"/>
                <a:ea typeface="Verdana" panose="020B0604030504040204" pitchFamily="34" charset="0"/>
              </a:rPr>
              <a:t>model</a:t>
            </a:r>
          </a:p>
          <a:p>
            <a:pPr marL="742950" lvl="1" indent="-285750">
              <a:buFont typeface="Arial" panose="020B0604020202020204" pitchFamily="34" charset="0"/>
              <a:buChar char="•"/>
            </a:pPr>
            <a:endParaRPr lang="en-IN" sz="1600" dirty="0">
              <a:solidFill>
                <a:schemeClr val="bg1"/>
              </a:solidFill>
              <a:latin typeface="Verdana" panose="020B0604030504040204" pitchFamily="34" charset="0"/>
              <a:ea typeface="Verdana" panose="020B0604030504040204" pitchFamily="34" charset="0"/>
            </a:endParaRPr>
          </a:p>
          <a:p>
            <a:pPr marL="742950" lvl="1" indent="-285750">
              <a:buFont typeface="Arial" panose="020B0604020202020204" pitchFamily="34" charset="0"/>
              <a:buChar char="•"/>
            </a:pPr>
            <a:endParaRPr lang="en-IN" sz="1600" dirty="0">
              <a:solidFill>
                <a:schemeClr val="bg1"/>
              </a:solidFill>
              <a:latin typeface="Verdana" panose="020B0604030504040204" pitchFamily="34" charset="0"/>
              <a:ea typeface="Verdana" panose="020B0604030504040204" pitchFamily="34" charset="0"/>
            </a:endParaRPr>
          </a:p>
        </p:txBody>
      </p:sp>
      <p:sp>
        <p:nvSpPr>
          <p:cNvPr id="3" name="Rectangle 2">
            <a:extLst>
              <a:ext uri="{FF2B5EF4-FFF2-40B4-BE49-F238E27FC236}">
                <a16:creationId xmlns:a16="http://schemas.microsoft.com/office/drawing/2014/main" id="{A4D8ED97-D7DD-BEFB-C061-2D51720243B0}"/>
              </a:ext>
            </a:extLst>
          </p:cNvPr>
          <p:cNvSpPr/>
          <p:nvPr/>
        </p:nvSpPr>
        <p:spPr>
          <a:xfrm>
            <a:off x="4918265" y="2225166"/>
            <a:ext cx="4518782" cy="1569660"/>
          </a:xfrm>
          <a:prstGeom prst="rect">
            <a:avLst/>
          </a:prstGeom>
        </p:spPr>
        <p:txBody>
          <a:bodyPr wrap="square">
            <a:spAutoFit/>
          </a:bodyPr>
          <a:lstStyle/>
          <a:p>
            <a:pPr marL="285750" indent="-285750">
              <a:buFont typeface="Arial" panose="020B0604020202020204" pitchFamily="34" charset="0"/>
              <a:buChar char="•"/>
            </a:pPr>
            <a:r>
              <a:rPr lang="en-IN" sz="1600" dirty="0">
                <a:solidFill>
                  <a:schemeClr val="bg1"/>
                </a:solidFill>
                <a:latin typeface="Verdana" panose="020B0604030504040204" pitchFamily="34" charset="0"/>
                <a:ea typeface="Verdana" panose="020B0604030504040204" pitchFamily="34" charset="0"/>
              </a:rPr>
              <a:t> Yukta Patel</a:t>
            </a:r>
          </a:p>
          <a:p>
            <a:pPr marL="742950" lvl="1" indent="-285750">
              <a:buFont typeface="Arial" panose="020B0604020202020204" pitchFamily="34" charset="0"/>
              <a:buChar char="•"/>
            </a:pPr>
            <a:r>
              <a:rPr lang="en-IN" sz="1600" dirty="0">
                <a:solidFill>
                  <a:schemeClr val="bg1"/>
                </a:solidFill>
                <a:latin typeface="Verdana" panose="020B0604030504040204" pitchFamily="34" charset="0"/>
                <a:ea typeface="Verdana" panose="020B0604030504040204" pitchFamily="34" charset="0"/>
              </a:rPr>
              <a:t>Literature Review</a:t>
            </a:r>
          </a:p>
          <a:p>
            <a:pPr marL="742950" lvl="1" indent="-285750">
              <a:buFont typeface="Arial" panose="020B0604020202020204" pitchFamily="34" charset="0"/>
              <a:buChar char="•"/>
            </a:pPr>
            <a:r>
              <a:rPr lang="en-IN" sz="1600" dirty="0">
                <a:solidFill>
                  <a:schemeClr val="bg1"/>
                </a:solidFill>
                <a:latin typeface="Verdana" panose="020B0604030504040204" pitchFamily="34" charset="0"/>
                <a:ea typeface="Verdana" panose="020B0604030504040204" pitchFamily="34" charset="0"/>
              </a:rPr>
              <a:t>Data Exploration</a:t>
            </a:r>
          </a:p>
          <a:p>
            <a:pPr marL="742950" lvl="1" indent="-285750">
              <a:buFont typeface="Arial" panose="020B0604020202020204" pitchFamily="34" charset="0"/>
              <a:buChar char="•"/>
            </a:pPr>
            <a:r>
              <a:rPr lang="en-IN" sz="1600" dirty="0">
                <a:solidFill>
                  <a:schemeClr val="bg1"/>
                </a:solidFill>
                <a:latin typeface="Verdana" panose="020B0604030504040204" pitchFamily="34" charset="0"/>
                <a:ea typeface="Verdana" panose="020B0604030504040204" pitchFamily="34" charset="0"/>
              </a:rPr>
              <a:t>Implemented CNN model</a:t>
            </a:r>
          </a:p>
          <a:p>
            <a:pPr marL="742950" lvl="1" indent="-285750">
              <a:buFont typeface="Arial" panose="020B0604020202020204" pitchFamily="34" charset="0"/>
              <a:buChar char="•"/>
            </a:pPr>
            <a:r>
              <a:rPr lang="en-IN" sz="1600" dirty="0">
                <a:solidFill>
                  <a:schemeClr val="bg1"/>
                </a:solidFill>
                <a:latin typeface="Verdana" panose="020B0604030504040204" pitchFamily="34" charset="0"/>
                <a:ea typeface="Verdana" panose="020B0604030504040204" pitchFamily="34" charset="0"/>
              </a:rPr>
              <a:t>Implemented </a:t>
            </a:r>
            <a:r>
              <a:rPr lang="en-IN" sz="1600" dirty="0" smtClean="0">
                <a:solidFill>
                  <a:schemeClr val="bg1"/>
                </a:solidFill>
                <a:latin typeface="Verdana" panose="020B0604030504040204" pitchFamily="34" charset="0"/>
                <a:ea typeface="Verdana" panose="020B0604030504040204" pitchFamily="34" charset="0"/>
              </a:rPr>
              <a:t>YOLO </a:t>
            </a:r>
            <a:r>
              <a:rPr lang="en-IN" sz="1600" dirty="0">
                <a:solidFill>
                  <a:schemeClr val="bg1"/>
                </a:solidFill>
                <a:latin typeface="Verdana" panose="020B0604030504040204" pitchFamily="34" charset="0"/>
                <a:ea typeface="Verdana" panose="020B0604030504040204" pitchFamily="34" charset="0"/>
              </a:rPr>
              <a:t>model</a:t>
            </a:r>
          </a:p>
          <a:p>
            <a:pPr marL="742950" lvl="1" indent="-285750">
              <a:buFont typeface="Arial" panose="020B0604020202020204" pitchFamily="34" charset="0"/>
              <a:buChar char="•"/>
            </a:pPr>
            <a:endParaRPr lang="en-IN" sz="1600" dirty="0">
              <a:solidFill>
                <a:schemeClr val="bg1"/>
              </a:solidFill>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72882855-6B28-E249-7428-FAFE2E40407B}"/>
              </a:ext>
            </a:extLst>
          </p:cNvPr>
          <p:cNvSpPr/>
          <p:nvPr/>
        </p:nvSpPr>
        <p:spPr>
          <a:xfrm>
            <a:off x="495564" y="3841320"/>
            <a:ext cx="4518782" cy="1323439"/>
          </a:xfrm>
          <a:prstGeom prst="rect">
            <a:avLst/>
          </a:prstGeom>
        </p:spPr>
        <p:txBody>
          <a:bodyPr wrap="square">
            <a:spAutoFit/>
          </a:bodyPr>
          <a:lstStyle/>
          <a:p>
            <a:pPr marL="285750" indent="-285750">
              <a:buFont typeface="Arial" panose="020B0604020202020204" pitchFamily="34" charset="0"/>
              <a:buChar char="•"/>
            </a:pPr>
            <a:r>
              <a:rPr lang="en-IN" sz="1600" dirty="0">
                <a:solidFill>
                  <a:schemeClr val="bg1"/>
                </a:solidFill>
                <a:latin typeface="Verdana" panose="020B0604030504040204" pitchFamily="34" charset="0"/>
                <a:ea typeface="Verdana" panose="020B0604030504040204" pitchFamily="34" charset="0"/>
              </a:rPr>
              <a:t>Saiyam Sanghvi</a:t>
            </a:r>
          </a:p>
          <a:p>
            <a:pPr marL="742950" lvl="1" indent="-285750">
              <a:buFont typeface="Arial" panose="020B0604020202020204" pitchFamily="34" charset="0"/>
              <a:buChar char="•"/>
            </a:pPr>
            <a:r>
              <a:rPr lang="en-IN" sz="1600" dirty="0">
                <a:solidFill>
                  <a:schemeClr val="bg1"/>
                </a:solidFill>
                <a:latin typeface="Verdana" panose="020B0604030504040204" pitchFamily="34" charset="0"/>
                <a:ea typeface="Verdana" panose="020B0604030504040204" pitchFamily="34" charset="0"/>
              </a:rPr>
              <a:t>Literature Review</a:t>
            </a:r>
          </a:p>
          <a:p>
            <a:pPr marL="742950" lvl="1" indent="-285750">
              <a:buFont typeface="Arial" panose="020B0604020202020204" pitchFamily="34" charset="0"/>
              <a:buChar char="•"/>
            </a:pPr>
            <a:r>
              <a:rPr lang="en-IN" sz="1600" dirty="0">
                <a:solidFill>
                  <a:schemeClr val="bg1"/>
                </a:solidFill>
                <a:latin typeface="Verdana" panose="020B0604030504040204" pitchFamily="34" charset="0"/>
                <a:ea typeface="Verdana" panose="020B0604030504040204" pitchFamily="34" charset="0"/>
              </a:rPr>
              <a:t>Data Exploration</a:t>
            </a:r>
          </a:p>
          <a:p>
            <a:pPr marL="742950" lvl="1" indent="-285750">
              <a:buFont typeface="Arial" panose="020B0604020202020204" pitchFamily="34" charset="0"/>
              <a:buChar char="•"/>
            </a:pPr>
            <a:r>
              <a:rPr lang="en-IN" sz="1600" dirty="0">
                <a:solidFill>
                  <a:schemeClr val="bg1"/>
                </a:solidFill>
                <a:latin typeface="Verdana" panose="020B0604030504040204" pitchFamily="34" charset="0"/>
                <a:ea typeface="Verdana" panose="020B0604030504040204" pitchFamily="34" charset="0"/>
              </a:rPr>
              <a:t>Implemented CNN model</a:t>
            </a:r>
          </a:p>
          <a:p>
            <a:pPr marL="742950" lvl="1" indent="-285750">
              <a:buFont typeface="Arial" panose="020B0604020202020204" pitchFamily="34" charset="0"/>
              <a:buChar char="•"/>
            </a:pPr>
            <a:r>
              <a:rPr lang="en-IN" sz="1600" dirty="0" smtClean="0">
                <a:solidFill>
                  <a:schemeClr val="bg1"/>
                </a:solidFill>
                <a:latin typeface="Verdana" panose="020B0604030504040204" pitchFamily="34" charset="0"/>
                <a:ea typeface="Verdana" panose="020B0604030504040204" pitchFamily="34" charset="0"/>
              </a:rPr>
              <a:t>Data Visualization</a:t>
            </a:r>
            <a:endParaRPr lang="en-IN" sz="1600" dirty="0">
              <a:solidFill>
                <a:schemeClr val="bg1"/>
              </a:solidFill>
              <a:latin typeface="Verdana" panose="020B0604030504040204" pitchFamily="34" charset="0"/>
              <a:ea typeface="Verdana" panose="020B0604030504040204" pitchFamily="34" charset="0"/>
            </a:endParaRPr>
          </a:p>
        </p:txBody>
      </p:sp>
      <p:sp>
        <p:nvSpPr>
          <p:cNvPr id="5" name="Rectangle 4">
            <a:extLst>
              <a:ext uri="{FF2B5EF4-FFF2-40B4-BE49-F238E27FC236}">
                <a16:creationId xmlns:a16="http://schemas.microsoft.com/office/drawing/2014/main" id="{C1711534-A309-9B07-99B0-2DF22074365F}"/>
              </a:ext>
            </a:extLst>
          </p:cNvPr>
          <p:cNvSpPr/>
          <p:nvPr/>
        </p:nvSpPr>
        <p:spPr>
          <a:xfrm>
            <a:off x="5014346" y="3841320"/>
            <a:ext cx="4518782" cy="1815882"/>
          </a:xfrm>
          <a:prstGeom prst="rect">
            <a:avLst/>
          </a:prstGeom>
        </p:spPr>
        <p:txBody>
          <a:bodyPr wrap="square">
            <a:spAutoFit/>
          </a:bodyPr>
          <a:lstStyle/>
          <a:p>
            <a:pPr marL="285750" indent="-285750">
              <a:buFont typeface="Arial" panose="020B0604020202020204" pitchFamily="34" charset="0"/>
              <a:buChar char="•"/>
            </a:pPr>
            <a:r>
              <a:rPr lang="en-IN" sz="1600" dirty="0">
                <a:solidFill>
                  <a:schemeClr val="bg1"/>
                </a:solidFill>
                <a:latin typeface="Verdana" panose="020B0604030504040204" pitchFamily="34" charset="0"/>
                <a:ea typeface="Verdana" panose="020B0604030504040204" pitchFamily="34" charset="0"/>
              </a:rPr>
              <a:t>Dhaval Makwana</a:t>
            </a:r>
          </a:p>
          <a:p>
            <a:pPr marL="742950" lvl="1" indent="-285750">
              <a:buFont typeface="Arial" panose="020B0604020202020204" pitchFamily="34" charset="0"/>
              <a:buChar char="•"/>
            </a:pPr>
            <a:r>
              <a:rPr lang="en-IN" sz="1600" dirty="0">
                <a:solidFill>
                  <a:schemeClr val="bg1"/>
                </a:solidFill>
                <a:latin typeface="Verdana" panose="020B0604030504040204" pitchFamily="34" charset="0"/>
                <a:ea typeface="Verdana" panose="020B0604030504040204" pitchFamily="34" charset="0"/>
              </a:rPr>
              <a:t>Literature Review</a:t>
            </a:r>
          </a:p>
          <a:p>
            <a:pPr marL="742950" lvl="1" indent="-285750">
              <a:buFont typeface="Arial" panose="020B0604020202020204" pitchFamily="34" charset="0"/>
              <a:buChar char="•"/>
            </a:pPr>
            <a:r>
              <a:rPr lang="en-IN" sz="1600" dirty="0">
                <a:solidFill>
                  <a:schemeClr val="bg1"/>
                </a:solidFill>
                <a:latin typeface="Verdana" panose="020B0604030504040204" pitchFamily="34" charset="0"/>
                <a:ea typeface="Verdana" panose="020B0604030504040204" pitchFamily="34" charset="0"/>
              </a:rPr>
              <a:t>Data Exploration</a:t>
            </a:r>
          </a:p>
          <a:p>
            <a:pPr marL="742950" lvl="1" indent="-285750">
              <a:buFont typeface="Arial" panose="020B0604020202020204" pitchFamily="34" charset="0"/>
              <a:buChar char="•"/>
            </a:pPr>
            <a:r>
              <a:rPr lang="en-IN" sz="1600" dirty="0">
                <a:solidFill>
                  <a:schemeClr val="bg1"/>
                </a:solidFill>
                <a:latin typeface="Verdana" panose="020B0604030504040204" pitchFamily="34" charset="0"/>
                <a:ea typeface="Verdana" panose="020B0604030504040204" pitchFamily="34" charset="0"/>
              </a:rPr>
              <a:t>Implemented CNN model</a:t>
            </a:r>
          </a:p>
          <a:p>
            <a:pPr marL="742950" lvl="1" indent="-285750">
              <a:buFont typeface="Arial" panose="020B0604020202020204" pitchFamily="34" charset="0"/>
              <a:buChar char="•"/>
            </a:pPr>
            <a:r>
              <a:rPr lang="en-IN" sz="1600" dirty="0">
                <a:solidFill>
                  <a:schemeClr val="bg1"/>
                </a:solidFill>
                <a:latin typeface="Verdana" panose="020B0604030504040204" pitchFamily="34" charset="0"/>
                <a:ea typeface="Verdana" panose="020B0604030504040204" pitchFamily="34" charset="0"/>
              </a:rPr>
              <a:t>Data </a:t>
            </a:r>
            <a:r>
              <a:rPr lang="en-IN" sz="1600" dirty="0" smtClean="0">
                <a:solidFill>
                  <a:schemeClr val="bg1"/>
                </a:solidFill>
                <a:latin typeface="Verdana" panose="020B0604030504040204" pitchFamily="34" charset="0"/>
                <a:ea typeface="Verdana" panose="020B0604030504040204" pitchFamily="34" charset="0"/>
              </a:rPr>
              <a:t>Visualization</a:t>
            </a:r>
            <a:endParaRPr lang="en-IN" sz="1600" dirty="0">
              <a:solidFill>
                <a:schemeClr val="bg1"/>
              </a:solidFill>
              <a:latin typeface="Verdana" panose="020B0604030504040204" pitchFamily="34" charset="0"/>
              <a:ea typeface="Verdana" panose="020B0604030504040204" pitchFamily="34" charset="0"/>
            </a:endParaRPr>
          </a:p>
          <a:p>
            <a:pPr marL="742950" lvl="1" indent="-285750">
              <a:buFont typeface="Arial" panose="020B0604020202020204" pitchFamily="34" charset="0"/>
              <a:buChar char="•"/>
            </a:pPr>
            <a:endParaRPr lang="en-IN" sz="1600" dirty="0">
              <a:solidFill>
                <a:schemeClr val="bg1"/>
              </a:solidFill>
              <a:latin typeface="Verdana" panose="020B0604030504040204" pitchFamily="34" charset="0"/>
              <a:ea typeface="Verdana" panose="020B0604030504040204" pitchFamily="34" charset="0"/>
            </a:endParaRPr>
          </a:p>
          <a:p>
            <a:pPr marL="742950" lvl="1" indent="-285750">
              <a:buFont typeface="Arial" panose="020B0604020202020204" pitchFamily="34" charset="0"/>
              <a:buChar char="•"/>
            </a:pPr>
            <a:endParaRPr lang="en-IN" sz="16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2889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fltVal val="0"/>
                                          </p:val>
                                        </p:tav>
                                        <p:tav tm="100000">
                                          <p:val>
                                            <p:strVal val="#ppt_w"/>
                                          </p:val>
                                        </p:tav>
                                      </p:tavLst>
                                    </p:anim>
                                    <p:anim calcmode="lin" valueType="num">
                                      <p:cBhvr>
                                        <p:cTn id="18" dur="1000" fill="hold"/>
                                        <p:tgtEl>
                                          <p:spTgt spid="10"/>
                                        </p:tgtEl>
                                        <p:attrNameLst>
                                          <p:attrName>ppt_h</p:attrName>
                                        </p:attrNameLst>
                                      </p:cBhvr>
                                      <p:tavLst>
                                        <p:tav tm="0">
                                          <p:val>
                                            <p:fltVal val="0"/>
                                          </p:val>
                                        </p:tav>
                                        <p:tav tm="100000">
                                          <p:val>
                                            <p:strVal val="#ppt_h"/>
                                          </p:val>
                                        </p:tav>
                                      </p:tavLst>
                                    </p:anim>
                                    <p:animEffect transition="in" filter="fade">
                                      <p:cBhvr>
                                        <p:cTn id="19" dur="1000"/>
                                        <p:tgtEl>
                                          <p:spTgt spid="10"/>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fltVal val="0"/>
                                          </p:val>
                                        </p:tav>
                                        <p:tav tm="100000">
                                          <p:val>
                                            <p:strVal val="#ppt_w"/>
                                          </p:val>
                                        </p:tav>
                                      </p:tavLst>
                                    </p:anim>
                                    <p:anim calcmode="lin" valueType="num">
                                      <p:cBhvr>
                                        <p:cTn id="23" dur="1000" fill="hold"/>
                                        <p:tgtEl>
                                          <p:spTgt spid="12"/>
                                        </p:tgtEl>
                                        <p:attrNameLst>
                                          <p:attrName>ppt_h</p:attrName>
                                        </p:attrNameLst>
                                      </p:cBhvr>
                                      <p:tavLst>
                                        <p:tav tm="0">
                                          <p:val>
                                            <p:fltVal val="0"/>
                                          </p:val>
                                        </p:tav>
                                        <p:tav tm="100000">
                                          <p:val>
                                            <p:strVal val="#ppt_h"/>
                                          </p:val>
                                        </p:tav>
                                      </p:tavLst>
                                    </p:anim>
                                    <p:animEffect transition="in" filter="fade">
                                      <p:cBhvr>
                                        <p:cTn id="24" dur="1000"/>
                                        <p:tgtEl>
                                          <p:spTgt spid="12"/>
                                        </p:tgtEl>
                                      </p:cBhvr>
                                    </p:animEffect>
                                  </p:childTnLst>
                                </p:cTn>
                              </p:par>
                              <p:par>
                                <p:cTn id="25" presetID="47" presetClass="entr" presetSubtype="0" fill="hold" grpId="0" nodeType="withEffect">
                                  <p:stCondLst>
                                    <p:cond delay="25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250"/>
                                        <p:tgtEl>
                                          <p:spTgt spid="13"/>
                                        </p:tgtEl>
                                      </p:cBhvr>
                                    </p:animEffect>
                                    <p:anim calcmode="lin" valueType="num">
                                      <p:cBhvr>
                                        <p:cTn id="28" dur="1250" fill="hold"/>
                                        <p:tgtEl>
                                          <p:spTgt spid="13"/>
                                        </p:tgtEl>
                                        <p:attrNameLst>
                                          <p:attrName>ppt_x</p:attrName>
                                        </p:attrNameLst>
                                      </p:cBhvr>
                                      <p:tavLst>
                                        <p:tav tm="0">
                                          <p:val>
                                            <p:strVal val="#ppt_x"/>
                                          </p:val>
                                        </p:tav>
                                        <p:tav tm="100000">
                                          <p:val>
                                            <p:strVal val="#ppt_x"/>
                                          </p:val>
                                        </p:tav>
                                      </p:tavLst>
                                    </p:anim>
                                    <p:anim calcmode="lin" valueType="num">
                                      <p:cBhvr>
                                        <p:cTn id="29" dur="125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nodePh="1">
                                  <p:stCondLst>
                                    <p:cond delay="250"/>
                                  </p:stCondLst>
                                  <p:endCondLst>
                                    <p:cond evt="begin" delay="0">
                                      <p:tn val="30"/>
                                    </p:cond>
                                  </p:end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250"/>
                                        <p:tgtEl>
                                          <p:spTgt spid="14"/>
                                        </p:tgtEl>
                                      </p:cBhvr>
                                    </p:animEffect>
                                    <p:anim calcmode="lin" valueType="num">
                                      <p:cBhvr>
                                        <p:cTn id="33" dur="1250" fill="hold"/>
                                        <p:tgtEl>
                                          <p:spTgt spid="14"/>
                                        </p:tgtEl>
                                        <p:attrNameLst>
                                          <p:attrName>ppt_x</p:attrName>
                                        </p:attrNameLst>
                                      </p:cBhvr>
                                      <p:tavLst>
                                        <p:tav tm="0">
                                          <p:val>
                                            <p:strVal val="#ppt_x"/>
                                          </p:val>
                                        </p:tav>
                                        <p:tav tm="100000">
                                          <p:val>
                                            <p:strVal val="#ppt_x"/>
                                          </p:val>
                                        </p:tav>
                                      </p:tavLst>
                                    </p:anim>
                                    <p:anim calcmode="lin" valueType="num">
                                      <p:cBhvr>
                                        <p:cTn id="34" dur="125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5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5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250"/>
                                        <p:tgtEl>
                                          <p:spTgt spid="2"/>
                                        </p:tgtEl>
                                      </p:cBhvr>
                                    </p:animEffect>
                                    <p:anim calcmode="lin" valueType="num">
                                      <p:cBhvr>
                                        <p:cTn id="43" dur="1250" fill="hold"/>
                                        <p:tgtEl>
                                          <p:spTgt spid="2"/>
                                        </p:tgtEl>
                                        <p:attrNameLst>
                                          <p:attrName>ppt_x</p:attrName>
                                        </p:attrNameLst>
                                      </p:cBhvr>
                                      <p:tavLst>
                                        <p:tav tm="0">
                                          <p:val>
                                            <p:strVal val="#ppt_x"/>
                                          </p:val>
                                        </p:tav>
                                        <p:tav tm="100000">
                                          <p:val>
                                            <p:strVal val="#ppt_x"/>
                                          </p:val>
                                        </p:tav>
                                      </p:tavLst>
                                    </p:anim>
                                    <p:anim calcmode="lin" valueType="num">
                                      <p:cBhvr>
                                        <p:cTn id="44" dur="1250" fill="hold"/>
                                        <p:tgtEl>
                                          <p:spTgt spid="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25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1250"/>
                                        <p:tgtEl>
                                          <p:spTgt spid="3"/>
                                        </p:tgtEl>
                                      </p:cBhvr>
                                    </p:animEffect>
                                    <p:anim calcmode="lin" valueType="num">
                                      <p:cBhvr>
                                        <p:cTn id="48" dur="1250" fill="hold"/>
                                        <p:tgtEl>
                                          <p:spTgt spid="3"/>
                                        </p:tgtEl>
                                        <p:attrNameLst>
                                          <p:attrName>ppt_x</p:attrName>
                                        </p:attrNameLst>
                                      </p:cBhvr>
                                      <p:tavLst>
                                        <p:tav tm="0">
                                          <p:val>
                                            <p:strVal val="#ppt_x"/>
                                          </p:val>
                                        </p:tav>
                                        <p:tav tm="100000">
                                          <p:val>
                                            <p:strVal val="#ppt_x"/>
                                          </p:val>
                                        </p:tav>
                                      </p:tavLst>
                                    </p:anim>
                                    <p:anim calcmode="lin" valueType="num">
                                      <p:cBhvr>
                                        <p:cTn id="49" dur="1250" fill="hold"/>
                                        <p:tgtEl>
                                          <p:spTgt spid="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5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1250"/>
                                        <p:tgtEl>
                                          <p:spTgt spid="4"/>
                                        </p:tgtEl>
                                      </p:cBhvr>
                                    </p:animEffect>
                                    <p:anim calcmode="lin" valueType="num">
                                      <p:cBhvr>
                                        <p:cTn id="53" dur="1250" fill="hold"/>
                                        <p:tgtEl>
                                          <p:spTgt spid="4"/>
                                        </p:tgtEl>
                                        <p:attrNameLst>
                                          <p:attrName>ppt_x</p:attrName>
                                        </p:attrNameLst>
                                      </p:cBhvr>
                                      <p:tavLst>
                                        <p:tav tm="0">
                                          <p:val>
                                            <p:strVal val="#ppt_x"/>
                                          </p:val>
                                        </p:tav>
                                        <p:tav tm="100000">
                                          <p:val>
                                            <p:strVal val="#ppt_x"/>
                                          </p:val>
                                        </p:tav>
                                      </p:tavLst>
                                    </p:anim>
                                    <p:anim calcmode="lin" valueType="num">
                                      <p:cBhvr>
                                        <p:cTn id="54" dur="1250" fill="hold"/>
                                        <p:tgtEl>
                                          <p:spTgt spid="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25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1250"/>
                                        <p:tgtEl>
                                          <p:spTgt spid="5"/>
                                        </p:tgtEl>
                                      </p:cBhvr>
                                    </p:animEffect>
                                    <p:anim calcmode="lin" valueType="num">
                                      <p:cBhvr>
                                        <p:cTn id="58" dur="1250" fill="hold"/>
                                        <p:tgtEl>
                                          <p:spTgt spid="5"/>
                                        </p:tgtEl>
                                        <p:attrNameLst>
                                          <p:attrName>ppt_x</p:attrName>
                                        </p:attrNameLst>
                                      </p:cBhvr>
                                      <p:tavLst>
                                        <p:tav tm="0">
                                          <p:val>
                                            <p:strVal val="#ppt_x"/>
                                          </p:val>
                                        </p:tav>
                                        <p:tav tm="100000">
                                          <p:val>
                                            <p:strVal val="#ppt_x"/>
                                          </p:val>
                                        </p:tav>
                                      </p:tavLst>
                                    </p:anim>
                                    <p:anim calcmode="lin" valueType="num">
                                      <p:cBhvr>
                                        <p:cTn id="59" dur="1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p:bldP spid="14" grpId="0"/>
      <p:bldP spid="2" grpId="0"/>
      <p:bldP spid="3"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dirty="0">
              <a:solidFill>
                <a:schemeClr val="bg1"/>
              </a:solidFill>
              <a:latin typeface="Verdana" panose="020B0604030504040204" pitchFamily="34" charset="0"/>
              <a:ea typeface="Verdana" panose="020B0604030504040204" pitchFamily="34" charset="0"/>
            </a:endParaRPr>
          </a:p>
        </p:txBody>
      </p:sp>
      <p:sp>
        <p:nvSpPr>
          <p:cNvPr id="8" name="Oval 7"/>
          <p:cNvSpPr/>
          <p:nvPr/>
        </p:nvSpPr>
        <p:spPr>
          <a:xfrm>
            <a:off x="-766308" y="-1414548"/>
            <a:ext cx="2523744" cy="2631948"/>
          </a:xfrm>
          <a:prstGeom prst="ellipse">
            <a:avLst/>
          </a:prstGeom>
          <a:noFill/>
          <a:ln w="76200">
            <a:solidFill>
              <a:srgbClr val="00B0F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 name="Oval 8"/>
          <p:cNvSpPr/>
          <p:nvPr/>
        </p:nvSpPr>
        <p:spPr>
          <a:xfrm>
            <a:off x="-577332" y="-1183662"/>
            <a:ext cx="2145792" cy="2170176"/>
          </a:xfrm>
          <a:prstGeom prst="ellipse">
            <a:avLst/>
          </a:prstGeom>
          <a:noFill/>
          <a:ln w="57150">
            <a:solidFill>
              <a:srgbClr val="00B0F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 name="Oval 9"/>
          <p:cNvSpPr/>
          <p:nvPr/>
        </p:nvSpPr>
        <p:spPr>
          <a:xfrm>
            <a:off x="-386832" y="-1019070"/>
            <a:ext cx="1764792" cy="1840992"/>
          </a:xfrm>
          <a:prstGeom prst="ellipse">
            <a:avLst/>
          </a:prstGeom>
          <a:noFill/>
          <a:ln w="38100">
            <a:solidFill>
              <a:srgbClr val="00B0F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1" name="Rectangle 10"/>
          <p:cNvSpPr/>
          <p:nvPr/>
        </p:nvSpPr>
        <p:spPr>
          <a:xfrm>
            <a:off x="0" y="6242304"/>
            <a:ext cx="12192000" cy="61569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11279886" y="4010439"/>
            <a:ext cx="1824228" cy="170230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1377960" y="1057875"/>
            <a:ext cx="3004349" cy="584775"/>
          </a:xfrm>
          <a:prstGeom prst="rect">
            <a:avLst/>
          </a:prstGeom>
        </p:spPr>
        <p:txBody>
          <a:bodyPr wrap="none">
            <a:spAutoFit/>
          </a:bodyPr>
          <a:lstStyle/>
          <a:p>
            <a:r>
              <a:rPr lang="en-US" sz="3200" b="1" u="sng"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Future work</a:t>
            </a:r>
            <a:endParaRPr lang="en-IN" sz="3200" u="sng" dirty="0">
              <a:solidFill>
                <a:schemeClr val="bg1"/>
              </a:solidFill>
              <a:effectLst>
                <a:outerShdw blurRad="38100" dist="38100" dir="2700000" algn="tl">
                  <a:srgbClr val="000000">
                    <a:alpha val="43137"/>
                  </a:srgbClr>
                </a:outerShdw>
              </a:effectLst>
            </a:endParaRPr>
          </a:p>
        </p:txBody>
      </p:sp>
      <p:sp>
        <p:nvSpPr>
          <p:cNvPr id="14" name="Rectangle 13"/>
          <p:cNvSpPr/>
          <p:nvPr/>
        </p:nvSpPr>
        <p:spPr>
          <a:xfrm>
            <a:off x="927024" y="2685781"/>
            <a:ext cx="4518782" cy="861774"/>
          </a:xfrm>
          <a:prstGeom prst="rect">
            <a:avLst/>
          </a:prstGeom>
        </p:spPr>
        <p:txBody>
          <a:bodyPr wrap="square">
            <a:spAutoFit/>
          </a:bodyPr>
          <a:lstStyle/>
          <a:p>
            <a:endParaRPr lang="en-US" dirty="0">
              <a:solidFill>
                <a:schemeClr val="bg1"/>
              </a:solidFill>
            </a:endParaRPr>
          </a:p>
          <a:p>
            <a:pPr marL="285750" indent="-285750">
              <a:buFont typeface="Arial" panose="020B0604020202020204" pitchFamily="34" charset="0"/>
              <a:buChar char="•"/>
            </a:pPr>
            <a:endParaRPr lang="en-US" sz="1600" dirty="0">
              <a:solidFill>
                <a:schemeClr val="bg1"/>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IN" sz="1600" dirty="0">
              <a:solidFill>
                <a:schemeClr val="bg1"/>
              </a:solidFill>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8BB67B6F-211A-0403-9DFD-CA2C9FE47CEB}"/>
              </a:ext>
            </a:extLst>
          </p:cNvPr>
          <p:cNvSpPr/>
          <p:nvPr/>
        </p:nvSpPr>
        <p:spPr>
          <a:xfrm>
            <a:off x="495564" y="2250543"/>
            <a:ext cx="10784322" cy="2000548"/>
          </a:xfrm>
          <a:prstGeom prst="rect">
            <a:avLst/>
          </a:prstGeom>
        </p:spPr>
        <p:txBody>
          <a:bodyPr wrap="square">
            <a:spAutoFit/>
          </a:bodyPr>
          <a:lstStyle/>
          <a:p>
            <a:pPr marL="742950" lvl="1" indent="-285750">
              <a:buFont typeface="Arial" panose="020B0604020202020204" pitchFamily="34" charset="0"/>
              <a:buChar char="•"/>
            </a:pPr>
            <a:r>
              <a:rPr lang="en-US" dirty="0">
                <a:solidFill>
                  <a:schemeClr val="bg1"/>
                </a:solidFill>
                <a:latin typeface="Verdana" panose="020B0604030504040204" pitchFamily="34" charset="0"/>
                <a:ea typeface="Verdana" panose="020B0604030504040204" pitchFamily="34" charset="0"/>
              </a:rPr>
              <a:t>Fire and smoke can be better detected with video, as fires often start off as a smolder, slowly build to a critical point, and then erupt into massive flames. Such a pattern is better detected in video streams rather than still images. Therefore, in the future, we will aim to implement these models using videos</a:t>
            </a:r>
            <a:r>
              <a:rPr lang="en-US" dirty="0" smtClean="0">
                <a:solidFill>
                  <a:schemeClr val="bg1"/>
                </a:solidFill>
                <a:latin typeface="Verdana" panose="020B0604030504040204" pitchFamily="34" charset="0"/>
                <a:ea typeface="Verdana" panose="020B0604030504040204" pitchFamily="34" charset="0"/>
              </a:rPr>
              <a:t>.</a:t>
            </a:r>
          </a:p>
          <a:p>
            <a:pPr marL="742950" lvl="1" indent="-285750">
              <a:buFont typeface="Arial" panose="020B0604020202020204" pitchFamily="34" charset="0"/>
              <a:buChar char="•"/>
            </a:pPr>
            <a:r>
              <a:rPr lang="en-US" dirty="0" smtClean="0">
                <a:solidFill>
                  <a:schemeClr val="bg1"/>
                </a:solidFill>
                <a:latin typeface="Verdana" panose="020B0604030504040204" pitchFamily="34" charset="0"/>
                <a:ea typeface="Verdana" panose="020B0604030504040204" pitchFamily="34" charset="0"/>
              </a:rPr>
              <a:t>Additionally</a:t>
            </a:r>
            <a:r>
              <a:rPr lang="en-US" dirty="0">
                <a:solidFill>
                  <a:schemeClr val="bg1"/>
                </a:solidFill>
                <a:latin typeface="Verdana" panose="020B0604030504040204" pitchFamily="34" charset="0"/>
                <a:ea typeface="Verdana" panose="020B0604030504040204" pitchFamily="34" charset="0"/>
              </a:rPr>
              <a:t>, our dataset was too small to create a high accuracy model, so we will also work on implementing it with a larger dataset.</a:t>
            </a:r>
            <a:endParaRPr lang="en-US" dirty="0">
              <a:solidFill>
                <a:schemeClr val="bg1"/>
              </a:solidFill>
              <a:latin typeface="Verdana" panose="020B0604030504040204" pitchFamily="34" charset="0"/>
              <a:ea typeface="Verdana" panose="020B0604030504040204" pitchFamily="34" charset="0"/>
            </a:endParaRPr>
          </a:p>
          <a:p>
            <a:pPr marL="742950" lvl="1" indent="-285750">
              <a:buFont typeface="Arial" panose="020B0604020202020204" pitchFamily="34" charset="0"/>
              <a:buChar char="•"/>
            </a:pPr>
            <a:endParaRPr lang="en-IN" sz="16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6465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fltVal val="0"/>
                                          </p:val>
                                        </p:tav>
                                        <p:tav tm="100000">
                                          <p:val>
                                            <p:strVal val="#ppt_w"/>
                                          </p:val>
                                        </p:tav>
                                      </p:tavLst>
                                    </p:anim>
                                    <p:anim calcmode="lin" valueType="num">
                                      <p:cBhvr>
                                        <p:cTn id="18" dur="1000" fill="hold"/>
                                        <p:tgtEl>
                                          <p:spTgt spid="10"/>
                                        </p:tgtEl>
                                        <p:attrNameLst>
                                          <p:attrName>ppt_h</p:attrName>
                                        </p:attrNameLst>
                                      </p:cBhvr>
                                      <p:tavLst>
                                        <p:tav tm="0">
                                          <p:val>
                                            <p:fltVal val="0"/>
                                          </p:val>
                                        </p:tav>
                                        <p:tav tm="100000">
                                          <p:val>
                                            <p:strVal val="#ppt_h"/>
                                          </p:val>
                                        </p:tav>
                                      </p:tavLst>
                                    </p:anim>
                                    <p:animEffect transition="in" filter="fade">
                                      <p:cBhvr>
                                        <p:cTn id="19" dur="1000"/>
                                        <p:tgtEl>
                                          <p:spTgt spid="10"/>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fltVal val="0"/>
                                          </p:val>
                                        </p:tav>
                                        <p:tav tm="100000">
                                          <p:val>
                                            <p:strVal val="#ppt_w"/>
                                          </p:val>
                                        </p:tav>
                                      </p:tavLst>
                                    </p:anim>
                                    <p:anim calcmode="lin" valueType="num">
                                      <p:cBhvr>
                                        <p:cTn id="23" dur="1000" fill="hold"/>
                                        <p:tgtEl>
                                          <p:spTgt spid="12"/>
                                        </p:tgtEl>
                                        <p:attrNameLst>
                                          <p:attrName>ppt_h</p:attrName>
                                        </p:attrNameLst>
                                      </p:cBhvr>
                                      <p:tavLst>
                                        <p:tav tm="0">
                                          <p:val>
                                            <p:fltVal val="0"/>
                                          </p:val>
                                        </p:tav>
                                        <p:tav tm="100000">
                                          <p:val>
                                            <p:strVal val="#ppt_h"/>
                                          </p:val>
                                        </p:tav>
                                      </p:tavLst>
                                    </p:anim>
                                    <p:animEffect transition="in" filter="fade">
                                      <p:cBhvr>
                                        <p:cTn id="24" dur="1000"/>
                                        <p:tgtEl>
                                          <p:spTgt spid="12"/>
                                        </p:tgtEl>
                                      </p:cBhvr>
                                    </p:animEffect>
                                  </p:childTnLst>
                                </p:cTn>
                              </p:par>
                              <p:par>
                                <p:cTn id="25" presetID="47" presetClass="entr" presetSubtype="0" fill="hold" grpId="0" nodeType="withEffect">
                                  <p:stCondLst>
                                    <p:cond delay="25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250"/>
                                        <p:tgtEl>
                                          <p:spTgt spid="13"/>
                                        </p:tgtEl>
                                      </p:cBhvr>
                                    </p:animEffect>
                                    <p:anim calcmode="lin" valueType="num">
                                      <p:cBhvr>
                                        <p:cTn id="28" dur="1250" fill="hold"/>
                                        <p:tgtEl>
                                          <p:spTgt spid="13"/>
                                        </p:tgtEl>
                                        <p:attrNameLst>
                                          <p:attrName>ppt_x</p:attrName>
                                        </p:attrNameLst>
                                      </p:cBhvr>
                                      <p:tavLst>
                                        <p:tav tm="0">
                                          <p:val>
                                            <p:strVal val="#ppt_x"/>
                                          </p:val>
                                        </p:tav>
                                        <p:tav tm="100000">
                                          <p:val>
                                            <p:strVal val="#ppt_x"/>
                                          </p:val>
                                        </p:tav>
                                      </p:tavLst>
                                    </p:anim>
                                    <p:anim calcmode="lin" valueType="num">
                                      <p:cBhvr>
                                        <p:cTn id="29" dur="125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nodePh="1">
                                  <p:stCondLst>
                                    <p:cond delay="250"/>
                                  </p:stCondLst>
                                  <p:endCondLst>
                                    <p:cond evt="begin" delay="0">
                                      <p:tn val="30"/>
                                    </p:cond>
                                  </p:end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250"/>
                                        <p:tgtEl>
                                          <p:spTgt spid="14"/>
                                        </p:tgtEl>
                                      </p:cBhvr>
                                    </p:animEffect>
                                    <p:anim calcmode="lin" valueType="num">
                                      <p:cBhvr>
                                        <p:cTn id="33" dur="1250" fill="hold"/>
                                        <p:tgtEl>
                                          <p:spTgt spid="14"/>
                                        </p:tgtEl>
                                        <p:attrNameLst>
                                          <p:attrName>ppt_x</p:attrName>
                                        </p:attrNameLst>
                                      </p:cBhvr>
                                      <p:tavLst>
                                        <p:tav tm="0">
                                          <p:val>
                                            <p:strVal val="#ppt_x"/>
                                          </p:val>
                                        </p:tav>
                                        <p:tav tm="100000">
                                          <p:val>
                                            <p:strVal val="#ppt_x"/>
                                          </p:val>
                                        </p:tav>
                                      </p:tavLst>
                                    </p:anim>
                                    <p:anim calcmode="lin" valueType="num">
                                      <p:cBhvr>
                                        <p:cTn id="34" dur="125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5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5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250"/>
                                        <p:tgtEl>
                                          <p:spTgt spid="2"/>
                                        </p:tgtEl>
                                      </p:cBhvr>
                                    </p:animEffect>
                                    <p:anim calcmode="lin" valueType="num">
                                      <p:cBhvr>
                                        <p:cTn id="43" dur="1250" fill="hold"/>
                                        <p:tgtEl>
                                          <p:spTgt spid="2"/>
                                        </p:tgtEl>
                                        <p:attrNameLst>
                                          <p:attrName>ppt_x</p:attrName>
                                        </p:attrNameLst>
                                      </p:cBhvr>
                                      <p:tavLst>
                                        <p:tav tm="0">
                                          <p:val>
                                            <p:strVal val="#ppt_x"/>
                                          </p:val>
                                        </p:tav>
                                        <p:tav tm="100000">
                                          <p:val>
                                            <p:strVal val="#ppt_x"/>
                                          </p:val>
                                        </p:tav>
                                      </p:tavLst>
                                    </p:anim>
                                    <p:anim calcmode="lin" valueType="num">
                                      <p:cBhvr>
                                        <p:cTn id="44" dur="1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p:bldP spid="1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8574"/>
            <a:ext cx="12192000"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Oval 2"/>
          <p:cNvSpPr/>
          <p:nvPr/>
        </p:nvSpPr>
        <p:spPr>
          <a:xfrm>
            <a:off x="-766308" y="-1414548"/>
            <a:ext cx="2523744" cy="2631948"/>
          </a:xfrm>
          <a:prstGeom prst="ellipse">
            <a:avLst/>
          </a:prstGeom>
          <a:noFill/>
          <a:ln w="76200">
            <a:solidFill>
              <a:srgbClr val="00B0F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 name="Oval 3"/>
          <p:cNvSpPr/>
          <p:nvPr/>
        </p:nvSpPr>
        <p:spPr>
          <a:xfrm>
            <a:off x="-577332" y="-1183662"/>
            <a:ext cx="2145792" cy="2170176"/>
          </a:xfrm>
          <a:prstGeom prst="ellipse">
            <a:avLst/>
          </a:prstGeom>
          <a:noFill/>
          <a:ln w="57150">
            <a:solidFill>
              <a:srgbClr val="00B0F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 name="Oval 4"/>
          <p:cNvSpPr/>
          <p:nvPr/>
        </p:nvSpPr>
        <p:spPr>
          <a:xfrm>
            <a:off x="-386832" y="-1019070"/>
            <a:ext cx="1764792" cy="1840992"/>
          </a:xfrm>
          <a:prstGeom prst="ellipse">
            <a:avLst/>
          </a:prstGeom>
          <a:noFill/>
          <a:ln w="38100">
            <a:solidFill>
              <a:srgbClr val="00B0F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6" name="Rectangle 5"/>
          <p:cNvSpPr/>
          <p:nvPr/>
        </p:nvSpPr>
        <p:spPr>
          <a:xfrm>
            <a:off x="0" y="6242304"/>
            <a:ext cx="12192000" cy="61569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11279886" y="4010439"/>
            <a:ext cx="1824228" cy="170230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377960" y="983557"/>
            <a:ext cx="2749471" cy="584775"/>
          </a:xfrm>
          <a:prstGeom prst="rect">
            <a:avLst/>
          </a:prstGeom>
        </p:spPr>
        <p:txBody>
          <a:bodyPr wrap="none">
            <a:spAutoFit/>
          </a:bodyPr>
          <a:lstStyle/>
          <a:p>
            <a:r>
              <a:rPr lang="en-US" sz="3200" b="1" u="sng"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References</a:t>
            </a:r>
            <a:endParaRPr lang="en-IN" sz="3200" b="1" u="sng"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9" name="TextBox 8"/>
          <p:cNvSpPr txBox="1"/>
          <p:nvPr/>
        </p:nvSpPr>
        <p:spPr>
          <a:xfrm>
            <a:off x="714082" y="1807396"/>
            <a:ext cx="10420340" cy="3785652"/>
          </a:xfrm>
          <a:prstGeom prst="rect">
            <a:avLst/>
          </a:prstGeom>
          <a:noFill/>
        </p:spPr>
        <p:txBody>
          <a:bodyPr wrap="square" rtlCol="0">
            <a:spAutoFit/>
          </a:bodyPr>
          <a:lstStyle/>
          <a:p>
            <a:pPr marL="342900" indent="-342900">
              <a:buFont typeface="+mj-lt"/>
              <a:buAutoNum type="arabicPeriod"/>
            </a:pPr>
            <a:r>
              <a:rPr lang="en-US" sz="1600" b="0" i="0" dirty="0">
                <a:solidFill>
                  <a:schemeClr val="bg1"/>
                </a:solidFill>
                <a:effectLst/>
                <a:latin typeface="Verdana" panose="020B0604030504040204" pitchFamily="34" charset="0"/>
                <a:ea typeface="Verdana" panose="020B0604030504040204" pitchFamily="34" charset="0"/>
              </a:rPr>
              <a:t>Z. Jiao, Y. Zhang, J. Xin, L. Mu, Y. Yi, H. Liu and D. Liu, A Deep learning based forest fire detection approach using uav and yolov3, 1st Int. Conf. Indust. Artif. Intell. (2019) 1–5.</a:t>
            </a:r>
          </a:p>
          <a:p>
            <a:pPr marL="342900" indent="-342900">
              <a:buFont typeface="+mj-lt"/>
              <a:buAutoNum type="arabicPeriod"/>
            </a:pPr>
            <a:endParaRPr lang="en-US" sz="1600" b="0" i="0" dirty="0">
              <a:solidFill>
                <a:schemeClr val="bg1"/>
              </a:solidFill>
              <a:effectLst/>
              <a:latin typeface="Verdana" panose="020B0604030504040204" pitchFamily="34" charset="0"/>
              <a:ea typeface="Verdana" panose="020B0604030504040204" pitchFamily="34" charset="0"/>
            </a:endParaRPr>
          </a:p>
          <a:p>
            <a:pPr marL="342900" indent="-342900">
              <a:buFont typeface="+mj-lt"/>
              <a:buAutoNum type="arabicPeriod"/>
            </a:pPr>
            <a:r>
              <a:rPr lang="en-US" sz="1600" b="0" i="0" dirty="0">
                <a:solidFill>
                  <a:schemeClr val="bg1"/>
                </a:solidFill>
                <a:effectLst/>
                <a:latin typeface="Verdana" panose="020B0604030504040204" pitchFamily="34" charset="0"/>
                <a:ea typeface="Verdana" panose="020B0604030504040204" pitchFamily="34" charset="0"/>
              </a:rPr>
              <a:t>H. Pranamurti, A. Murti and C. Setianingsih, Fire Detection Use CCTV with Image Processing Based Raspberry Pi, J. Phys.: Conf. Ser. 1201(1) (2019) 012015.</a:t>
            </a:r>
          </a:p>
          <a:p>
            <a:pPr marL="342900" indent="-342900">
              <a:buFont typeface="+mj-lt"/>
              <a:buAutoNum type="arabicPeriod"/>
            </a:pPr>
            <a:endParaRPr lang="en-US" sz="1600" b="0" i="0" dirty="0">
              <a:solidFill>
                <a:schemeClr val="bg1"/>
              </a:solidFill>
              <a:effectLst/>
              <a:latin typeface="Verdana" panose="020B0604030504040204" pitchFamily="34" charset="0"/>
              <a:ea typeface="Verdana" panose="020B0604030504040204" pitchFamily="34" charset="0"/>
            </a:endParaRPr>
          </a:p>
          <a:p>
            <a:pPr marL="342900" indent="-342900">
              <a:buFont typeface="+mj-lt"/>
              <a:buAutoNum type="arabicPeriod"/>
            </a:pPr>
            <a:r>
              <a:rPr lang="en-US" sz="1600" b="0" i="0" dirty="0">
                <a:solidFill>
                  <a:schemeClr val="bg1"/>
                </a:solidFill>
                <a:effectLst/>
                <a:latin typeface="Verdana" panose="020B0604030504040204" pitchFamily="34" charset="0"/>
                <a:ea typeface="Verdana" panose="020B0604030504040204" pitchFamily="34" charset="0"/>
              </a:rPr>
              <a:t>S.B. Kukuk and Z.H. Kilimci, Comprehensive analysis of forest fire detection using deep learning models and conventional machine learning algorithms, Int. J. Co</a:t>
            </a:r>
          </a:p>
          <a:p>
            <a:pPr marL="342900" indent="-342900">
              <a:buFont typeface="+mj-lt"/>
              <a:buAutoNum type="arabicPeriod"/>
            </a:pPr>
            <a:endParaRPr lang="en-US" sz="1600" dirty="0">
              <a:solidFill>
                <a:schemeClr val="bg1"/>
              </a:solidFill>
              <a:latin typeface="Verdana" panose="020B0604030504040204" pitchFamily="34" charset="0"/>
              <a:ea typeface="Verdana" panose="020B0604030504040204" pitchFamily="34" charset="0"/>
            </a:endParaRPr>
          </a:p>
          <a:p>
            <a:pPr marL="342900" indent="-342900">
              <a:buFont typeface="+mj-lt"/>
              <a:buAutoNum type="arabicPeriod"/>
            </a:pPr>
            <a:r>
              <a:rPr lang="en-US" sz="1600" b="0" i="0" dirty="0">
                <a:solidFill>
                  <a:schemeClr val="bg1"/>
                </a:solidFill>
                <a:effectLst/>
                <a:latin typeface="Verdana" panose="020B0604030504040204" pitchFamily="34" charset="0"/>
                <a:ea typeface="Verdana" panose="020B0604030504040204" pitchFamily="34" charset="0"/>
              </a:rPr>
              <a:t>Y. LeCun, K. Kavukcuoglu and C. Farabet, Convolutional networks and applications in vision, ISCAS 2010-2010 IEEE Int. Symp. Circ. Syst.: Nano-Bio Circuit Fabrics Syst. (2010) 253–256.</a:t>
            </a:r>
          </a:p>
          <a:p>
            <a:pPr marL="342900" indent="-342900">
              <a:buFont typeface="+mj-lt"/>
              <a:buAutoNum type="arabicPeriod"/>
            </a:pPr>
            <a:endParaRPr lang="en-US" sz="1600" b="0" i="0" dirty="0">
              <a:solidFill>
                <a:schemeClr val="bg1"/>
              </a:solidFill>
              <a:effectLst/>
              <a:latin typeface="Verdana" panose="020B0604030504040204" pitchFamily="34" charset="0"/>
              <a:ea typeface="Verdana" panose="020B0604030504040204" pitchFamily="34" charset="0"/>
            </a:endParaRPr>
          </a:p>
          <a:p>
            <a:pPr marL="342900" indent="-342900">
              <a:buFont typeface="+mj-lt"/>
              <a:buAutoNum type="arabicPeriod"/>
            </a:pPr>
            <a:r>
              <a:rPr lang="en-US" sz="1600" b="0" i="0" dirty="0">
                <a:solidFill>
                  <a:schemeClr val="bg1"/>
                </a:solidFill>
                <a:effectLst/>
                <a:latin typeface="Verdana" panose="020B0604030504040204" pitchFamily="34" charset="0"/>
                <a:ea typeface="Verdana" panose="020B0604030504040204" pitchFamily="34" charset="0"/>
              </a:rPr>
              <a:t>T. Y. Lin, P. Doll ́</a:t>
            </a:r>
            <a:r>
              <a:rPr lang="en-US" sz="1600" b="0" i="0" dirty="0" err="1">
                <a:solidFill>
                  <a:schemeClr val="bg1"/>
                </a:solidFill>
                <a:effectLst/>
                <a:latin typeface="Verdana" panose="020B0604030504040204" pitchFamily="34" charset="0"/>
                <a:ea typeface="Verdana" panose="020B0604030504040204" pitchFamily="34" charset="0"/>
              </a:rPr>
              <a:t>ar</a:t>
            </a:r>
            <a:r>
              <a:rPr lang="en-US" sz="1600" b="0" i="0" dirty="0">
                <a:solidFill>
                  <a:schemeClr val="bg1"/>
                </a:solidFill>
                <a:effectLst/>
                <a:latin typeface="Verdana" panose="020B0604030504040204" pitchFamily="34" charset="0"/>
                <a:ea typeface="Verdana" panose="020B0604030504040204" pitchFamily="34" charset="0"/>
              </a:rPr>
              <a:t>, R. Girshick, K. He, B. Hariharan and S. Belongie, Feature pyramid networks for object detection, Proc. 30th IEEE Conf. Computer Vision and Pattern Recogn. Janua 2017 936–944.</a:t>
            </a:r>
          </a:p>
        </p:txBody>
      </p:sp>
    </p:spTree>
    <p:extLst>
      <p:ext uri="{BB962C8B-B14F-4D97-AF65-F5344CB8AC3E}">
        <p14:creationId xmlns:p14="http://schemas.microsoft.com/office/powerpoint/2010/main" val="162094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Effect transition="in" filter="fade">
                                      <p:cBhvr>
                                        <p:cTn id="14" dur="1000"/>
                                        <p:tgtEl>
                                          <p:spTgt spid="4"/>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Effect transition="in" filter="fade">
                                      <p:cBhvr>
                                        <p:cTn id="19" dur="1000"/>
                                        <p:tgtEl>
                                          <p:spTgt spid="5"/>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7"/>
                                        </p:tgtEl>
                                        <p:attrNameLst>
                                          <p:attrName>style.visibility</p:attrName>
                                        </p:attrNameLst>
                                      </p:cBhvr>
                                      <p:to>
                                        <p:strVal val="visible"/>
                                      </p:to>
                                    </p:set>
                                    <p:anim calcmode="lin" valueType="num">
                                      <p:cBhvr>
                                        <p:cTn id="22" dur="1000" fill="hold"/>
                                        <p:tgtEl>
                                          <p:spTgt spid="7"/>
                                        </p:tgtEl>
                                        <p:attrNameLst>
                                          <p:attrName>ppt_w</p:attrName>
                                        </p:attrNameLst>
                                      </p:cBhvr>
                                      <p:tavLst>
                                        <p:tav tm="0">
                                          <p:val>
                                            <p:fltVal val="0"/>
                                          </p:val>
                                        </p:tav>
                                        <p:tav tm="100000">
                                          <p:val>
                                            <p:strVal val="#ppt_w"/>
                                          </p:val>
                                        </p:tav>
                                      </p:tavLst>
                                    </p:anim>
                                    <p:anim calcmode="lin" valueType="num">
                                      <p:cBhvr>
                                        <p:cTn id="23" dur="1000" fill="hold"/>
                                        <p:tgtEl>
                                          <p:spTgt spid="7"/>
                                        </p:tgtEl>
                                        <p:attrNameLst>
                                          <p:attrName>ppt_h</p:attrName>
                                        </p:attrNameLst>
                                      </p:cBhvr>
                                      <p:tavLst>
                                        <p:tav tm="0">
                                          <p:val>
                                            <p:fltVal val="0"/>
                                          </p:val>
                                        </p:tav>
                                        <p:tav tm="100000">
                                          <p:val>
                                            <p:strVal val="#ppt_h"/>
                                          </p:val>
                                        </p:tav>
                                      </p:tavLst>
                                    </p:anim>
                                    <p:animEffect transition="in" filter="fade">
                                      <p:cBhvr>
                                        <p:cTn id="24" dur="1000"/>
                                        <p:tgtEl>
                                          <p:spTgt spid="7"/>
                                        </p:tgtEl>
                                      </p:cBhvr>
                                    </p:animEffect>
                                  </p:childTnLst>
                                </p:cTn>
                              </p:par>
                              <p:par>
                                <p:cTn id="25" presetID="47" presetClass="entr" presetSubtype="0" fill="hold" grpId="0" nodeType="withEffect">
                                  <p:stCondLst>
                                    <p:cond delay="25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250"/>
                                        <p:tgtEl>
                                          <p:spTgt spid="8"/>
                                        </p:tgtEl>
                                      </p:cBhvr>
                                    </p:animEffect>
                                    <p:anim calcmode="lin" valueType="num">
                                      <p:cBhvr>
                                        <p:cTn id="28" dur="1250" fill="hold"/>
                                        <p:tgtEl>
                                          <p:spTgt spid="8"/>
                                        </p:tgtEl>
                                        <p:attrNameLst>
                                          <p:attrName>ppt_x</p:attrName>
                                        </p:attrNameLst>
                                      </p:cBhvr>
                                      <p:tavLst>
                                        <p:tav tm="0">
                                          <p:val>
                                            <p:strVal val="#ppt_x"/>
                                          </p:val>
                                        </p:tav>
                                        <p:tav tm="100000">
                                          <p:val>
                                            <p:strVal val="#ppt_x"/>
                                          </p:val>
                                        </p:tav>
                                      </p:tavLst>
                                    </p:anim>
                                    <p:anim calcmode="lin" valueType="num">
                                      <p:cBhvr>
                                        <p:cTn id="29" dur="125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5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5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250"/>
                                        <p:tgtEl>
                                          <p:spTgt spid="9"/>
                                        </p:tgtEl>
                                      </p:cBhvr>
                                    </p:animEffect>
                                    <p:anim calcmode="lin" valueType="num">
                                      <p:cBhvr>
                                        <p:cTn id="38" dur="1250" fill="hold"/>
                                        <p:tgtEl>
                                          <p:spTgt spid="9"/>
                                        </p:tgtEl>
                                        <p:attrNameLst>
                                          <p:attrName>ppt_x</p:attrName>
                                        </p:attrNameLst>
                                      </p:cBhvr>
                                      <p:tavLst>
                                        <p:tav tm="0">
                                          <p:val>
                                            <p:strVal val="#ppt_x"/>
                                          </p:val>
                                        </p:tav>
                                        <p:tav tm="100000">
                                          <p:val>
                                            <p:strVal val="#ppt_x"/>
                                          </p:val>
                                        </p:tav>
                                      </p:tavLst>
                                    </p:anim>
                                    <p:anim calcmode="lin" valueType="num">
                                      <p:cBhvr>
                                        <p:cTn id="39" dur="12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Oval 2"/>
          <p:cNvSpPr/>
          <p:nvPr/>
        </p:nvSpPr>
        <p:spPr>
          <a:xfrm>
            <a:off x="926592" y="426720"/>
            <a:ext cx="1234440" cy="116586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435608" y="873252"/>
            <a:ext cx="9320784" cy="5111496"/>
          </a:xfrm>
          <a:prstGeom prst="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p:cNvSpPr/>
          <p:nvPr/>
        </p:nvSpPr>
        <p:spPr>
          <a:xfrm>
            <a:off x="982980" y="5375148"/>
            <a:ext cx="905256" cy="90373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661416" y="5096256"/>
            <a:ext cx="1548384" cy="1450848"/>
          </a:xfrm>
          <a:prstGeom prst="ellipse">
            <a:avLst/>
          </a:prstGeom>
          <a:noFill/>
          <a:ln w="381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 name="Oval 6"/>
          <p:cNvSpPr/>
          <p:nvPr/>
        </p:nvSpPr>
        <p:spPr>
          <a:xfrm>
            <a:off x="9386316" y="136398"/>
            <a:ext cx="2523744" cy="2631948"/>
          </a:xfrm>
          <a:prstGeom prst="ellipse">
            <a:avLst/>
          </a:prstGeom>
          <a:noFill/>
          <a:ln w="762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 name="Oval 7"/>
          <p:cNvSpPr/>
          <p:nvPr/>
        </p:nvSpPr>
        <p:spPr>
          <a:xfrm>
            <a:off x="9594342" y="339852"/>
            <a:ext cx="2145792" cy="2170176"/>
          </a:xfrm>
          <a:prstGeom prst="ellipse">
            <a:avLst/>
          </a:prstGeom>
          <a:noFill/>
          <a:ln w="5715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 name="Oval 8"/>
          <p:cNvSpPr/>
          <p:nvPr/>
        </p:nvSpPr>
        <p:spPr>
          <a:xfrm>
            <a:off x="9784842" y="504444"/>
            <a:ext cx="1764792" cy="1840992"/>
          </a:xfrm>
          <a:prstGeom prst="ellipse">
            <a:avLst/>
          </a:prstGeom>
          <a:noFill/>
          <a:ln w="381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1" name="Oval 10"/>
          <p:cNvSpPr/>
          <p:nvPr/>
        </p:nvSpPr>
        <p:spPr>
          <a:xfrm>
            <a:off x="7936230" y="5375148"/>
            <a:ext cx="1824228" cy="170230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3476244" y="2098233"/>
            <a:ext cx="4703064" cy="1938992"/>
          </a:xfrm>
          <a:prstGeom prst="rect">
            <a:avLst/>
          </a:prstGeom>
          <a:noFill/>
        </p:spPr>
        <p:txBody>
          <a:bodyPr wrap="square" rtlCol="0">
            <a:spAutoFit/>
          </a:bodyPr>
          <a:lstStyle/>
          <a:p>
            <a:pPr algn="ctr"/>
            <a:r>
              <a:rPr lang="en-US" sz="6000" b="1" dirty="0">
                <a:solidFill>
                  <a:schemeClr val="tx2">
                    <a:lumMod val="7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Thank </a:t>
            </a:r>
          </a:p>
          <a:p>
            <a:pPr algn="ctr"/>
            <a:r>
              <a:rPr lang="en-US" sz="6000" b="1" dirty="0">
                <a:solidFill>
                  <a:schemeClr val="tx2">
                    <a:lumMod val="7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You!</a:t>
            </a:r>
            <a:endParaRPr lang="en-IN" sz="6000" b="1" dirty="0">
              <a:solidFill>
                <a:schemeClr val="tx2">
                  <a:lumMod val="7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cxnSp>
        <p:nvCxnSpPr>
          <p:cNvPr id="14" name="Straight Connector 13"/>
          <p:cNvCxnSpPr/>
          <p:nvPr/>
        </p:nvCxnSpPr>
        <p:spPr>
          <a:xfrm>
            <a:off x="4096512" y="3980920"/>
            <a:ext cx="3462528"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64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25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250"/>
                                        <p:tgtEl>
                                          <p:spTgt spid="12"/>
                                        </p:tgtEl>
                                      </p:cBhvr>
                                    </p:animEffect>
                                    <p:anim calcmode="lin" valueType="num">
                                      <p:cBhvr>
                                        <p:cTn id="12" dur="1250" fill="hold"/>
                                        <p:tgtEl>
                                          <p:spTgt spid="12"/>
                                        </p:tgtEl>
                                        <p:attrNameLst>
                                          <p:attrName>ppt_x</p:attrName>
                                        </p:attrNameLst>
                                      </p:cBhvr>
                                      <p:tavLst>
                                        <p:tav tm="0">
                                          <p:val>
                                            <p:strVal val="#ppt_x"/>
                                          </p:val>
                                        </p:tav>
                                        <p:tav tm="100000">
                                          <p:val>
                                            <p:strVal val="#ppt_x"/>
                                          </p:val>
                                        </p:tav>
                                      </p:tavLst>
                                    </p:anim>
                                    <p:anim calcmode="lin" valueType="num">
                                      <p:cBhvr>
                                        <p:cTn id="13" dur="1250" fill="hold"/>
                                        <p:tgtEl>
                                          <p:spTgt spid="12"/>
                                        </p:tgtEl>
                                        <p:attrNameLst>
                                          <p:attrName>ppt_y</p:attrName>
                                        </p:attrNameLst>
                                      </p:cBhvr>
                                      <p:tavLst>
                                        <p:tav tm="0">
                                          <p:val>
                                            <p:strVal val="#ppt_y-.1"/>
                                          </p:val>
                                        </p:tav>
                                        <p:tav tm="100000">
                                          <p:val>
                                            <p:strVal val="#ppt_y"/>
                                          </p:val>
                                        </p:tav>
                                      </p:tavLst>
                                    </p:anim>
                                  </p:childTnLst>
                                </p:cTn>
                              </p:par>
                              <p:par>
                                <p:cTn id="14" presetID="53" presetClass="entr" presetSubtype="16" fill="hold" grpId="0" nodeType="withEffect">
                                  <p:stCondLst>
                                    <p:cond delay="250"/>
                                  </p:stCondLst>
                                  <p:childTnLst>
                                    <p:set>
                                      <p:cBhvr>
                                        <p:cTn id="15" dur="1" fill="hold">
                                          <p:stCondLst>
                                            <p:cond delay="0"/>
                                          </p:stCondLst>
                                        </p:cTn>
                                        <p:tgtEl>
                                          <p:spTgt spid="3"/>
                                        </p:tgtEl>
                                        <p:attrNameLst>
                                          <p:attrName>style.visibility</p:attrName>
                                        </p:attrNameLst>
                                      </p:cBhvr>
                                      <p:to>
                                        <p:strVal val="visible"/>
                                      </p:to>
                                    </p:set>
                                    <p:anim calcmode="lin" valueType="num">
                                      <p:cBhvr>
                                        <p:cTn id="16" dur="1000" fill="hold"/>
                                        <p:tgtEl>
                                          <p:spTgt spid="3"/>
                                        </p:tgtEl>
                                        <p:attrNameLst>
                                          <p:attrName>ppt_w</p:attrName>
                                        </p:attrNameLst>
                                      </p:cBhvr>
                                      <p:tavLst>
                                        <p:tav tm="0">
                                          <p:val>
                                            <p:fltVal val="0"/>
                                          </p:val>
                                        </p:tav>
                                        <p:tav tm="100000">
                                          <p:val>
                                            <p:strVal val="#ppt_w"/>
                                          </p:val>
                                        </p:tav>
                                      </p:tavLst>
                                    </p:anim>
                                    <p:anim calcmode="lin" valueType="num">
                                      <p:cBhvr>
                                        <p:cTn id="17" dur="1000" fill="hold"/>
                                        <p:tgtEl>
                                          <p:spTgt spid="3"/>
                                        </p:tgtEl>
                                        <p:attrNameLst>
                                          <p:attrName>ppt_h</p:attrName>
                                        </p:attrNameLst>
                                      </p:cBhvr>
                                      <p:tavLst>
                                        <p:tav tm="0">
                                          <p:val>
                                            <p:fltVal val="0"/>
                                          </p:val>
                                        </p:tav>
                                        <p:tav tm="100000">
                                          <p:val>
                                            <p:strVal val="#ppt_h"/>
                                          </p:val>
                                        </p:tav>
                                      </p:tavLst>
                                    </p:anim>
                                    <p:animEffect transition="in" filter="fade">
                                      <p:cBhvr>
                                        <p:cTn id="18" dur="1000"/>
                                        <p:tgtEl>
                                          <p:spTgt spid="3"/>
                                        </p:tgtEl>
                                      </p:cBhvr>
                                    </p:animEffect>
                                  </p:childTnLst>
                                </p:cTn>
                              </p:par>
                              <p:par>
                                <p:cTn id="19" presetID="53" presetClass="entr" presetSubtype="16" fill="hold" grpId="0" nodeType="withEffect">
                                  <p:stCondLst>
                                    <p:cond delay="25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fltVal val="0"/>
                                          </p:val>
                                        </p:tav>
                                        <p:tav tm="100000">
                                          <p:val>
                                            <p:strVal val="#ppt_w"/>
                                          </p:val>
                                        </p:tav>
                                      </p:tavLst>
                                    </p:anim>
                                    <p:anim calcmode="lin" valueType="num">
                                      <p:cBhvr>
                                        <p:cTn id="22" dur="1000" fill="hold"/>
                                        <p:tgtEl>
                                          <p:spTgt spid="5"/>
                                        </p:tgtEl>
                                        <p:attrNameLst>
                                          <p:attrName>ppt_h</p:attrName>
                                        </p:attrNameLst>
                                      </p:cBhvr>
                                      <p:tavLst>
                                        <p:tav tm="0">
                                          <p:val>
                                            <p:fltVal val="0"/>
                                          </p:val>
                                        </p:tav>
                                        <p:tav tm="100000">
                                          <p:val>
                                            <p:strVal val="#ppt_h"/>
                                          </p:val>
                                        </p:tav>
                                      </p:tavLst>
                                    </p:anim>
                                    <p:animEffect transition="in" filter="fade">
                                      <p:cBhvr>
                                        <p:cTn id="23" dur="1000"/>
                                        <p:tgtEl>
                                          <p:spTgt spid="5"/>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6"/>
                                        </p:tgtEl>
                                        <p:attrNameLst>
                                          <p:attrName>style.visibility</p:attrName>
                                        </p:attrNameLst>
                                      </p:cBhvr>
                                      <p:to>
                                        <p:strVal val="visible"/>
                                      </p:to>
                                    </p:set>
                                    <p:anim calcmode="lin" valueType="num">
                                      <p:cBhvr>
                                        <p:cTn id="26" dur="1000" fill="hold"/>
                                        <p:tgtEl>
                                          <p:spTgt spid="6"/>
                                        </p:tgtEl>
                                        <p:attrNameLst>
                                          <p:attrName>ppt_w</p:attrName>
                                        </p:attrNameLst>
                                      </p:cBhvr>
                                      <p:tavLst>
                                        <p:tav tm="0">
                                          <p:val>
                                            <p:fltVal val="0"/>
                                          </p:val>
                                        </p:tav>
                                        <p:tav tm="100000">
                                          <p:val>
                                            <p:strVal val="#ppt_w"/>
                                          </p:val>
                                        </p:tav>
                                      </p:tavLst>
                                    </p:anim>
                                    <p:anim calcmode="lin" valueType="num">
                                      <p:cBhvr>
                                        <p:cTn id="27" dur="1000" fill="hold"/>
                                        <p:tgtEl>
                                          <p:spTgt spid="6"/>
                                        </p:tgtEl>
                                        <p:attrNameLst>
                                          <p:attrName>ppt_h</p:attrName>
                                        </p:attrNameLst>
                                      </p:cBhvr>
                                      <p:tavLst>
                                        <p:tav tm="0">
                                          <p:val>
                                            <p:fltVal val="0"/>
                                          </p:val>
                                        </p:tav>
                                        <p:tav tm="100000">
                                          <p:val>
                                            <p:strVal val="#ppt_h"/>
                                          </p:val>
                                        </p:tav>
                                      </p:tavLst>
                                    </p:anim>
                                    <p:animEffect transition="in" filter="fade">
                                      <p:cBhvr>
                                        <p:cTn id="28" dur="1000"/>
                                        <p:tgtEl>
                                          <p:spTgt spid="6"/>
                                        </p:tgtEl>
                                      </p:cBhvr>
                                    </p:animEffect>
                                  </p:childTnLst>
                                </p:cTn>
                              </p:par>
                              <p:par>
                                <p:cTn id="29" presetID="53" presetClass="entr" presetSubtype="16" fill="hold" grpId="0" nodeType="withEffect">
                                  <p:stCondLst>
                                    <p:cond delay="25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Effect transition="in" filter="fade">
                                      <p:cBhvr>
                                        <p:cTn id="33" dur="1000"/>
                                        <p:tgtEl>
                                          <p:spTgt spid="9"/>
                                        </p:tgtEl>
                                      </p:cBhvr>
                                    </p:animEffect>
                                  </p:childTnLst>
                                </p:cTn>
                              </p:par>
                              <p:par>
                                <p:cTn id="34" presetID="53" presetClass="entr" presetSubtype="16" fill="hold" grpId="0" nodeType="withEffect">
                                  <p:stCondLst>
                                    <p:cond delay="25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fltVal val="0"/>
                                          </p:val>
                                        </p:tav>
                                        <p:tav tm="100000">
                                          <p:val>
                                            <p:strVal val="#ppt_w"/>
                                          </p:val>
                                        </p:tav>
                                      </p:tavLst>
                                    </p:anim>
                                    <p:anim calcmode="lin" valueType="num">
                                      <p:cBhvr>
                                        <p:cTn id="37" dur="1000" fill="hold"/>
                                        <p:tgtEl>
                                          <p:spTgt spid="8"/>
                                        </p:tgtEl>
                                        <p:attrNameLst>
                                          <p:attrName>ppt_h</p:attrName>
                                        </p:attrNameLst>
                                      </p:cBhvr>
                                      <p:tavLst>
                                        <p:tav tm="0">
                                          <p:val>
                                            <p:fltVal val="0"/>
                                          </p:val>
                                        </p:tav>
                                        <p:tav tm="100000">
                                          <p:val>
                                            <p:strVal val="#ppt_h"/>
                                          </p:val>
                                        </p:tav>
                                      </p:tavLst>
                                    </p:anim>
                                    <p:animEffect transition="in" filter="fade">
                                      <p:cBhvr>
                                        <p:cTn id="38" dur="1000"/>
                                        <p:tgtEl>
                                          <p:spTgt spid="8"/>
                                        </p:tgtEl>
                                      </p:cBhvr>
                                    </p:animEffect>
                                  </p:childTnLst>
                                </p:cTn>
                              </p:par>
                              <p:par>
                                <p:cTn id="39" presetID="53" presetClass="entr" presetSubtype="16" fill="hold" grpId="0" nodeType="withEffect">
                                  <p:stCondLst>
                                    <p:cond delay="250"/>
                                  </p:stCondLst>
                                  <p:childTnLst>
                                    <p:set>
                                      <p:cBhvr>
                                        <p:cTn id="40" dur="1" fill="hold">
                                          <p:stCondLst>
                                            <p:cond delay="0"/>
                                          </p:stCondLst>
                                        </p:cTn>
                                        <p:tgtEl>
                                          <p:spTgt spid="7"/>
                                        </p:tgtEl>
                                        <p:attrNameLst>
                                          <p:attrName>style.visibility</p:attrName>
                                        </p:attrNameLst>
                                      </p:cBhvr>
                                      <p:to>
                                        <p:strVal val="visible"/>
                                      </p:to>
                                    </p:set>
                                    <p:anim calcmode="lin" valueType="num">
                                      <p:cBhvr>
                                        <p:cTn id="41" dur="1000" fill="hold"/>
                                        <p:tgtEl>
                                          <p:spTgt spid="7"/>
                                        </p:tgtEl>
                                        <p:attrNameLst>
                                          <p:attrName>ppt_w</p:attrName>
                                        </p:attrNameLst>
                                      </p:cBhvr>
                                      <p:tavLst>
                                        <p:tav tm="0">
                                          <p:val>
                                            <p:fltVal val="0"/>
                                          </p:val>
                                        </p:tav>
                                        <p:tav tm="100000">
                                          <p:val>
                                            <p:strVal val="#ppt_w"/>
                                          </p:val>
                                        </p:tav>
                                      </p:tavLst>
                                    </p:anim>
                                    <p:anim calcmode="lin" valueType="num">
                                      <p:cBhvr>
                                        <p:cTn id="42" dur="1000" fill="hold"/>
                                        <p:tgtEl>
                                          <p:spTgt spid="7"/>
                                        </p:tgtEl>
                                        <p:attrNameLst>
                                          <p:attrName>ppt_h</p:attrName>
                                        </p:attrNameLst>
                                      </p:cBhvr>
                                      <p:tavLst>
                                        <p:tav tm="0">
                                          <p:val>
                                            <p:fltVal val="0"/>
                                          </p:val>
                                        </p:tav>
                                        <p:tav tm="100000">
                                          <p:val>
                                            <p:strVal val="#ppt_h"/>
                                          </p:val>
                                        </p:tav>
                                      </p:tavLst>
                                    </p:anim>
                                    <p:animEffect transition="in" filter="fade">
                                      <p:cBhvr>
                                        <p:cTn id="43" dur="1000"/>
                                        <p:tgtEl>
                                          <p:spTgt spid="7"/>
                                        </p:tgtEl>
                                      </p:cBhvr>
                                    </p:animEffect>
                                  </p:childTnLst>
                                </p:cTn>
                              </p:par>
                              <p:par>
                                <p:cTn id="44" presetID="53" presetClass="entr" presetSubtype="16" fill="hold" grpId="0" nodeType="withEffect">
                                  <p:stCondLst>
                                    <p:cond delay="250"/>
                                  </p:stCondLst>
                                  <p:childTnLst>
                                    <p:set>
                                      <p:cBhvr>
                                        <p:cTn id="45" dur="1" fill="hold">
                                          <p:stCondLst>
                                            <p:cond delay="0"/>
                                          </p:stCondLst>
                                        </p:cTn>
                                        <p:tgtEl>
                                          <p:spTgt spid="11"/>
                                        </p:tgtEl>
                                        <p:attrNameLst>
                                          <p:attrName>style.visibility</p:attrName>
                                        </p:attrNameLst>
                                      </p:cBhvr>
                                      <p:to>
                                        <p:strVal val="visible"/>
                                      </p:to>
                                    </p:set>
                                    <p:anim calcmode="lin" valueType="num">
                                      <p:cBhvr>
                                        <p:cTn id="46" dur="1000" fill="hold"/>
                                        <p:tgtEl>
                                          <p:spTgt spid="11"/>
                                        </p:tgtEl>
                                        <p:attrNameLst>
                                          <p:attrName>ppt_w</p:attrName>
                                        </p:attrNameLst>
                                      </p:cBhvr>
                                      <p:tavLst>
                                        <p:tav tm="0">
                                          <p:val>
                                            <p:fltVal val="0"/>
                                          </p:val>
                                        </p:tav>
                                        <p:tav tm="100000">
                                          <p:val>
                                            <p:strVal val="#ppt_w"/>
                                          </p:val>
                                        </p:tav>
                                      </p:tavLst>
                                    </p:anim>
                                    <p:anim calcmode="lin" valueType="num">
                                      <p:cBhvr>
                                        <p:cTn id="47" dur="1000" fill="hold"/>
                                        <p:tgtEl>
                                          <p:spTgt spid="11"/>
                                        </p:tgtEl>
                                        <p:attrNameLst>
                                          <p:attrName>ppt_h</p:attrName>
                                        </p:attrNameLst>
                                      </p:cBhvr>
                                      <p:tavLst>
                                        <p:tav tm="0">
                                          <p:val>
                                            <p:fltVal val="0"/>
                                          </p:val>
                                        </p:tav>
                                        <p:tav tm="100000">
                                          <p:val>
                                            <p:strVal val="#ppt_h"/>
                                          </p:val>
                                        </p:tav>
                                      </p:tavLst>
                                    </p:anim>
                                    <p:animEffect transition="in" filter="fade">
                                      <p:cBhvr>
                                        <p:cTn id="48" dur="1000"/>
                                        <p:tgtEl>
                                          <p:spTgt spid="11"/>
                                        </p:tgtEl>
                                      </p:cBhvr>
                                    </p:animEffect>
                                  </p:childTnLst>
                                </p:cTn>
                              </p:par>
                              <p:par>
                                <p:cTn id="49" presetID="42" presetClass="entr" presetSubtype="0" fill="hold" nodeType="withEffect">
                                  <p:stCondLst>
                                    <p:cond delay="25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250"/>
                                        <p:tgtEl>
                                          <p:spTgt spid="14"/>
                                        </p:tgtEl>
                                      </p:cBhvr>
                                    </p:animEffect>
                                    <p:anim calcmode="lin" valueType="num">
                                      <p:cBhvr>
                                        <p:cTn id="52" dur="1250" fill="hold"/>
                                        <p:tgtEl>
                                          <p:spTgt spid="14"/>
                                        </p:tgtEl>
                                        <p:attrNameLst>
                                          <p:attrName>ppt_x</p:attrName>
                                        </p:attrNameLst>
                                      </p:cBhvr>
                                      <p:tavLst>
                                        <p:tav tm="0">
                                          <p:val>
                                            <p:strVal val="#ppt_x"/>
                                          </p:val>
                                        </p:tav>
                                        <p:tav tm="100000">
                                          <p:val>
                                            <p:strVal val="#ppt_x"/>
                                          </p:val>
                                        </p:tav>
                                      </p:tavLst>
                                    </p:anim>
                                    <p:anim calcmode="lin" valueType="num">
                                      <p:cBhvr>
                                        <p:cTn id="53" dur="12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1" grpId="0" animBg="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0" y="0"/>
            <a:ext cx="6047232"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8121396" y="6148844"/>
            <a:ext cx="1824228" cy="170230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7706798" y="717424"/>
            <a:ext cx="3097323" cy="523220"/>
          </a:xfrm>
          <a:prstGeom prst="rect">
            <a:avLst/>
          </a:prstGeom>
          <a:noFill/>
        </p:spPr>
        <p:txBody>
          <a:bodyPr wrap="square" lIns="91440" tIns="45720" rIns="91440" bIns="45720">
            <a:spAutoFit/>
          </a:bodyPr>
          <a:lstStyle/>
          <a:p>
            <a:pPr algn="ctr"/>
            <a:r>
              <a:rPr lang="en-US" sz="2800" b="1" u="sng" dirty="0">
                <a:ln w="0"/>
                <a:solidFill>
                  <a:schemeClr val="tx2">
                    <a:lumMod val="7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Introduction</a:t>
            </a:r>
            <a:endParaRPr lang="en-US" sz="4400" b="1" u="sng" dirty="0">
              <a:ln w="0"/>
              <a:solidFill>
                <a:schemeClr val="tx2">
                  <a:lumMod val="7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7" name="Rectangle 6"/>
          <p:cNvSpPr/>
          <p:nvPr/>
        </p:nvSpPr>
        <p:spPr>
          <a:xfrm>
            <a:off x="6676602" y="1355235"/>
            <a:ext cx="5412448" cy="2800767"/>
          </a:xfrm>
          <a:prstGeom prst="rect">
            <a:avLst/>
          </a:prstGeom>
        </p:spPr>
        <p:txBody>
          <a:bodyPr wrap="square">
            <a:spAutoFit/>
          </a:bodyPr>
          <a:lstStyle/>
          <a:p>
            <a:pPr algn="just"/>
            <a:r>
              <a:rPr lang="en-US" sz="1600" dirty="0">
                <a:solidFill>
                  <a:schemeClr val="tx2">
                    <a:lumMod val="75000"/>
                  </a:schemeClr>
                </a:solidFill>
                <a:latin typeface="Verdana" panose="020B0604030504040204" pitchFamily="34" charset="0"/>
                <a:ea typeface="Verdana" panose="020B0604030504040204" pitchFamily="34" charset="0"/>
              </a:rPr>
              <a:t>The detection of fire and smoke is of utmost importance in various applications, including building safety, forest fire monitoring, and industrial applications. Traditional methods for detecting fire and smoke rely on manual inspection or human observation, which can be time-consuming, labor-intensive, and sometimes unreliable. In recent years, with the advent of deep learning, computer vision-based methods have emerged as a promising approach for fire and smoke detection.</a:t>
            </a:r>
            <a:endParaRPr lang="en-IN" sz="1600" dirty="0">
              <a:solidFill>
                <a:schemeClr val="tx2">
                  <a:lumMod val="75000"/>
                </a:schemeClr>
              </a:solidFill>
              <a:latin typeface="Verdana" panose="020B0604030504040204" pitchFamily="34" charset="0"/>
              <a:ea typeface="Verdana" panose="020B060403050404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3584" y="1414715"/>
            <a:ext cx="5407190" cy="4191180"/>
          </a:xfrm>
          <a:prstGeom prst="rect">
            <a:avLst/>
          </a:prstGeom>
        </p:spPr>
      </p:pic>
      <p:sp>
        <p:nvSpPr>
          <p:cNvPr id="9" name="Oval 8"/>
          <p:cNvSpPr/>
          <p:nvPr/>
        </p:nvSpPr>
        <p:spPr>
          <a:xfrm>
            <a:off x="909828" y="962849"/>
            <a:ext cx="905256" cy="90373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588264" y="703748"/>
            <a:ext cx="1548384" cy="1450848"/>
          </a:xfrm>
          <a:prstGeom prst="ellipse">
            <a:avLst/>
          </a:prstGeom>
          <a:noFill/>
          <a:ln w="381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1" name="Oval 10"/>
          <p:cNvSpPr/>
          <p:nvPr/>
        </p:nvSpPr>
        <p:spPr>
          <a:xfrm>
            <a:off x="10486908" y="-1428507"/>
            <a:ext cx="2523744" cy="2631948"/>
          </a:xfrm>
          <a:prstGeom prst="ellipse">
            <a:avLst/>
          </a:prstGeom>
          <a:noFill/>
          <a:ln w="762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 name="Oval 11"/>
          <p:cNvSpPr/>
          <p:nvPr/>
        </p:nvSpPr>
        <p:spPr>
          <a:xfrm>
            <a:off x="10675884" y="-1197621"/>
            <a:ext cx="2145792" cy="2170176"/>
          </a:xfrm>
          <a:prstGeom prst="ellipse">
            <a:avLst/>
          </a:prstGeom>
          <a:noFill/>
          <a:ln w="5715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 name="Oval 12"/>
          <p:cNvSpPr/>
          <p:nvPr/>
        </p:nvSpPr>
        <p:spPr>
          <a:xfrm>
            <a:off x="10883147" y="-1019070"/>
            <a:ext cx="1764792" cy="1840992"/>
          </a:xfrm>
          <a:prstGeom prst="ellipse">
            <a:avLst/>
          </a:prstGeom>
          <a:noFill/>
          <a:ln w="381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4" name="Rectangle 3">
            <a:extLst>
              <a:ext uri="{FF2B5EF4-FFF2-40B4-BE49-F238E27FC236}">
                <a16:creationId xmlns:a16="http://schemas.microsoft.com/office/drawing/2014/main" id="{DADCDFB2-04D8-D575-910C-829244023B2E}"/>
              </a:ext>
            </a:extLst>
          </p:cNvPr>
          <p:cNvSpPr/>
          <p:nvPr/>
        </p:nvSpPr>
        <p:spPr>
          <a:xfrm>
            <a:off x="6932503" y="4274752"/>
            <a:ext cx="5038344" cy="523220"/>
          </a:xfrm>
          <a:prstGeom prst="rect">
            <a:avLst/>
          </a:prstGeom>
        </p:spPr>
        <p:txBody>
          <a:bodyPr wrap="square">
            <a:spAutoFit/>
          </a:bodyPr>
          <a:lstStyle/>
          <a:p>
            <a:pPr algn="ctr"/>
            <a:r>
              <a:rPr lang="en-US" sz="2800" b="1" u="sng" dirty="0">
                <a:solidFill>
                  <a:schemeClr val="tx2">
                    <a:lumMod val="7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Problem Statement</a:t>
            </a:r>
            <a:endParaRPr lang="en-IN" sz="2800" u="sng" dirty="0">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96119013-F58E-9F58-9450-214BDB0035B8}"/>
              </a:ext>
            </a:extLst>
          </p:cNvPr>
          <p:cNvSpPr txBox="1"/>
          <p:nvPr/>
        </p:nvSpPr>
        <p:spPr>
          <a:xfrm>
            <a:off x="6676602" y="4887804"/>
            <a:ext cx="5515398" cy="1077218"/>
          </a:xfrm>
          <a:prstGeom prst="rect">
            <a:avLst/>
          </a:prstGeom>
          <a:noFill/>
        </p:spPr>
        <p:txBody>
          <a:bodyPr wrap="square" rtlCol="0">
            <a:spAutoFit/>
          </a:bodyPr>
          <a:lstStyle/>
          <a:p>
            <a:pPr algn="just"/>
            <a:r>
              <a:rPr lang="en-US" sz="1600" dirty="0">
                <a:solidFill>
                  <a:schemeClr val="tx2">
                    <a:lumMod val="75000"/>
                  </a:schemeClr>
                </a:solidFill>
                <a:latin typeface="Verdana" panose="020B0604030504040204" pitchFamily="34" charset="0"/>
                <a:ea typeface="Verdana" panose="020B0604030504040204" pitchFamily="34" charset="0"/>
              </a:rPr>
              <a:t>Is to develop more reliable, efficient, and effective fire and smoke detection systems to improve safety and minimize the risk of fire-related accidents and fatalities.</a:t>
            </a:r>
          </a:p>
        </p:txBody>
      </p:sp>
    </p:spTree>
    <p:extLst>
      <p:ext uri="{BB962C8B-B14F-4D97-AF65-F5344CB8AC3E}">
        <p14:creationId xmlns:p14="http://schemas.microsoft.com/office/powerpoint/2010/main" val="13900711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Effect transition="in" filter="fade">
                                      <p:cBhvr>
                                        <p:cTn id="9" dur="750"/>
                                        <p:tgtEl>
                                          <p:spTgt spid="5"/>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9"/>
                                        </p:tgtEl>
                                        <p:attrNameLst>
                                          <p:attrName>style.visibility</p:attrName>
                                        </p:attrNameLst>
                                      </p:cBhvr>
                                      <p:to>
                                        <p:strVal val="visible"/>
                                      </p:to>
                                    </p:set>
                                    <p:anim calcmode="lin" valueType="num">
                                      <p:cBhvr>
                                        <p:cTn id="12" dur="750" fill="hold"/>
                                        <p:tgtEl>
                                          <p:spTgt spid="9"/>
                                        </p:tgtEl>
                                        <p:attrNameLst>
                                          <p:attrName>ppt_w</p:attrName>
                                        </p:attrNameLst>
                                      </p:cBhvr>
                                      <p:tavLst>
                                        <p:tav tm="0">
                                          <p:val>
                                            <p:fltVal val="0"/>
                                          </p:val>
                                        </p:tav>
                                        <p:tav tm="100000">
                                          <p:val>
                                            <p:strVal val="#ppt_w"/>
                                          </p:val>
                                        </p:tav>
                                      </p:tavLst>
                                    </p:anim>
                                    <p:anim calcmode="lin" valueType="num">
                                      <p:cBhvr>
                                        <p:cTn id="13" dur="750" fill="hold"/>
                                        <p:tgtEl>
                                          <p:spTgt spid="9"/>
                                        </p:tgtEl>
                                        <p:attrNameLst>
                                          <p:attrName>ppt_h</p:attrName>
                                        </p:attrNameLst>
                                      </p:cBhvr>
                                      <p:tavLst>
                                        <p:tav tm="0">
                                          <p:val>
                                            <p:fltVal val="0"/>
                                          </p:val>
                                        </p:tav>
                                        <p:tav tm="100000">
                                          <p:val>
                                            <p:strVal val="#ppt_h"/>
                                          </p:val>
                                        </p:tav>
                                      </p:tavLst>
                                    </p:anim>
                                    <p:animEffect transition="in" filter="fade">
                                      <p:cBhvr>
                                        <p:cTn id="14" dur="750"/>
                                        <p:tgtEl>
                                          <p:spTgt spid="9"/>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10"/>
                                        </p:tgtEl>
                                        <p:attrNameLst>
                                          <p:attrName>style.visibility</p:attrName>
                                        </p:attrNameLst>
                                      </p:cBhvr>
                                      <p:to>
                                        <p:strVal val="visible"/>
                                      </p:to>
                                    </p:set>
                                    <p:anim calcmode="lin" valueType="num">
                                      <p:cBhvr>
                                        <p:cTn id="17" dur="750" fill="hold"/>
                                        <p:tgtEl>
                                          <p:spTgt spid="10"/>
                                        </p:tgtEl>
                                        <p:attrNameLst>
                                          <p:attrName>ppt_w</p:attrName>
                                        </p:attrNameLst>
                                      </p:cBhvr>
                                      <p:tavLst>
                                        <p:tav tm="0">
                                          <p:val>
                                            <p:fltVal val="0"/>
                                          </p:val>
                                        </p:tav>
                                        <p:tav tm="100000">
                                          <p:val>
                                            <p:strVal val="#ppt_w"/>
                                          </p:val>
                                        </p:tav>
                                      </p:tavLst>
                                    </p:anim>
                                    <p:anim calcmode="lin" valueType="num">
                                      <p:cBhvr>
                                        <p:cTn id="18" dur="750" fill="hold"/>
                                        <p:tgtEl>
                                          <p:spTgt spid="10"/>
                                        </p:tgtEl>
                                        <p:attrNameLst>
                                          <p:attrName>ppt_h</p:attrName>
                                        </p:attrNameLst>
                                      </p:cBhvr>
                                      <p:tavLst>
                                        <p:tav tm="0">
                                          <p:val>
                                            <p:fltVal val="0"/>
                                          </p:val>
                                        </p:tav>
                                        <p:tav tm="100000">
                                          <p:val>
                                            <p:strVal val="#ppt_h"/>
                                          </p:val>
                                        </p:tav>
                                      </p:tavLst>
                                    </p:anim>
                                    <p:animEffect transition="in" filter="fade">
                                      <p:cBhvr>
                                        <p:cTn id="19" dur="750"/>
                                        <p:tgtEl>
                                          <p:spTgt spid="10"/>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fltVal val="0"/>
                                          </p:val>
                                        </p:tav>
                                        <p:tav tm="100000">
                                          <p:val>
                                            <p:strVal val="#ppt_w"/>
                                          </p:val>
                                        </p:tav>
                                      </p:tavLst>
                                    </p:anim>
                                    <p:anim calcmode="lin" valueType="num">
                                      <p:cBhvr>
                                        <p:cTn id="23" dur="1000" fill="hold"/>
                                        <p:tgtEl>
                                          <p:spTgt spid="11"/>
                                        </p:tgtEl>
                                        <p:attrNameLst>
                                          <p:attrName>ppt_h</p:attrName>
                                        </p:attrNameLst>
                                      </p:cBhvr>
                                      <p:tavLst>
                                        <p:tav tm="0">
                                          <p:val>
                                            <p:fltVal val="0"/>
                                          </p:val>
                                        </p:tav>
                                        <p:tav tm="100000">
                                          <p:val>
                                            <p:strVal val="#ppt_h"/>
                                          </p:val>
                                        </p:tav>
                                      </p:tavLst>
                                    </p:anim>
                                    <p:animEffect transition="in" filter="fade">
                                      <p:cBhvr>
                                        <p:cTn id="24" dur="1000"/>
                                        <p:tgtEl>
                                          <p:spTgt spid="11"/>
                                        </p:tgtEl>
                                      </p:cBhvr>
                                    </p:animEffect>
                                  </p:childTnLst>
                                </p:cTn>
                              </p:par>
                              <p:par>
                                <p:cTn id="25" presetID="53" presetClass="entr" presetSubtype="16" fill="hold" grpId="0" nodeType="withEffect">
                                  <p:stCondLst>
                                    <p:cond delay="250"/>
                                  </p:stCondLst>
                                  <p:childTnLst>
                                    <p:set>
                                      <p:cBhvr>
                                        <p:cTn id="26" dur="1" fill="hold">
                                          <p:stCondLst>
                                            <p:cond delay="0"/>
                                          </p:stCondLst>
                                        </p:cTn>
                                        <p:tgtEl>
                                          <p:spTgt spid="12"/>
                                        </p:tgtEl>
                                        <p:attrNameLst>
                                          <p:attrName>style.visibility</p:attrName>
                                        </p:attrNameLst>
                                      </p:cBhvr>
                                      <p:to>
                                        <p:strVal val="visible"/>
                                      </p:to>
                                    </p:set>
                                    <p:anim calcmode="lin" valueType="num">
                                      <p:cBhvr>
                                        <p:cTn id="27" dur="1000" fill="hold"/>
                                        <p:tgtEl>
                                          <p:spTgt spid="12"/>
                                        </p:tgtEl>
                                        <p:attrNameLst>
                                          <p:attrName>ppt_w</p:attrName>
                                        </p:attrNameLst>
                                      </p:cBhvr>
                                      <p:tavLst>
                                        <p:tav tm="0">
                                          <p:val>
                                            <p:fltVal val="0"/>
                                          </p:val>
                                        </p:tav>
                                        <p:tav tm="100000">
                                          <p:val>
                                            <p:strVal val="#ppt_w"/>
                                          </p:val>
                                        </p:tav>
                                      </p:tavLst>
                                    </p:anim>
                                    <p:anim calcmode="lin" valueType="num">
                                      <p:cBhvr>
                                        <p:cTn id="28" dur="1000" fill="hold"/>
                                        <p:tgtEl>
                                          <p:spTgt spid="12"/>
                                        </p:tgtEl>
                                        <p:attrNameLst>
                                          <p:attrName>ppt_h</p:attrName>
                                        </p:attrNameLst>
                                      </p:cBhvr>
                                      <p:tavLst>
                                        <p:tav tm="0">
                                          <p:val>
                                            <p:fltVal val="0"/>
                                          </p:val>
                                        </p:tav>
                                        <p:tav tm="100000">
                                          <p:val>
                                            <p:strVal val="#ppt_h"/>
                                          </p:val>
                                        </p:tav>
                                      </p:tavLst>
                                    </p:anim>
                                    <p:animEffect transition="in" filter="fade">
                                      <p:cBhvr>
                                        <p:cTn id="29" dur="1000"/>
                                        <p:tgtEl>
                                          <p:spTgt spid="1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13"/>
                                        </p:tgtEl>
                                        <p:attrNameLst>
                                          <p:attrName>style.visibility</p:attrName>
                                        </p:attrNameLst>
                                      </p:cBhvr>
                                      <p:to>
                                        <p:strVal val="visible"/>
                                      </p:to>
                                    </p:set>
                                    <p:anim calcmode="lin" valueType="num">
                                      <p:cBhvr>
                                        <p:cTn id="32" dur="1000" fill="hold"/>
                                        <p:tgtEl>
                                          <p:spTgt spid="13"/>
                                        </p:tgtEl>
                                        <p:attrNameLst>
                                          <p:attrName>ppt_w</p:attrName>
                                        </p:attrNameLst>
                                      </p:cBhvr>
                                      <p:tavLst>
                                        <p:tav tm="0">
                                          <p:val>
                                            <p:fltVal val="0"/>
                                          </p:val>
                                        </p:tav>
                                        <p:tav tm="100000">
                                          <p:val>
                                            <p:strVal val="#ppt_w"/>
                                          </p:val>
                                        </p:tav>
                                      </p:tavLst>
                                    </p:anim>
                                    <p:anim calcmode="lin" valueType="num">
                                      <p:cBhvr>
                                        <p:cTn id="33" dur="1000" fill="hold"/>
                                        <p:tgtEl>
                                          <p:spTgt spid="13"/>
                                        </p:tgtEl>
                                        <p:attrNameLst>
                                          <p:attrName>ppt_h</p:attrName>
                                        </p:attrNameLst>
                                      </p:cBhvr>
                                      <p:tavLst>
                                        <p:tav tm="0">
                                          <p:val>
                                            <p:fltVal val="0"/>
                                          </p:val>
                                        </p:tav>
                                        <p:tav tm="100000">
                                          <p:val>
                                            <p:strVal val="#ppt_h"/>
                                          </p:val>
                                        </p:tav>
                                      </p:tavLst>
                                    </p:anim>
                                    <p:animEffect transition="in" filter="fade">
                                      <p:cBhvr>
                                        <p:cTn id="34" dur="1000"/>
                                        <p:tgtEl>
                                          <p:spTgt spid="13"/>
                                        </p:tgtEl>
                                      </p:cBhvr>
                                    </p:animEffect>
                                  </p:childTnLst>
                                </p:cTn>
                              </p:par>
                              <p:par>
                                <p:cTn id="35" presetID="2" presetClass="entr" presetSubtype="8"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1250" fill="hold"/>
                                        <p:tgtEl>
                                          <p:spTgt spid="3"/>
                                        </p:tgtEl>
                                        <p:attrNameLst>
                                          <p:attrName>ppt_x</p:attrName>
                                        </p:attrNameLst>
                                      </p:cBhvr>
                                      <p:tavLst>
                                        <p:tav tm="0">
                                          <p:val>
                                            <p:strVal val="0-#ppt_w/2"/>
                                          </p:val>
                                        </p:tav>
                                        <p:tav tm="100000">
                                          <p:val>
                                            <p:strVal val="#ppt_x"/>
                                          </p:val>
                                        </p:tav>
                                      </p:tavLst>
                                    </p:anim>
                                    <p:anim calcmode="lin" valueType="num">
                                      <p:cBhvr additive="base">
                                        <p:cTn id="38" dur="1250" fill="hold"/>
                                        <p:tgtEl>
                                          <p:spTgt spid="3"/>
                                        </p:tgtEl>
                                        <p:attrNameLst>
                                          <p:attrName>ppt_y</p:attrName>
                                        </p:attrNameLst>
                                      </p:cBhvr>
                                      <p:tavLst>
                                        <p:tav tm="0">
                                          <p:val>
                                            <p:strVal val="#ppt_y"/>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250"/>
                                        <p:tgtEl>
                                          <p:spTgt spid="6"/>
                                        </p:tgtEl>
                                      </p:cBhvr>
                                    </p:animEffect>
                                    <p:anim calcmode="lin" valueType="num">
                                      <p:cBhvr>
                                        <p:cTn id="42" dur="1250" fill="hold"/>
                                        <p:tgtEl>
                                          <p:spTgt spid="6"/>
                                        </p:tgtEl>
                                        <p:attrNameLst>
                                          <p:attrName>ppt_x</p:attrName>
                                        </p:attrNameLst>
                                      </p:cBhvr>
                                      <p:tavLst>
                                        <p:tav tm="0">
                                          <p:val>
                                            <p:strVal val="#ppt_x"/>
                                          </p:val>
                                        </p:tav>
                                        <p:tav tm="100000">
                                          <p:val>
                                            <p:strVal val="#ppt_x"/>
                                          </p:val>
                                        </p:tav>
                                      </p:tavLst>
                                    </p:anim>
                                    <p:anim calcmode="lin" valueType="num">
                                      <p:cBhvr>
                                        <p:cTn id="43" dur="1250" fill="hold"/>
                                        <p:tgtEl>
                                          <p:spTgt spid="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1250"/>
                                        <p:tgtEl>
                                          <p:spTgt spid="7"/>
                                        </p:tgtEl>
                                      </p:cBhvr>
                                    </p:animEffect>
                                    <p:anim calcmode="lin" valueType="num">
                                      <p:cBhvr>
                                        <p:cTn id="47" dur="1250" fill="hold"/>
                                        <p:tgtEl>
                                          <p:spTgt spid="7"/>
                                        </p:tgtEl>
                                        <p:attrNameLst>
                                          <p:attrName>ppt_x</p:attrName>
                                        </p:attrNameLst>
                                      </p:cBhvr>
                                      <p:tavLst>
                                        <p:tav tm="0">
                                          <p:val>
                                            <p:strVal val="#ppt_x"/>
                                          </p:val>
                                        </p:tav>
                                        <p:tav tm="100000">
                                          <p:val>
                                            <p:strVal val="#ppt_x"/>
                                          </p:val>
                                        </p:tav>
                                      </p:tavLst>
                                    </p:anim>
                                    <p:anim calcmode="lin" valueType="num">
                                      <p:cBhvr>
                                        <p:cTn id="48" dur="1250" fill="hold"/>
                                        <p:tgtEl>
                                          <p:spTgt spid="7"/>
                                        </p:tgtEl>
                                        <p:attrNameLst>
                                          <p:attrName>ppt_y</p:attrName>
                                        </p:attrNameLst>
                                      </p:cBhvr>
                                      <p:tavLst>
                                        <p:tav tm="0">
                                          <p:val>
                                            <p:strVal val="#ppt_y+.1"/>
                                          </p:val>
                                        </p:tav>
                                        <p:tav tm="100000">
                                          <p:val>
                                            <p:strVal val="#ppt_y"/>
                                          </p:val>
                                        </p:tav>
                                      </p:tavLst>
                                    </p:anim>
                                  </p:childTnLst>
                                </p:cTn>
                              </p:par>
                              <p:par>
                                <p:cTn id="49" presetID="22" presetClass="entr" presetSubtype="8" fill="hold"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1000"/>
                                        <p:tgtEl>
                                          <p:spTgt spid="8"/>
                                        </p:tgtEl>
                                      </p:cBhvr>
                                    </p:animEffect>
                                  </p:childTnLst>
                                </p:cTn>
                              </p:par>
                              <p:par>
                                <p:cTn id="52" presetID="47"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1250"/>
                                        <p:tgtEl>
                                          <p:spTgt spid="4"/>
                                        </p:tgtEl>
                                      </p:cBhvr>
                                    </p:animEffect>
                                    <p:anim calcmode="lin" valueType="num">
                                      <p:cBhvr>
                                        <p:cTn id="55" dur="1250" fill="hold"/>
                                        <p:tgtEl>
                                          <p:spTgt spid="4"/>
                                        </p:tgtEl>
                                        <p:attrNameLst>
                                          <p:attrName>ppt_x</p:attrName>
                                        </p:attrNameLst>
                                      </p:cBhvr>
                                      <p:tavLst>
                                        <p:tav tm="0">
                                          <p:val>
                                            <p:strVal val="#ppt_x"/>
                                          </p:val>
                                        </p:tav>
                                        <p:tav tm="100000">
                                          <p:val>
                                            <p:strVal val="#ppt_x"/>
                                          </p:val>
                                        </p:tav>
                                      </p:tavLst>
                                    </p:anim>
                                    <p:anim calcmode="lin" valueType="num">
                                      <p:cBhvr>
                                        <p:cTn id="56" dur="1250" fill="hold"/>
                                        <p:tgtEl>
                                          <p:spTgt spid="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250"/>
                                        <p:tgtEl>
                                          <p:spTgt spid="14"/>
                                        </p:tgtEl>
                                      </p:cBhvr>
                                    </p:animEffect>
                                    <p:anim calcmode="lin" valueType="num">
                                      <p:cBhvr>
                                        <p:cTn id="60" dur="1250" fill="hold"/>
                                        <p:tgtEl>
                                          <p:spTgt spid="14"/>
                                        </p:tgtEl>
                                        <p:attrNameLst>
                                          <p:attrName>ppt_x</p:attrName>
                                        </p:attrNameLst>
                                      </p:cBhvr>
                                      <p:tavLst>
                                        <p:tav tm="0">
                                          <p:val>
                                            <p:strVal val="#ppt_x"/>
                                          </p:val>
                                        </p:tav>
                                        <p:tav tm="100000">
                                          <p:val>
                                            <p:strVal val="#ppt_x"/>
                                          </p:val>
                                        </p:tav>
                                      </p:tavLst>
                                    </p:anim>
                                    <p:anim calcmode="lin" valueType="num">
                                      <p:cBhvr>
                                        <p:cTn id="61" dur="12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7" grpId="0"/>
      <p:bldP spid="9" grpId="0" animBg="1"/>
      <p:bldP spid="10" grpId="0" animBg="1"/>
      <p:bldP spid="11" grpId="0" animBg="1"/>
      <p:bldP spid="12" grpId="0" animBg="1"/>
      <p:bldP spid="13" grpId="0" animBg="1"/>
      <p:bldP spid="4"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526" y="0"/>
            <a:ext cx="12192000"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766308" y="-1414548"/>
            <a:ext cx="2523744" cy="2631948"/>
          </a:xfrm>
          <a:prstGeom prst="ellipse">
            <a:avLst/>
          </a:prstGeom>
          <a:noFill/>
          <a:ln w="76200">
            <a:solidFill>
              <a:srgbClr val="00B0F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 name="Oval 8"/>
          <p:cNvSpPr/>
          <p:nvPr/>
        </p:nvSpPr>
        <p:spPr>
          <a:xfrm>
            <a:off x="-577332" y="-1183662"/>
            <a:ext cx="2145792" cy="2170176"/>
          </a:xfrm>
          <a:prstGeom prst="ellipse">
            <a:avLst/>
          </a:prstGeom>
          <a:noFill/>
          <a:ln w="57150">
            <a:solidFill>
              <a:srgbClr val="00B0F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 name="Oval 9"/>
          <p:cNvSpPr/>
          <p:nvPr/>
        </p:nvSpPr>
        <p:spPr>
          <a:xfrm>
            <a:off x="-386832" y="-1019070"/>
            <a:ext cx="1764792" cy="1840992"/>
          </a:xfrm>
          <a:prstGeom prst="ellipse">
            <a:avLst/>
          </a:prstGeom>
          <a:noFill/>
          <a:ln w="38100">
            <a:solidFill>
              <a:srgbClr val="00B0F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1" name="Rectangle 10"/>
          <p:cNvSpPr/>
          <p:nvPr/>
        </p:nvSpPr>
        <p:spPr>
          <a:xfrm>
            <a:off x="0" y="6242304"/>
            <a:ext cx="12192000" cy="61569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11279886" y="4010439"/>
            <a:ext cx="1824228" cy="170230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1377960" y="1120505"/>
            <a:ext cx="5197257" cy="584775"/>
          </a:xfrm>
          <a:prstGeom prst="rect">
            <a:avLst/>
          </a:prstGeom>
        </p:spPr>
        <p:txBody>
          <a:bodyPr wrap="none">
            <a:spAutoFit/>
          </a:bodyPr>
          <a:lstStyle/>
          <a:p>
            <a:r>
              <a:rPr lang="en-US" sz="3200" b="1" dirty="0">
                <a:solidFill>
                  <a:schemeClr val="bg1"/>
                </a:solidFill>
                <a:latin typeface="Verdana" panose="020B0604030504040204" pitchFamily="34" charset="0"/>
                <a:ea typeface="Verdana" panose="020B0604030504040204" pitchFamily="34" charset="0"/>
              </a:rPr>
              <a:t>Existing body of work</a:t>
            </a:r>
            <a:endParaRPr lang="en-IN" sz="3200" dirty="0">
              <a:solidFill>
                <a:schemeClr val="bg1"/>
              </a:solidFill>
            </a:endParaRPr>
          </a:p>
        </p:txBody>
      </p:sp>
      <p:sp>
        <p:nvSpPr>
          <p:cNvPr id="14" name="Rectangle 13"/>
          <p:cNvSpPr/>
          <p:nvPr/>
        </p:nvSpPr>
        <p:spPr>
          <a:xfrm>
            <a:off x="698529" y="2234837"/>
            <a:ext cx="4518782" cy="2893100"/>
          </a:xfrm>
          <a:prstGeom prst="rect">
            <a:avLst/>
          </a:prstGeom>
        </p:spPr>
        <p:txBody>
          <a:bodyPr wrap="square">
            <a:spAutoFit/>
          </a:bodyPr>
          <a:lstStyle/>
          <a:p>
            <a:pPr algn="ctr"/>
            <a:r>
              <a:rPr lang="en-US" b="1" dirty="0">
                <a:solidFill>
                  <a:schemeClr val="bg1"/>
                </a:solidFill>
                <a:latin typeface="Verdana" panose="020B0604030504040204" pitchFamily="34" charset="0"/>
                <a:ea typeface="Verdana" panose="020B0604030504040204" pitchFamily="34" charset="0"/>
              </a:rPr>
              <a:t>Deep learning based forest detection approach using UAV and YOLOv3</a:t>
            </a:r>
          </a:p>
          <a:p>
            <a:pPr algn="ctr"/>
            <a:endParaRPr lang="en-US" sz="1600" dirty="0">
              <a:solidFill>
                <a:schemeClr val="bg1"/>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solidFill>
                  <a:schemeClr val="bg1"/>
                </a:solidFill>
                <a:latin typeface="Verdana" panose="020B0604030504040204" pitchFamily="34" charset="0"/>
                <a:ea typeface="Verdana" panose="020B0604030504040204" pitchFamily="34" charset="0"/>
              </a:rPr>
              <a:t>This paper proposes a CNN algorithm using YOLOv3 on UAV-based aerial images, achieving 83% recognition rate and 3.2 fps detection, with advantages for real-time forest fire detection. A UAV platform is also developed.</a:t>
            </a:r>
            <a:endParaRPr lang="en-IN" sz="1600" dirty="0">
              <a:solidFill>
                <a:schemeClr val="bg1"/>
              </a:solidFill>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8BB67B6F-211A-0403-9DFD-CA2C9FE47CEB}"/>
              </a:ext>
            </a:extLst>
          </p:cNvPr>
          <p:cNvSpPr/>
          <p:nvPr/>
        </p:nvSpPr>
        <p:spPr>
          <a:xfrm>
            <a:off x="5928365" y="2216055"/>
            <a:ext cx="4966478" cy="3600986"/>
          </a:xfrm>
          <a:prstGeom prst="rect">
            <a:avLst/>
          </a:prstGeom>
        </p:spPr>
        <p:txBody>
          <a:bodyPr wrap="square">
            <a:spAutoFit/>
          </a:bodyPr>
          <a:lstStyle/>
          <a:p>
            <a:pPr algn="ctr"/>
            <a:r>
              <a:rPr lang="en-US" b="1" dirty="0">
                <a:solidFill>
                  <a:schemeClr val="bg1"/>
                </a:solidFill>
                <a:latin typeface="Verdana" panose="020B0604030504040204" pitchFamily="34" charset="0"/>
                <a:ea typeface="Verdana" panose="020B0604030504040204" pitchFamily="34" charset="0"/>
              </a:rPr>
              <a:t>Convolution Network and its application in vision</a:t>
            </a:r>
          </a:p>
          <a:p>
            <a:pPr algn="ctr"/>
            <a:endParaRPr lang="en-US" sz="1600" b="1" dirty="0">
              <a:solidFill>
                <a:schemeClr val="bg1"/>
              </a:solidFill>
              <a:latin typeface="Verdana" panose="020B0604030504040204" pitchFamily="34" charset="0"/>
              <a:ea typeface="Verdana" panose="020B0604030504040204" pitchFamily="34" charset="0"/>
            </a:endParaRPr>
          </a:p>
          <a:p>
            <a:r>
              <a:rPr lang="en-US" sz="1600" dirty="0">
                <a:solidFill>
                  <a:schemeClr val="bg1"/>
                </a:solidFill>
                <a:latin typeface="Verdana" panose="020B0604030504040204" pitchFamily="34" charset="0"/>
                <a:ea typeface="Verdana" panose="020B0604030504040204" pitchFamily="34" charset="0"/>
              </a:rPr>
              <a:t>Convolutional Networks (ConvNets) are a trainable architecture that can learn invariant features, which are important for intelligent tasks such as visual perception, auditory perception, and language understanding. New unsupervised learning algorithms and non-linear stages make it possible to train ConvNets with very few labeled samples. Applications include visual object recognition and vision navigation for off-road mobile robots.</a:t>
            </a:r>
            <a:endParaRPr lang="en-US" sz="1400" b="1" dirty="0">
              <a:solidFill>
                <a:schemeClr val="bg1"/>
              </a:solidFill>
              <a:latin typeface="Verdana" panose="020B0604030504040204" pitchFamily="34" charset="0"/>
              <a:ea typeface="Verdana" panose="020B0604030504040204" pitchFamily="34" charset="0"/>
            </a:endParaRPr>
          </a:p>
        </p:txBody>
      </p:sp>
      <p:sp>
        <p:nvSpPr>
          <p:cNvPr id="3" name="Rectangle 2">
            <a:extLst>
              <a:ext uri="{FF2B5EF4-FFF2-40B4-BE49-F238E27FC236}">
                <a16:creationId xmlns:a16="http://schemas.microsoft.com/office/drawing/2014/main" id="{9BF87859-4AF0-2B00-7646-27E7DFA513CE}"/>
              </a:ext>
            </a:extLst>
          </p:cNvPr>
          <p:cNvSpPr/>
          <p:nvPr/>
        </p:nvSpPr>
        <p:spPr>
          <a:xfrm>
            <a:off x="1377960" y="1101723"/>
            <a:ext cx="5197257" cy="584775"/>
          </a:xfrm>
          <a:prstGeom prst="rect">
            <a:avLst/>
          </a:prstGeom>
        </p:spPr>
        <p:txBody>
          <a:bodyPr wrap="none">
            <a:spAutoFit/>
          </a:bodyPr>
          <a:lstStyle/>
          <a:p>
            <a:r>
              <a:rPr lang="en-US" sz="3200" b="1" u="sng"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Existing body of work</a:t>
            </a:r>
            <a:endParaRPr lang="en-IN" sz="3200" u="sng"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861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fltVal val="0"/>
                                          </p:val>
                                        </p:tav>
                                        <p:tav tm="100000">
                                          <p:val>
                                            <p:strVal val="#ppt_w"/>
                                          </p:val>
                                        </p:tav>
                                      </p:tavLst>
                                    </p:anim>
                                    <p:anim calcmode="lin" valueType="num">
                                      <p:cBhvr>
                                        <p:cTn id="18" dur="1000" fill="hold"/>
                                        <p:tgtEl>
                                          <p:spTgt spid="10"/>
                                        </p:tgtEl>
                                        <p:attrNameLst>
                                          <p:attrName>ppt_h</p:attrName>
                                        </p:attrNameLst>
                                      </p:cBhvr>
                                      <p:tavLst>
                                        <p:tav tm="0">
                                          <p:val>
                                            <p:fltVal val="0"/>
                                          </p:val>
                                        </p:tav>
                                        <p:tav tm="100000">
                                          <p:val>
                                            <p:strVal val="#ppt_h"/>
                                          </p:val>
                                        </p:tav>
                                      </p:tavLst>
                                    </p:anim>
                                    <p:animEffect transition="in" filter="fade">
                                      <p:cBhvr>
                                        <p:cTn id="19" dur="1000"/>
                                        <p:tgtEl>
                                          <p:spTgt spid="10"/>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fltVal val="0"/>
                                          </p:val>
                                        </p:tav>
                                        <p:tav tm="100000">
                                          <p:val>
                                            <p:strVal val="#ppt_w"/>
                                          </p:val>
                                        </p:tav>
                                      </p:tavLst>
                                    </p:anim>
                                    <p:anim calcmode="lin" valueType="num">
                                      <p:cBhvr>
                                        <p:cTn id="23" dur="1000" fill="hold"/>
                                        <p:tgtEl>
                                          <p:spTgt spid="12"/>
                                        </p:tgtEl>
                                        <p:attrNameLst>
                                          <p:attrName>ppt_h</p:attrName>
                                        </p:attrNameLst>
                                      </p:cBhvr>
                                      <p:tavLst>
                                        <p:tav tm="0">
                                          <p:val>
                                            <p:fltVal val="0"/>
                                          </p:val>
                                        </p:tav>
                                        <p:tav tm="100000">
                                          <p:val>
                                            <p:strVal val="#ppt_h"/>
                                          </p:val>
                                        </p:tav>
                                      </p:tavLst>
                                    </p:anim>
                                    <p:animEffect transition="in" filter="fade">
                                      <p:cBhvr>
                                        <p:cTn id="24" dur="1000"/>
                                        <p:tgtEl>
                                          <p:spTgt spid="12"/>
                                        </p:tgtEl>
                                      </p:cBhvr>
                                    </p:animEffect>
                                  </p:childTnLst>
                                </p:cTn>
                              </p:par>
                              <p:par>
                                <p:cTn id="25" presetID="47" presetClass="entr" presetSubtype="0" fill="hold" grpId="0" nodeType="withEffect">
                                  <p:stCondLst>
                                    <p:cond delay="25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250"/>
                                        <p:tgtEl>
                                          <p:spTgt spid="13"/>
                                        </p:tgtEl>
                                      </p:cBhvr>
                                    </p:animEffect>
                                    <p:anim calcmode="lin" valueType="num">
                                      <p:cBhvr>
                                        <p:cTn id="28" dur="1250" fill="hold"/>
                                        <p:tgtEl>
                                          <p:spTgt spid="13"/>
                                        </p:tgtEl>
                                        <p:attrNameLst>
                                          <p:attrName>ppt_x</p:attrName>
                                        </p:attrNameLst>
                                      </p:cBhvr>
                                      <p:tavLst>
                                        <p:tav tm="0">
                                          <p:val>
                                            <p:strVal val="#ppt_x"/>
                                          </p:val>
                                        </p:tav>
                                        <p:tav tm="100000">
                                          <p:val>
                                            <p:strVal val="#ppt_x"/>
                                          </p:val>
                                        </p:tav>
                                      </p:tavLst>
                                    </p:anim>
                                    <p:anim calcmode="lin" valueType="num">
                                      <p:cBhvr>
                                        <p:cTn id="29" dur="125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5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250"/>
                                        <p:tgtEl>
                                          <p:spTgt spid="14"/>
                                        </p:tgtEl>
                                      </p:cBhvr>
                                    </p:animEffect>
                                    <p:anim calcmode="lin" valueType="num">
                                      <p:cBhvr>
                                        <p:cTn id="33" dur="1250" fill="hold"/>
                                        <p:tgtEl>
                                          <p:spTgt spid="14"/>
                                        </p:tgtEl>
                                        <p:attrNameLst>
                                          <p:attrName>ppt_x</p:attrName>
                                        </p:attrNameLst>
                                      </p:cBhvr>
                                      <p:tavLst>
                                        <p:tav tm="0">
                                          <p:val>
                                            <p:strVal val="#ppt_x"/>
                                          </p:val>
                                        </p:tav>
                                        <p:tav tm="100000">
                                          <p:val>
                                            <p:strVal val="#ppt_x"/>
                                          </p:val>
                                        </p:tav>
                                      </p:tavLst>
                                    </p:anim>
                                    <p:anim calcmode="lin" valueType="num">
                                      <p:cBhvr>
                                        <p:cTn id="34" dur="125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5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5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250"/>
                                        <p:tgtEl>
                                          <p:spTgt spid="2"/>
                                        </p:tgtEl>
                                      </p:cBhvr>
                                    </p:animEffect>
                                    <p:anim calcmode="lin" valueType="num">
                                      <p:cBhvr>
                                        <p:cTn id="43" dur="1250" fill="hold"/>
                                        <p:tgtEl>
                                          <p:spTgt spid="2"/>
                                        </p:tgtEl>
                                        <p:attrNameLst>
                                          <p:attrName>ppt_x</p:attrName>
                                        </p:attrNameLst>
                                      </p:cBhvr>
                                      <p:tavLst>
                                        <p:tav tm="0">
                                          <p:val>
                                            <p:strVal val="#ppt_x"/>
                                          </p:val>
                                        </p:tav>
                                        <p:tav tm="100000">
                                          <p:val>
                                            <p:strVal val="#ppt_x"/>
                                          </p:val>
                                        </p:tav>
                                      </p:tavLst>
                                    </p:anim>
                                    <p:anim calcmode="lin" valueType="num">
                                      <p:cBhvr>
                                        <p:cTn id="44" dur="1250" fill="hold"/>
                                        <p:tgtEl>
                                          <p:spTgt spid="2"/>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25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1250"/>
                                        <p:tgtEl>
                                          <p:spTgt spid="3"/>
                                        </p:tgtEl>
                                      </p:cBhvr>
                                    </p:animEffect>
                                    <p:anim calcmode="lin" valueType="num">
                                      <p:cBhvr>
                                        <p:cTn id="48" dur="1250" fill="hold"/>
                                        <p:tgtEl>
                                          <p:spTgt spid="3"/>
                                        </p:tgtEl>
                                        <p:attrNameLst>
                                          <p:attrName>ppt_x</p:attrName>
                                        </p:attrNameLst>
                                      </p:cBhvr>
                                      <p:tavLst>
                                        <p:tav tm="0">
                                          <p:val>
                                            <p:strVal val="#ppt_x"/>
                                          </p:val>
                                        </p:tav>
                                        <p:tav tm="100000">
                                          <p:val>
                                            <p:strVal val="#ppt_x"/>
                                          </p:val>
                                        </p:tav>
                                      </p:tavLst>
                                    </p:anim>
                                    <p:anim calcmode="lin" valueType="num">
                                      <p:cBhvr>
                                        <p:cTn id="49" dur="1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p:bldP spid="14" grpId="0"/>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Oval 2"/>
          <p:cNvSpPr/>
          <p:nvPr/>
        </p:nvSpPr>
        <p:spPr>
          <a:xfrm>
            <a:off x="-689620" y="-652927"/>
            <a:ext cx="1824228" cy="170230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10486908" y="-1428507"/>
            <a:ext cx="2523744" cy="2631948"/>
          </a:xfrm>
          <a:prstGeom prst="ellipse">
            <a:avLst/>
          </a:prstGeom>
          <a:noFill/>
          <a:ln w="762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solidFill>
                <a:schemeClr val="tx2">
                  <a:lumMod val="75000"/>
                </a:schemeClr>
              </a:solidFill>
            </a:endParaRPr>
          </a:p>
        </p:txBody>
      </p:sp>
      <p:sp>
        <p:nvSpPr>
          <p:cNvPr id="5" name="Oval 4"/>
          <p:cNvSpPr/>
          <p:nvPr/>
        </p:nvSpPr>
        <p:spPr>
          <a:xfrm>
            <a:off x="10675884" y="-1197621"/>
            <a:ext cx="2145792" cy="2170176"/>
          </a:xfrm>
          <a:prstGeom prst="ellipse">
            <a:avLst/>
          </a:prstGeom>
          <a:noFill/>
          <a:ln w="5715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solidFill>
                <a:schemeClr val="tx2">
                  <a:lumMod val="75000"/>
                </a:schemeClr>
              </a:solidFill>
            </a:endParaRPr>
          </a:p>
        </p:txBody>
      </p:sp>
      <p:sp>
        <p:nvSpPr>
          <p:cNvPr id="6" name="Oval 5"/>
          <p:cNvSpPr/>
          <p:nvPr/>
        </p:nvSpPr>
        <p:spPr>
          <a:xfrm>
            <a:off x="10883147" y="-1019070"/>
            <a:ext cx="1764792" cy="1840992"/>
          </a:xfrm>
          <a:prstGeom prst="ellipse">
            <a:avLst/>
          </a:prstGeom>
          <a:noFill/>
          <a:ln w="381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solidFill>
                <a:schemeClr val="tx2">
                  <a:lumMod val="75000"/>
                </a:schemeClr>
              </a:solidFill>
            </a:endParaRPr>
          </a:p>
        </p:txBody>
      </p:sp>
      <p:sp>
        <p:nvSpPr>
          <p:cNvPr id="7" name="Rectangle 6"/>
          <p:cNvSpPr/>
          <p:nvPr/>
        </p:nvSpPr>
        <p:spPr>
          <a:xfrm>
            <a:off x="0" y="6242304"/>
            <a:ext cx="12192000" cy="61569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804234" y="947182"/>
            <a:ext cx="2371162" cy="584775"/>
          </a:xfrm>
          <a:prstGeom prst="rect">
            <a:avLst/>
          </a:prstGeom>
        </p:spPr>
        <p:txBody>
          <a:bodyPr wrap="none">
            <a:spAutoFit/>
          </a:bodyPr>
          <a:lstStyle/>
          <a:p>
            <a:r>
              <a:rPr lang="en-IN" sz="3200" b="1" u="sng" dirty="0">
                <a:solidFill>
                  <a:schemeClr val="tx2">
                    <a:lumMod val="7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Approach</a:t>
            </a:r>
          </a:p>
        </p:txBody>
      </p:sp>
      <p:sp>
        <p:nvSpPr>
          <p:cNvPr id="10" name="Rectangle 9">
            <a:extLst>
              <a:ext uri="{FF2B5EF4-FFF2-40B4-BE49-F238E27FC236}">
                <a16:creationId xmlns:a16="http://schemas.microsoft.com/office/drawing/2014/main" id="{D92DA177-D3C8-1964-D06D-784581B325E3}"/>
              </a:ext>
            </a:extLst>
          </p:cNvPr>
          <p:cNvSpPr/>
          <p:nvPr/>
        </p:nvSpPr>
        <p:spPr>
          <a:xfrm>
            <a:off x="791708" y="2282323"/>
            <a:ext cx="4518782" cy="2893100"/>
          </a:xfrm>
          <a:prstGeom prst="rect">
            <a:avLst/>
          </a:prstGeom>
        </p:spPr>
        <p:txBody>
          <a:bodyPr wrap="square">
            <a:spAutoFit/>
          </a:bodyPr>
          <a:lstStyle/>
          <a:p>
            <a:pPr algn="ctr"/>
            <a:r>
              <a:rPr lang="en-US" sz="2000" b="1" dirty="0">
                <a:solidFill>
                  <a:schemeClr val="tx2">
                    <a:lumMod val="75000"/>
                  </a:schemeClr>
                </a:solidFill>
                <a:latin typeface="Verdana" panose="020B0604030504040204" pitchFamily="34" charset="0"/>
                <a:ea typeface="Verdana" panose="020B0604030504040204" pitchFamily="34" charset="0"/>
              </a:rPr>
              <a:t>Main Idea</a:t>
            </a:r>
          </a:p>
          <a:p>
            <a:pPr algn="ctr"/>
            <a:endParaRPr lang="en-US" sz="1600" b="1" dirty="0">
              <a:solidFill>
                <a:schemeClr val="tx2">
                  <a:lumMod val="75000"/>
                </a:schemeClr>
              </a:solidFill>
              <a:latin typeface="Verdana" panose="020B0604030504040204" pitchFamily="34" charset="0"/>
              <a:ea typeface="Verdana" panose="020B0604030504040204" pitchFamily="34" charset="0"/>
            </a:endParaRPr>
          </a:p>
          <a:p>
            <a:pPr algn="just"/>
            <a:r>
              <a:rPr lang="en-US" sz="1600" dirty="0">
                <a:latin typeface="Verdana" panose="020B0604030504040204" pitchFamily="34" charset="0"/>
                <a:ea typeface="Verdana" panose="020B0604030504040204" pitchFamily="34" charset="0"/>
              </a:rPr>
              <a:t>The main idea of fire and smoke detection is to develop and implement reliable and efficient systems that can detect the presence of smoke or fire in buildings and other structures quickly. This helps to improve safety and reduce the risk of fire-related accidents and fatalities.</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IN" sz="1600" dirty="0">
              <a:solidFill>
                <a:schemeClr val="tx2">
                  <a:lumMod val="75000"/>
                </a:schemeClr>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637A58E3-BBDC-7D13-AA7B-F6DB50265C1B}"/>
              </a:ext>
            </a:extLst>
          </p:cNvPr>
          <p:cNvSpPr/>
          <p:nvPr/>
        </p:nvSpPr>
        <p:spPr>
          <a:xfrm>
            <a:off x="6733298" y="2332806"/>
            <a:ext cx="4518782" cy="2123658"/>
          </a:xfrm>
          <a:prstGeom prst="rect">
            <a:avLst/>
          </a:prstGeom>
        </p:spPr>
        <p:txBody>
          <a:bodyPr wrap="square">
            <a:spAutoFit/>
          </a:bodyPr>
          <a:lstStyle/>
          <a:p>
            <a:pPr algn="ctr"/>
            <a:r>
              <a:rPr lang="en-US" sz="2000" b="1" dirty="0">
                <a:solidFill>
                  <a:schemeClr val="tx2">
                    <a:lumMod val="75000"/>
                  </a:schemeClr>
                </a:solidFill>
                <a:latin typeface="Verdana" panose="020B0604030504040204" pitchFamily="34" charset="0"/>
                <a:ea typeface="Verdana" panose="020B0604030504040204" pitchFamily="34" charset="0"/>
              </a:rPr>
              <a:t>How we will be implementing</a:t>
            </a:r>
          </a:p>
          <a:p>
            <a:pPr algn="ctr"/>
            <a:endParaRPr lang="en-US" sz="1600" dirty="0">
              <a:solidFill>
                <a:schemeClr val="tx2">
                  <a:lumMod val="75000"/>
                </a:schemeClr>
              </a:solidFill>
              <a:latin typeface="Verdana" panose="020B0604030504040204" pitchFamily="34" charset="0"/>
              <a:ea typeface="Verdana" panose="020B0604030504040204" pitchFamily="34" charset="0"/>
            </a:endParaRPr>
          </a:p>
          <a:p>
            <a:pPr algn="just"/>
            <a:r>
              <a:rPr lang="en-US" sz="1600" dirty="0">
                <a:solidFill>
                  <a:schemeClr val="tx2">
                    <a:lumMod val="75000"/>
                  </a:schemeClr>
                </a:solidFill>
                <a:latin typeface="Verdana" panose="020B0604030504040204" pitchFamily="34" charset="0"/>
                <a:ea typeface="Verdana" panose="020B0604030504040204" pitchFamily="34" charset="0"/>
              </a:rPr>
              <a:t>In this project, we will leverage some of these techniques to develop a fire and smoke detector using Keras, Deep Learning, and Computer Vision.</a:t>
            </a:r>
          </a:p>
          <a:p>
            <a:pPr marL="285750" indent="-285750">
              <a:buFont typeface="Arial" panose="020B0604020202020204" pitchFamily="34" charset="0"/>
              <a:buChar char="•"/>
            </a:pPr>
            <a:endParaRPr lang="en-US" sz="1600" dirty="0">
              <a:solidFill>
                <a:schemeClr val="tx2">
                  <a:lumMod val="75000"/>
                </a:schemeClr>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IN" sz="1600" dirty="0">
              <a:solidFill>
                <a:schemeClr val="tx2">
                  <a:lumMod val="7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6070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Effect transition="in" filter="fade">
                                      <p:cBhvr>
                                        <p:cTn id="14" dur="1000"/>
                                        <p:tgtEl>
                                          <p:spTgt spid="4"/>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Effect transition="in" filter="fade">
                                      <p:cBhvr>
                                        <p:cTn id="19" dur="1000"/>
                                        <p:tgtEl>
                                          <p:spTgt spid="5"/>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fltVal val="0"/>
                                          </p:val>
                                        </p:tav>
                                        <p:tav tm="100000">
                                          <p:val>
                                            <p:strVal val="#ppt_w"/>
                                          </p:val>
                                        </p:tav>
                                      </p:tavLst>
                                    </p:anim>
                                    <p:anim calcmode="lin" valueType="num">
                                      <p:cBhvr>
                                        <p:cTn id="23" dur="1000" fill="hold"/>
                                        <p:tgtEl>
                                          <p:spTgt spid="6"/>
                                        </p:tgtEl>
                                        <p:attrNameLst>
                                          <p:attrName>ppt_h</p:attrName>
                                        </p:attrNameLst>
                                      </p:cBhvr>
                                      <p:tavLst>
                                        <p:tav tm="0">
                                          <p:val>
                                            <p:fltVal val="0"/>
                                          </p:val>
                                        </p:tav>
                                        <p:tav tm="100000">
                                          <p:val>
                                            <p:strVal val="#ppt_h"/>
                                          </p:val>
                                        </p:tav>
                                      </p:tavLst>
                                    </p:anim>
                                    <p:animEffect transition="in" filter="fade">
                                      <p:cBhvr>
                                        <p:cTn id="24" dur="1000"/>
                                        <p:tgtEl>
                                          <p:spTgt spid="6"/>
                                        </p:tgtEl>
                                      </p:cBhvr>
                                    </p:animEffect>
                                  </p:childTnLst>
                                </p:cTn>
                              </p:par>
                              <p:par>
                                <p:cTn id="25" presetID="42" presetClass="entr" presetSubtype="0" fill="hold" grpId="0" nodeType="with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5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250"/>
                                        <p:tgtEl>
                                          <p:spTgt spid="10"/>
                                        </p:tgtEl>
                                      </p:cBhvr>
                                    </p:animEffect>
                                    <p:anim calcmode="lin" valueType="num">
                                      <p:cBhvr>
                                        <p:cTn id="38" dur="1250" fill="hold"/>
                                        <p:tgtEl>
                                          <p:spTgt spid="10"/>
                                        </p:tgtEl>
                                        <p:attrNameLst>
                                          <p:attrName>ppt_x</p:attrName>
                                        </p:attrNameLst>
                                      </p:cBhvr>
                                      <p:tavLst>
                                        <p:tav tm="0">
                                          <p:val>
                                            <p:strVal val="#ppt_x"/>
                                          </p:val>
                                        </p:tav>
                                        <p:tav tm="100000">
                                          <p:val>
                                            <p:strVal val="#ppt_x"/>
                                          </p:val>
                                        </p:tav>
                                      </p:tavLst>
                                    </p:anim>
                                    <p:anim calcmode="lin" valueType="num">
                                      <p:cBhvr>
                                        <p:cTn id="39" dur="125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5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250"/>
                                        <p:tgtEl>
                                          <p:spTgt spid="11"/>
                                        </p:tgtEl>
                                      </p:cBhvr>
                                    </p:animEffect>
                                    <p:anim calcmode="lin" valueType="num">
                                      <p:cBhvr>
                                        <p:cTn id="43" dur="1250" fill="hold"/>
                                        <p:tgtEl>
                                          <p:spTgt spid="11"/>
                                        </p:tgtEl>
                                        <p:attrNameLst>
                                          <p:attrName>ppt_x</p:attrName>
                                        </p:attrNameLst>
                                      </p:cBhvr>
                                      <p:tavLst>
                                        <p:tav tm="0">
                                          <p:val>
                                            <p:strVal val="#ppt_x"/>
                                          </p:val>
                                        </p:tav>
                                        <p:tav tm="100000">
                                          <p:val>
                                            <p:strVal val="#ppt_x"/>
                                          </p:val>
                                        </p:tav>
                                      </p:tavLst>
                                    </p:anim>
                                    <p:anim calcmode="lin" valueType="num">
                                      <p:cBhvr>
                                        <p:cTn id="44" dur="1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31" y="-18058"/>
            <a:ext cx="12192000" cy="6858000"/>
          </a:xfrm>
          <a:prstGeom prst="rect">
            <a:avLst/>
          </a:prstGeom>
        </p:spPr>
      </p:pic>
      <p:sp>
        <p:nvSpPr>
          <p:cNvPr id="3" name="Oval 2"/>
          <p:cNvSpPr/>
          <p:nvPr/>
        </p:nvSpPr>
        <p:spPr>
          <a:xfrm>
            <a:off x="-689620" y="-652927"/>
            <a:ext cx="1824228" cy="170230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10486908" y="-1428507"/>
            <a:ext cx="2523744" cy="2631948"/>
          </a:xfrm>
          <a:prstGeom prst="ellipse">
            <a:avLst/>
          </a:prstGeom>
          <a:noFill/>
          <a:ln w="762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solidFill>
                <a:schemeClr val="tx2">
                  <a:lumMod val="75000"/>
                </a:schemeClr>
              </a:solidFill>
            </a:endParaRPr>
          </a:p>
        </p:txBody>
      </p:sp>
      <p:sp>
        <p:nvSpPr>
          <p:cNvPr id="5" name="Oval 4"/>
          <p:cNvSpPr/>
          <p:nvPr/>
        </p:nvSpPr>
        <p:spPr>
          <a:xfrm>
            <a:off x="10675884" y="-1197621"/>
            <a:ext cx="2145792" cy="2170176"/>
          </a:xfrm>
          <a:prstGeom prst="ellipse">
            <a:avLst/>
          </a:prstGeom>
          <a:noFill/>
          <a:ln w="5715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solidFill>
                <a:schemeClr val="tx2">
                  <a:lumMod val="75000"/>
                </a:schemeClr>
              </a:solidFill>
            </a:endParaRPr>
          </a:p>
        </p:txBody>
      </p:sp>
      <p:sp>
        <p:nvSpPr>
          <p:cNvPr id="6" name="Oval 5"/>
          <p:cNvSpPr/>
          <p:nvPr/>
        </p:nvSpPr>
        <p:spPr>
          <a:xfrm>
            <a:off x="10883147" y="-1019070"/>
            <a:ext cx="1764792" cy="1840992"/>
          </a:xfrm>
          <a:prstGeom prst="ellipse">
            <a:avLst/>
          </a:prstGeom>
          <a:noFill/>
          <a:ln w="381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solidFill>
                <a:schemeClr val="tx2">
                  <a:lumMod val="75000"/>
                </a:schemeClr>
              </a:solidFill>
            </a:endParaRPr>
          </a:p>
        </p:txBody>
      </p:sp>
      <p:sp>
        <p:nvSpPr>
          <p:cNvPr id="7" name="Rectangle 6"/>
          <p:cNvSpPr/>
          <p:nvPr/>
        </p:nvSpPr>
        <p:spPr>
          <a:xfrm>
            <a:off x="0" y="6242304"/>
            <a:ext cx="12192000" cy="61569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791708" y="821922"/>
            <a:ext cx="5594801" cy="584775"/>
          </a:xfrm>
          <a:prstGeom prst="rect">
            <a:avLst/>
          </a:prstGeom>
        </p:spPr>
        <p:txBody>
          <a:bodyPr wrap="none">
            <a:spAutoFit/>
          </a:bodyPr>
          <a:lstStyle/>
          <a:p>
            <a:r>
              <a:rPr lang="en-IN" sz="3200" b="1" u="sng" dirty="0">
                <a:solidFill>
                  <a:schemeClr val="tx2">
                    <a:lumMod val="7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Implementation details</a:t>
            </a:r>
          </a:p>
        </p:txBody>
      </p:sp>
      <p:sp>
        <p:nvSpPr>
          <p:cNvPr id="9" name="Rectangle 8"/>
          <p:cNvSpPr/>
          <p:nvPr/>
        </p:nvSpPr>
        <p:spPr>
          <a:xfrm>
            <a:off x="791708" y="1684250"/>
            <a:ext cx="9404281" cy="4401205"/>
          </a:xfrm>
          <a:prstGeom prst="rect">
            <a:avLst/>
          </a:prstGeom>
        </p:spPr>
        <p:txBody>
          <a:bodyPr wrap="square">
            <a:spAutoFit/>
          </a:bodyPr>
          <a:lstStyle/>
          <a:p>
            <a:pPr marL="342900" lvl="0" indent="-342900">
              <a:buAutoNum type="arabicParenR"/>
            </a:pPr>
            <a:r>
              <a:rPr lang="en-US" dirty="0"/>
              <a:t>We collected the different types of images of Fire and non-fire area.</a:t>
            </a:r>
          </a:p>
          <a:p>
            <a:pPr lvl="0"/>
            <a:endParaRPr lang="en-US" sz="2400" dirty="0"/>
          </a:p>
          <a:p>
            <a:pPr lvl="0"/>
            <a:r>
              <a:rPr lang="en-US" dirty="0"/>
              <a:t>2) In libraries we explored about TensorFlow, keras, cv2.</a:t>
            </a:r>
          </a:p>
          <a:p>
            <a:pPr lvl="0"/>
            <a:endParaRPr lang="en-US" sz="2400" dirty="0"/>
          </a:p>
          <a:p>
            <a:pPr lvl="0"/>
            <a:r>
              <a:rPr lang="en-US" dirty="0"/>
              <a:t>3) This network utilizes </a:t>
            </a:r>
            <a:r>
              <a:rPr lang="en-US" b="1" dirty="0"/>
              <a:t>depth wise separable convolution</a:t>
            </a:r>
            <a:r>
              <a:rPr lang="en-US" dirty="0"/>
              <a:t> rather than standard convolution as depth wise separable convolution:</a:t>
            </a:r>
          </a:p>
          <a:p>
            <a:pPr lvl="1"/>
            <a:r>
              <a:rPr lang="en-US" b="1" dirty="0"/>
              <a:t>Is more efficient</a:t>
            </a:r>
            <a:endParaRPr lang="en-US" dirty="0"/>
          </a:p>
          <a:p>
            <a:pPr lvl="1"/>
            <a:r>
              <a:rPr lang="en-US" b="1" dirty="0"/>
              <a:t>Requires less memory</a:t>
            </a:r>
            <a:endParaRPr lang="en-US" dirty="0"/>
          </a:p>
          <a:p>
            <a:pPr lvl="1"/>
            <a:r>
              <a:rPr lang="en-US" b="1" dirty="0"/>
              <a:t>Requires less computation</a:t>
            </a:r>
            <a:endParaRPr lang="en-US" dirty="0"/>
          </a:p>
          <a:p>
            <a:pPr lvl="0"/>
            <a:r>
              <a:rPr lang="en-US" dirty="0"/>
              <a:t>As we have learned CNN is more efficient, require less memory power, require less computational power, and can perform better than standard convolution in some cases. We built the build method as the model is instantiated.</a:t>
            </a:r>
          </a:p>
          <a:p>
            <a:pPr lvl="0"/>
            <a:endParaRPr lang="en-US" dirty="0"/>
          </a:p>
          <a:p>
            <a:pPr lvl="0"/>
            <a:r>
              <a:rPr lang="en-US" dirty="0"/>
              <a:t>4) Creating the training script for training the model.</a:t>
            </a:r>
          </a:p>
          <a:p>
            <a:endParaRPr lang="en-US" sz="1600" dirty="0">
              <a:solidFill>
                <a:schemeClr val="tx2">
                  <a:lumMod val="7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7968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Effect transition="in" filter="fade">
                                      <p:cBhvr>
                                        <p:cTn id="14" dur="1000"/>
                                        <p:tgtEl>
                                          <p:spTgt spid="4"/>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Effect transition="in" filter="fade">
                                      <p:cBhvr>
                                        <p:cTn id="19" dur="1000"/>
                                        <p:tgtEl>
                                          <p:spTgt spid="5"/>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fltVal val="0"/>
                                          </p:val>
                                        </p:tav>
                                        <p:tav tm="100000">
                                          <p:val>
                                            <p:strVal val="#ppt_w"/>
                                          </p:val>
                                        </p:tav>
                                      </p:tavLst>
                                    </p:anim>
                                    <p:anim calcmode="lin" valueType="num">
                                      <p:cBhvr>
                                        <p:cTn id="23" dur="1000" fill="hold"/>
                                        <p:tgtEl>
                                          <p:spTgt spid="6"/>
                                        </p:tgtEl>
                                        <p:attrNameLst>
                                          <p:attrName>ppt_h</p:attrName>
                                        </p:attrNameLst>
                                      </p:cBhvr>
                                      <p:tavLst>
                                        <p:tav tm="0">
                                          <p:val>
                                            <p:fltVal val="0"/>
                                          </p:val>
                                        </p:tav>
                                        <p:tav tm="100000">
                                          <p:val>
                                            <p:strVal val="#ppt_h"/>
                                          </p:val>
                                        </p:tav>
                                      </p:tavLst>
                                    </p:anim>
                                    <p:animEffect transition="in" filter="fade">
                                      <p:cBhvr>
                                        <p:cTn id="24" dur="1000"/>
                                        <p:tgtEl>
                                          <p:spTgt spid="6"/>
                                        </p:tgtEl>
                                      </p:cBhvr>
                                    </p:animEffect>
                                  </p:childTnLst>
                                </p:cTn>
                              </p:par>
                              <p:par>
                                <p:cTn id="25" presetID="42" presetClass="entr" presetSubtype="0" fill="hold" grpId="0" nodeType="with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5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616"/>
            <a:ext cx="12192000" cy="6858000"/>
          </a:xfrm>
          <a:prstGeom prst="rect">
            <a:avLst/>
          </a:prstGeom>
        </p:spPr>
      </p:pic>
      <p:sp>
        <p:nvSpPr>
          <p:cNvPr id="3" name="Oval 2"/>
          <p:cNvSpPr/>
          <p:nvPr/>
        </p:nvSpPr>
        <p:spPr>
          <a:xfrm>
            <a:off x="-689620" y="-652927"/>
            <a:ext cx="1824228" cy="170230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10486908" y="-1428507"/>
            <a:ext cx="2523744" cy="2631948"/>
          </a:xfrm>
          <a:prstGeom prst="ellipse">
            <a:avLst/>
          </a:prstGeom>
          <a:noFill/>
          <a:ln w="762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solidFill>
                <a:schemeClr val="tx2">
                  <a:lumMod val="75000"/>
                </a:schemeClr>
              </a:solidFill>
            </a:endParaRPr>
          </a:p>
        </p:txBody>
      </p:sp>
      <p:sp>
        <p:nvSpPr>
          <p:cNvPr id="5" name="Oval 4"/>
          <p:cNvSpPr/>
          <p:nvPr/>
        </p:nvSpPr>
        <p:spPr>
          <a:xfrm>
            <a:off x="10675884" y="-1197621"/>
            <a:ext cx="2145792" cy="2170176"/>
          </a:xfrm>
          <a:prstGeom prst="ellipse">
            <a:avLst/>
          </a:prstGeom>
          <a:noFill/>
          <a:ln w="5715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solidFill>
                <a:schemeClr val="tx2">
                  <a:lumMod val="75000"/>
                </a:schemeClr>
              </a:solidFill>
            </a:endParaRPr>
          </a:p>
        </p:txBody>
      </p:sp>
      <p:sp>
        <p:nvSpPr>
          <p:cNvPr id="6" name="Oval 5"/>
          <p:cNvSpPr/>
          <p:nvPr/>
        </p:nvSpPr>
        <p:spPr>
          <a:xfrm>
            <a:off x="10883147" y="-1019070"/>
            <a:ext cx="1764792" cy="1840992"/>
          </a:xfrm>
          <a:prstGeom prst="ellipse">
            <a:avLst/>
          </a:prstGeom>
          <a:noFill/>
          <a:ln w="381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solidFill>
                <a:schemeClr val="tx2">
                  <a:lumMod val="75000"/>
                </a:schemeClr>
              </a:solidFill>
            </a:endParaRPr>
          </a:p>
        </p:txBody>
      </p:sp>
      <p:sp>
        <p:nvSpPr>
          <p:cNvPr id="7" name="Rectangle 6"/>
          <p:cNvSpPr/>
          <p:nvPr/>
        </p:nvSpPr>
        <p:spPr>
          <a:xfrm>
            <a:off x="0" y="6242304"/>
            <a:ext cx="12192000" cy="61569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791708" y="821922"/>
            <a:ext cx="5594801" cy="584775"/>
          </a:xfrm>
          <a:prstGeom prst="rect">
            <a:avLst/>
          </a:prstGeom>
        </p:spPr>
        <p:txBody>
          <a:bodyPr wrap="none">
            <a:spAutoFit/>
          </a:bodyPr>
          <a:lstStyle/>
          <a:p>
            <a:r>
              <a:rPr lang="en-IN" sz="3200" b="1" u="sng" dirty="0">
                <a:solidFill>
                  <a:schemeClr val="tx2">
                    <a:lumMod val="7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Implementation details</a:t>
            </a:r>
          </a:p>
        </p:txBody>
      </p:sp>
      <p:sp>
        <p:nvSpPr>
          <p:cNvPr id="9" name="Rectangle 8"/>
          <p:cNvSpPr/>
          <p:nvPr/>
        </p:nvSpPr>
        <p:spPr>
          <a:xfrm>
            <a:off x="791708" y="1684250"/>
            <a:ext cx="9404281" cy="1846659"/>
          </a:xfrm>
          <a:prstGeom prst="rect">
            <a:avLst/>
          </a:prstGeom>
        </p:spPr>
        <p:txBody>
          <a:bodyPr wrap="square">
            <a:spAutoFit/>
          </a:bodyPr>
          <a:lstStyle/>
          <a:p>
            <a:r>
              <a:rPr lang="en-US" sz="1600" dirty="0">
                <a:solidFill>
                  <a:schemeClr val="tx2">
                    <a:lumMod val="75000"/>
                  </a:schemeClr>
                </a:solidFill>
                <a:latin typeface="Verdana" panose="020B0604030504040204" pitchFamily="34" charset="0"/>
                <a:ea typeface="Verdana" panose="020B0604030504040204" pitchFamily="34" charset="0"/>
              </a:rPr>
              <a:t>5</a:t>
            </a:r>
            <a:r>
              <a:rPr lang="en-US" sz="1600" dirty="0" smtClean="0">
                <a:solidFill>
                  <a:schemeClr val="tx2">
                    <a:lumMod val="75000"/>
                  </a:schemeClr>
                </a:solidFill>
                <a:latin typeface="Verdana" panose="020B0604030504040204" pitchFamily="34" charset="0"/>
                <a:ea typeface="Verdana" panose="020B0604030504040204" pitchFamily="34" charset="0"/>
              </a:rPr>
              <a:t>) Data preprocessing and Exploring the dataset.</a:t>
            </a:r>
          </a:p>
          <a:p>
            <a:endParaRPr lang="en-US" sz="1600" dirty="0" smtClean="0">
              <a:solidFill>
                <a:schemeClr val="tx2">
                  <a:lumMod val="75000"/>
                </a:schemeClr>
              </a:solidFill>
              <a:latin typeface="Verdana" panose="020B0604030504040204" pitchFamily="34" charset="0"/>
              <a:ea typeface="Verdana" panose="020B0604030504040204" pitchFamily="34" charset="0"/>
            </a:endParaRPr>
          </a:p>
          <a:p>
            <a:r>
              <a:rPr lang="en-US" sz="1600" dirty="0" smtClean="0">
                <a:solidFill>
                  <a:schemeClr val="tx2">
                    <a:lumMod val="75000"/>
                  </a:schemeClr>
                </a:solidFill>
                <a:latin typeface="Verdana" panose="020B0604030504040204" pitchFamily="34" charset="0"/>
                <a:ea typeface="Verdana" panose="020B0604030504040204" pitchFamily="34" charset="0"/>
              </a:rPr>
              <a:t>6) Trai</a:t>
            </a:r>
            <a:r>
              <a:rPr lang="en-US" sz="1600" dirty="0" smtClean="0">
                <a:solidFill>
                  <a:schemeClr val="tx2">
                    <a:lumMod val="75000"/>
                  </a:schemeClr>
                </a:solidFill>
                <a:latin typeface="Verdana" panose="020B0604030504040204" pitchFamily="34" charset="0"/>
                <a:ea typeface="Verdana" panose="020B0604030504040204" pitchFamily="34" charset="0"/>
              </a:rPr>
              <a:t>ning the our </a:t>
            </a:r>
            <a:r>
              <a:rPr lang="en-IN" dirty="0">
                <a:solidFill>
                  <a:schemeClr val="tx2">
                    <a:lumMod val="75000"/>
                  </a:schemeClr>
                </a:solidFill>
              </a:rPr>
              <a:t>CNN</a:t>
            </a:r>
            <a:r>
              <a:rPr lang="en-US" sz="1600" dirty="0" smtClean="0">
                <a:solidFill>
                  <a:schemeClr val="tx2">
                    <a:lumMod val="75000"/>
                  </a:schemeClr>
                </a:solidFill>
                <a:latin typeface="Verdana" panose="020B0604030504040204" pitchFamily="34" charset="0"/>
                <a:ea typeface="Verdana" panose="020B0604030504040204" pitchFamily="34" charset="0"/>
              </a:rPr>
              <a:t> model.</a:t>
            </a:r>
          </a:p>
          <a:p>
            <a:endParaRPr lang="en-US" sz="1600" dirty="0">
              <a:solidFill>
                <a:schemeClr val="tx2">
                  <a:lumMod val="75000"/>
                </a:schemeClr>
              </a:solidFill>
              <a:latin typeface="Verdana" panose="020B0604030504040204" pitchFamily="34" charset="0"/>
              <a:ea typeface="Verdana" panose="020B0604030504040204" pitchFamily="34" charset="0"/>
            </a:endParaRPr>
          </a:p>
          <a:p>
            <a:r>
              <a:rPr lang="en-US" sz="1600" dirty="0" smtClean="0">
                <a:solidFill>
                  <a:schemeClr val="tx2">
                    <a:lumMod val="75000"/>
                  </a:schemeClr>
                </a:solidFill>
                <a:latin typeface="Verdana" panose="020B0604030504040204" pitchFamily="34" charset="0"/>
                <a:ea typeface="Verdana" panose="020B0604030504040204" pitchFamily="34" charset="0"/>
              </a:rPr>
              <a:t>7) Explored the Prediction.</a:t>
            </a:r>
          </a:p>
          <a:p>
            <a:endParaRPr lang="en-US" sz="1600" dirty="0" smtClean="0">
              <a:solidFill>
                <a:schemeClr val="tx2">
                  <a:lumMod val="75000"/>
                </a:schemeClr>
              </a:solidFill>
              <a:latin typeface="Verdana" panose="020B0604030504040204" pitchFamily="34" charset="0"/>
              <a:ea typeface="Verdana" panose="020B0604030504040204" pitchFamily="34" charset="0"/>
            </a:endParaRPr>
          </a:p>
          <a:p>
            <a:r>
              <a:rPr lang="en-US" sz="1600" dirty="0">
                <a:solidFill>
                  <a:schemeClr val="tx2">
                    <a:lumMod val="75000"/>
                  </a:schemeClr>
                </a:solidFill>
                <a:latin typeface="Verdana" panose="020B0604030504040204" pitchFamily="34" charset="0"/>
                <a:ea typeface="Verdana" panose="020B0604030504040204" pitchFamily="34" charset="0"/>
              </a:rPr>
              <a:t>8</a:t>
            </a:r>
            <a:r>
              <a:rPr lang="en-US" sz="1600" dirty="0" smtClean="0">
                <a:solidFill>
                  <a:schemeClr val="tx2">
                    <a:lumMod val="75000"/>
                  </a:schemeClr>
                </a:solidFill>
                <a:latin typeface="Verdana" panose="020B0604030504040204" pitchFamily="34" charset="0"/>
                <a:ea typeface="Verdana" panose="020B0604030504040204" pitchFamily="34" charset="0"/>
              </a:rPr>
              <a:t>) Tried</a:t>
            </a:r>
            <a:r>
              <a:rPr lang="en-US" sz="1600" dirty="0" smtClean="0">
                <a:solidFill>
                  <a:schemeClr val="tx2">
                    <a:lumMod val="75000"/>
                  </a:schemeClr>
                </a:solidFill>
                <a:latin typeface="Verdana" panose="020B0604030504040204" pitchFamily="34" charset="0"/>
                <a:ea typeface="Verdana" panose="020B0604030504040204" pitchFamily="34" charset="0"/>
              </a:rPr>
              <a:t> to implement YOLO for image detection.</a:t>
            </a:r>
            <a:endParaRPr lang="en-US" sz="1600" dirty="0">
              <a:solidFill>
                <a:schemeClr val="tx2">
                  <a:lumMod val="7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4986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Effect transition="in" filter="fade">
                                      <p:cBhvr>
                                        <p:cTn id="14" dur="1000"/>
                                        <p:tgtEl>
                                          <p:spTgt spid="4"/>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Effect transition="in" filter="fade">
                                      <p:cBhvr>
                                        <p:cTn id="19" dur="1000"/>
                                        <p:tgtEl>
                                          <p:spTgt spid="5"/>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fltVal val="0"/>
                                          </p:val>
                                        </p:tav>
                                        <p:tav tm="100000">
                                          <p:val>
                                            <p:strVal val="#ppt_w"/>
                                          </p:val>
                                        </p:tav>
                                      </p:tavLst>
                                    </p:anim>
                                    <p:anim calcmode="lin" valueType="num">
                                      <p:cBhvr>
                                        <p:cTn id="23" dur="1000" fill="hold"/>
                                        <p:tgtEl>
                                          <p:spTgt spid="6"/>
                                        </p:tgtEl>
                                        <p:attrNameLst>
                                          <p:attrName>ppt_h</p:attrName>
                                        </p:attrNameLst>
                                      </p:cBhvr>
                                      <p:tavLst>
                                        <p:tav tm="0">
                                          <p:val>
                                            <p:fltVal val="0"/>
                                          </p:val>
                                        </p:tav>
                                        <p:tav tm="100000">
                                          <p:val>
                                            <p:strVal val="#ppt_h"/>
                                          </p:val>
                                        </p:tav>
                                      </p:tavLst>
                                    </p:anim>
                                    <p:animEffect transition="in" filter="fade">
                                      <p:cBhvr>
                                        <p:cTn id="24" dur="1000"/>
                                        <p:tgtEl>
                                          <p:spTgt spid="6"/>
                                        </p:tgtEl>
                                      </p:cBhvr>
                                    </p:animEffect>
                                  </p:childTnLst>
                                </p:cTn>
                              </p:par>
                              <p:par>
                                <p:cTn id="25" presetID="42" presetClass="entr" presetSubtype="0" fill="hold" grpId="0" nodeType="with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5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31" y="-18058"/>
            <a:ext cx="12192000" cy="6858000"/>
          </a:xfrm>
          <a:prstGeom prst="rect">
            <a:avLst/>
          </a:prstGeom>
        </p:spPr>
      </p:pic>
      <p:sp>
        <p:nvSpPr>
          <p:cNvPr id="3" name="Oval 2"/>
          <p:cNvSpPr/>
          <p:nvPr/>
        </p:nvSpPr>
        <p:spPr>
          <a:xfrm>
            <a:off x="-689620" y="-652927"/>
            <a:ext cx="1824228" cy="170230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10486908" y="-1428507"/>
            <a:ext cx="2523744" cy="2631948"/>
          </a:xfrm>
          <a:prstGeom prst="ellipse">
            <a:avLst/>
          </a:prstGeom>
          <a:noFill/>
          <a:ln w="762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solidFill>
                <a:schemeClr val="tx2">
                  <a:lumMod val="75000"/>
                </a:schemeClr>
              </a:solidFill>
            </a:endParaRPr>
          </a:p>
        </p:txBody>
      </p:sp>
      <p:sp>
        <p:nvSpPr>
          <p:cNvPr id="5" name="Oval 4"/>
          <p:cNvSpPr/>
          <p:nvPr/>
        </p:nvSpPr>
        <p:spPr>
          <a:xfrm>
            <a:off x="10675884" y="-1197621"/>
            <a:ext cx="2145792" cy="2170176"/>
          </a:xfrm>
          <a:prstGeom prst="ellipse">
            <a:avLst/>
          </a:prstGeom>
          <a:noFill/>
          <a:ln w="5715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solidFill>
                <a:schemeClr val="tx2">
                  <a:lumMod val="75000"/>
                </a:schemeClr>
              </a:solidFill>
            </a:endParaRPr>
          </a:p>
        </p:txBody>
      </p:sp>
      <p:sp>
        <p:nvSpPr>
          <p:cNvPr id="6" name="Oval 5"/>
          <p:cNvSpPr/>
          <p:nvPr/>
        </p:nvSpPr>
        <p:spPr>
          <a:xfrm>
            <a:off x="10883147" y="-1019070"/>
            <a:ext cx="1764792" cy="1840992"/>
          </a:xfrm>
          <a:prstGeom prst="ellipse">
            <a:avLst/>
          </a:prstGeom>
          <a:noFill/>
          <a:ln w="381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solidFill>
                <a:schemeClr val="tx2">
                  <a:lumMod val="75000"/>
                </a:schemeClr>
              </a:solidFill>
            </a:endParaRPr>
          </a:p>
        </p:txBody>
      </p:sp>
      <p:sp>
        <p:nvSpPr>
          <p:cNvPr id="7" name="Rectangle 6"/>
          <p:cNvSpPr/>
          <p:nvPr/>
        </p:nvSpPr>
        <p:spPr>
          <a:xfrm>
            <a:off x="0" y="6242304"/>
            <a:ext cx="12192000" cy="61569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365098" y="489021"/>
            <a:ext cx="2026517" cy="584775"/>
          </a:xfrm>
          <a:prstGeom prst="rect">
            <a:avLst/>
          </a:prstGeom>
        </p:spPr>
        <p:txBody>
          <a:bodyPr wrap="none">
            <a:spAutoFit/>
          </a:bodyPr>
          <a:lstStyle/>
          <a:p>
            <a:r>
              <a:rPr lang="en-IN" sz="3200" b="1" u="sng" dirty="0" smtClean="0">
                <a:solidFill>
                  <a:schemeClr val="tx2">
                    <a:lumMod val="7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a:t>
            </a:r>
            <a:r>
              <a:rPr lang="en-IN" sz="3200" b="1" u="sng" dirty="0">
                <a:solidFill>
                  <a:schemeClr val="tx2">
                    <a:lumMod val="7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Results</a:t>
            </a:r>
          </a:p>
        </p:txBody>
      </p:sp>
      <p:sp>
        <p:nvSpPr>
          <p:cNvPr id="18" name="TextBox 17">
            <a:extLst>
              <a:ext uri="{FF2B5EF4-FFF2-40B4-BE49-F238E27FC236}">
                <a16:creationId xmlns:a16="http://schemas.microsoft.com/office/drawing/2014/main" id="{77D013F7-391D-969B-3B5D-93CE1043E81D}"/>
              </a:ext>
            </a:extLst>
          </p:cNvPr>
          <p:cNvSpPr txBox="1"/>
          <p:nvPr/>
        </p:nvSpPr>
        <p:spPr>
          <a:xfrm>
            <a:off x="791708" y="1353394"/>
            <a:ext cx="6238837" cy="369332"/>
          </a:xfrm>
          <a:prstGeom prst="rect">
            <a:avLst/>
          </a:prstGeom>
          <a:noFill/>
        </p:spPr>
        <p:txBody>
          <a:bodyPr wrap="square" rtlCol="0">
            <a:spAutoFit/>
          </a:bodyPr>
          <a:lstStyle/>
          <a:p>
            <a:r>
              <a:rPr lang="en-US" b="1" dirty="0" smtClean="0">
                <a:solidFill>
                  <a:schemeClr val="tx2">
                    <a:lumMod val="75000"/>
                  </a:schemeClr>
                </a:solidFill>
                <a:latin typeface="Verdana" panose="020B0604030504040204" pitchFamily="34" charset="0"/>
                <a:ea typeface="Verdana" panose="020B0604030504040204" pitchFamily="34" charset="0"/>
              </a:rPr>
              <a:t>Training the model</a:t>
            </a:r>
            <a:endParaRPr lang="en-US" b="1" dirty="0">
              <a:solidFill>
                <a:schemeClr val="tx2">
                  <a:lumMod val="75000"/>
                </a:schemeClr>
              </a:solidFill>
              <a:latin typeface="Verdana" panose="020B0604030504040204" pitchFamily="34" charset="0"/>
              <a:ea typeface="Verdana" panose="020B0604030504040204" pitchFamily="34" charset="0"/>
            </a:endParaRPr>
          </a:p>
        </p:txBody>
      </p:sp>
      <p:sp>
        <p:nvSpPr>
          <p:cNvPr id="13" name="Rectangle 12"/>
          <p:cNvSpPr/>
          <p:nvPr/>
        </p:nvSpPr>
        <p:spPr>
          <a:xfrm>
            <a:off x="791707" y="1837198"/>
            <a:ext cx="4642441" cy="307777"/>
          </a:xfrm>
          <a:prstGeom prst="rect">
            <a:avLst/>
          </a:prstGeom>
        </p:spPr>
        <p:txBody>
          <a:bodyPr wrap="square">
            <a:spAutoFit/>
          </a:bodyPr>
          <a:lstStyle/>
          <a:p>
            <a:r>
              <a:rPr lang="en-US" sz="1400" dirty="0">
                <a:solidFill>
                  <a:schemeClr val="tx2">
                    <a:lumMod val="75000"/>
                  </a:schemeClr>
                </a:solidFill>
                <a:latin typeface="Verdana" panose="020B0604030504040204" pitchFamily="34" charset="0"/>
                <a:ea typeface="Verdana" panose="020B0604030504040204" pitchFamily="34" charset="0"/>
              </a:rPr>
              <a:t>Learning rate </a:t>
            </a:r>
            <a:r>
              <a:rPr lang="en-US" sz="1400" dirty="0" smtClean="0">
                <a:solidFill>
                  <a:schemeClr val="tx2">
                    <a:lumMod val="75000"/>
                  </a:schemeClr>
                </a:solidFill>
                <a:latin typeface="Verdana" panose="020B0604030504040204" pitchFamily="34" charset="0"/>
                <a:ea typeface="Verdana" panose="020B0604030504040204" pitchFamily="34" charset="0"/>
              </a:rPr>
              <a:t>1e-2 at 50 Epoch</a:t>
            </a:r>
            <a:endParaRPr lang="en-IN" sz="1400" dirty="0">
              <a:solidFill>
                <a:schemeClr val="tx2">
                  <a:lumMod val="75000"/>
                </a:schemeClr>
              </a:solidFill>
              <a:latin typeface="Verdana" panose="020B0604030504040204" pitchFamily="34" charset="0"/>
              <a:ea typeface="Verdana" panose="020B0604030504040204" pitchFamily="34" charset="0"/>
            </a:endParaRPr>
          </a:p>
        </p:txBody>
      </p:sp>
      <p:pic>
        <p:nvPicPr>
          <p:cNvPr id="16" name="Picture 15"/>
          <p:cNvPicPr/>
          <p:nvPr/>
        </p:nvPicPr>
        <p:blipFill>
          <a:blip r:embed="rId3">
            <a:extLst>
              <a:ext uri="{28A0092B-C50C-407E-A947-70E740481C1C}">
                <a14:useLocalDpi xmlns:a14="http://schemas.microsoft.com/office/drawing/2010/main" val="0"/>
              </a:ext>
            </a:extLst>
          </a:blip>
          <a:srcRect/>
          <a:stretch>
            <a:fillRect/>
          </a:stretch>
        </p:blipFill>
        <p:spPr bwMode="auto">
          <a:xfrm>
            <a:off x="791706" y="2357595"/>
            <a:ext cx="4955951" cy="3211364"/>
          </a:xfrm>
          <a:prstGeom prst="rect">
            <a:avLst/>
          </a:prstGeom>
          <a:noFill/>
          <a:ln>
            <a:noFill/>
          </a:ln>
        </p:spPr>
      </p:pic>
      <p:sp>
        <p:nvSpPr>
          <p:cNvPr id="19" name="Rectangle 18"/>
          <p:cNvSpPr/>
          <p:nvPr/>
        </p:nvSpPr>
        <p:spPr>
          <a:xfrm>
            <a:off x="6887713" y="1787053"/>
            <a:ext cx="4642441" cy="307777"/>
          </a:xfrm>
          <a:prstGeom prst="rect">
            <a:avLst/>
          </a:prstGeom>
        </p:spPr>
        <p:txBody>
          <a:bodyPr wrap="square">
            <a:spAutoFit/>
          </a:bodyPr>
          <a:lstStyle/>
          <a:p>
            <a:r>
              <a:rPr lang="en-US" sz="1400" dirty="0">
                <a:solidFill>
                  <a:schemeClr val="tx2">
                    <a:lumMod val="75000"/>
                  </a:schemeClr>
                </a:solidFill>
                <a:latin typeface="Verdana" panose="020B0604030504040204" pitchFamily="34" charset="0"/>
                <a:ea typeface="Verdana" panose="020B0604030504040204" pitchFamily="34" charset="0"/>
              </a:rPr>
              <a:t>Learning rate </a:t>
            </a:r>
            <a:r>
              <a:rPr lang="en-US" sz="1400" dirty="0" smtClean="0">
                <a:solidFill>
                  <a:schemeClr val="tx2">
                    <a:lumMod val="75000"/>
                  </a:schemeClr>
                </a:solidFill>
                <a:latin typeface="Verdana" panose="020B0604030504040204" pitchFamily="34" charset="0"/>
                <a:ea typeface="Verdana" panose="020B0604030504040204" pitchFamily="34" charset="0"/>
              </a:rPr>
              <a:t>1e-2 at 120 Epoch</a:t>
            </a:r>
            <a:endParaRPr lang="en-IN" sz="1400" dirty="0">
              <a:solidFill>
                <a:schemeClr val="tx2">
                  <a:lumMod val="75000"/>
                </a:schemeClr>
              </a:solidFill>
              <a:latin typeface="Verdana" panose="020B0604030504040204" pitchFamily="34" charset="0"/>
              <a:ea typeface="Verdana" panose="020B0604030504040204" pitchFamily="34" charset="0"/>
            </a:endParaRPr>
          </a:p>
        </p:txBody>
      </p:sp>
      <p:pic>
        <p:nvPicPr>
          <p:cNvPr id="20" name="Picture 19"/>
          <p:cNvPicPr/>
          <p:nvPr/>
        </p:nvPicPr>
        <p:blipFill>
          <a:blip r:embed="rId4">
            <a:extLst>
              <a:ext uri="{28A0092B-C50C-407E-A947-70E740481C1C}">
                <a14:useLocalDpi xmlns:a14="http://schemas.microsoft.com/office/drawing/2010/main" val="0"/>
              </a:ext>
            </a:extLst>
          </a:blip>
          <a:srcRect/>
          <a:stretch>
            <a:fillRect/>
          </a:stretch>
        </p:blipFill>
        <p:spPr bwMode="auto">
          <a:xfrm>
            <a:off x="6935830" y="2325716"/>
            <a:ext cx="4839714" cy="3211364"/>
          </a:xfrm>
          <a:prstGeom prst="rect">
            <a:avLst/>
          </a:prstGeom>
          <a:noFill/>
          <a:ln>
            <a:noFill/>
          </a:ln>
        </p:spPr>
      </p:pic>
    </p:spTree>
    <p:extLst>
      <p:ext uri="{BB962C8B-B14F-4D97-AF65-F5344CB8AC3E}">
        <p14:creationId xmlns:p14="http://schemas.microsoft.com/office/powerpoint/2010/main" val="180557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Effect transition="in" filter="fade">
                                      <p:cBhvr>
                                        <p:cTn id="14" dur="1000"/>
                                        <p:tgtEl>
                                          <p:spTgt spid="4"/>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Effect transition="in" filter="fade">
                                      <p:cBhvr>
                                        <p:cTn id="19" dur="1000"/>
                                        <p:tgtEl>
                                          <p:spTgt spid="5"/>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fltVal val="0"/>
                                          </p:val>
                                        </p:tav>
                                        <p:tav tm="100000">
                                          <p:val>
                                            <p:strVal val="#ppt_w"/>
                                          </p:val>
                                        </p:tav>
                                      </p:tavLst>
                                    </p:anim>
                                    <p:anim calcmode="lin" valueType="num">
                                      <p:cBhvr>
                                        <p:cTn id="23" dur="1000" fill="hold"/>
                                        <p:tgtEl>
                                          <p:spTgt spid="6"/>
                                        </p:tgtEl>
                                        <p:attrNameLst>
                                          <p:attrName>ppt_h</p:attrName>
                                        </p:attrNameLst>
                                      </p:cBhvr>
                                      <p:tavLst>
                                        <p:tav tm="0">
                                          <p:val>
                                            <p:fltVal val="0"/>
                                          </p:val>
                                        </p:tav>
                                        <p:tav tm="100000">
                                          <p:val>
                                            <p:strVal val="#ppt_h"/>
                                          </p:val>
                                        </p:tav>
                                      </p:tavLst>
                                    </p:anim>
                                    <p:animEffect transition="in" filter="fade">
                                      <p:cBhvr>
                                        <p:cTn id="24" dur="1000"/>
                                        <p:tgtEl>
                                          <p:spTgt spid="6"/>
                                        </p:tgtEl>
                                      </p:cBhvr>
                                    </p:animEffect>
                                  </p:childTnLst>
                                </p:cTn>
                              </p:par>
                              <p:par>
                                <p:cTn id="25" presetID="42" presetClass="entr" presetSubtype="0" fill="hold" grpId="0" nodeType="with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25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25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25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par>
                                <p:cTn id="50" presetID="2" presetClass="entr" presetSubtype="8" fill="hold" nodeType="withEffect">
                                  <p:stCondLst>
                                    <p:cond delay="25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1000" fill="hold"/>
                                        <p:tgtEl>
                                          <p:spTgt spid="16"/>
                                        </p:tgtEl>
                                        <p:attrNameLst>
                                          <p:attrName>ppt_x</p:attrName>
                                        </p:attrNameLst>
                                      </p:cBhvr>
                                      <p:tavLst>
                                        <p:tav tm="0">
                                          <p:val>
                                            <p:strVal val="0-#ppt_w/2"/>
                                          </p:val>
                                        </p:tav>
                                        <p:tav tm="100000">
                                          <p:val>
                                            <p:strVal val="#ppt_x"/>
                                          </p:val>
                                        </p:tav>
                                      </p:tavLst>
                                    </p:anim>
                                    <p:anim calcmode="lin" valueType="num">
                                      <p:cBhvr additive="base">
                                        <p:cTn id="53" dur="10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1000" fill="hold"/>
                                        <p:tgtEl>
                                          <p:spTgt spid="20"/>
                                        </p:tgtEl>
                                        <p:attrNameLst>
                                          <p:attrName>ppt_x</p:attrName>
                                        </p:attrNameLst>
                                      </p:cBhvr>
                                      <p:tavLst>
                                        <p:tav tm="0">
                                          <p:val>
                                            <p:strVal val="1+#ppt_w/2"/>
                                          </p:val>
                                        </p:tav>
                                        <p:tav tm="100000">
                                          <p:val>
                                            <p:strVal val="#ppt_x"/>
                                          </p:val>
                                        </p:tav>
                                      </p:tavLst>
                                    </p:anim>
                                    <p:anim calcmode="lin" valueType="num">
                                      <p:cBhvr additive="base">
                                        <p:cTn id="57" dur="10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18" grpId="0"/>
      <p:bldP spid="13"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31" y="-18058"/>
            <a:ext cx="12192000" cy="6858000"/>
          </a:xfrm>
          <a:prstGeom prst="rect">
            <a:avLst/>
          </a:prstGeom>
        </p:spPr>
      </p:pic>
      <p:sp>
        <p:nvSpPr>
          <p:cNvPr id="3" name="Oval 2"/>
          <p:cNvSpPr/>
          <p:nvPr/>
        </p:nvSpPr>
        <p:spPr>
          <a:xfrm>
            <a:off x="-689620" y="-652927"/>
            <a:ext cx="1824228" cy="170230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10486908" y="-1428507"/>
            <a:ext cx="2523744" cy="2631948"/>
          </a:xfrm>
          <a:prstGeom prst="ellipse">
            <a:avLst/>
          </a:prstGeom>
          <a:noFill/>
          <a:ln w="762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solidFill>
                <a:schemeClr val="tx2">
                  <a:lumMod val="75000"/>
                </a:schemeClr>
              </a:solidFill>
            </a:endParaRPr>
          </a:p>
        </p:txBody>
      </p:sp>
      <p:sp>
        <p:nvSpPr>
          <p:cNvPr id="5" name="Oval 4"/>
          <p:cNvSpPr/>
          <p:nvPr/>
        </p:nvSpPr>
        <p:spPr>
          <a:xfrm>
            <a:off x="10675884" y="-1197621"/>
            <a:ext cx="2145792" cy="2170176"/>
          </a:xfrm>
          <a:prstGeom prst="ellipse">
            <a:avLst/>
          </a:prstGeom>
          <a:noFill/>
          <a:ln w="5715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solidFill>
                <a:schemeClr val="tx2">
                  <a:lumMod val="75000"/>
                </a:schemeClr>
              </a:solidFill>
            </a:endParaRPr>
          </a:p>
        </p:txBody>
      </p:sp>
      <p:sp>
        <p:nvSpPr>
          <p:cNvPr id="6" name="Oval 5"/>
          <p:cNvSpPr/>
          <p:nvPr/>
        </p:nvSpPr>
        <p:spPr>
          <a:xfrm>
            <a:off x="10883147" y="-1019070"/>
            <a:ext cx="1764792" cy="1840992"/>
          </a:xfrm>
          <a:prstGeom prst="ellipse">
            <a:avLst/>
          </a:prstGeom>
          <a:noFill/>
          <a:ln w="381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solidFill>
                <a:schemeClr val="tx2">
                  <a:lumMod val="75000"/>
                </a:schemeClr>
              </a:solidFill>
            </a:endParaRPr>
          </a:p>
        </p:txBody>
      </p:sp>
      <p:sp>
        <p:nvSpPr>
          <p:cNvPr id="7" name="Rectangle 6"/>
          <p:cNvSpPr/>
          <p:nvPr/>
        </p:nvSpPr>
        <p:spPr>
          <a:xfrm>
            <a:off x="0" y="6242304"/>
            <a:ext cx="12192000" cy="61569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365098" y="489021"/>
            <a:ext cx="2026517" cy="584775"/>
          </a:xfrm>
          <a:prstGeom prst="rect">
            <a:avLst/>
          </a:prstGeom>
        </p:spPr>
        <p:txBody>
          <a:bodyPr wrap="none">
            <a:spAutoFit/>
          </a:bodyPr>
          <a:lstStyle/>
          <a:p>
            <a:r>
              <a:rPr lang="en-IN" sz="3200" b="1" u="sng" dirty="0" smtClean="0">
                <a:solidFill>
                  <a:schemeClr val="tx2">
                    <a:lumMod val="7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a:t>
            </a:r>
            <a:r>
              <a:rPr lang="en-IN" sz="3200" b="1" u="sng" dirty="0">
                <a:solidFill>
                  <a:schemeClr val="tx2">
                    <a:lumMod val="7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Results</a:t>
            </a:r>
          </a:p>
        </p:txBody>
      </p:sp>
      <p:sp>
        <p:nvSpPr>
          <p:cNvPr id="9" name="TextBox 8">
            <a:extLst>
              <a:ext uri="{FF2B5EF4-FFF2-40B4-BE49-F238E27FC236}">
                <a16:creationId xmlns:a16="http://schemas.microsoft.com/office/drawing/2014/main" id="{77D013F7-391D-969B-3B5D-93CE1043E81D}"/>
              </a:ext>
            </a:extLst>
          </p:cNvPr>
          <p:cNvSpPr txBox="1"/>
          <p:nvPr/>
        </p:nvSpPr>
        <p:spPr>
          <a:xfrm>
            <a:off x="791708" y="1353394"/>
            <a:ext cx="6238837" cy="369332"/>
          </a:xfrm>
          <a:prstGeom prst="rect">
            <a:avLst/>
          </a:prstGeom>
          <a:noFill/>
        </p:spPr>
        <p:txBody>
          <a:bodyPr wrap="square" rtlCol="0">
            <a:spAutoFit/>
          </a:bodyPr>
          <a:lstStyle/>
          <a:p>
            <a:r>
              <a:rPr lang="en-US" b="1" dirty="0" smtClean="0">
                <a:solidFill>
                  <a:schemeClr val="tx2">
                    <a:lumMod val="75000"/>
                  </a:schemeClr>
                </a:solidFill>
                <a:latin typeface="Verdana" panose="020B0604030504040204" pitchFamily="34" charset="0"/>
                <a:ea typeface="Verdana" panose="020B0604030504040204" pitchFamily="34" charset="0"/>
              </a:rPr>
              <a:t>Training the model after cleaning the data</a:t>
            </a:r>
            <a:endParaRPr lang="en-US" b="1" dirty="0">
              <a:solidFill>
                <a:schemeClr val="tx2">
                  <a:lumMod val="75000"/>
                </a:schemeClr>
              </a:solidFill>
              <a:latin typeface="Verdana" panose="020B0604030504040204" pitchFamily="34" charset="0"/>
              <a:ea typeface="Verdana" panose="020B0604030504040204" pitchFamily="34" charset="0"/>
            </a:endParaRPr>
          </a:p>
        </p:txBody>
      </p:sp>
      <p:sp>
        <p:nvSpPr>
          <p:cNvPr id="10" name="Rectangle 9"/>
          <p:cNvSpPr/>
          <p:nvPr/>
        </p:nvSpPr>
        <p:spPr>
          <a:xfrm>
            <a:off x="791707" y="1837198"/>
            <a:ext cx="4642441" cy="307777"/>
          </a:xfrm>
          <a:prstGeom prst="rect">
            <a:avLst/>
          </a:prstGeom>
        </p:spPr>
        <p:txBody>
          <a:bodyPr wrap="square">
            <a:spAutoFit/>
          </a:bodyPr>
          <a:lstStyle/>
          <a:p>
            <a:r>
              <a:rPr lang="en-US" sz="1400" dirty="0">
                <a:solidFill>
                  <a:schemeClr val="tx2">
                    <a:lumMod val="75000"/>
                  </a:schemeClr>
                </a:solidFill>
                <a:latin typeface="Verdana" panose="020B0604030504040204" pitchFamily="34" charset="0"/>
                <a:ea typeface="Verdana" panose="020B0604030504040204" pitchFamily="34" charset="0"/>
              </a:rPr>
              <a:t>Learning rate </a:t>
            </a:r>
            <a:r>
              <a:rPr lang="en-US" sz="1400" dirty="0" smtClean="0">
                <a:solidFill>
                  <a:schemeClr val="tx2">
                    <a:lumMod val="75000"/>
                  </a:schemeClr>
                </a:solidFill>
                <a:latin typeface="Verdana" panose="020B0604030504040204" pitchFamily="34" charset="0"/>
                <a:ea typeface="Verdana" panose="020B0604030504040204" pitchFamily="34" charset="0"/>
              </a:rPr>
              <a:t>1e-1 at 120 Epoch</a:t>
            </a:r>
            <a:endParaRPr lang="en-IN" sz="1400" dirty="0">
              <a:solidFill>
                <a:schemeClr val="tx2">
                  <a:lumMod val="75000"/>
                </a:schemeClr>
              </a:solidFill>
              <a:latin typeface="Verdana" panose="020B0604030504040204" pitchFamily="34" charset="0"/>
              <a:ea typeface="Verdana" panose="020B0604030504040204" pitchFamily="34" charset="0"/>
            </a:endParaRPr>
          </a:p>
        </p:txBody>
      </p:sp>
      <p:sp>
        <p:nvSpPr>
          <p:cNvPr id="12" name="Rectangle 11"/>
          <p:cNvSpPr/>
          <p:nvPr/>
        </p:nvSpPr>
        <p:spPr>
          <a:xfrm>
            <a:off x="6887713" y="1826242"/>
            <a:ext cx="4642441" cy="307777"/>
          </a:xfrm>
          <a:prstGeom prst="rect">
            <a:avLst/>
          </a:prstGeom>
        </p:spPr>
        <p:txBody>
          <a:bodyPr wrap="square">
            <a:spAutoFit/>
          </a:bodyPr>
          <a:lstStyle/>
          <a:p>
            <a:r>
              <a:rPr lang="en-US" sz="1400" dirty="0">
                <a:solidFill>
                  <a:schemeClr val="tx2">
                    <a:lumMod val="75000"/>
                  </a:schemeClr>
                </a:solidFill>
                <a:latin typeface="Verdana" panose="020B0604030504040204" pitchFamily="34" charset="0"/>
                <a:ea typeface="Verdana" panose="020B0604030504040204" pitchFamily="34" charset="0"/>
              </a:rPr>
              <a:t>Learning rate </a:t>
            </a:r>
            <a:r>
              <a:rPr lang="en-US" sz="1400" dirty="0" smtClean="0">
                <a:solidFill>
                  <a:schemeClr val="tx2">
                    <a:lumMod val="75000"/>
                  </a:schemeClr>
                </a:solidFill>
                <a:latin typeface="Verdana" panose="020B0604030504040204" pitchFamily="34" charset="0"/>
                <a:ea typeface="Verdana" panose="020B0604030504040204" pitchFamily="34" charset="0"/>
              </a:rPr>
              <a:t>1e-2 at 120 Epoch</a:t>
            </a:r>
            <a:endParaRPr lang="en-IN" sz="1400" dirty="0">
              <a:solidFill>
                <a:schemeClr val="tx2">
                  <a:lumMod val="75000"/>
                </a:schemeClr>
              </a:solidFill>
              <a:latin typeface="Verdana" panose="020B0604030504040204" pitchFamily="34" charset="0"/>
              <a:ea typeface="Verdana" panose="020B0604030504040204" pitchFamily="34" charset="0"/>
            </a:endParaRPr>
          </a:p>
        </p:txBody>
      </p:sp>
      <p:pic>
        <p:nvPicPr>
          <p:cNvPr id="14" name="Picture 13"/>
          <p:cNvPicPr/>
          <p:nvPr/>
        </p:nvPicPr>
        <p:blipFill>
          <a:blip r:embed="rId3"/>
          <a:stretch>
            <a:fillRect/>
          </a:stretch>
        </p:blipFill>
        <p:spPr>
          <a:xfrm>
            <a:off x="791707" y="2357595"/>
            <a:ext cx="4945746" cy="3246742"/>
          </a:xfrm>
          <a:prstGeom prst="rect">
            <a:avLst/>
          </a:prstGeom>
        </p:spPr>
      </p:pic>
      <p:pic>
        <p:nvPicPr>
          <p:cNvPr id="15" name="Picture 14"/>
          <p:cNvPicPr/>
          <p:nvPr/>
        </p:nvPicPr>
        <p:blipFill>
          <a:blip r:embed="rId4">
            <a:extLst>
              <a:ext uri="{28A0092B-C50C-407E-A947-70E740481C1C}">
                <a14:useLocalDpi xmlns:a14="http://schemas.microsoft.com/office/drawing/2010/main" val="0"/>
              </a:ext>
            </a:extLst>
          </a:blip>
          <a:srcRect/>
          <a:stretch>
            <a:fillRect/>
          </a:stretch>
        </p:blipFill>
        <p:spPr bwMode="auto">
          <a:xfrm>
            <a:off x="6409942" y="2370299"/>
            <a:ext cx="5281754" cy="3221333"/>
          </a:xfrm>
          <a:prstGeom prst="rect">
            <a:avLst/>
          </a:prstGeom>
          <a:noFill/>
          <a:ln>
            <a:noFill/>
          </a:ln>
        </p:spPr>
      </p:pic>
    </p:spTree>
    <p:extLst>
      <p:ext uri="{BB962C8B-B14F-4D97-AF65-F5344CB8AC3E}">
        <p14:creationId xmlns:p14="http://schemas.microsoft.com/office/powerpoint/2010/main" val="299448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Effect transition="in" filter="fade">
                                      <p:cBhvr>
                                        <p:cTn id="14" dur="1000"/>
                                        <p:tgtEl>
                                          <p:spTgt spid="4"/>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Effect transition="in" filter="fade">
                                      <p:cBhvr>
                                        <p:cTn id="19" dur="1000"/>
                                        <p:tgtEl>
                                          <p:spTgt spid="5"/>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fltVal val="0"/>
                                          </p:val>
                                        </p:tav>
                                        <p:tav tm="100000">
                                          <p:val>
                                            <p:strVal val="#ppt_w"/>
                                          </p:val>
                                        </p:tav>
                                      </p:tavLst>
                                    </p:anim>
                                    <p:anim calcmode="lin" valueType="num">
                                      <p:cBhvr>
                                        <p:cTn id="23" dur="1000" fill="hold"/>
                                        <p:tgtEl>
                                          <p:spTgt spid="6"/>
                                        </p:tgtEl>
                                        <p:attrNameLst>
                                          <p:attrName>ppt_h</p:attrName>
                                        </p:attrNameLst>
                                      </p:cBhvr>
                                      <p:tavLst>
                                        <p:tav tm="0">
                                          <p:val>
                                            <p:fltVal val="0"/>
                                          </p:val>
                                        </p:tav>
                                        <p:tav tm="100000">
                                          <p:val>
                                            <p:strVal val="#ppt_h"/>
                                          </p:val>
                                        </p:tav>
                                      </p:tavLst>
                                    </p:anim>
                                    <p:animEffect transition="in" filter="fade">
                                      <p:cBhvr>
                                        <p:cTn id="24" dur="1000"/>
                                        <p:tgtEl>
                                          <p:spTgt spid="6"/>
                                        </p:tgtEl>
                                      </p:cBhvr>
                                    </p:animEffect>
                                  </p:childTnLst>
                                </p:cTn>
                              </p:par>
                              <p:par>
                                <p:cTn id="25" presetID="42" presetClass="entr" presetSubtype="0" fill="hold" grpId="0" nodeType="with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25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25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2" presetClass="entr" presetSubtype="8" fill="hold" nodeType="withEffect">
                                  <p:stCondLst>
                                    <p:cond delay="25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1000" fill="hold"/>
                                        <p:tgtEl>
                                          <p:spTgt spid="14"/>
                                        </p:tgtEl>
                                        <p:attrNameLst>
                                          <p:attrName>ppt_x</p:attrName>
                                        </p:attrNameLst>
                                      </p:cBhvr>
                                      <p:tavLst>
                                        <p:tav tm="0">
                                          <p:val>
                                            <p:strVal val="0-#ppt_w/2"/>
                                          </p:val>
                                        </p:tav>
                                        <p:tav tm="100000">
                                          <p:val>
                                            <p:strVal val="#ppt_x"/>
                                          </p:val>
                                        </p:tav>
                                      </p:tavLst>
                                    </p:anim>
                                    <p:anim calcmode="lin" valueType="num">
                                      <p:cBhvr additive="base">
                                        <p:cTn id="53" dur="1000" fill="hold"/>
                                        <p:tgtEl>
                                          <p:spTgt spid="14"/>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1000" fill="hold"/>
                                        <p:tgtEl>
                                          <p:spTgt spid="15"/>
                                        </p:tgtEl>
                                        <p:attrNameLst>
                                          <p:attrName>ppt_x</p:attrName>
                                        </p:attrNameLst>
                                      </p:cBhvr>
                                      <p:tavLst>
                                        <p:tav tm="0">
                                          <p:val>
                                            <p:strVal val="1+#ppt_w/2"/>
                                          </p:val>
                                        </p:tav>
                                        <p:tav tm="100000">
                                          <p:val>
                                            <p:strVal val="#ppt_x"/>
                                          </p:val>
                                        </p:tav>
                                      </p:tavLst>
                                    </p:anim>
                                    <p:anim calcmode="lin" valueType="num">
                                      <p:cBhvr additive="base">
                                        <p:cTn id="57"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9" grpId="0"/>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31" y="-18058"/>
            <a:ext cx="12192000" cy="6858000"/>
          </a:xfrm>
          <a:prstGeom prst="rect">
            <a:avLst/>
          </a:prstGeom>
        </p:spPr>
      </p:pic>
      <p:sp>
        <p:nvSpPr>
          <p:cNvPr id="3" name="Oval 2"/>
          <p:cNvSpPr/>
          <p:nvPr/>
        </p:nvSpPr>
        <p:spPr>
          <a:xfrm>
            <a:off x="-689620" y="-652927"/>
            <a:ext cx="1824228" cy="170230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10486908" y="-1428507"/>
            <a:ext cx="2523744" cy="2631948"/>
          </a:xfrm>
          <a:prstGeom prst="ellipse">
            <a:avLst/>
          </a:prstGeom>
          <a:noFill/>
          <a:ln w="762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solidFill>
                <a:schemeClr val="tx2">
                  <a:lumMod val="75000"/>
                </a:schemeClr>
              </a:solidFill>
            </a:endParaRPr>
          </a:p>
        </p:txBody>
      </p:sp>
      <p:sp>
        <p:nvSpPr>
          <p:cNvPr id="5" name="Oval 4"/>
          <p:cNvSpPr/>
          <p:nvPr/>
        </p:nvSpPr>
        <p:spPr>
          <a:xfrm>
            <a:off x="10675884" y="-1197621"/>
            <a:ext cx="2145792" cy="2170176"/>
          </a:xfrm>
          <a:prstGeom prst="ellipse">
            <a:avLst/>
          </a:prstGeom>
          <a:noFill/>
          <a:ln w="5715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solidFill>
                <a:schemeClr val="tx2">
                  <a:lumMod val="75000"/>
                </a:schemeClr>
              </a:solidFill>
            </a:endParaRPr>
          </a:p>
        </p:txBody>
      </p:sp>
      <p:sp>
        <p:nvSpPr>
          <p:cNvPr id="6" name="Oval 5"/>
          <p:cNvSpPr/>
          <p:nvPr/>
        </p:nvSpPr>
        <p:spPr>
          <a:xfrm>
            <a:off x="10883147" y="-1019070"/>
            <a:ext cx="1764792" cy="1840992"/>
          </a:xfrm>
          <a:prstGeom prst="ellipse">
            <a:avLst/>
          </a:prstGeom>
          <a:noFill/>
          <a:ln w="38100">
            <a:solidFill>
              <a:schemeClr val="tx2">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solidFill>
                <a:schemeClr val="tx2">
                  <a:lumMod val="75000"/>
                </a:schemeClr>
              </a:solidFill>
            </a:endParaRPr>
          </a:p>
        </p:txBody>
      </p:sp>
      <p:sp>
        <p:nvSpPr>
          <p:cNvPr id="7" name="Rectangle 6"/>
          <p:cNvSpPr/>
          <p:nvPr/>
        </p:nvSpPr>
        <p:spPr>
          <a:xfrm>
            <a:off x="0" y="6242304"/>
            <a:ext cx="12192000" cy="61569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365098" y="489021"/>
            <a:ext cx="2026517" cy="584775"/>
          </a:xfrm>
          <a:prstGeom prst="rect">
            <a:avLst/>
          </a:prstGeom>
        </p:spPr>
        <p:txBody>
          <a:bodyPr wrap="none">
            <a:spAutoFit/>
          </a:bodyPr>
          <a:lstStyle/>
          <a:p>
            <a:r>
              <a:rPr lang="en-IN" sz="3200" b="1" u="sng" dirty="0" smtClean="0">
                <a:solidFill>
                  <a:schemeClr val="tx2">
                    <a:lumMod val="7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a:t>
            </a:r>
            <a:r>
              <a:rPr lang="en-IN" sz="3200" b="1" u="sng" dirty="0">
                <a:solidFill>
                  <a:schemeClr val="tx2">
                    <a:lumMod val="7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Results</a:t>
            </a:r>
          </a:p>
        </p:txBody>
      </p:sp>
      <p:sp>
        <p:nvSpPr>
          <p:cNvPr id="18" name="TextBox 17">
            <a:extLst>
              <a:ext uri="{FF2B5EF4-FFF2-40B4-BE49-F238E27FC236}">
                <a16:creationId xmlns:a16="http://schemas.microsoft.com/office/drawing/2014/main" id="{77D013F7-391D-969B-3B5D-93CE1043E81D}"/>
              </a:ext>
            </a:extLst>
          </p:cNvPr>
          <p:cNvSpPr txBox="1"/>
          <p:nvPr/>
        </p:nvSpPr>
        <p:spPr>
          <a:xfrm>
            <a:off x="791708" y="1353394"/>
            <a:ext cx="6238837" cy="369332"/>
          </a:xfrm>
          <a:prstGeom prst="rect">
            <a:avLst/>
          </a:prstGeom>
          <a:noFill/>
        </p:spPr>
        <p:txBody>
          <a:bodyPr wrap="square" rtlCol="0">
            <a:spAutoFit/>
          </a:bodyPr>
          <a:lstStyle/>
          <a:p>
            <a:r>
              <a:rPr lang="en-US" b="1" dirty="0" smtClean="0">
                <a:solidFill>
                  <a:schemeClr val="tx2">
                    <a:lumMod val="75000"/>
                  </a:schemeClr>
                </a:solidFill>
                <a:latin typeface="Verdana" panose="020B0604030504040204" pitchFamily="34" charset="0"/>
                <a:ea typeface="Verdana" panose="020B0604030504040204" pitchFamily="34" charset="0"/>
              </a:rPr>
              <a:t>Traini</a:t>
            </a:r>
            <a:r>
              <a:rPr lang="en-US" b="1" dirty="0">
                <a:solidFill>
                  <a:schemeClr val="tx2">
                    <a:lumMod val="75000"/>
                  </a:schemeClr>
                </a:solidFill>
                <a:latin typeface="Verdana" panose="020B0604030504040204" pitchFamily="34" charset="0"/>
                <a:ea typeface="Verdana" panose="020B0604030504040204" pitchFamily="34" charset="0"/>
              </a:rPr>
              <a:t>n</a:t>
            </a:r>
            <a:r>
              <a:rPr lang="en-US" b="1" dirty="0" smtClean="0">
                <a:solidFill>
                  <a:schemeClr val="tx2">
                    <a:lumMod val="75000"/>
                  </a:schemeClr>
                </a:solidFill>
                <a:latin typeface="Verdana" panose="020B0604030504040204" pitchFamily="34" charset="0"/>
                <a:ea typeface="Verdana" panose="020B0604030504040204" pitchFamily="34" charset="0"/>
              </a:rPr>
              <a:t>g loss and accuracy</a:t>
            </a:r>
            <a:endParaRPr lang="en-US" b="1" dirty="0">
              <a:solidFill>
                <a:schemeClr val="tx2">
                  <a:lumMod val="75000"/>
                </a:schemeClr>
              </a:solidFill>
              <a:latin typeface="Verdana" panose="020B0604030504040204" pitchFamily="34" charset="0"/>
              <a:ea typeface="Verdana" panose="020B0604030504040204" pitchFamily="34" charset="0"/>
            </a:endParaRPr>
          </a:p>
        </p:txBody>
      </p:sp>
      <p:pic>
        <p:nvPicPr>
          <p:cNvPr id="10" name="Picture 9"/>
          <p:cNvPicPr>
            <a:picLocks noChangeAspect="1"/>
          </p:cNvPicPr>
          <p:nvPr/>
        </p:nvPicPr>
        <p:blipFill>
          <a:blip r:embed="rId3"/>
          <a:stretch>
            <a:fillRect/>
          </a:stretch>
        </p:blipFill>
        <p:spPr>
          <a:xfrm>
            <a:off x="791708" y="1849243"/>
            <a:ext cx="5852620" cy="3744131"/>
          </a:xfrm>
          <a:prstGeom prst="rect">
            <a:avLst/>
          </a:prstGeom>
        </p:spPr>
      </p:pic>
    </p:spTree>
    <p:extLst>
      <p:ext uri="{BB962C8B-B14F-4D97-AF65-F5344CB8AC3E}">
        <p14:creationId xmlns:p14="http://schemas.microsoft.com/office/powerpoint/2010/main" val="320348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Effect transition="in" filter="fade">
                                      <p:cBhvr>
                                        <p:cTn id="14" dur="1000"/>
                                        <p:tgtEl>
                                          <p:spTgt spid="4"/>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Effect transition="in" filter="fade">
                                      <p:cBhvr>
                                        <p:cTn id="19" dur="1000"/>
                                        <p:tgtEl>
                                          <p:spTgt spid="5"/>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fltVal val="0"/>
                                          </p:val>
                                        </p:tav>
                                        <p:tav tm="100000">
                                          <p:val>
                                            <p:strVal val="#ppt_w"/>
                                          </p:val>
                                        </p:tav>
                                      </p:tavLst>
                                    </p:anim>
                                    <p:anim calcmode="lin" valueType="num">
                                      <p:cBhvr>
                                        <p:cTn id="23" dur="1000" fill="hold"/>
                                        <p:tgtEl>
                                          <p:spTgt spid="6"/>
                                        </p:tgtEl>
                                        <p:attrNameLst>
                                          <p:attrName>ppt_h</p:attrName>
                                        </p:attrNameLst>
                                      </p:cBhvr>
                                      <p:tavLst>
                                        <p:tav tm="0">
                                          <p:val>
                                            <p:fltVal val="0"/>
                                          </p:val>
                                        </p:tav>
                                        <p:tav tm="100000">
                                          <p:val>
                                            <p:strVal val="#ppt_h"/>
                                          </p:val>
                                        </p:tav>
                                      </p:tavLst>
                                    </p:anim>
                                    <p:animEffect transition="in" filter="fade">
                                      <p:cBhvr>
                                        <p:cTn id="24" dur="1000"/>
                                        <p:tgtEl>
                                          <p:spTgt spid="6"/>
                                        </p:tgtEl>
                                      </p:cBhvr>
                                    </p:animEffect>
                                  </p:childTnLst>
                                </p:cTn>
                              </p:par>
                              <p:par>
                                <p:cTn id="25" presetID="42" presetClass="entr" presetSubtype="0" fill="hold" grpId="0" nodeType="with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25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25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1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5131</TotalTime>
  <Words>899</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Saiyam Sanghvi</dc:creator>
  <cp:lastModifiedBy>Yukta</cp:lastModifiedBy>
  <cp:revision>264</cp:revision>
  <dcterms:created xsi:type="dcterms:W3CDTF">2022-01-30T15:15:22Z</dcterms:created>
  <dcterms:modified xsi:type="dcterms:W3CDTF">2023-04-15T20:56:17Z</dcterms:modified>
</cp:coreProperties>
</file>