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12"/>
  </p:notesMasterIdLst>
  <p:sldIdLst>
    <p:sldId id="256" r:id="rId3"/>
    <p:sldId id="294" r:id="rId4"/>
    <p:sldId id="257" r:id="rId5"/>
    <p:sldId id="296" r:id="rId6"/>
    <p:sldId id="298" r:id="rId7"/>
    <p:sldId id="297" r:id="rId8"/>
    <p:sldId id="258" r:id="rId9"/>
    <p:sldId id="295" r:id="rId10"/>
    <p:sldId id="285" r:id="rId11"/>
  </p:sldIdLst>
  <p:sldSz cx="9144000" cy="5143500" type="screen16x9"/>
  <p:notesSz cx="6858000" cy="9144000"/>
  <p:embeddedFontLst>
    <p:embeddedFont>
      <p:font typeface="Roboto Light" panose="020B0604020202020204" charset="0"/>
      <p:regular r:id="rId13"/>
      <p:bold r:id="rId14"/>
      <p:italic r:id="rId15"/>
      <p:boldItalic r:id="rId16"/>
    </p:embeddedFont>
    <p:embeddedFont>
      <p:font typeface="Impact" panose="020B0806030902050204" pitchFamily="3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  <p:embeddedFont>
      <p:font typeface="Roboto Mono Thin" panose="020B0604020202020204" charset="0"/>
      <p:regular r:id="rId25"/>
      <p:bold r:id="rId26"/>
      <p:italic r:id="rId27"/>
      <p:boldItalic r:id="rId28"/>
    </p:embeddedFont>
    <p:embeddedFont>
      <p:font typeface="Bree Serif" panose="020B0604020202020204" charset="0"/>
      <p:regular r:id="rId29"/>
    </p:embeddedFont>
    <p:embeddedFont>
      <p:font typeface="Roboto Black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54A8B1-91EA-4625-9C52-A2056B327D68}">
  <a:tblStyle styleId="{AE54A8B1-91EA-4625-9C52-A2056B327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5525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0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0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6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2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7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67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79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22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9" name="Google Shape;5449;gde5f8131e0_0_11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0" name="Google Shape;5450;gde5f8131e0_0_11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13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83514" y="3670025"/>
            <a:ext cx="388346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PROYECTO FINAL</a:t>
            </a:r>
            <a:r>
              <a:rPr lang="es" dirty="0">
                <a:solidFill>
                  <a:schemeClr val="accent1"/>
                </a:solidFill>
              </a:rPr>
              <a:t/>
            </a:r>
            <a:br>
              <a:rPr lang="es" dirty="0">
                <a:solidFill>
                  <a:schemeClr val="accent1"/>
                </a:solidFill>
              </a:rPr>
            </a:br>
            <a:r>
              <a:rPr lang="es" dirty="0" smtClean="0">
                <a:solidFill>
                  <a:schemeClr val="accent1"/>
                </a:solidFill>
              </a:rPr>
              <a:t>Grupo N° 12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SANTI Antonella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SAENZ Marcelo Andres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PISCIOLARI CHAUVIE Federico 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218;p23"/>
          <p:cNvSpPr txBox="1">
            <a:spLocks/>
          </p:cNvSpPr>
          <p:nvPr/>
        </p:nvSpPr>
        <p:spPr>
          <a:xfrm>
            <a:off x="4537021" y="25649"/>
            <a:ext cx="4559913" cy="87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AR" dirty="0" smtClean="0">
                <a:solidFill>
                  <a:schemeClr val="bg1"/>
                </a:solidFill>
              </a:rPr>
              <a:t>BASE DE DATOS ?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478931" y="1001523"/>
            <a:ext cx="4564216" cy="3965438"/>
          </a:xfrm>
        </p:spPr>
        <p:txBody>
          <a:bodyPr/>
          <a:lstStyle/>
          <a:p>
            <a:pPr algn="just"/>
            <a:r>
              <a:rPr lang="es-AR" sz="1800" dirty="0" smtClean="0"/>
              <a:t>La base de datos fue elegida luego de realizar un análisis de los diferentes atributos que se iban a tener en cuenta en el presente proyecto para crear una estructura que tenga las siguientes características:</a:t>
            </a:r>
          </a:p>
          <a:p>
            <a:pPr algn="just"/>
            <a:endParaRPr lang="es-AR" sz="1800" dirty="0" smtClean="0"/>
          </a:p>
          <a:p>
            <a:endParaRPr lang="es-AR" sz="1800" dirty="0" smtClean="0"/>
          </a:p>
          <a:p>
            <a:pPr algn="l">
              <a:buFont typeface="+mj-lt"/>
              <a:buAutoNum type="arabicPeriod"/>
            </a:pPr>
            <a:r>
              <a:rPr lang="es-AR" sz="1800" dirty="0" smtClean="0"/>
              <a:t>SINTETICIDAD.</a:t>
            </a:r>
          </a:p>
          <a:p>
            <a:pPr algn="l">
              <a:buFont typeface="+mj-lt"/>
              <a:buAutoNum type="arabicPeriod"/>
            </a:pPr>
            <a:r>
              <a:rPr lang="es-AR" sz="1800" dirty="0" smtClean="0"/>
              <a:t>EFICIENCIA.</a:t>
            </a:r>
          </a:p>
          <a:p>
            <a:pPr algn="l">
              <a:buFont typeface="+mj-lt"/>
              <a:buAutoNum type="arabicPeriod"/>
            </a:pPr>
            <a:r>
              <a:rPr lang="es-AR" sz="1800" dirty="0" smtClean="0"/>
              <a:t>DISMINCION DE REDUNDANCIA</a:t>
            </a:r>
          </a:p>
          <a:p>
            <a:pPr algn="l">
              <a:buFont typeface="+mj-lt"/>
              <a:buAutoNum type="arabicPeriod"/>
            </a:pPr>
            <a:r>
              <a:rPr lang="es-AR" sz="1800" dirty="0" smtClean="0"/>
              <a:t>ESCALABILIDAD.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9592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9158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ESTRUCTURA DE LA BASE DE DATOS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Here you could describe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the topic of the section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51150"/>
            <a:ext cx="8520600" cy="3804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-844275" y="-69038"/>
            <a:ext cx="568356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ESTRUCTURA HTML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86288" y="873544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>
                <a:solidFill>
                  <a:schemeClr val="accent1"/>
                </a:solidFill>
              </a:rPr>
              <a:t>Se</a:t>
            </a:r>
            <a:r>
              <a:rPr lang="es" dirty="0" smtClean="0">
                <a:solidFill>
                  <a:schemeClr val="accent1"/>
                </a:solidFill>
              </a:rPr>
              <a:t> presenta la estructura acotada y los elementos que se utilizaron en el resto de la etructura.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53288" y="826322"/>
            <a:ext cx="1119838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INDEX.HTML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270410" y="40590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9" y="1423265"/>
            <a:ext cx="2895600" cy="35566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625" y="180254"/>
            <a:ext cx="4368647" cy="4888291"/>
          </a:xfrm>
          <a:prstGeom prst="rect">
            <a:avLst/>
          </a:prstGeom>
        </p:spPr>
      </p:pic>
      <p:sp>
        <p:nvSpPr>
          <p:cNvPr id="47" name="Google Shape;225;p23"/>
          <p:cNvSpPr txBox="1">
            <a:spLocks/>
          </p:cNvSpPr>
          <p:nvPr/>
        </p:nvSpPr>
        <p:spPr>
          <a:xfrm>
            <a:off x="2478613" y="619182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dirty="0" smtClean="0">
                <a:solidFill>
                  <a:schemeClr val="accent1"/>
                </a:solidFill>
              </a:rPr>
              <a:t>Se presenta la estructura acotada y los elementos que se utilizaron en el resto de la estructura.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8" name="Google Shape;231;p23"/>
          <p:cNvSpPr txBox="1">
            <a:spLocks/>
          </p:cNvSpPr>
          <p:nvPr/>
        </p:nvSpPr>
        <p:spPr>
          <a:xfrm>
            <a:off x="2420619" y="5825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AR" dirty="0" smtClean="0"/>
              <a:t>DASHBOARD.HTML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86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README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426"/>
            <a:ext cx="9144000" cy="33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INICIO/FIN REPOSITORIO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Neptune is the farthest planet from the Sun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" y="1245576"/>
            <a:ext cx="5193959" cy="20345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988" y="3031735"/>
            <a:ext cx="5148775" cy="204472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767" y="1817730"/>
            <a:ext cx="1272060" cy="4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863432" y="142886"/>
            <a:ext cx="628056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/>
              <a:t>DIFICULTADES EN EL DESARROLLO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466456" y="1044474"/>
            <a:ext cx="5529834" cy="388625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s-AR" dirty="0" smtClean="0">
                <a:solidFill>
                  <a:schemeClr val="bg1"/>
                </a:solidFill>
              </a:rPr>
              <a:t>Las mayor dificultad se presento en el diseño de la base de datos cuando tuvimos que analizar como se iba a estructurar, procesar e inyectar en la base de datos 1 Factura con varios Servicios y varios Productos en el mismo cuerpo.  </a:t>
            </a:r>
            <a:r>
              <a:rPr lang="es-AR" dirty="0" smtClean="0"/>
              <a:t>Ante esta situación el análisis se realizo desde un punto de vista </a:t>
            </a:r>
            <a:r>
              <a:rPr lang="es-AR" u="sng" dirty="0" smtClean="0"/>
              <a:t>técnico contable</a:t>
            </a:r>
            <a:r>
              <a:rPr lang="es-AR" dirty="0" smtClean="0"/>
              <a:t> previo a la implementación de su código, no teniendo ningún tipo de inconveniente luego con la base de datos al momento de codificar las funcionalidades. 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endParaRPr lang="es-AR" dirty="0" smtClean="0"/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s-AR" dirty="0" smtClean="0">
                <a:solidFill>
                  <a:schemeClr val="bg1"/>
                </a:solidFill>
              </a:rPr>
              <a:t>Tuvimos dificultades en la </a:t>
            </a:r>
            <a:r>
              <a:rPr lang="es-AR" dirty="0" err="1" smtClean="0">
                <a:solidFill>
                  <a:schemeClr val="bg1"/>
                </a:solidFill>
              </a:rPr>
              <a:t>modularizacion</a:t>
            </a:r>
            <a:r>
              <a:rPr lang="es-AR" dirty="0" smtClean="0">
                <a:solidFill>
                  <a:schemeClr val="bg1"/>
                </a:solidFill>
              </a:rPr>
              <a:t> con relacion a la redundancia en código JavaScript debido a las complicaciones que se nos generador al intentar utilizar código de otros archivos, decidiendo como solución priorizar la funcionalidad sobre la eficiencia del código.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endParaRPr lang="es-AR" dirty="0" smtClean="0">
              <a:solidFill>
                <a:schemeClr val="bg1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s-AR" dirty="0" smtClean="0">
                <a:solidFill>
                  <a:schemeClr val="bg1"/>
                </a:solidFill>
              </a:rPr>
              <a:t>Otra dificultad presentada es el tiempo acotado para la realización de un proyecto de estas dimensiones obligándonos a priorizar el </a:t>
            </a:r>
            <a:r>
              <a:rPr lang="es-AR" dirty="0" err="1">
                <a:solidFill>
                  <a:schemeClr val="bg1"/>
                </a:solidFill>
              </a:rPr>
              <a:t>B</a:t>
            </a:r>
            <a:r>
              <a:rPr lang="es-AR" dirty="0" err="1" smtClean="0">
                <a:solidFill>
                  <a:schemeClr val="bg1"/>
                </a:solidFill>
              </a:rPr>
              <a:t>ackEnd</a:t>
            </a:r>
            <a:r>
              <a:rPr lang="es-AR" dirty="0" smtClean="0">
                <a:solidFill>
                  <a:schemeClr val="bg1"/>
                </a:solidFill>
              </a:rPr>
              <a:t> y las funcionalidades mínimas e indispensables y su vinculación con el </a:t>
            </a:r>
            <a:r>
              <a:rPr lang="es-AR" dirty="0" err="1" smtClean="0">
                <a:solidFill>
                  <a:schemeClr val="bg1"/>
                </a:solidFill>
              </a:rPr>
              <a:t>FrontEnd</a:t>
            </a:r>
            <a:r>
              <a:rPr lang="es-AR" dirty="0" smtClean="0">
                <a:solidFill>
                  <a:schemeClr val="bg1"/>
                </a:solidFill>
              </a:rPr>
              <a:t> sobre la estética y eficiencia en la codificación y </a:t>
            </a:r>
            <a:r>
              <a:rPr lang="es-AR" dirty="0" err="1" smtClean="0">
                <a:solidFill>
                  <a:schemeClr val="bg1"/>
                </a:solidFill>
              </a:rPr>
              <a:t>modularizacion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3012915" y="920978"/>
            <a:ext cx="6131085" cy="142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1724464" y="588285"/>
            <a:ext cx="741953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MEJORAS A LA BASE DE DATOS Y FUNCIONALIDADES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041718" y="1261188"/>
            <a:ext cx="6102282" cy="3882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Si bien la base de datos se diseño de forma escalable, eficiente y sin redundancia, la misma se encuentra sintética al proyecto realizado, debido a cuestiones de practicidad y tiempos, por ello existen muchas mejoras que se le podrían ir realizando, algunas de ellas serian: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dirty="0" smtClean="0"/>
              <a:t>Aumento de atributos para las diferentes entidades como, Apellido, Nombre, Denominación social, entre otros.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AR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dirty="0" smtClean="0"/>
              <a:t>Implementación de la categorización de los cliente según sean Empresas: personas jurídicas o Humanas: personas físicas, su tipo de contribuyente, (</a:t>
            </a:r>
            <a:r>
              <a:rPr lang="es-AR" dirty="0" err="1" smtClean="0"/>
              <a:t>monotributo</a:t>
            </a:r>
            <a:r>
              <a:rPr lang="es-AR" dirty="0" smtClean="0"/>
              <a:t>, responsable inscripto, exento, entre otros).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AR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dirty="0" smtClean="0"/>
              <a:t>Implementación de diferentes tipos de factura según el tipo de contribuyente que sean las partes receptoras y emisora, como Factura A, Factura B, Factura C, Factura E, etc.).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A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dirty="0" smtClean="0"/>
              <a:t>Implementación adecuada de la anulación de las Facturas emitidas con el documento Nota de Crédito o Debito.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AR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dirty="0" smtClean="0"/>
              <a:t>Implementación de seguimiento de las operaciones de STOCK como son las unidades compradas contra remito o comprobante de compras al proveedor y salidas de STOCK como unidades vendidas contra la Factura emitida. (Similar a la estructura actual de Factura, Servicio, Producto).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A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 smtClean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2216130" y="1194885"/>
            <a:ext cx="69278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121859" y="1843224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1225142" y="2005330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564395" y="3674269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1560298" y="1906845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420077" y="3294656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494628" y="339725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495315" y="3457450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579448" y="3487542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016526" y="3457450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046619" y="3094925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046619" y="3037476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138958" y="3037476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512414" y="3037476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541820" y="3120233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541820" y="3438973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841417" y="2090837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905025" y="2090837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972743" y="2090837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002163" y="2182489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002836" y="2678374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091767" y="2708480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1802427" y="2708480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1487729" y="2685910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79857" y="365238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92721" y="3622965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922814" y="3251559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922814" y="3192735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008995" y="3192735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1908446" y="3192735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1938538" y="3302863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1867410" y="32973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1694361" y="3021062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694361" y="2562101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1695048" y="2505325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1783277" y="2505325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2717605" y="2475233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747711" y="2363744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2747711" y="231107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641695" y="3020374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1979587" y="165376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1979587" y="1741317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1950168" y="2317911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1464535" y="2347330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405711" y="2347330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405711" y="2432150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1405711" y="287058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334583" y="285074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1792693" y="1081548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2558554" y="1795733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2376930" y="3633725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281108" y="3467716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294600" y="1882999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5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2" name="Google Shape;5452;p51"/>
          <p:cNvGrpSpPr/>
          <p:nvPr/>
        </p:nvGrpSpPr>
        <p:grpSpPr>
          <a:xfrm>
            <a:off x="729238" y="1179665"/>
            <a:ext cx="1636117" cy="1526144"/>
            <a:chOff x="729238" y="1179665"/>
            <a:chExt cx="1636117" cy="1526144"/>
          </a:xfrm>
        </p:grpSpPr>
        <p:grpSp>
          <p:nvGrpSpPr>
            <p:cNvPr id="5453" name="Google Shape;5453;p51"/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5454" name="Google Shape;5454;p51"/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51"/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51"/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51"/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51"/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51"/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51"/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51"/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51"/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51"/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4" name="Google Shape;5464;p51"/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5465" name="Google Shape;5465;p51"/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51"/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51"/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51"/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51"/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51"/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51"/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51"/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51"/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51"/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5" name="Google Shape;5475;p51"/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5476" name="Google Shape;5476;p51"/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51"/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51"/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51"/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51"/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51"/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51"/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51"/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51"/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51"/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6" name="Google Shape;5486;p51"/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5487" name="Google Shape;5487;p51"/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51"/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51"/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51"/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51"/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51"/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51"/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51"/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51"/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51"/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7" name="Google Shape;5497;p51"/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5498" name="Google Shape;5498;p51"/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51"/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51"/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1" name="Google Shape;5501;p51"/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51"/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51"/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51"/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5" name="Google Shape;5505;p51"/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51"/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51"/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08" name="Google Shape;5508;p51"/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5509" name="Google Shape;5509;p51"/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51"/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51"/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51"/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51"/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51"/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51"/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6" name="Google Shape;5516;p51"/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7" name="Google Shape;5517;p51"/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51"/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9" name="Google Shape;5519;p51"/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5520" name="Google Shape;5520;p51"/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51"/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2" name="Google Shape;5522;p51"/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3" name="Google Shape;5523;p51"/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51"/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51"/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51"/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7" name="Google Shape;5527;p51"/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8" name="Google Shape;5528;p51"/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9" name="Google Shape;5529;p51"/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0" name="Google Shape;5530;p51"/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5531" name="Google Shape;5531;p51"/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2" name="Google Shape;5532;p51"/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3" name="Google Shape;5533;p51"/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4" name="Google Shape;5534;p51"/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5" name="Google Shape;5535;p51"/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51"/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51"/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51"/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51"/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51"/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1" name="Google Shape;5541;p51"/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5542" name="Google Shape;5542;p51"/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51"/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51"/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5" name="Google Shape;5545;p51"/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6" name="Google Shape;5546;p51"/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7" name="Google Shape;5547;p51"/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8" name="Google Shape;5548;p51"/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9" name="Google Shape;5549;p51"/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51"/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51"/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2" name="Google Shape;5552;p51"/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5553" name="Google Shape;5553;p51"/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51"/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5" name="Google Shape;5555;p51"/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6" name="Google Shape;5556;p51"/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7" name="Google Shape;5557;p51"/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8" name="Google Shape;5558;p51"/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51"/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0" name="Google Shape;5560;p51"/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1" name="Google Shape;5561;p51"/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2" name="Google Shape;5562;p51"/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34" name="Google Shape;5634;p51"/>
          <p:cNvGrpSpPr/>
          <p:nvPr/>
        </p:nvGrpSpPr>
        <p:grpSpPr>
          <a:xfrm>
            <a:off x="4207794" y="2088443"/>
            <a:ext cx="1433821" cy="191501"/>
            <a:chOff x="4273350" y="2088443"/>
            <a:chExt cx="1433821" cy="191501"/>
          </a:xfrm>
        </p:grpSpPr>
        <p:grpSp>
          <p:nvGrpSpPr>
            <p:cNvPr id="5635" name="Google Shape;5635;p51"/>
            <p:cNvGrpSpPr/>
            <p:nvPr/>
          </p:nvGrpSpPr>
          <p:grpSpPr>
            <a:xfrm>
              <a:off x="4273350" y="2088443"/>
              <a:ext cx="1433821" cy="0"/>
              <a:chOff x="5224975" y="2962250"/>
              <a:chExt cx="1544400" cy="0"/>
            </a:xfrm>
          </p:grpSpPr>
          <p:cxnSp>
            <p:nvCxnSpPr>
              <p:cNvPr id="5636" name="Google Shape;5636;p51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7" name="Google Shape;5637;p51"/>
              <p:cNvCxnSpPr/>
              <p:nvPr/>
            </p:nvCxnSpPr>
            <p:spPr>
              <a:xfrm>
                <a:off x="5225150" y="2962250"/>
                <a:ext cx="453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994A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638" name="Google Shape;5638;p51"/>
            <p:cNvGrpSpPr/>
            <p:nvPr/>
          </p:nvGrpSpPr>
          <p:grpSpPr>
            <a:xfrm>
              <a:off x="4273350" y="2279944"/>
              <a:ext cx="1433821" cy="0"/>
              <a:chOff x="5224975" y="2962250"/>
              <a:chExt cx="1544400" cy="0"/>
            </a:xfrm>
          </p:grpSpPr>
          <p:cxnSp>
            <p:nvCxnSpPr>
              <p:cNvPr id="5639" name="Google Shape;5639;p51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0" name="Google Shape;5640;p51"/>
              <p:cNvCxnSpPr/>
              <p:nvPr/>
            </p:nvCxnSpPr>
            <p:spPr>
              <a:xfrm>
                <a:off x="5225150" y="2962250"/>
                <a:ext cx="998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994A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657" name="Google Shape;5657;p51"/>
          <p:cNvGrpSpPr/>
          <p:nvPr/>
        </p:nvGrpSpPr>
        <p:grpSpPr>
          <a:xfrm>
            <a:off x="4209349" y="1176041"/>
            <a:ext cx="1430711" cy="751237"/>
            <a:chOff x="5159450" y="1919950"/>
            <a:chExt cx="1541050" cy="862500"/>
          </a:xfrm>
        </p:grpSpPr>
        <p:sp>
          <p:nvSpPr>
            <p:cNvPr id="5658" name="Google Shape;5658;p51"/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5659" name="Google Shape;5659;p51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5660" name="Google Shape;5660;p51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1" name="Google Shape;5661;p51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62" name="Google Shape;5662;p51"/>
          <p:cNvGrpSpPr/>
          <p:nvPr/>
        </p:nvGrpSpPr>
        <p:grpSpPr>
          <a:xfrm>
            <a:off x="4257486" y="2439811"/>
            <a:ext cx="1334436" cy="967914"/>
            <a:chOff x="4294923" y="2439811"/>
            <a:chExt cx="1334436" cy="967914"/>
          </a:xfrm>
        </p:grpSpPr>
        <p:grpSp>
          <p:nvGrpSpPr>
            <p:cNvPr id="5663" name="Google Shape;5663;p51"/>
            <p:cNvGrpSpPr/>
            <p:nvPr/>
          </p:nvGrpSpPr>
          <p:grpSpPr>
            <a:xfrm>
              <a:off x="4960455" y="2469658"/>
              <a:ext cx="668904" cy="885524"/>
              <a:chOff x="4960455" y="2469658"/>
              <a:chExt cx="668904" cy="885524"/>
            </a:xfrm>
          </p:grpSpPr>
          <p:sp>
            <p:nvSpPr>
              <p:cNvPr id="5664" name="Google Shape;5664;p51"/>
              <p:cNvSpPr/>
              <p:nvPr/>
            </p:nvSpPr>
            <p:spPr>
              <a:xfrm>
                <a:off x="4960455" y="3257057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51"/>
              <p:cNvSpPr/>
              <p:nvPr/>
            </p:nvSpPr>
            <p:spPr>
              <a:xfrm>
                <a:off x="4960455" y="309958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6" name="Google Shape;5666;p51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7" name="Google Shape;5667;p51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51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51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0" name="Google Shape;5670;p51"/>
            <p:cNvGrpSpPr/>
            <p:nvPr/>
          </p:nvGrpSpPr>
          <p:grpSpPr>
            <a:xfrm>
              <a:off x="4294923" y="2469658"/>
              <a:ext cx="668951" cy="885524"/>
              <a:chOff x="4294923" y="2469658"/>
              <a:chExt cx="668951" cy="885524"/>
            </a:xfrm>
          </p:grpSpPr>
          <p:sp>
            <p:nvSpPr>
              <p:cNvPr id="5671" name="Google Shape;5671;p51"/>
              <p:cNvSpPr/>
              <p:nvPr/>
            </p:nvSpPr>
            <p:spPr>
              <a:xfrm>
                <a:off x="4294923" y="3257057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51"/>
              <p:cNvSpPr/>
              <p:nvPr/>
            </p:nvSpPr>
            <p:spPr>
              <a:xfrm>
                <a:off x="4294923" y="309958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51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51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51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51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7" name="Google Shape;5677;p51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rgbClr val="F2F2F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8" name="Google Shape;5678;p51"/>
          <p:cNvGrpSpPr/>
          <p:nvPr/>
        </p:nvGrpSpPr>
        <p:grpSpPr>
          <a:xfrm>
            <a:off x="4243690" y="3494256"/>
            <a:ext cx="1430949" cy="897289"/>
            <a:chOff x="4351371" y="3547942"/>
            <a:chExt cx="1345130" cy="843475"/>
          </a:xfrm>
        </p:grpSpPr>
        <p:grpSp>
          <p:nvGrpSpPr>
            <p:cNvPr id="5679" name="Google Shape;5679;p51"/>
            <p:cNvGrpSpPr/>
            <p:nvPr/>
          </p:nvGrpSpPr>
          <p:grpSpPr>
            <a:xfrm>
              <a:off x="4351371" y="4209917"/>
              <a:ext cx="1345130" cy="181500"/>
              <a:chOff x="4351371" y="4209917"/>
              <a:chExt cx="1345130" cy="181500"/>
            </a:xfrm>
          </p:grpSpPr>
          <p:sp>
            <p:nvSpPr>
              <p:cNvPr id="5680" name="Google Shape;5680;p51"/>
              <p:cNvSpPr/>
              <p:nvPr/>
            </p:nvSpPr>
            <p:spPr>
              <a:xfrm rot="10800000">
                <a:off x="4351371" y="4209917"/>
                <a:ext cx="1281600" cy="181500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81" name="Google Shape;5681;p51"/>
              <p:cNvCxnSpPr/>
              <p:nvPr/>
            </p:nvCxnSpPr>
            <p:spPr>
              <a:xfrm>
                <a:off x="5551000" y="4298797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82" name="Google Shape;5682;p51"/>
            <p:cNvGrpSpPr/>
            <p:nvPr/>
          </p:nvGrpSpPr>
          <p:grpSpPr>
            <a:xfrm>
              <a:off x="4403010" y="3985221"/>
              <a:ext cx="1109518" cy="181500"/>
              <a:chOff x="4403010" y="3985221"/>
              <a:chExt cx="1109518" cy="181500"/>
            </a:xfrm>
          </p:grpSpPr>
          <p:sp>
            <p:nvSpPr>
              <p:cNvPr id="5683" name="Google Shape;5683;p51"/>
              <p:cNvSpPr/>
              <p:nvPr/>
            </p:nvSpPr>
            <p:spPr>
              <a:xfrm rot="10800000">
                <a:off x="4471829" y="3985221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84" name="Google Shape;5684;p51"/>
              <p:cNvCxnSpPr/>
              <p:nvPr/>
            </p:nvCxnSpPr>
            <p:spPr>
              <a:xfrm>
                <a:off x="4403010" y="4075993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85" name="Google Shape;5685;p51"/>
            <p:cNvGrpSpPr/>
            <p:nvPr/>
          </p:nvGrpSpPr>
          <p:grpSpPr>
            <a:xfrm>
              <a:off x="4618704" y="3766582"/>
              <a:ext cx="807858" cy="181500"/>
              <a:chOff x="4618704" y="3766582"/>
              <a:chExt cx="807858" cy="181500"/>
            </a:xfrm>
          </p:grpSpPr>
          <p:sp>
            <p:nvSpPr>
              <p:cNvPr id="5686" name="Google Shape;5686;p51"/>
              <p:cNvSpPr/>
              <p:nvPr/>
            </p:nvSpPr>
            <p:spPr>
              <a:xfrm rot="10800000">
                <a:off x="4618704" y="376658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87" name="Google Shape;5687;p51"/>
              <p:cNvCxnSpPr/>
              <p:nvPr/>
            </p:nvCxnSpPr>
            <p:spPr>
              <a:xfrm>
                <a:off x="5281062" y="3855291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88" name="Google Shape;5688;p51"/>
            <p:cNvGrpSpPr/>
            <p:nvPr/>
          </p:nvGrpSpPr>
          <p:grpSpPr>
            <a:xfrm>
              <a:off x="4735238" y="3547942"/>
              <a:ext cx="462839" cy="181500"/>
              <a:chOff x="4735238" y="3547942"/>
              <a:chExt cx="462839" cy="181500"/>
            </a:xfrm>
          </p:grpSpPr>
          <p:sp>
            <p:nvSpPr>
              <p:cNvPr id="5689" name="Google Shape;5689;p51"/>
              <p:cNvSpPr/>
              <p:nvPr/>
            </p:nvSpPr>
            <p:spPr>
              <a:xfrm rot="10800000">
                <a:off x="4786477" y="3547942"/>
                <a:ext cx="411600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0" name="Google Shape;5690;p51"/>
              <p:cNvCxnSpPr/>
              <p:nvPr/>
            </p:nvCxnSpPr>
            <p:spPr>
              <a:xfrm>
                <a:off x="4735238" y="3636872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1" name="Google Shape;5691;p51"/>
          <p:cNvGrpSpPr/>
          <p:nvPr/>
        </p:nvGrpSpPr>
        <p:grpSpPr>
          <a:xfrm>
            <a:off x="7420047" y="2429580"/>
            <a:ext cx="1020955" cy="928853"/>
            <a:chOff x="926675" y="238125"/>
            <a:chExt cx="5755100" cy="5232975"/>
          </a:xfrm>
        </p:grpSpPr>
        <p:sp>
          <p:nvSpPr>
            <p:cNvPr id="5692" name="Google Shape;5692;p51"/>
            <p:cNvSpPr/>
            <p:nvPr/>
          </p:nvSpPr>
          <p:spPr>
            <a:xfrm>
              <a:off x="2235475" y="2161100"/>
              <a:ext cx="3138650" cy="1012350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51"/>
            <p:cNvSpPr/>
            <p:nvPr/>
          </p:nvSpPr>
          <p:spPr>
            <a:xfrm>
              <a:off x="2825775" y="238125"/>
              <a:ext cx="1961900" cy="1850225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51"/>
            <p:cNvSpPr/>
            <p:nvPr/>
          </p:nvSpPr>
          <p:spPr>
            <a:xfrm>
              <a:off x="926675" y="4357100"/>
              <a:ext cx="5755100" cy="1114000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51"/>
            <p:cNvSpPr/>
            <p:nvPr/>
          </p:nvSpPr>
          <p:spPr>
            <a:xfrm>
              <a:off x="1621700" y="3256600"/>
              <a:ext cx="4370050" cy="1006950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6" name="Google Shape;5696;p51"/>
          <p:cNvGrpSpPr/>
          <p:nvPr/>
        </p:nvGrpSpPr>
        <p:grpSpPr>
          <a:xfrm>
            <a:off x="727421" y="2828315"/>
            <a:ext cx="1695374" cy="1560837"/>
            <a:chOff x="727421" y="2828315"/>
            <a:chExt cx="1695374" cy="1560837"/>
          </a:xfrm>
        </p:grpSpPr>
        <p:grpSp>
          <p:nvGrpSpPr>
            <p:cNvPr id="5697" name="Google Shape;5697;p51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5698" name="Google Shape;5698;p51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9" name="Google Shape;5699;p51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0" name="Google Shape;5700;p51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5701" name="Google Shape;5701;p51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5702" name="Google Shape;5702;p51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51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51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51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6" name="Google Shape;5706;p51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7" name="Google Shape;5707;p51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8" name="Google Shape;5708;p51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09" name="Google Shape;5709;p51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5710" name="Google Shape;5710;p51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51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51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51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51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51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51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7" name="Google Shape;5717;p51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718" name="Google Shape;5718;p51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51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51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51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51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3" name="Google Shape;5723;p51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4" name="Google Shape;5724;p51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5" name="Google Shape;5725;p51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5726" name="Google Shape;5726;p51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51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51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51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51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51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51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3" name="Google Shape;5733;p51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5734" name="Google Shape;5734;p51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51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51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51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51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9" name="Google Shape;5739;p51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0" name="Google Shape;5740;p51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1" name="Google Shape;5741;p51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742" name="Google Shape;5742;p51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51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51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51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51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51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51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9" name="Google Shape;5749;p51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5750" name="Google Shape;5750;p51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51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51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51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51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5" name="Google Shape;5755;p51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6" name="Google Shape;5756;p51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7" name="Google Shape;5757;p51"/>
          <p:cNvGrpSpPr/>
          <p:nvPr/>
        </p:nvGrpSpPr>
        <p:grpSpPr>
          <a:xfrm>
            <a:off x="5683472" y="3518037"/>
            <a:ext cx="2749952" cy="870677"/>
            <a:chOff x="238125" y="1725700"/>
            <a:chExt cx="7139025" cy="2260325"/>
          </a:xfrm>
        </p:grpSpPr>
        <p:sp>
          <p:nvSpPr>
            <p:cNvPr id="5758" name="Google Shape;5758;p51"/>
            <p:cNvSpPr/>
            <p:nvPr/>
          </p:nvSpPr>
          <p:spPr>
            <a:xfrm>
              <a:off x="238125" y="1741950"/>
              <a:ext cx="6506150" cy="2228050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51"/>
            <p:cNvSpPr/>
            <p:nvPr/>
          </p:nvSpPr>
          <p:spPr>
            <a:xfrm>
              <a:off x="2480475" y="2435950"/>
              <a:ext cx="438500" cy="841400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51"/>
            <p:cNvSpPr/>
            <p:nvPr/>
          </p:nvSpPr>
          <p:spPr>
            <a:xfrm>
              <a:off x="3663250" y="2219875"/>
              <a:ext cx="607450" cy="1272525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51"/>
            <p:cNvSpPr/>
            <p:nvPr/>
          </p:nvSpPr>
          <p:spPr>
            <a:xfrm>
              <a:off x="4999700" y="1973525"/>
              <a:ext cx="820500" cy="1764350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51"/>
            <p:cNvSpPr/>
            <p:nvPr/>
          </p:nvSpPr>
          <p:spPr>
            <a:xfrm>
              <a:off x="6838275" y="1725700"/>
              <a:ext cx="150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51"/>
            <p:cNvSpPr/>
            <p:nvPr/>
          </p:nvSpPr>
          <p:spPr>
            <a:xfrm>
              <a:off x="6838400" y="398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51"/>
            <p:cNvSpPr/>
            <p:nvPr/>
          </p:nvSpPr>
          <p:spPr>
            <a:xfrm>
              <a:off x="6744250" y="3969975"/>
              <a:ext cx="94175" cy="16050"/>
            </a:xfrm>
            <a:custGeom>
              <a:avLst/>
              <a:gdLst/>
              <a:ahLst/>
              <a:cxnLst/>
              <a:rect l="l" t="t" r="r" b="b"/>
              <a:pathLst>
                <a:path w="3767" h="642" extrusionOk="0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51"/>
            <p:cNvSpPr/>
            <p:nvPr/>
          </p:nvSpPr>
          <p:spPr>
            <a:xfrm>
              <a:off x="6744250" y="1725700"/>
              <a:ext cx="94050" cy="16175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51"/>
            <p:cNvSpPr/>
            <p:nvPr/>
          </p:nvSpPr>
          <p:spPr>
            <a:xfrm>
              <a:off x="6294575" y="1725700"/>
              <a:ext cx="1082575" cy="2260225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51"/>
            <p:cNvSpPr/>
            <p:nvPr/>
          </p:nvSpPr>
          <p:spPr>
            <a:xfrm>
              <a:off x="1511625" y="2613375"/>
              <a:ext cx="292400" cy="484275"/>
            </a:xfrm>
            <a:custGeom>
              <a:avLst/>
              <a:gdLst/>
              <a:ahLst/>
              <a:cxnLst/>
              <a:rect l="l" t="t" r="r" b="b"/>
              <a:pathLst>
                <a:path w="11696" h="19371" extrusionOk="0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8" name="Google Shape;5778;p51"/>
          <p:cNvGrpSpPr/>
          <p:nvPr/>
        </p:nvGrpSpPr>
        <p:grpSpPr>
          <a:xfrm>
            <a:off x="7136183" y="1179201"/>
            <a:ext cx="1304650" cy="1124856"/>
            <a:chOff x="7287122" y="1165658"/>
            <a:chExt cx="1219413" cy="1051365"/>
          </a:xfrm>
        </p:grpSpPr>
        <p:grpSp>
          <p:nvGrpSpPr>
            <p:cNvPr id="5779" name="Google Shape;5779;p51"/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5780" name="Google Shape;5780;p51"/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avLst/>
                <a:gdLst/>
                <a:ahLst/>
                <a:cxnLst/>
                <a:rect l="l" t="t" r="r" b="b"/>
                <a:pathLst>
                  <a:path w="14992" h="26428" extrusionOk="0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81" name="Google Shape;5781;p51"/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5782" name="Google Shape;5782;p51"/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783" name="Google Shape;5783;p51"/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9E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784" name="Google Shape;5784;p51"/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5785" name="Google Shape;5785;p51"/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avLst/>
                <a:gdLst/>
                <a:ahLst/>
                <a:cxnLst/>
                <a:rect l="l" t="t" r="r" b="b"/>
                <a:pathLst>
                  <a:path w="29952" h="26371" extrusionOk="0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86" name="Google Shape;5786;p51"/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5787" name="Google Shape;5787;p51"/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788" name="Google Shape;5788;p51"/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789" name="Google Shape;5789;p51"/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5790" name="Google Shape;5790;p51"/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44762" h="30635" extrusionOk="0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1" name="Google Shape;5791;p51"/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5792" name="Google Shape;5792;p51"/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793" name="Google Shape;5793;p51"/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794" name="Google Shape;5794;p51"/>
            <p:cNvGrpSpPr/>
            <p:nvPr/>
          </p:nvGrpSpPr>
          <p:grpSpPr>
            <a:xfrm>
              <a:off x="7287122" y="1165658"/>
              <a:ext cx="1219403" cy="344253"/>
              <a:chOff x="7287122" y="1165658"/>
              <a:chExt cx="1219403" cy="344253"/>
            </a:xfrm>
          </p:grpSpPr>
          <p:sp>
            <p:nvSpPr>
              <p:cNvPr id="5795" name="Google Shape;5795;p51"/>
              <p:cNvSpPr/>
              <p:nvPr/>
            </p:nvSpPr>
            <p:spPr>
              <a:xfrm flipH="1">
                <a:off x="7919557" y="1165658"/>
                <a:ext cx="586968" cy="344253"/>
              </a:xfrm>
              <a:custGeom>
                <a:avLst/>
                <a:gdLst/>
                <a:ahLst/>
                <a:cxnLst/>
                <a:rect l="l" t="t" r="r" b="b"/>
                <a:pathLst>
                  <a:path w="62727" h="36789" extrusionOk="0">
                    <a:moveTo>
                      <a:pt x="1" y="1"/>
                    </a:moveTo>
                    <a:lnTo>
                      <a:pt x="1" y="25976"/>
                    </a:lnTo>
                    <a:lnTo>
                      <a:pt x="17" y="25976"/>
                    </a:lnTo>
                    <a:cubicBezTo>
                      <a:pt x="74" y="25976"/>
                      <a:pt x="588" y="25960"/>
                      <a:pt x="1487" y="25960"/>
                    </a:cubicBezTo>
                    <a:cubicBezTo>
                      <a:pt x="7235" y="25960"/>
                      <a:pt x="28709" y="26646"/>
                      <a:pt x="46867" y="36789"/>
                    </a:cubicBezTo>
                    <a:lnTo>
                      <a:pt x="62726" y="12728"/>
                    </a:lnTo>
                    <a:cubicBezTo>
                      <a:pt x="62726" y="12728"/>
                      <a:pt x="39312" y="2"/>
                      <a:pt x="1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6" name="Google Shape;5796;p51"/>
              <p:cNvGrpSpPr/>
              <p:nvPr/>
            </p:nvGrpSpPr>
            <p:grpSpPr>
              <a:xfrm>
                <a:off x="7287122" y="1341025"/>
                <a:ext cx="695703" cy="73419"/>
                <a:chOff x="7287122" y="1341025"/>
                <a:chExt cx="695703" cy="73419"/>
              </a:xfrm>
            </p:grpSpPr>
            <p:sp>
              <p:nvSpPr>
                <p:cNvPr id="5797" name="Google Shape;5797;p51"/>
                <p:cNvSpPr/>
                <p:nvPr/>
              </p:nvSpPr>
              <p:spPr>
                <a:xfrm flipH="1">
                  <a:off x="7287122" y="1341025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798" name="Google Shape;5798;p51"/>
                <p:cNvCxnSpPr/>
                <p:nvPr/>
              </p:nvCxnSpPr>
              <p:spPr>
                <a:xfrm rot="10800000">
                  <a:off x="7818425" y="1377750"/>
                  <a:ext cx="16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64" y="369022"/>
            <a:ext cx="3089546" cy="4512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641</Words>
  <Application>Microsoft Office PowerPoint</Application>
  <PresentationFormat>Presentación en pantalla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Roboto Light</vt:lpstr>
      <vt:lpstr>Impact</vt:lpstr>
      <vt:lpstr>Proxima Nova</vt:lpstr>
      <vt:lpstr>Proxima Nova Semibold</vt:lpstr>
      <vt:lpstr>Roboto Mono Thin</vt:lpstr>
      <vt:lpstr>Bree Serif</vt:lpstr>
      <vt:lpstr>Arial</vt:lpstr>
      <vt:lpstr>Roboto Black</vt:lpstr>
      <vt:lpstr>WEB PROPOSAL</vt:lpstr>
      <vt:lpstr>Slidesgo Final Pages</vt:lpstr>
      <vt:lpstr>PROYECTO FINAL Grupo N° 12</vt:lpstr>
      <vt:lpstr>Presentación de PowerPoint</vt:lpstr>
      <vt:lpstr>ESTRUCTURA DE LA BASE DE DATOS</vt:lpstr>
      <vt:lpstr>ESTRUCTURA HTML</vt:lpstr>
      <vt:lpstr>README</vt:lpstr>
      <vt:lpstr>INICIO/FIN REPOSITORIO</vt:lpstr>
      <vt:lpstr>DIFICULTADES EN EL DESARROLLO</vt:lpstr>
      <vt:lpstr>MEJORAS A LA BASE DE DATOS Y FUNCIONALIDADES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Federico</dc:creator>
  <cp:lastModifiedBy>Cuenta Microsoft</cp:lastModifiedBy>
  <cp:revision>20</cp:revision>
  <dcterms:modified xsi:type="dcterms:W3CDTF">2023-12-03T12:26:00Z</dcterms:modified>
</cp:coreProperties>
</file>