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4" r:id="rId2"/>
    <p:sldId id="256" r:id="rId3"/>
    <p:sldId id="258" r:id="rId4"/>
    <p:sldId id="259" r:id="rId5"/>
    <p:sldId id="260" r:id="rId6"/>
    <p:sldId id="261" r:id="rId7"/>
    <p:sldId id="262" r:id="rId8"/>
    <p:sldId id="266" r:id="rId9"/>
    <p:sldId id="272" r:id="rId10"/>
    <p:sldId id="267" r:id="rId11"/>
    <p:sldId id="277" r:id="rId12"/>
    <p:sldId id="263" r:id="rId13"/>
    <p:sldId id="265" r:id="rId14"/>
    <p:sldId id="268" r:id="rId15"/>
    <p:sldId id="275" r:id="rId16"/>
    <p:sldId id="276" r:id="rId17"/>
    <p:sldId id="270" r:id="rId18"/>
    <p:sldId id="278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16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365BE-6A14-A14D-AD90-8A530D538C68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2DB6A-7AEE-8444-BF8D-81864BBBE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52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093B70A-E5D0-5841-91C7-E2BDF9DCCC4C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85849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2DB6A-7AEE-8444-BF8D-81864BBBEA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45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2DB6A-7AEE-8444-BF8D-81864BBBEA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71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2DB6A-7AEE-8444-BF8D-81864BBBEA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71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789-3483-EA49-81D8-27825591711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AF16-BB87-B94C-96B1-BDD08FC18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1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789-3483-EA49-81D8-27825591711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AF16-BB87-B94C-96B1-BDD08FC18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789-3483-EA49-81D8-27825591711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AF16-BB87-B94C-96B1-BDD08FC18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5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789-3483-EA49-81D8-27825591711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AF16-BB87-B94C-96B1-BDD08FC18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789-3483-EA49-81D8-27825591711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AF16-BB87-B94C-96B1-BDD08FC18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1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789-3483-EA49-81D8-27825591711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AF16-BB87-B94C-96B1-BDD08FC18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8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789-3483-EA49-81D8-27825591711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AF16-BB87-B94C-96B1-BDD08FC18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7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789-3483-EA49-81D8-27825591711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AF16-BB87-B94C-96B1-BDD08FC18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8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789-3483-EA49-81D8-27825591711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AF16-BB87-B94C-96B1-BDD08FC18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3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789-3483-EA49-81D8-27825591711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AF16-BB87-B94C-96B1-BDD08FC18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1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789-3483-EA49-81D8-27825591711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AF16-BB87-B94C-96B1-BDD08FC18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1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6F789-3483-EA49-81D8-27825591711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AAF16-BB87-B94C-96B1-BDD08FC180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97625"/>
            <a:ext cx="9153525" cy="50323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radeGothic BoldCondTwenty"/>
              <a:cs typeface="TradeGothic BoldCondTwenty"/>
            </a:endParaRPr>
          </a:p>
        </p:txBody>
      </p:sp>
    </p:spTree>
    <p:extLst>
      <p:ext uri="{BB962C8B-B14F-4D97-AF65-F5344CB8AC3E}">
        <p14:creationId xmlns:p14="http://schemas.microsoft.com/office/powerpoint/2010/main" val="39968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727272"/>
                </a:solidFill>
                <a:latin typeface="Arial" charset="0"/>
                <a:cs typeface="Arial" charset="0"/>
              </a:rPr>
              <a:t>Pitch Deck Template</a:t>
            </a:r>
            <a:br>
              <a:rPr lang="en-US" b="1" dirty="0" smtClean="0">
                <a:solidFill>
                  <a:srgbClr val="727272"/>
                </a:solidFill>
                <a:latin typeface="Arial" charset="0"/>
                <a:cs typeface="Arial" charset="0"/>
              </a:rPr>
            </a:br>
            <a:r>
              <a:rPr lang="en-US" sz="2200" b="1" i="1" dirty="0" smtClean="0">
                <a:solidFill>
                  <a:srgbClr val="727272"/>
                </a:solidFill>
                <a:latin typeface="Arial" charset="0"/>
                <a:cs typeface="Arial" charset="0"/>
              </a:rPr>
              <a:t>Adapted from </a:t>
            </a:r>
            <a:r>
              <a:rPr lang="en-US" sz="2200" b="1" i="1" dirty="0" err="1" smtClean="0">
                <a:solidFill>
                  <a:srgbClr val="727272"/>
                </a:solidFill>
                <a:latin typeface="Arial" charset="0"/>
                <a:cs typeface="Arial" charset="0"/>
              </a:rPr>
              <a:t>Crowdfunder.com</a:t>
            </a:r>
            <a:endParaRPr lang="en-US" sz="2200" b="1" dirty="0">
              <a:solidFill>
                <a:srgbClr val="727272"/>
              </a:solidFill>
              <a:latin typeface="Arial" charset="0"/>
              <a:cs typeface="Arial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31863" y="1713976"/>
            <a:ext cx="75438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 smtClean="0">
                <a:latin typeface="Arial" charset="0"/>
                <a:cs typeface="Arial" charset="0"/>
              </a:rPr>
              <a:t>General:</a:t>
            </a:r>
          </a:p>
          <a:p>
            <a:pPr eaLnBrk="1" hangingPunct="1"/>
            <a:r>
              <a:rPr lang="en-US" sz="2000" dirty="0" smtClean="0">
                <a:latin typeface="Arial" charset="0"/>
                <a:cs typeface="Arial" charset="0"/>
              </a:rPr>
              <a:t>Your pitch deck represents your company, so design and presentation is important </a:t>
            </a:r>
          </a:p>
          <a:p>
            <a:pPr eaLnBrk="1" hangingPunct="1"/>
            <a:endParaRPr lang="en-US" sz="20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z="2000" b="1" dirty="0" smtClean="0">
                <a:latin typeface="Arial" charset="0"/>
                <a:cs typeface="Arial" charset="0"/>
              </a:rPr>
              <a:t>Common Mistakes: </a:t>
            </a:r>
            <a:endParaRPr lang="en-US" sz="2000" b="1" dirty="0">
              <a:latin typeface="Arial" charset="0"/>
              <a:cs typeface="Arial" charset="0"/>
            </a:endParaRPr>
          </a:p>
          <a:p>
            <a:pPr marL="342900" indent="-342900" eaLnBrk="1" hangingPunct="1">
              <a:buFont typeface="Arial" charset="0"/>
              <a:buChar char="•"/>
            </a:pPr>
            <a:r>
              <a:rPr lang="en-US" sz="2000" dirty="0" smtClean="0">
                <a:latin typeface="Arial" charset="0"/>
                <a:cs typeface="Arial" charset="0"/>
              </a:rPr>
              <a:t>Too </a:t>
            </a:r>
            <a:r>
              <a:rPr lang="en-US" sz="2000" dirty="0">
                <a:latin typeface="Arial" charset="0"/>
                <a:cs typeface="Arial" charset="0"/>
              </a:rPr>
              <a:t>many </a:t>
            </a:r>
            <a:r>
              <a:rPr lang="en-US" sz="2000" dirty="0" smtClean="0">
                <a:latin typeface="Arial" charset="0"/>
                <a:cs typeface="Arial" charset="0"/>
              </a:rPr>
              <a:t>slides and </a:t>
            </a:r>
            <a:r>
              <a:rPr lang="en-US" sz="2000" dirty="0">
                <a:latin typeface="Arial" charset="0"/>
                <a:cs typeface="Arial" charset="0"/>
              </a:rPr>
              <a:t>too much </a:t>
            </a:r>
            <a:r>
              <a:rPr lang="en-US" sz="2000" dirty="0" smtClean="0">
                <a:latin typeface="Arial" charset="0"/>
                <a:cs typeface="Arial" charset="0"/>
              </a:rPr>
              <a:t>information or text on each slide</a:t>
            </a:r>
            <a:endParaRPr lang="en-US" sz="2000" dirty="0">
              <a:latin typeface="Arial" charset="0"/>
              <a:cs typeface="Arial" charset="0"/>
            </a:endParaRPr>
          </a:p>
          <a:p>
            <a:pPr marL="342900" indent="-342900" eaLnBrk="1" hangingPunct="1">
              <a:buFont typeface="Arial" charset="0"/>
              <a:buChar char="•"/>
            </a:pPr>
            <a:r>
              <a:rPr lang="en-US" sz="2000" dirty="0" smtClean="0">
                <a:latin typeface="Arial" charset="0"/>
                <a:cs typeface="Arial" charset="0"/>
              </a:rPr>
              <a:t>Not giving competitors enough credit – we are smart people and can easily find out whether you have real competitors </a:t>
            </a:r>
            <a:endParaRPr lang="en-US" sz="2000" dirty="0">
              <a:latin typeface="Arial" charset="0"/>
              <a:cs typeface="Arial" charset="0"/>
            </a:endParaRPr>
          </a:p>
          <a:p>
            <a:pPr marL="342900" indent="-342900" eaLnBrk="1" hangingPunct="1">
              <a:buFont typeface="Arial" charset="0"/>
              <a:buChar char="•"/>
            </a:pPr>
            <a:r>
              <a:rPr lang="en-US" sz="2000" dirty="0" smtClean="0">
                <a:latin typeface="Arial" charset="0"/>
                <a:cs typeface="Arial" charset="0"/>
              </a:rPr>
              <a:t>Bad assumptions – make sure you can back up all your assumptions with data or research</a:t>
            </a:r>
          </a:p>
          <a:p>
            <a:pPr marL="342900" indent="-342900" eaLnBrk="1" hangingPunct="1">
              <a:buFont typeface="Arial" charset="0"/>
              <a:buChar char="•"/>
            </a:pPr>
            <a:endParaRPr lang="en-US" sz="2000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sz="2000" dirty="0" smtClean="0">
                <a:latin typeface="Arial" charset="0"/>
                <a:cs typeface="Arial" charset="0"/>
              </a:rPr>
              <a:t>These guidelines are the basic foundation of what we expect to see during a pitch, please use and adapt them to suit your own company</a:t>
            </a:r>
            <a:endParaRPr lang="en-US" sz="2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174"/>
            <a:ext cx="8229600" cy="1143000"/>
          </a:xfrm>
        </p:spPr>
        <p:txBody>
          <a:bodyPr/>
          <a:lstStyle/>
          <a:p>
            <a:r>
              <a:rPr lang="en-US" dirty="0" smtClean="0"/>
              <a:t>Revenue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List your revenue streams here and explain them</a:t>
            </a:r>
          </a:p>
          <a:p>
            <a:r>
              <a:rPr lang="en-US" dirty="0" smtClean="0"/>
              <a:t>Basically, how will you make money and how much do you think you will be able to make?</a:t>
            </a:r>
          </a:p>
          <a:p>
            <a:r>
              <a:rPr lang="en-US" dirty="0" smtClean="0"/>
              <a:t>When you make assumptions, be sure to note them</a:t>
            </a:r>
          </a:p>
          <a:p>
            <a:r>
              <a:rPr lang="en-US" dirty="0" smtClean="0"/>
              <a:t>Give us your </a:t>
            </a:r>
            <a:r>
              <a:rPr lang="en-US" u="sng" dirty="0" smtClean="0"/>
              <a:t>prices</a:t>
            </a:r>
            <a:r>
              <a:rPr lang="en-US" dirty="0"/>
              <a:t> </a:t>
            </a:r>
            <a:r>
              <a:rPr lang="en-US" dirty="0" smtClean="0"/>
              <a:t>as well as your projected revenue</a:t>
            </a:r>
          </a:p>
          <a:p>
            <a:r>
              <a:rPr lang="en-US" dirty="0" smtClean="0"/>
              <a:t>If you have a subscription or </a:t>
            </a:r>
            <a:r>
              <a:rPr lang="en-US" dirty="0" err="1" smtClean="0"/>
              <a:t>freemium</a:t>
            </a:r>
            <a:r>
              <a:rPr lang="en-US" dirty="0" smtClean="0"/>
              <a:t> model, you should specify which features come with which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Traction/Achievements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</a:t>
            </a:r>
            <a:r>
              <a:rPr lang="en-US" dirty="0"/>
              <a:t>in any achievements (e.g. July 2015 - Won Second Place in MENA Pitch Competition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Number of viewers, users, and/or customers </a:t>
            </a:r>
          </a:p>
          <a:p>
            <a:r>
              <a:rPr lang="en-US" dirty="0" smtClean="0"/>
              <a:t>Growth of engagement or revenue over weekly, monthly and etc. </a:t>
            </a:r>
            <a:endParaRPr lang="en-US" dirty="0"/>
          </a:p>
          <a:p>
            <a:r>
              <a:rPr lang="en-US" dirty="0"/>
              <a:t>The achievements you list on your timeline should be related to your product or </a:t>
            </a:r>
            <a:r>
              <a:rPr lang="en-US" dirty="0" smtClean="0"/>
              <a:t>company, </a:t>
            </a:r>
            <a:r>
              <a:rPr lang="en-US" dirty="0"/>
              <a:t>y</a:t>
            </a:r>
            <a:r>
              <a:rPr lang="en-US" dirty="0" smtClean="0"/>
              <a:t>our </a:t>
            </a:r>
            <a:r>
              <a:rPr lang="en-US" i="1" dirty="0"/>
              <a:t>personal</a:t>
            </a:r>
            <a:r>
              <a:rPr lang="en-US" dirty="0"/>
              <a:t> achievements should go on the ‘Team’ slide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1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107"/>
            <a:ext cx="8229600" cy="1143000"/>
          </a:xfrm>
        </p:spPr>
        <p:txBody>
          <a:bodyPr/>
          <a:lstStyle/>
          <a:p>
            <a:r>
              <a:rPr lang="en-US" dirty="0" smtClean="0"/>
              <a:t>Competitive Landscape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945308"/>
              </p:ext>
            </p:extLst>
          </p:nvPr>
        </p:nvGraphicFramePr>
        <p:xfrm>
          <a:off x="457200" y="1397004"/>
          <a:ext cx="8229600" cy="472694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YOUR</a:t>
                      </a:r>
                      <a:r>
                        <a:rPr lang="en-US" sz="1600" baseline="0" dirty="0" smtClean="0"/>
                        <a:t> COMPANY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COMPETITOR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COMPETITOR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COMPETITOR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COMPETITOR 4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7470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r>
                        <a:rPr lang="en-US" baseline="0" dirty="0" smtClean="0"/>
                        <a:t> F</a:t>
                      </a:r>
                      <a:r>
                        <a:rPr lang="en-US" dirty="0" smtClean="0"/>
                        <a:t>EATURE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0" i="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35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0" i="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✖</a:t>
                      </a:r>
                      <a:endParaRPr lang="en-US" sz="35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0" i="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35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0" i="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✖</a:t>
                      </a:r>
                      <a:endParaRPr lang="en-US" sz="35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0" i="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✖</a:t>
                      </a:r>
                      <a:endParaRPr lang="en-US" sz="35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77470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r>
                        <a:rPr lang="en-US" baseline="0" dirty="0" smtClean="0"/>
                        <a:t> F</a:t>
                      </a:r>
                      <a:r>
                        <a:rPr lang="en-US" dirty="0" smtClean="0"/>
                        <a:t>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0" i="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35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0" i="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✖</a:t>
                      </a:r>
                      <a:endParaRPr lang="en-US" sz="35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0" i="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✖</a:t>
                      </a:r>
                      <a:endParaRPr lang="en-US" sz="35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0" i="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35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0" i="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35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  <a:tr h="77470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r>
                        <a:rPr lang="en-US" baseline="0" dirty="0" smtClean="0"/>
                        <a:t> FEATURE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0" i="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35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0" i="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✖</a:t>
                      </a:r>
                      <a:endParaRPr lang="en-US" sz="35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0" i="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35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0" i="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35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0" i="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35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  <a:tr h="774700">
                <a:tc>
                  <a:txBody>
                    <a:bodyPr/>
                    <a:lstStyle/>
                    <a:p>
                      <a:r>
                        <a:rPr lang="en-US" dirty="0" smtClean="0"/>
                        <a:t>KEY FEATURE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0" i="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35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0" i="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35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0" i="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✖</a:t>
                      </a:r>
                      <a:endParaRPr lang="en-US" sz="35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0" i="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✖</a:t>
                      </a:r>
                      <a:endParaRPr lang="en-US" sz="35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0" i="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✖</a:t>
                      </a:r>
                      <a:endParaRPr lang="en-US" sz="35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774700">
                <a:tc>
                  <a:txBody>
                    <a:bodyPr/>
                    <a:lstStyle/>
                    <a:p>
                      <a:r>
                        <a:rPr lang="en-US" dirty="0" smtClean="0"/>
                        <a:t>KEY FEATURE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0" i="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35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0" i="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35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0" i="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35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0" i="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35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0" i="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✖</a:t>
                      </a:r>
                      <a:endParaRPr lang="en-US" sz="35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36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10"/>
            <a:ext cx="8229600" cy="1143000"/>
          </a:xfrm>
        </p:spPr>
        <p:txBody>
          <a:bodyPr/>
          <a:lstStyle/>
          <a:p>
            <a:r>
              <a:rPr lang="en-US" dirty="0" smtClean="0"/>
              <a:t>Roadmap (Timeline)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5329"/>
            <a:ext cx="8229600" cy="5127097"/>
          </a:xfrm>
        </p:spPr>
        <p:txBody>
          <a:bodyPr>
            <a:normAutofit/>
          </a:bodyPr>
          <a:lstStyle/>
          <a:p>
            <a:r>
              <a:rPr lang="en-US" dirty="0" smtClean="0"/>
              <a:t>List a timeline of the development of your product or company so far (e.g. June 2015 - Minimum Viable Product released)</a:t>
            </a:r>
            <a:endParaRPr lang="en-US" dirty="0"/>
          </a:p>
          <a:p>
            <a:r>
              <a:rPr lang="en-US" dirty="0" smtClean="0"/>
              <a:t>Include upcoming milestones you would like to reach (e.g. December 2016 - Release </a:t>
            </a:r>
            <a:r>
              <a:rPr lang="en-US" dirty="0"/>
              <a:t>f</a:t>
            </a:r>
            <a:r>
              <a:rPr lang="en-US" dirty="0" smtClean="0"/>
              <a:t>ull version of product)</a:t>
            </a:r>
            <a:endParaRPr lang="en-US" dirty="0"/>
          </a:p>
          <a:p>
            <a:r>
              <a:rPr lang="en-US" dirty="0" smtClean="0"/>
              <a:t>Include a 3 month plan on how you plan to execute</a:t>
            </a:r>
          </a:p>
        </p:txBody>
      </p:sp>
    </p:spTree>
    <p:extLst>
      <p:ext uri="{BB962C8B-B14F-4D97-AF65-F5344CB8AC3E}">
        <p14:creationId xmlns:p14="http://schemas.microsoft.com/office/powerpoint/2010/main" val="238520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5620"/>
            <a:ext cx="8229600" cy="1143000"/>
          </a:xfrm>
        </p:spPr>
        <p:txBody>
          <a:bodyPr/>
          <a:lstStyle/>
          <a:p>
            <a:r>
              <a:rPr lang="en-US" dirty="0" smtClean="0"/>
              <a:t>Financials - First Three Months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902025"/>
              </p:ext>
            </p:extLst>
          </p:nvPr>
        </p:nvGraphicFramePr>
        <p:xfrm>
          <a:off x="528827" y="1011218"/>
          <a:ext cx="8157973" cy="5216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145"/>
                <a:gridCol w="1599603"/>
                <a:gridCol w="1599603"/>
                <a:gridCol w="1519622"/>
              </a:tblGrid>
              <a:tr h="57783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Month 1</a:t>
                      </a:r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Month 2</a:t>
                      </a:r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Month 3</a:t>
                      </a:r>
                      <a:endParaRPr lang="en-US" sz="1300" dirty="0"/>
                    </a:p>
                  </a:txBody>
                  <a:tcPr marL="41762" marR="41762" marT="20881" marB="20881"/>
                </a:tc>
              </a:tr>
              <a:tr h="1015665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Total Revenues – </a:t>
                      </a:r>
                      <a:r>
                        <a:rPr lang="en-US" sz="1300" b="1" dirty="0" smtClean="0"/>
                        <a:t>THE AMOUNT</a:t>
                      </a:r>
                      <a:r>
                        <a:rPr lang="en-US" sz="1300" b="1" baseline="0" dirty="0" smtClean="0"/>
                        <a:t> OF MONEY YOUR COMPANY IS MAKING</a:t>
                      </a:r>
                      <a:endParaRPr lang="en-US" sz="1300" b="1" dirty="0" smtClean="0"/>
                    </a:p>
                    <a:p>
                      <a:r>
                        <a:rPr lang="en-US" sz="1300" dirty="0" smtClean="0"/>
                        <a:t>      From Revenue</a:t>
                      </a:r>
                      <a:r>
                        <a:rPr lang="en-US" sz="1300" baseline="0" dirty="0" smtClean="0"/>
                        <a:t> Stream 1</a:t>
                      </a:r>
                    </a:p>
                    <a:p>
                      <a:r>
                        <a:rPr lang="en-US" sz="1300" dirty="0" smtClean="0"/>
                        <a:t>      From Revenue Stream 2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      From Revenue Stream 3</a:t>
                      </a:r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</a:tr>
              <a:tr h="44942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Cost of Sales – </a:t>
                      </a:r>
                      <a:r>
                        <a:rPr lang="en-US" sz="1300" b="1" dirty="0" smtClean="0"/>
                        <a:t>HOW MUCH</a:t>
                      </a:r>
                      <a:r>
                        <a:rPr lang="en-US" sz="1300" b="1" baseline="0" dirty="0" smtClean="0"/>
                        <a:t> IT COSTS TO PRODUCE YOUR PRODUCT/SERVICE</a:t>
                      </a:r>
                      <a:endParaRPr lang="en-US" sz="1300" b="1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</a:tr>
              <a:tr h="406666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Gross</a:t>
                      </a:r>
                      <a:r>
                        <a:rPr lang="en-US" sz="1300" baseline="0" dirty="0" smtClean="0"/>
                        <a:t> Profit – </a:t>
                      </a:r>
                      <a:r>
                        <a:rPr lang="en-US" sz="1300" b="1" baseline="0" dirty="0" smtClean="0"/>
                        <a:t>YOUR REVENUE MINUS YOUR COST OF SALES</a:t>
                      </a:r>
                      <a:endParaRPr lang="en-US" sz="1300" b="1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</a:tr>
              <a:tr h="406666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Gross Profit Margin – </a:t>
                      </a:r>
                      <a:r>
                        <a:rPr lang="en-US" sz="1300" b="1" dirty="0" smtClean="0"/>
                        <a:t>YOUR</a:t>
                      </a:r>
                      <a:r>
                        <a:rPr lang="en-US" sz="1300" b="1" baseline="0" dirty="0" smtClean="0"/>
                        <a:t> GROSS PROFIT DIVIDED BY YOUR REVENUE (%)</a:t>
                      </a:r>
                      <a:endParaRPr lang="en-US" sz="1300" b="1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</a:tr>
              <a:tr h="1404585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General</a:t>
                      </a:r>
                      <a:r>
                        <a:rPr lang="en-US" sz="1300" baseline="0" dirty="0" smtClean="0"/>
                        <a:t> and Administrative Expenses</a:t>
                      </a:r>
                    </a:p>
                    <a:p>
                      <a:r>
                        <a:rPr lang="en-US" sz="1300" baseline="0" dirty="0" smtClean="0"/>
                        <a:t>     Salaries</a:t>
                      </a:r>
                    </a:p>
                    <a:p>
                      <a:r>
                        <a:rPr lang="en-US" sz="1300" baseline="0" dirty="0" smtClean="0"/>
                        <a:t>     Website</a:t>
                      </a:r>
                    </a:p>
                    <a:p>
                      <a:r>
                        <a:rPr lang="en-US" sz="1300" baseline="0" dirty="0" smtClean="0"/>
                        <a:t>     Marketing</a:t>
                      </a:r>
                    </a:p>
                    <a:p>
                      <a:r>
                        <a:rPr lang="en-US" sz="1300" baseline="0" dirty="0" smtClean="0"/>
                        <a:t>     Rent</a:t>
                      </a:r>
                    </a:p>
                    <a:p>
                      <a:r>
                        <a:rPr lang="en-US" sz="1300" baseline="0" dirty="0" smtClean="0"/>
                        <a:t>     Other</a:t>
                      </a:r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</a:tr>
              <a:tr h="41725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Net Profit – </a:t>
                      </a:r>
                      <a:r>
                        <a:rPr lang="en-US" sz="1300" b="1" dirty="0" smtClean="0"/>
                        <a:t>YOUR GROSS PROFIT MINUS</a:t>
                      </a:r>
                      <a:r>
                        <a:rPr lang="en-US" sz="1300" b="1" baseline="0" dirty="0" smtClean="0"/>
                        <a:t> YOUR GENERAL AND ADMINISTRATIVE EXPENSES</a:t>
                      </a:r>
                      <a:endParaRPr lang="en-US" sz="1300" b="1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41762" marR="41762" marT="20881" marB="20881"/>
                </a:tc>
              </a:tr>
              <a:tr h="4066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Net Profit Margin -  </a:t>
                      </a:r>
                      <a:r>
                        <a:rPr lang="en-US" sz="1300" b="1" dirty="0" smtClean="0"/>
                        <a:t>YOUR</a:t>
                      </a:r>
                      <a:r>
                        <a:rPr lang="en-US" sz="1300" b="1" baseline="0" dirty="0" smtClean="0"/>
                        <a:t> NET PROFIT DIVIDED BY YOUR REVENUE (%)</a:t>
                      </a:r>
                      <a:endParaRPr lang="en-US" sz="1300" b="1" dirty="0" smtClean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13467" y="-1049867"/>
            <a:ext cx="5672666" cy="10498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SURE TO ROUND TO THE NEAREST JD, LIST THE CURRENCY (JD VS. USD), AND EXPLAIN ANY LARGE JUMPS IN REVENUE / EXPENSES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9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5620"/>
            <a:ext cx="8229600" cy="1143000"/>
          </a:xfrm>
        </p:spPr>
        <p:txBody>
          <a:bodyPr/>
          <a:lstStyle/>
          <a:p>
            <a:r>
              <a:rPr lang="en-US" dirty="0" smtClean="0"/>
              <a:t>Financials – First Four Years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47879"/>
              </p:ext>
            </p:extLst>
          </p:nvPr>
        </p:nvGraphicFramePr>
        <p:xfrm>
          <a:off x="457200" y="977380"/>
          <a:ext cx="8229600" cy="5445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568"/>
                <a:gridCol w="1360265"/>
                <a:gridCol w="1360265"/>
                <a:gridCol w="1292251"/>
                <a:gridCol w="1292251"/>
              </a:tblGrid>
              <a:tr h="58158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Year 1</a:t>
                      </a:r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Year 2</a:t>
                      </a:r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Year 3</a:t>
                      </a:r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Year 4</a:t>
                      </a:r>
                    </a:p>
                    <a:p>
                      <a:endParaRPr lang="en-US" sz="1300" dirty="0"/>
                    </a:p>
                  </a:txBody>
                  <a:tcPr marL="41762" marR="41762" marT="20881" marB="20881"/>
                </a:tc>
              </a:tr>
              <a:tr h="1039059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Total Revenues – </a:t>
                      </a:r>
                      <a:r>
                        <a:rPr lang="en-US" sz="1300" b="1" dirty="0" smtClean="0"/>
                        <a:t>THE AMOUNT</a:t>
                      </a:r>
                      <a:r>
                        <a:rPr lang="en-US" sz="1300" b="1" baseline="0" dirty="0" smtClean="0"/>
                        <a:t> OF MONEY YOUR COMPANY IS MAKING</a:t>
                      </a:r>
                      <a:endParaRPr lang="en-US" sz="1300" b="1" dirty="0" smtClean="0"/>
                    </a:p>
                    <a:p>
                      <a:r>
                        <a:rPr lang="en-US" sz="1300" dirty="0" smtClean="0"/>
                        <a:t>      From Revenue</a:t>
                      </a:r>
                      <a:r>
                        <a:rPr lang="en-US" sz="1300" baseline="0" dirty="0" smtClean="0"/>
                        <a:t> Stream 1</a:t>
                      </a:r>
                    </a:p>
                    <a:p>
                      <a:r>
                        <a:rPr lang="en-US" sz="1300" dirty="0" smtClean="0"/>
                        <a:t>      From Revenue Stream 2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      From Revenue Stream 3</a:t>
                      </a:r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</a:tr>
              <a:tr h="452339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Cost of Sales – </a:t>
                      </a:r>
                      <a:r>
                        <a:rPr lang="en-US" sz="1300" b="1" dirty="0" smtClean="0"/>
                        <a:t>HOW MUCH</a:t>
                      </a:r>
                      <a:r>
                        <a:rPr lang="en-US" sz="1300" b="1" baseline="0" dirty="0" smtClean="0"/>
                        <a:t> IT COSTS TO PRODUCE YOUR PRODUCT/SERVICE</a:t>
                      </a:r>
                      <a:endParaRPr lang="en-US" sz="1300" b="1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</a:tr>
              <a:tr h="44084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Gross</a:t>
                      </a:r>
                      <a:r>
                        <a:rPr lang="en-US" sz="1300" baseline="0" dirty="0" smtClean="0"/>
                        <a:t> Profit – </a:t>
                      </a:r>
                      <a:r>
                        <a:rPr lang="en-US" sz="1300" b="1" baseline="0" dirty="0" smtClean="0"/>
                        <a:t>YOUR REVENUE MINUS YOUR COST OF SALES</a:t>
                      </a:r>
                      <a:endParaRPr lang="en-US" sz="1300" b="1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</a:tr>
              <a:tr h="44084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Gross Profit Margin – </a:t>
                      </a:r>
                      <a:r>
                        <a:rPr lang="en-US" sz="1300" b="1" dirty="0" smtClean="0"/>
                        <a:t>YOUR</a:t>
                      </a:r>
                      <a:r>
                        <a:rPr lang="en-US" sz="1300" b="1" baseline="0" dirty="0" smtClean="0"/>
                        <a:t> GROSS PROFIT DIVIDED BY YOUR REVENUE (%)</a:t>
                      </a:r>
                      <a:endParaRPr lang="en-US" sz="1300" b="1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</a:tr>
              <a:tr h="141369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General</a:t>
                      </a:r>
                      <a:r>
                        <a:rPr lang="en-US" sz="1300" baseline="0" dirty="0" smtClean="0"/>
                        <a:t> and Administrative Expenses</a:t>
                      </a:r>
                    </a:p>
                    <a:p>
                      <a:r>
                        <a:rPr lang="en-US" sz="1300" baseline="0" dirty="0" smtClean="0"/>
                        <a:t>     Salaries</a:t>
                      </a:r>
                    </a:p>
                    <a:p>
                      <a:r>
                        <a:rPr lang="en-US" sz="1300" baseline="0" dirty="0" smtClean="0"/>
                        <a:t>     Website</a:t>
                      </a:r>
                    </a:p>
                    <a:p>
                      <a:r>
                        <a:rPr lang="en-US" sz="1300" baseline="0" dirty="0" smtClean="0"/>
                        <a:t>     Marketing</a:t>
                      </a:r>
                    </a:p>
                    <a:p>
                      <a:r>
                        <a:rPr lang="en-US" sz="1300" baseline="0" dirty="0" smtClean="0"/>
                        <a:t>     Rent</a:t>
                      </a:r>
                    </a:p>
                    <a:p>
                      <a:r>
                        <a:rPr lang="en-US" sz="1300" baseline="0" dirty="0" smtClean="0"/>
                        <a:t>     Other</a:t>
                      </a:r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</a:tr>
              <a:tr h="44084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Net Profit – </a:t>
                      </a:r>
                      <a:r>
                        <a:rPr lang="en-US" sz="1300" b="1" dirty="0" smtClean="0"/>
                        <a:t>YOUR GROSS PROFIT MINUS</a:t>
                      </a:r>
                      <a:r>
                        <a:rPr lang="en-US" sz="1300" b="1" baseline="0" dirty="0" smtClean="0"/>
                        <a:t> YOUR GENERAL AND ADMINISTRATIVE EXPENSES</a:t>
                      </a:r>
                      <a:endParaRPr lang="en-US" sz="1300" b="1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</a:tr>
              <a:tr h="4408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Net Profit Margin -  </a:t>
                      </a:r>
                      <a:r>
                        <a:rPr lang="en-US" sz="1300" b="1" dirty="0" smtClean="0"/>
                        <a:t>YOUR</a:t>
                      </a:r>
                      <a:r>
                        <a:rPr lang="en-US" sz="1300" b="1" baseline="0" dirty="0" smtClean="0"/>
                        <a:t> NET PROFIT DIVIDED BY YOUR REVENUE (%)</a:t>
                      </a:r>
                      <a:endParaRPr lang="en-US" sz="1300" b="1" dirty="0" smtClean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41762" marR="41762" marT="20881" marB="20881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13467" y="-1049867"/>
            <a:ext cx="5672666" cy="10498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SURE TO ROUND TO THE NEAREST JD, LIST THE CURRENCY (JD VS. USD), AND EXPLAIN ANY LARGE JUMPS IN REVENUE / EXPENSES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1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Financials- For the First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attach an excel sheet of a detailed projected income statement for the first year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25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here the funding required for the first three months and for the first year (e.g. 11,000 JD for the first three months, 30,000 JD for the first year)</a:t>
            </a:r>
          </a:p>
          <a:p>
            <a:r>
              <a:rPr lang="en-US" dirty="0" smtClean="0"/>
              <a:t>Explain what it will be used for </a:t>
            </a:r>
          </a:p>
          <a:p>
            <a:r>
              <a:rPr lang="en-US" dirty="0" smtClean="0"/>
              <a:t>List the milestones you hope to achieve in this period with these funds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0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Give a final impression by highlighting the main features of your product and why exactly we should invest in it over similar </a:t>
            </a:r>
            <a:r>
              <a:rPr lang="en-US" dirty="0" smtClean="0"/>
              <a:t>products</a:t>
            </a:r>
            <a:endParaRPr lang="en-US" dirty="0"/>
          </a:p>
          <a:p>
            <a:pPr fontAlgn="base"/>
            <a:r>
              <a:rPr lang="en-US" dirty="0"/>
              <a:t>Explain what makes it different and unique, how it stands out and how your team is qualified to lead </a:t>
            </a:r>
            <a:r>
              <a:rPr lang="en-US" dirty="0" smtClean="0"/>
              <a:t>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11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/>
                <a:cs typeface="Arial"/>
              </a:rPr>
              <a:t>Your Company Name</a:t>
            </a:r>
            <a:br>
              <a:rPr lang="en-US" b="1" dirty="0" smtClean="0">
                <a:latin typeface="Arial"/>
                <a:cs typeface="Arial"/>
              </a:rPr>
            </a:br>
            <a:r>
              <a:rPr lang="en-US" b="1" dirty="0" smtClean="0">
                <a:latin typeface="Arial"/>
                <a:cs typeface="Arial"/>
              </a:rPr>
              <a:t>Your Company Logo</a:t>
            </a:r>
          </a:p>
          <a:p>
            <a:r>
              <a:rPr lang="en-US" sz="3000" b="1" i="1" dirty="0" smtClean="0">
                <a:latin typeface="Arial"/>
                <a:cs typeface="Arial"/>
              </a:rPr>
              <a:t>“Your Company Slogan”</a:t>
            </a:r>
            <a:endParaRPr lang="en-US" sz="3000" b="1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899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Your Company Name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Your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Company Logo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911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description of your company</a:t>
            </a:r>
          </a:p>
          <a:p>
            <a:r>
              <a:rPr lang="en-US" dirty="0" smtClean="0"/>
              <a:t>What is your product?</a:t>
            </a:r>
          </a:p>
          <a:p>
            <a:r>
              <a:rPr lang="en-US" dirty="0" smtClean="0"/>
              <a:t>Have you launched yet?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Describe your business in 140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651738"/>
            <a:ext cx="4040188" cy="639762"/>
          </a:xfrm>
        </p:spPr>
        <p:txBody>
          <a:bodyPr/>
          <a:lstStyle/>
          <a:p>
            <a:r>
              <a:rPr lang="en-US" dirty="0" smtClean="0"/>
              <a:t>Your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291500"/>
            <a:ext cx="4040188" cy="2147513"/>
          </a:xfrm>
        </p:spPr>
        <p:txBody>
          <a:bodyPr/>
          <a:lstStyle/>
          <a:p>
            <a:r>
              <a:rPr lang="en-US" dirty="0" smtClean="0"/>
              <a:t>Your role in the company</a:t>
            </a:r>
          </a:p>
          <a:p>
            <a:r>
              <a:rPr lang="en-US" dirty="0" smtClean="0"/>
              <a:t>Your work experience</a:t>
            </a:r>
          </a:p>
          <a:p>
            <a:r>
              <a:rPr lang="en-US" dirty="0" smtClean="0"/>
              <a:t>Your education</a:t>
            </a:r>
          </a:p>
          <a:p>
            <a:r>
              <a:rPr lang="en-US" dirty="0" smtClean="0"/>
              <a:t>Your achievements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3651738"/>
            <a:ext cx="4041775" cy="639762"/>
          </a:xfrm>
        </p:spPr>
        <p:txBody>
          <a:bodyPr/>
          <a:lstStyle/>
          <a:p>
            <a:r>
              <a:rPr lang="en-US" dirty="0" smtClean="0"/>
              <a:t>Co-Founder’s Name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4291500"/>
            <a:ext cx="4041775" cy="2147513"/>
          </a:xfrm>
        </p:spPr>
        <p:txBody>
          <a:bodyPr/>
          <a:lstStyle/>
          <a:p>
            <a:r>
              <a:rPr lang="en-US" dirty="0" smtClean="0"/>
              <a:t>Your role in the company</a:t>
            </a:r>
          </a:p>
          <a:p>
            <a:r>
              <a:rPr lang="en-US" dirty="0" smtClean="0"/>
              <a:t>Your work experience</a:t>
            </a:r>
          </a:p>
          <a:p>
            <a:r>
              <a:rPr lang="en-US" dirty="0" smtClean="0"/>
              <a:t>Your education</a:t>
            </a:r>
          </a:p>
          <a:p>
            <a:r>
              <a:rPr lang="en-US" dirty="0" smtClean="0"/>
              <a:t>Your achievements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7987" y="1535112"/>
            <a:ext cx="1986280" cy="211662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000" dirty="0" smtClean="0"/>
              <a:t>PHOTO OF YOU</a:t>
            </a:r>
            <a:endParaRPr lang="en-US" sz="3000" dirty="0"/>
          </a:p>
        </p:txBody>
      </p:sp>
      <p:sp>
        <p:nvSpPr>
          <p:cNvPr id="8" name="Rectangle 7"/>
          <p:cNvSpPr/>
          <p:nvPr/>
        </p:nvSpPr>
        <p:spPr>
          <a:xfrm>
            <a:off x="5667587" y="1535112"/>
            <a:ext cx="1986280" cy="211662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000" dirty="0" smtClean="0"/>
              <a:t>PHOTO OF YOUR CO-FOUNDER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683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current problem that your target market is facing? </a:t>
            </a:r>
          </a:p>
          <a:p>
            <a:r>
              <a:rPr lang="en-US" dirty="0" smtClean="0"/>
              <a:t>Be specific and try to identify what exactly are the ‘pain points’ being experienced</a:t>
            </a:r>
          </a:p>
          <a:p>
            <a:r>
              <a:rPr lang="en-US" dirty="0" smtClean="0"/>
              <a:t>Make sure that the ‘pain points’ you are solving are ones that your competitors are not directly addressing, or are not adequately addressing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3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your solution?</a:t>
            </a:r>
          </a:p>
          <a:p>
            <a:r>
              <a:rPr lang="en-US" dirty="0" smtClean="0"/>
              <a:t>How is your company directly addressing ALL of the ‘pain points’ you mentioned in the previous slide?</a:t>
            </a:r>
          </a:p>
          <a:p>
            <a:r>
              <a:rPr lang="en-US" dirty="0" smtClean="0"/>
              <a:t>How is this solution unique and different from any other solution</a:t>
            </a:r>
          </a:p>
          <a:p>
            <a:r>
              <a:rPr lang="en-US" dirty="0" smtClean="0"/>
              <a:t>Clearly differentiating your solution from an alternative is </a:t>
            </a:r>
            <a:r>
              <a:rPr lang="en-US" b="1" dirty="0" smtClean="0"/>
              <a:t>key</a:t>
            </a:r>
            <a:r>
              <a:rPr lang="en-US" dirty="0" smtClean="0"/>
              <a:t> to a successful pitch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6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43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3" y="1163643"/>
            <a:ext cx="7755467" cy="4910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ADD ANY EXISTING PICTURES OR VIDEOS OF YOUR PRODUCT 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0409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15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Market 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44"/>
            <a:ext cx="8229600" cy="511862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 this slide you need to address two major points: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What is the overall market size that your product/company hopes to capture? </a:t>
            </a:r>
          </a:p>
          <a:p>
            <a:pPr lvl="2"/>
            <a:r>
              <a:rPr lang="en-US" dirty="0" smtClean="0"/>
              <a:t>How do you position your company within the market ? </a:t>
            </a:r>
          </a:p>
          <a:p>
            <a:pPr lvl="2"/>
            <a:r>
              <a:rPr lang="en-US" dirty="0" smtClean="0"/>
              <a:t>How much are people or business currently spending in the market ?  </a:t>
            </a:r>
          </a:p>
          <a:p>
            <a:pPr lvl="2"/>
            <a:r>
              <a:rPr lang="en-US" dirty="0" smtClean="0"/>
              <a:t>To forecast the size of your market use the bottom up approach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 smtClean="0"/>
              <a:t>Who are your target customers? </a:t>
            </a:r>
          </a:p>
          <a:p>
            <a:pPr lvl="2"/>
            <a:r>
              <a:rPr lang="en-US" dirty="0" smtClean="0"/>
              <a:t>What demographic are you trying to reach? You can narrow it down by age, gender, location, income level, interest, etc.</a:t>
            </a:r>
          </a:p>
          <a:p>
            <a:pPr lvl="2"/>
            <a:r>
              <a:rPr lang="en-US" dirty="0" smtClean="0"/>
              <a:t>How many customers do you have? How many could you reach?</a:t>
            </a:r>
          </a:p>
          <a:p>
            <a:pPr lvl="2"/>
            <a:r>
              <a:rPr lang="en-US" dirty="0" smtClean="0"/>
              <a:t>How much can/would they pay for your product or service?</a:t>
            </a:r>
          </a:p>
        </p:txBody>
      </p:sp>
    </p:spTree>
    <p:extLst>
      <p:ext uri="{BB962C8B-B14F-4D97-AF65-F5344CB8AC3E}">
        <p14:creationId xmlns:p14="http://schemas.microsoft.com/office/powerpoint/2010/main" val="13438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and Growth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your marketing strategy?</a:t>
            </a:r>
          </a:p>
          <a:p>
            <a:r>
              <a:rPr lang="en-US" dirty="0" smtClean="0"/>
              <a:t>How will you reach and encourage people to join your service/platform/product? </a:t>
            </a:r>
          </a:p>
          <a:p>
            <a:r>
              <a:rPr lang="en-US" dirty="0" smtClean="0"/>
              <a:t>How do you plan to expand beyond your initial target customers?</a:t>
            </a:r>
          </a:p>
        </p:txBody>
      </p:sp>
    </p:spTree>
    <p:extLst>
      <p:ext uri="{BB962C8B-B14F-4D97-AF65-F5344CB8AC3E}">
        <p14:creationId xmlns:p14="http://schemas.microsoft.com/office/powerpoint/2010/main" val="321885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1071</Words>
  <Application>Microsoft Macintosh PowerPoint</Application>
  <PresentationFormat>On-screen Show (4:3)</PresentationFormat>
  <Paragraphs>163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ＭＳ Ｐゴシック</vt:lpstr>
      <vt:lpstr>TradeGothic BoldCondTwenty</vt:lpstr>
      <vt:lpstr>Zapf Dingbats</vt:lpstr>
      <vt:lpstr>Arial</vt:lpstr>
      <vt:lpstr>Office Theme</vt:lpstr>
      <vt:lpstr>Pitch Deck Template Adapted from Crowdfunder.com</vt:lpstr>
      <vt:lpstr>Your Company Name Your Company Logo</vt:lpstr>
      <vt:lpstr>Overview</vt:lpstr>
      <vt:lpstr>Team</vt:lpstr>
      <vt:lpstr>The Problem</vt:lpstr>
      <vt:lpstr>The Solution</vt:lpstr>
      <vt:lpstr>Demo</vt:lpstr>
      <vt:lpstr>Market Opportunity</vt:lpstr>
      <vt:lpstr>Marketing and Growth Strategy</vt:lpstr>
      <vt:lpstr>Revenue Streams</vt:lpstr>
      <vt:lpstr>Traction/Achievements </vt:lpstr>
      <vt:lpstr>Competitive Landscape</vt:lpstr>
      <vt:lpstr>Roadmap (Timeline)</vt:lpstr>
      <vt:lpstr>Financials - First Three Months</vt:lpstr>
      <vt:lpstr>Financials – First Four Years</vt:lpstr>
      <vt:lpstr>Financials- For the First Year</vt:lpstr>
      <vt:lpstr>The Ask</vt:lpstr>
      <vt:lpstr>Summary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Company Name</dc:title>
  <dc:creator>Cason Crane</dc:creator>
  <cp:lastModifiedBy>Microsoft Office User</cp:lastModifiedBy>
  <cp:revision>22</cp:revision>
  <dcterms:created xsi:type="dcterms:W3CDTF">2015-06-30T11:55:08Z</dcterms:created>
  <dcterms:modified xsi:type="dcterms:W3CDTF">2016-11-29T15:06:33Z</dcterms:modified>
</cp:coreProperties>
</file>