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60" r:id="rId5"/>
    <p:sldId id="261" r:id="rId6"/>
    <p:sldId id="262" r:id="rId7"/>
    <p:sldId id="263" r:id="rId8"/>
    <p:sldId id="268" r:id="rId9"/>
    <p:sldId id="271" r:id="rId10"/>
    <p:sldId id="267"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126337-42D4-4664-9E96-D1E6E227D8EC}">
          <p14:sldIdLst>
            <p14:sldId id="256"/>
            <p14:sldId id="257"/>
            <p14:sldId id="258"/>
            <p14:sldId id="260"/>
            <p14:sldId id="261"/>
            <p14:sldId id="262"/>
            <p14:sldId id="263"/>
            <p14:sldId id="268"/>
            <p14:sldId id="271"/>
            <p14:sldId id="267"/>
            <p14:sldId id="269"/>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wan Billan" initials="MB" lastIdx="1" clrIdx="0">
    <p:extLst>
      <p:ext uri="{19B8F6BF-5375-455C-9EA6-DF929625EA0E}">
        <p15:presenceInfo xmlns:p15="http://schemas.microsoft.com/office/powerpoint/2012/main" userId="cd62113fed7f9c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5118" autoAdjust="0"/>
  </p:normalViewPr>
  <p:slideViewPr>
    <p:cSldViewPr snapToGrid="0">
      <p:cViewPr varScale="1">
        <p:scale>
          <a:sx n="81" d="100"/>
          <a:sy n="81" d="100"/>
        </p:scale>
        <p:origin x="294"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12T20:00:15.119" idx="1">
    <p:pos x="10" y="10"/>
    <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5-12T20:00:15.119" idx="1">
    <p:pos x="10" y="10"/>
    <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5-12T20:00:15.119"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DFD83-1BDD-4D0C-9E49-2DCB206F750D}" type="datetimeFigureOut">
              <a:rPr lang="en-US" smtClean="0"/>
              <a:t>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035BF5-BC8E-4D1A-B594-4D3CC51E9155}" type="slidenum">
              <a:rPr lang="en-US" smtClean="0"/>
              <a:t>‹#›</a:t>
            </a:fld>
            <a:endParaRPr lang="en-US"/>
          </a:p>
        </p:txBody>
      </p:sp>
    </p:spTree>
    <p:extLst>
      <p:ext uri="{BB962C8B-B14F-4D97-AF65-F5344CB8AC3E}">
        <p14:creationId xmlns:p14="http://schemas.microsoft.com/office/powerpoint/2010/main" val="1514766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035BF5-BC8E-4D1A-B594-4D3CC51E9155}" type="slidenum">
              <a:rPr lang="en-US" smtClean="0"/>
              <a:t>1</a:t>
            </a:fld>
            <a:endParaRPr lang="en-US"/>
          </a:p>
        </p:txBody>
      </p:sp>
    </p:spTree>
    <p:extLst>
      <p:ext uri="{BB962C8B-B14F-4D97-AF65-F5344CB8AC3E}">
        <p14:creationId xmlns:p14="http://schemas.microsoft.com/office/powerpoint/2010/main" val="11879719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2350" y="148094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95401" y="609600"/>
            <a:ext cx="9601196" cy="755228"/>
          </a:xfrm>
        </p:spPr>
        <p:txBody>
          <a:bodyPr/>
          <a:lstStyle/>
          <a:p>
            <a:r>
              <a:rPr lang="en-US" dirty="0"/>
              <a:t>Click to edit Master title style</a:t>
            </a:r>
          </a:p>
        </p:txBody>
      </p:sp>
      <p:sp>
        <p:nvSpPr>
          <p:cNvPr id="3" name="Content Placeholder 2"/>
          <p:cNvSpPr>
            <a:spLocks noGrp="1"/>
          </p:cNvSpPr>
          <p:nvPr>
            <p:ph idx="1"/>
          </p:nvPr>
        </p:nvSpPr>
        <p:spPr>
          <a:xfrm>
            <a:off x="1295401" y="1597053"/>
            <a:ext cx="9601196" cy="427881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cxnSp>
        <p:nvCxnSpPr>
          <p:cNvPr id="7" name="Straight Connector 6"/>
          <p:cNvCxnSpPr/>
          <p:nvPr/>
        </p:nvCxnSpPr>
        <p:spPr>
          <a:xfrm>
            <a:off x="1392350" y="148094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95401" y="609600"/>
            <a:ext cx="9601196" cy="755228"/>
          </a:xfrm>
        </p:spPr>
        <p:txBody>
          <a:bodyPr/>
          <a:lstStyle/>
          <a:p>
            <a:r>
              <a:rPr lang="en-US" dirty="0"/>
              <a:t>Click to edit Master title style</a:t>
            </a:r>
          </a:p>
        </p:txBody>
      </p:sp>
      <p:sp>
        <p:nvSpPr>
          <p:cNvPr id="3" name="Content Placeholder 2"/>
          <p:cNvSpPr>
            <a:spLocks noGrp="1"/>
          </p:cNvSpPr>
          <p:nvPr>
            <p:ph idx="1"/>
          </p:nvPr>
        </p:nvSpPr>
        <p:spPr>
          <a:xfrm>
            <a:off x="1295401" y="1597053"/>
            <a:ext cx="9601196" cy="427881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240895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9D7DA-A927-4A39-9CC1-41603A1609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1D147A-1803-4168-8D3D-06E60EAB7EB2}"/>
              </a:ext>
            </a:extLst>
          </p:cNvPr>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4" name="Footer Placeholder 3">
            <a:extLst>
              <a:ext uri="{FF2B5EF4-FFF2-40B4-BE49-F238E27FC236}">
                <a16:creationId xmlns:a16="http://schemas.microsoft.com/office/drawing/2014/main" id="{0D496208-89DA-4A1B-BFAA-7B9AA124390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C71B5DC-7C87-428E-A433-8F12D2A1C61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5244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12/5/2019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71" r:id="rId3"/>
    <p:sldLayoutId id="2147483670" r:id="rId4"/>
    <p:sldLayoutId id="2147483651" r:id="rId5"/>
    <p:sldLayoutId id="2147483669" r:id="rId6"/>
    <p:sldLayoutId id="2147483653" r:id="rId7"/>
    <p:sldLayoutId id="2147483654" r:id="rId8"/>
    <p:sldLayoutId id="2147483655" r:id="rId9"/>
    <p:sldLayoutId id="2147483656" r:id="rId10"/>
    <p:sldLayoutId id="2147483660" r:id="rId11"/>
    <p:sldLayoutId id="2147483657" r:id="rId12"/>
    <p:sldLayoutId id="2147483663" r:id="rId13"/>
    <p:sldLayoutId id="2147483664" r:id="rId14"/>
    <p:sldLayoutId id="2147483665" r:id="rId15"/>
    <p:sldLayoutId id="2147483666" r:id="rId16"/>
    <p:sldLayoutId id="2147483667" r:id="rId17"/>
    <p:sldLayoutId id="2147483658" r:id="rId18"/>
    <p:sldLayoutId id="2147483659" r:id="rId19"/>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9.xml"/><Relationship Id="rId4"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4" Type="http://schemas.openxmlformats.org/officeDocument/2006/relationships/comments" Target="../comments/commen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88D34A9-82AD-425E-935C-2C67EF68E7CC}"/>
              </a:ext>
            </a:extLst>
          </p:cNvPr>
          <p:cNvSpPr>
            <a:spLocks noGrp="1"/>
          </p:cNvSpPr>
          <p:nvPr>
            <p:ph type="ctrTitle"/>
          </p:nvPr>
        </p:nvSpPr>
        <p:spPr>
          <a:xfrm>
            <a:off x="2692400" y="1871663"/>
            <a:ext cx="6815138" cy="1514475"/>
          </a:xfrm>
        </p:spPr>
        <p:txBody>
          <a:bodyPr/>
          <a:lstStyle/>
          <a:p>
            <a:r>
              <a:rPr lang="en-US" sz="2800" b="1" dirty="0"/>
              <a:t>Industrial Project  - 234313</a:t>
            </a:r>
            <a:br>
              <a:rPr lang="en-US" sz="2800" b="1" dirty="0"/>
            </a:br>
            <a:br>
              <a:rPr lang="en-US" sz="2800" b="1" dirty="0"/>
            </a:br>
            <a:r>
              <a:rPr lang="en-US" sz="4800" b="1" dirty="0"/>
              <a:t>3D map evolution - PTC</a:t>
            </a:r>
            <a:endParaRPr lang="en-US" sz="2800" b="1" dirty="0"/>
          </a:p>
        </p:txBody>
      </p:sp>
      <p:sp>
        <p:nvSpPr>
          <p:cNvPr id="5" name="Subtitle 2">
            <a:extLst>
              <a:ext uri="{FF2B5EF4-FFF2-40B4-BE49-F238E27FC236}">
                <a16:creationId xmlns:a16="http://schemas.microsoft.com/office/drawing/2014/main" id="{34BC7C9F-A660-4D4D-9A10-E62CEB32022F}"/>
              </a:ext>
            </a:extLst>
          </p:cNvPr>
          <p:cNvSpPr>
            <a:spLocks noGrp="1"/>
          </p:cNvSpPr>
          <p:nvPr>
            <p:ph type="subTitle" idx="1"/>
          </p:nvPr>
        </p:nvSpPr>
        <p:spPr>
          <a:xfrm>
            <a:off x="2692400" y="3657600"/>
            <a:ext cx="6815138" cy="1320800"/>
          </a:xfrm>
        </p:spPr>
        <p:txBody>
          <a:bodyPr/>
          <a:lstStyle/>
          <a:p>
            <a:r>
              <a:rPr lang="en-US" b="1" dirty="0"/>
              <a:t>Supervisors</a:t>
            </a:r>
            <a:r>
              <a:rPr lang="en-US" dirty="0"/>
              <a:t>: Eldad Finkelstein, Mordecai </a:t>
            </a:r>
            <a:r>
              <a:rPr lang="en-US" dirty="0" err="1"/>
              <a:t>Sayag</a:t>
            </a:r>
            <a:endParaRPr lang="en-US" dirty="0"/>
          </a:p>
          <a:p>
            <a:r>
              <a:rPr lang="en-US" b="1" dirty="0"/>
              <a:t>Students: </a:t>
            </a:r>
            <a:r>
              <a:rPr lang="en-US" dirty="0" err="1"/>
              <a:t>Saja</a:t>
            </a:r>
            <a:r>
              <a:rPr lang="en-US" dirty="0"/>
              <a:t> Yassin, Marwan Billan</a:t>
            </a:r>
          </a:p>
        </p:txBody>
      </p:sp>
    </p:spTree>
    <p:extLst>
      <p:ext uri="{BB962C8B-B14F-4D97-AF65-F5344CB8AC3E}">
        <p14:creationId xmlns:p14="http://schemas.microsoft.com/office/powerpoint/2010/main" val="1206090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20" name="Rectangle 10">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12">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4" name="Picture 13">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14">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4" name="Picture 16">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19" name="Rectangle 18">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4" descr="A person standing in front of a computer screen&#10;&#10;Description automatically generated">
            <a:extLst>
              <a:ext uri="{FF2B5EF4-FFF2-40B4-BE49-F238E27FC236}">
                <a16:creationId xmlns:a16="http://schemas.microsoft.com/office/drawing/2014/main" id="{7F820AF7-E8D4-4C5C-B145-5295A45CC4BF}"/>
              </a:ext>
            </a:extLst>
          </p:cNvPr>
          <p:cNvPicPr>
            <a:picLocks noChangeAspect="1"/>
          </p:cNvPicPr>
          <p:nvPr/>
        </p:nvPicPr>
        <p:blipFill rotWithShape="1">
          <a:blip r:embed="rId5"/>
          <a:srcRect l="31066" r="4980" b="-1"/>
          <a:stretch/>
        </p:blipFill>
        <p:spPr>
          <a:xfrm>
            <a:off x="1246135" y="1090415"/>
            <a:ext cx="5665941" cy="4395972"/>
          </a:xfrm>
          <a:prstGeom prst="rect">
            <a:avLst/>
          </a:prstGeom>
        </p:spPr>
      </p:pic>
      <p:cxnSp>
        <p:nvCxnSpPr>
          <p:cNvPr id="21" name="Straight Connector 20">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53A20283-D471-4620-9633-DB386877913B}"/>
              </a:ext>
            </a:extLst>
          </p:cNvPr>
          <p:cNvSpPr>
            <a:spLocks noGrp="1"/>
          </p:cNvSpPr>
          <p:nvPr>
            <p:ph idx="1"/>
          </p:nvPr>
        </p:nvSpPr>
        <p:spPr>
          <a:xfrm>
            <a:off x="7410500" y="906262"/>
            <a:ext cx="3360771" cy="1813184"/>
          </a:xfrm>
        </p:spPr>
        <p:txBody>
          <a:bodyPr>
            <a:normAutofit/>
          </a:bodyPr>
          <a:lstStyle/>
          <a:p>
            <a:r>
              <a:rPr lang="en-US" dirty="0"/>
              <a:t>We can see here the second obstacle is reflected in the red circle.</a:t>
            </a:r>
          </a:p>
        </p:txBody>
      </p:sp>
      <p:sp>
        <p:nvSpPr>
          <p:cNvPr id="7" name="Oval 6">
            <a:extLst>
              <a:ext uri="{FF2B5EF4-FFF2-40B4-BE49-F238E27FC236}">
                <a16:creationId xmlns:a16="http://schemas.microsoft.com/office/drawing/2014/main" id="{1644EA99-5E7B-4A34-B202-5AAB4FFD2AD6}"/>
              </a:ext>
            </a:extLst>
          </p:cNvPr>
          <p:cNvSpPr/>
          <p:nvPr/>
        </p:nvSpPr>
        <p:spPr>
          <a:xfrm>
            <a:off x="3264191" y="2165082"/>
            <a:ext cx="1425039" cy="147425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8045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C91FB-51F9-4968-86D0-48F56B33575F}"/>
              </a:ext>
            </a:extLst>
          </p:cNvPr>
          <p:cNvSpPr>
            <a:spLocks noGrp="1"/>
          </p:cNvSpPr>
          <p:nvPr>
            <p:ph type="title"/>
          </p:nvPr>
        </p:nvSpPr>
        <p:spPr/>
        <p:txBody>
          <a:bodyPr>
            <a:normAutofit fontScale="90000"/>
          </a:bodyPr>
          <a:lstStyle/>
          <a:p>
            <a:r>
              <a:rPr lang="en-US" dirty="0"/>
              <a:t>What is to be done </a:t>
            </a:r>
          </a:p>
        </p:txBody>
      </p:sp>
      <p:sp>
        <p:nvSpPr>
          <p:cNvPr id="3" name="Content Placeholder 2">
            <a:extLst>
              <a:ext uri="{FF2B5EF4-FFF2-40B4-BE49-F238E27FC236}">
                <a16:creationId xmlns:a16="http://schemas.microsoft.com/office/drawing/2014/main" id="{4CF9561C-44E5-4E49-80B4-814E6014C2A8}"/>
              </a:ext>
            </a:extLst>
          </p:cNvPr>
          <p:cNvSpPr>
            <a:spLocks noGrp="1"/>
          </p:cNvSpPr>
          <p:nvPr>
            <p:ph idx="1"/>
          </p:nvPr>
        </p:nvSpPr>
        <p:spPr/>
        <p:txBody>
          <a:bodyPr/>
          <a:lstStyle/>
          <a:p>
            <a:pPr fontAlgn="ctr"/>
            <a:r>
              <a:rPr lang="en-US" dirty="0"/>
              <a:t>Right now we are using a fixed parameters' values that suites the images we have.</a:t>
            </a:r>
            <a:br>
              <a:rPr lang="en-US" dirty="0"/>
            </a:br>
            <a:r>
              <a:rPr lang="en-US" dirty="0"/>
              <a:t>Tuning the parameters used in our algorithm to fit wider range of images.</a:t>
            </a:r>
          </a:p>
          <a:p>
            <a:pPr fontAlgn="ctr"/>
            <a:r>
              <a:rPr lang="en-US" dirty="0"/>
              <a:t>Improving the algorithm while benchmarking over many different images in order to hit higher True classifications (we are ready to suffer from some False Positive while reducing the False Negative, e.g. example 2).</a:t>
            </a:r>
          </a:p>
          <a:p>
            <a:pPr fontAlgn="ctr"/>
            <a:r>
              <a:rPr lang="en-US" dirty="0"/>
              <a:t>Supporting </a:t>
            </a:r>
            <a:r>
              <a:rPr lang="en-US"/>
              <a:t>depth comparison.</a:t>
            </a:r>
            <a:endParaRPr lang="en-US" dirty="0"/>
          </a:p>
          <a:p>
            <a:endParaRPr lang="en-US" dirty="0"/>
          </a:p>
        </p:txBody>
      </p:sp>
    </p:spTree>
    <p:extLst>
      <p:ext uri="{BB962C8B-B14F-4D97-AF65-F5344CB8AC3E}">
        <p14:creationId xmlns:p14="http://schemas.microsoft.com/office/powerpoint/2010/main" val="2375601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F5F2C28-C94D-479F-8511-09FB3266C075}"/>
              </a:ext>
            </a:extLst>
          </p:cNvPr>
          <p:cNvSpPr>
            <a:spLocks noGrp="1"/>
          </p:cNvSpPr>
          <p:nvPr>
            <p:ph idx="1"/>
          </p:nvPr>
        </p:nvSpPr>
        <p:spPr>
          <a:xfrm>
            <a:off x="1295400" y="1597025"/>
            <a:ext cx="9601200" cy="4278313"/>
          </a:xfrm>
        </p:spPr>
        <p:txBody>
          <a:bodyPr>
            <a:normAutofit fontScale="25000" lnSpcReduction="20000"/>
          </a:bodyPr>
          <a:lstStyle/>
          <a:p>
            <a:pPr fontAlgn="ctr"/>
            <a:r>
              <a:rPr lang="en-US" sz="8000" b="1" dirty="0"/>
              <a:t>Preliminary Analysis (Week 3)</a:t>
            </a:r>
          </a:p>
          <a:p>
            <a:pPr lvl="1" fontAlgn="ctr"/>
            <a:r>
              <a:rPr lang="en-US" sz="8000" dirty="0"/>
              <a:t>Getting acquainted with the industry needs, outlining the project roadmap and conducting a small research about the subject.</a:t>
            </a:r>
          </a:p>
          <a:p>
            <a:pPr fontAlgn="ctr"/>
            <a:r>
              <a:rPr lang="en-US" sz="8000" b="1" dirty="0"/>
              <a:t>Analyze &amp; Design (Week 8)</a:t>
            </a:r>
          </a:p>
          <a:p>
            <a:pPr lvl="1" fontAlgn="ctr"/>
            <a:r>
              <a:rPr lang="en-US" sz="8000" dirty="0"/>
              <a:t> Fully understanding the system workflow and the interaction with the environment (input and output formats). Designing the program down to the class level.</a:t>
            </a:r>
          </a:p>
          <a:p>
            <a:pPr lvl="1" fontAlgn="ctr"/>
            <a:r>
              <a:rPr lang="en-US" sz="8000" dirty="0"/>
              <a:t>Writing the code, debugging and minor testing.</a:t>
            </a:r>
          </a:p>
          <a:p>
            <a:pPr fontAlgn="ctr"/>
            <a:r>
              <a:rPr lang="en-US" sz="8000" b="1" dirty="0"/>
              <a:t>Testing(Week 11)</a:t>
            </a:r>
          </a:p>
          <a:p>
            <a:pPr lvl="1" fontAlgn="ctr"/>
            <a:r>
              <a:rPr lang="en-US" sz="8000" dirty="0"/>
              <a:t>Major testing  and comparing different algorithms, fixing any bugs found in the whole program.</a:t>
            </a:r>
          </a:p>
          <a:p>
            <a:pPr fontAlgn="ctr"/>
            <a:r>
              <a:rPr lang="en-US" sz="8000" b="1" dirty="0"/>
              <a:t>Finalizing (Week 13)</a:t>
            </a:r>
          </a:p>
          <a:p>
            <a:pPr lvl="1" fontAlgn="ctr"/>
            <a:r>
              <a:rPr lang="en-US" sz="8000" dirty="0"/>
              <a:t>Fixing any bugs, more testing and improving the chosen algorithm. </a:t>
            </a:r>
          </a:p>
          <a:p>
            <a:endParaRPr lang="en-US" dirty="0"/>
          </a:p>
          <a:p>
            <a:endParaRPr lang="en-US" dirty="0"/>
          </a:p>
        </p:txBody>
      </p:sp>
      <p:sp>
        <p:nvSpPr>
          <p:cNvPr id="5" name="Title 1">
            <a:extLst>
              <a:ext uri="{FF2B5EF4-FFF2-40B4-BE49-F238E27FC236}">
                <a16:creationId xmlns:a16="http://schemas.microsoft.com/office/drawing/2014/main" id="{79F9ED1E-65EA-40FE-9675-F95B1421FC0D}"/>
              </a:ext>
            </a:extLst>
          </p:cNvPr>
          <p:cNvSpPr>
            <a:spLocks noGrp="1"/>
          </p:cNvSpPr>
          <p:nvPr>
            <p:ph type="title"/>
          </p:nvPr>
        </p:nvSpPr>
        <p:spPr>
          <a:xfrm>
            <a:off x="1295400" y="609600"/>
            <a:ext cx="9601200" cy="755650"/>
          </a:xfrm>
        </p:spPr>
        <p:txBody>
          <a:bodyPr>
            <a:normAutofit fontScale="90000"/>
          </a:bodyPr>
          <a:lstStyle/>
          <a:p>
            <a:r>
              <a:rPr lang="en-US" b="1" dirty="0"/>
              <a:t>Milestones</a:t>
            </a:r>
            <a:endParaRPr lang="en-US" dirty="0"/>
          </a:p>
        </p:txBody>
      </p:sp>
      <p:pic>
        <p:nvPicPr>
          <p:cNvPr id="7" name="Graphic 6" descr="Checkmark">
            <a:extLst>
              <a:ext uri="{FF2B5EF4-FFF2-40B4-BE49-F238E27FC236}">
                <a16:creationId xmlns:a16="http://schemas.microsoft.com/office/drawing/2014/main" id="{D82DA971-AE46-4C4C-9DC9-2231D2E480B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95164" y="2101808"/>
            <a:ext cx="691861" cy="691861"/>
          </a:xfrm>
          <a:prstGeom prst="rect">
            <a:avLst/>
          </a:prstGeom>
        </p:spPr>
      </p:pic>
      <p:pic>
        <p:nvPicPr>
          <p:cNvPr id="8" name="Graphic 7" descr="Checkmark">
            <a:extLst>
              <a:ext uri="{FF2B5EF4-FFF2-40B4-BE49-F238E27FC236}">
                <a16:creationId xmlns:a16="http://schemas.microsoft.com/office/drawing/2014/main" id="{2E61CF29-4D17-45C0-88F9-DDCACC500A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95164" y="3194338"/>
            <a:ext cx="691861" cy="691861"/>
          </a:xfrm>
          <a:prstGeom prst="rect">
            <a:avLst/>
          </a:prstGeom>
        </p:spPr>
      </p:pic>
    </p:spTree>
    <p:extLst>
      <p:ext uri="{BB962C8B-B14F-4D97-AF65-F5344CB8AC3E}">
        <p14:creationId xmlns:p14="http://schemas.microsoft.com/office/powerpoint/2010/main" val="3625787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F3789-4704-455D-8625-51EAADD571DC}"/>
              </a:ext>
            </a:extLst>
          </p:cNvPr>
          <p:cNvSpPr>
            <a:spLocks noGrp="1"/>
          </p:cNvSpPr>
          <p:nvPr>
            <p:ph type="title"/>
          </p:nvPr>
        </p:nvSpPr>
        <p:spPr/>
        <p:txBody>
          <a:bodyPr>
            <a:normAutofit fontScale="90000"/>
          </a:bodyPr>
          <a:lstStyle/>
          <a:p>
            <a:r>
              <a:rPr lang="en-US" dirty="0"/>
              <a:t>Academic benefits</a:t>
            </a:r>
          </a:p>
        </p:txBody>
      </p:sp>
      <p:sp>
        <p:nvSpPr>
          <p:cNvPr id="3" name="Content Placeholder 2">
            <a:extLst>
              <a:ext uri="{FF2B5EF4-FFF2-40B4-BE49-F238E27FC236}">
                <a16:creationId xmlns:a16="http://schemas.microsoft.com/office/drawing/2014/main" id="{A51ED53F-6B65-4E94-B9DC-6798B881910A}"/>
              </a:ext>
            </a:extLst>
          </p:cNvPr>
          <p:cNvSpPr>
            <a:spLocks noGrp="1"/>
          </p:cNvSpPr>
          <p:nvPr>
            <p:ph idx="1"/>
          </p:nvPr>
        </p:nvSpPr>
        <p:spPr/>
        <p:txBody>
          <a:bodyPr/>
          <a:lstStyle/>
          <a:p>
            <a:pPr lvl="1"/>
            <a:r>
              <a:rPr lang="en-US" sz="2800" dirty="0"/>
              <a:t>Learned about fundamental image processing algorithms:</a:t>
            </a:r>
          </a:p>
          <a:p>
            <a:pPr lvl="2"/>
            <a:r>
              <a:rPr lang="en-US" sz="2400" dirty="0"/>
              <a:t>Image coloring</a:t>
            </a:r>
          </a:p>
          <a:p>
            <a:pPr lvl="2"/>
            <a:r>
              <a:rPr lang="en-US" sz="2400" dirty="0"/>
              <a:t>Edge detection</a:t>
            </a:r>
          </a:p>
          <a:p>
            <a:pPr lvl="2"/>
            <a:r>
              <a:rPr lang="en-US" sz="2400" dirty="0"/>
              <a:t>Denoising</a:t>
            </a:r>
          </a:p>
          <a:p>
            <a:pPr lvl="2"/>
            <a:r>
              <a:rPr lang="en-US" sz="2400" dirty="0"/>
              <a:t>Segmentation </a:t>
            </a:r>
          </a:p>
          <a:p>
            <a:pPr lvl="2"/>
            <a:r>
              <a:rPr lang="en-US" sz="2400" dirty="0"/>
              <a:t>Features points detection such as SIFT and SURF</a:t>
            </a:r>
          </a:p>
          <a:p>
            <a:pPr lvl="2"/>
            <a:r>
              <a:rPr lang="en-US" sz="2400" dirty="0"/>
              <a:t>Feature matching such as: Brute force, </a:t>
            </a:r>
            <a:r>
              <a:rPr lang="en-US" sz="2400" dirty="0" err="1"/>
              <a:t>knn</a:t>
            </a:r>
            <a:r>
              <a:rPr lang="en-US" sz="2400" dirty="0"/>
              <a:t> match and </a:t>
            </a:r>
            <a:r>
              <a:rPr lang="en-US" sz="2400" dirty="0" err="1"/>
              <a:t>Ransace</a:t>
            </a:r>
            <a:endParaRPr lang="en-US" sz="2400" dirty="0"/>
          </a:p>
          <a:p>
            <a:endParaRPr lang="en-US" dirty="0"/>
          </a:p>
        </p:txBody>
      </p:sp>
    </p:spTree>
    <p:extLst>
      <p:ext uri="{BB962C8B-B14F-4D97-AF65-F5344CB8AC3E}">
        <p14:creationId xmlns:p14="http://schemas.microsoft.com/office/powerpoint/2010/main" val="3344930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3522-96D2-42C1-8B2E-E7388B00F560}"/>
              </a:ext>
            </a:extLst>
          </p:cNvPr>
          <p:cNvSpPr>
            <a:spLocks noGrp="1"/>
          </p:cNvSpPr>
          <p:nvPr>
            <p:ph type="title"/>
          </p:nvPr>
        </p:nvSpPr>
        <p:spPr/>
        <p:txBody>
          <a:bodyPr>
            <a:normAutofit fontScale="90000"/>
          </a:bodyPr>
          <a:lstStyle/>
          <a:p>
            <a:r>
              <a:rPr lang="en-US" dirty="0"/>
              <a:t>Achievements so far</a:t>
            </a:r>
          </a:p>
        </p:txBody>
      </p:sp>
      <p:sp>
        <p:nvSpPr>
          <p:cNvPr id="3" name="Content Placeholder 2">
            <a:extLst>
              <a:ext uri="{FF2B5EF4-FFF2-40B4-BE49-F238E27FC236}">
                <a16:creationId xmlns:a16="http://schemas.microsoft.com/office/drawing/2014/main" id="{EE2AA511-46F0-4096-9B81-6DD0C077C5FD}"/>
              </a:ext>
            </a:extLst>
          </p:cNvPr>
          <p:cNvSpPr>
            <a:spLocks noGrp="1"/>
          </p:cNvSpPr>
          <p:nvPr>
            <p:ph idx="1"/>
          </p:nvPr>
        </p:nvSpPr>
        <p:spPr/>
        <p:txBody>
          <a:bodyPr/>
          <a:lstStyle/>
          <a:p>
            <a:r>
              <a:rPr lang="en-US" sz="2800" dirty="0"/>
              <a:t>Our algorithm in a nutshell:</a:t>
            </a:r>
          </a:p>
          <a:p>
            <a:pPr lvl="1"/>
            <a:r>
              <a:rPr lang="en-US" sz="2400" dirty="0"/>
              <a:t> divides the two images to equal rectangles</a:t>
            </a:r>
          </a:p>
          <a:p>
            <a:pPr lvl="1"/>
            <a:r>
              <a:rPr lang="en-US" sz="2400" dirty="0"/>
              <a:t>finds the similarity between each two rectangles from the same area</a:t>
            </a:r>
          </a:p>
          <a:p>
            <a:pPr lvl="1"/>
            <a:r>
              <a:rPr lang="en-US" sz="2400" dirty="0"/>
              <a:t>determines the classification according to a fixed threshold.</a:t>
            </a:r>
          </a:p>
          <a:p>
            <a:endParaRPr lang="en-US" dirty="0"/>
          </a:p>
        </p:txBody>
      </p:sp>
    </p:spTree>
    <p:extLst>
      <p:ext uri="{BB962C8B-B14F-4D97-AF65-F5344CB8AC3E}">
        <p14:creationId xmlns:p14="http://schemas.microsoft.com/office/powerpoint/2010/main" val="2577634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9">
            <a:extLst>
              <a:ext uri="{FF2B5EF4-FFF2-40B4-BE49-F238E27FC236}">
                <a16:creationId xmlns:a16="http://schemas.microsoft.com/office/drawing/2014/main" id="{D27F1DF9-E10B-4970-96A2-1D8EBA48F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17DA863-3DD0-4429-9C9D-E627FBD11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11" y="350556"/>
            <a:ext cx="11542779" cy="6156888"/>
          </a:xfrm>
          <a:prstGeom prst="rect">
            <a:avLst/>
          </a:prstGeom>
          <a:solidFill>
            <a:srgbClr val="FFFFFF"/>
          </a:solidFill>
          <a:ln w="25400" cap="flat">
            <a:solidFill>
              <a:schemeClr val="accent1"/>
            </a:solidFill>
            <a:miter lim="800000"/>
          </a:ln>
        </p:spPr>
        <p:style>
          <a:lnRef idx="1">
            <a:schemeClr val="accent1"/>
          </a:lnRef>
          <a:fillRef idx="3">
            <a:schemeClr val="accent1"/>
          </a:fillRef>
          <a:effectRef idx="2">
            <a:schemeClr val="accent1"/>
          </a:effectRef>
          <a:fontRef idx="minor">
            <a:schemeClr val="lt1"/>
          </a:fontRef>
        </p:style>
      </p:sp>
      <p:pic>
        <p:nvPicPr>
          <p:cNvPr id="35" name="Content Placeholder 4">
            <a:extLst>
              <a:ext uri="{FF2B5EF4-FFF2-40B4-BE49-F238E27FC236}">
                <a16:creationId xmlns:a16="http://schemas.microsoft.com/office/drawing/2014/main" id="{5F285D3C-0E1D-4F09-A586-01216E0D2C1E}"/>
              </a:ext>
            </a:extLst>
          </p:cNvPr>
          <p:cNvPicPr>
            <a:picLocks noChangeAspect="1"/>
          </p:cNvPicPr>
          <p:nvPr/>
        </p:nvPicPr>
        <p:blipFill rotWithShape="1">
          <a:blip r:embed="rId2"/>
          <a:stretch/>
        </p:blipFill>
        <p:spPr>
          <a:xfrm>
            <a:off x="634457" y="1938185"/>
            <a:ext cx="5300676" cy="2981630"/>
          </a:xfrm>
          <a:prstGeom prst="rect">
            <a:avLst/>
          </a:prstGeom>
        </p:spPr>
      </p:pic>
      <p:pic>
        <p:nvPicPr>
          <p:cNvPr id="31" name="Picture 30" descr="A person standing in front of a window&#10;&#10;Description automatically generated">
            <a:extLst>
              <a:ext uri="{FF2B5EF4-FFF2-40B4-BE49-F238E27FC236}">
                <a16:creationId xmlns:a16="http://schemas.microsoft.com/office/drawing/2014/main" id="{958BBD65-64CC-401E-80D6-C04E3F6222F7}"/>
              </a:ext>
            </a:extLst>
          </p:cNvPr>
          <p:cNvPicPr>
            <a:picLocks noChangeAspect="1"/>
          </p:cNvPicPr>
          <p:nvPr/>
        </p:nvPicPr>
        <p:blipFill>
          <a:blip r:embed="rId3"/>
          <a:stretch>
            <a:fillRect/>
          </a:stretch>
        </p:blipFill>
        <p:spPr>
          <a:xfrm>
            <a:off x="6256867" y="1938185"/>
            <a:ext cx="5300676" cy="2981630"/>
          </a:xfrm>
          <a:prstGeom prst="rect">
            <a:avLst/>
          </a:prstGeom>
        </p:spPr>
      </p:pic>
      <p:sp>
        <p:nvSpPr>
          <p:cNvPr id="51" name="Title 1">
            <a:extLst>
              <a:ext uri="{FF2B5EF4-FFF2-40B4-BE49-F238E27FC236}">
                <a16:creationId xmlns:a16="http://schemas.microsoft.com/office/drawing/2014/main" id="{BD743DE7-CEDC-4A3C-A099-62DEB9F66B27}"/>
              </a:ext>
            </a:extLst>
          </p:cNvPr>
          <p:cNvSpPr txBox="1">
            <a:spLocks/>
          </p:cNvSpPr>
          <p:nvPr/>
        </p:nvSpPr>
        <p:spPr>
          <a:xfrm>
            <a:off x="1295401" y="609600"/>
            <a:ext cx="9601196" cy="755228"/>
          </a:xfrm>
          <a:prstGeom prst="rect">
            <a:avLst/>
          </a:prstGeom>
        </p:spPr>
        <p:txBody>
          <a:bodyP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Example 1</a:t>
            </a:r>
          </a:p>
        </p:txBody>
      </p:sp>
    </p:spTree>
    <p:extLst>
      <p:ext uri="{BB962C8B-B14F-4D97-AF65-F5344CB8AC3E}">
        <p14:creationId xmlns:p14="http://schemas.microsoft.com/office/powerpoint/2010/main" val="2903733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23E3CED3-8830-45C9-8D6C-F4ECADD4F1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85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erson standing in front of a window&#10;&#10;Description automatically generated">
            <a:extLst>
              <a:ext uri="{FF2B5EF4-FFF2-40B4-BE49-F238E27FC236}">
                <a16:creationId xmlns:a16="http://schemas.microsoft.com/office/drawing/2014/main" id="{8F89C4AD-CEC8-4FFB-924F-51CA35F3F096}"/>
              </a:ext>
            </a:extLst>
          </p:cNvPr>
          <p:cNvPicPr>
            <a:picLocks noChangeAspect="1"/>
          </p:cNvPicPr>
          <p:nvPr/>
        </p:nvPicPr>
        <p:blipFill>
          <a:blip r:embed="rId3"/>
          <a:stretch>
            <a:fillRect/>
          </a:stretch>
        </p:blipFill>
        <p:spPr>
          <a:xfrm>
            <a:off x="1185413" y="666795"/>
            <a:ext cx="9821175" cy="5524411"/>
          </a:xfrm>
          <a:prstGeom prst="rect">
            <a:avLst/>
          </a:prstGeom>
        </p:spPr>
      </p:pic>
      <p:sp>
        <p:nvSpPr>
          <p:cNvPr id="10" name="Rectangle 9">
            <a:extLst>
              <a:ext uri="{FF2B5EF4-FFF2-40B4-BE49-F238E27FC236}">
                <a16:creationId xmlns:a16="http://schemas.microsoft.com/office/drawing/2014/main" id="{66F2D62A-C66C-42DF-8C05-99B0B1A8B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11" y="350556"/>
            <a:ext cx="11542779" cy="6156888"/>
          </a:xfrm>
          <a:prstGeom prst="rect">
            <a:avLst/>
          </a:prstGeom>
          <a:noFill/>
          <a:ln w="25400" cap="flat">
            <a:solidFill>
              <a:srgbClr val="6899A5"/>
            </a:solidFill>
            <a:miter lim="800000"/>
          </a:ln>
        </p:spPr>
        <p:style>
          <a:lnRef idx="1">
            <a:schemeClr val="accent1"/>
          </a:lnRef>
          <a:fillRef idx="3">
            <a:schemeClr val="accent1"/>
          </a:fillRef>
          <a:effectRef idx="2">
            <a:schemeClr val="accent1"/>
          </a:effectRef>
          <a:fontRef idx="minor">
            <a:schemeClr val="lt1"/>
          </a:fontRef>
        </p:style>
      </p:sp>
      <p:pic>
        <p:nvPicPr>
          <p:cNvPr id="5" name="Picture 4" descr="A screen shot of a person&#10;&#10;Description automatically generated">
            <a:extLst>
              <a:ext uri="{FF2B5EF4-FFF2-40B4-BE49-F238E27FC236}">
                <a16:creationId xmlns:a16="http://schemas.microsoft.com/office/drawing/2014/main" id="{D458DA68-7E2F-4806-AC56-1BDDE5C3F31D}"/>
              </a:ext>
            </a:extLst>
          </p:cNvPr>
          <p:cNvPicPr>
            <a:picLocks noChangeAspect="1"/>
          </p:cNvPicPr>
          <p:nvPr/>
        </p:nvPicPr>
        <p:blipFill>
          <a:blip r:embed="rId4"/>
          <a:stretch>
            <a:fillRect/>
          </a:stretch>
        </p:blipFill>
        <p:spPr>
          <a:xfrm>
            <a:off x="0" y="305134"/>
            <a:ext cx="12192000" cy="6247731"/>
          </a:xfrm>
          <a:prstGeom prst="rect">
            <a:avLst/>
          </a:prstGeom>
        </p:spPr>
      </p:pic>
    </p:spTree>
    <p:extLst>
      <p:ext uri="{BB962C8B-B14F-4D97-AF65-F5344CB8AC3E}">
        <p14:creationId xmlns:p14="http://schemas.microsoft.com/office/powerpoint/2010/main" val="4155155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9">
            <a:extLst>
              <a:ext uri="{FF2B5EF4-FFF2-40B4-BE49-F238E27FC236}">
                <a16:creationId xmlns:a16="http://schemas.microsoft.com/office/drawing/2014/main" id="{D27F1DF9-E10B-4970-96A2-1D8EBA48F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17DA863-3DD0-4429-9C9D-E627FBD11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11" y="350556"/>
            <a:ext cx="11542779" cy="6156888"/>
          </a:xfrm>
          <a:prstGeom prst="rect">
            <a:avLst/>
          </a:prstGeom>
          <a:solidFill>
            <a:srgbClr val="FFFFFF"/>
          </a:solidFill>
          <a:ln w="25400" cap="flat">
            <a:solidFill>
              <a:schemeClr val="accent1"/>
            </a:solidFill>
            <a:miter lim="800000"/>
          </a:ln>
        </p:spPr>
        <p:style>
          <a:lnRef idx="1">
            <a:schemeClr val="accent1"/>
          </a:lnRef>
          <a:fillRef idx="3">
            <a:schemeClr val="accent1"/>
          </a:fillRef>
          <a:effectRef idx="2">
            <a:schemeClr val="accent1"/>
          </a:effectRef>
          <a:fontRef idx="minor">
            <a:schemeClr val="lt1"/>
          </a:fontRef>
        </p:style>
      </p:sp>
      <p:pic>
        <p:nvPicPr>
          <p:cNvPr id="35" name="Content Placeholder 4">
            <a:extLst>
              <a:ext uri="{FF2B5EF4-FFF2-40B4-BE49-F238E27FC236}">
                <a16:creationId xmlns:a16="http://schemas.microsoft.com/office/drawing/2014/main" id="{5F285D3C-0E1D-4F09-A586-01216E0D2C1E}"/>
              </a:ext>
            </a:extLst>
          </p:cNvPr>
          <p:cNvPicPr>
            <a:picLocks noChangeAspect="1"/>
          </p:cNvPicPr>
          <p:nvPr/>
        </p:nvPicPr>
        <p:blipFill rotWithShape="1">
          <a:blip r:embed="rId2"/>
          <a:stretch/>
        </p:blipFill>
        <p:spPr>
          <a:xfrm>
            <a:off x="634457" y="1938185"/>
            <a:ext cx="5300676" cy="2981630"/>
          </a:xfrm>
          <a:prstGeom prst="rect">
            <a:avLst/>
          </a:prstGeom>
        </p:spPr>
      </p:pic>
      <p:pic>
        <p:nvPicPr>
          <p:cNvPr id="31" name="Picture 30">
            <a:extLst>
              <a:ext uri="{FF2B5EF4-FFF2-40B4-BE49-F238E27FC236}">
                <a16:creationId xmlns:a16="http://schemas.microsoft.com/office/drawing/2014/main" id="{958BBD65-64CC-401E-80D6-C04E3F6222F7}"/>
              </a:ext>
            </a:extLst>
          </p:cNvPr>
          <p:cNvPicPr>
            <a:picLocks noChangeAspect="1"/>
          </p:cNvPicPr>
          <p:nvPr/>
        </p:nvPicPr>
        <p:blipFill>
          <a:blip r:embed="rId3"/>
          <a:stretch>
            <a:fillRect/>
          </a:stretch>
        </p:blipFill>
        <p:spPr>
          <a:xfrm>
            <a:off x="6256867" y="1938185"/>
            <a:ext cx="5300675" cy="2981630"/>
          </a:xfrm>
          <a:prstGeom prst="rect">
            <a:avLst/>
          </a:prstGeom>
        </p:spPr>
      </p:pic>
      <p:sp>
        <p:nvSpPr>
          <p:cNvPr id="51" name="Title 1">
            <a:extLst>
              <a:ext uri="{FF2B5EF4-FFF2-40B4-BE49-F238E27FC236}">
                <a16:creationId xmlns:a16="http://schemas.microsoft.com/office/drawing/2014/main" id="{BD743DE7-CEDC-4A3C-A099-62DEB9F66B27}"/>
              </a:ext>
            </a:extLst>
          </p:cNvPr>
          <p:cNvSpPr txBox="1">
            <a:spLocks/>
          </p:cNvSpPr>
          <p:nvPr/>
        </p:nvSpPr>
        <p:spPr>
          <a:xfrm>
            <a:off x="1295401" y="609600"/>
            <a:ext cx="9601196" cy="755228"/>
          </a:xfrm>
          <a:prstGeom prst="rect">
            <a:avLst/>
          </a:prstGeom>
        </p:spPr>
        <p:txBody>
          <a:bodyP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Example 2</a:t>
            </a:r>
            <a:endParaRPr lang="en-US" dirty="0"/>
          </a:p>
        </p:txBody>
      </p:sp>
    </p:spTree>
    <p:extLst>
      <p:ext uri="{BB962C8B-B14F-4D97-AF65-F5344CB8AC3E}">
        <p14:creationId xmlns:p14="http://schemas.microsoft.com/office/powerpoint/2010/main" val="2970507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6B80853-775B-47C1-A508-0AAD6FCE5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46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BF62520-0403-497A-958B-FD6E8037E8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85" y="471792"/>
            <a:ext cx="11264630" cy="59144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 shot of a person&#10;&#10;Description automatically generated">
            <a:extLst>
              <a:ext uri="{FF2B5EF4-FFF2-40B4-BE49-F238E27FC236}">
                <a16:creationId xmlns:a16="http://schemas.microsoft.com/office/drawing/2014/main" id="{A9706E96-5541-4960-98DA-76EBEC4CED02}"/>
              </a:ext>
            </a:extLst>
          </p:cNvPr>
          <p:cNvPicPr>
            <a:picLocks noChangeAspect="1"/>
          </p:cNvPicPr>
          <p:nvPr/>
        </p:nvPicPr>
        <p:blipFill>
          <a:blip r:embed="rId3"/>
          <a:stretch>
            <a:fillRect/>
          </a:stretch>
        </p:blipFill>
        <p:spPr>
          <a:xfrm>
            <a:off x="1926094" y="471791"/>
            <a:ext cx="8339811" cy="5908642"/>
          </a:xfrm>
          <a:prstGeom prst="rect">
            <a:avLst/>
          </a:prstGeom>
        </p:spPr>
      </p:pic>
      <p:sp>
        <p:nvSpPr>
          <p:cNvPr id="21" name="Rectangle 20">
            <a:extLst>
              <a:ext uri="{FF2B5EF4-FFF2-40B4-BE49-F238E27FC236}">
                <a16:creationId xmlns:a16="http://schemas.microsoft.com/office/drawing/2014/main" id="{BB3A422A-21ED-464B-B2EF-EE5B061BE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744" y="635508"/>
            <a:ext cx="10954512" cy="5586984"/>
          </a:xfrm>
          <a:prstGeom prst="rect">
            <a:avLst/>
          </a:prstGeom>
          <a:noFill/>
          <a:ln w="22225" cap="flat">
            <a:solidFill>
              <a:srgbClr val="0200C6"/>
            </a:solidFill>
            <a:miter lim="800000"/>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09806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084EC-6D58-4973-B287-66F6B8D85136}"/>
              </a:ext>
            </a:extLst>
          </p:cNvPr>
          <p:cNvSpPr>
            <a:spLocks noGrp="1"/>
          </p:cNvSpPr>
          <p:nvPr>
            <p:ph type="title"/>
          </p:nvPr>
        </p:nvSpPr>
        <p:spPr/>
        <p:txBody>
          <a:bodyPr>
            <a:normAutofit fontScale="90000"/>
          </a:bodyPr>
          <a:lstStyle/>
          <a:p>
            <a:r>
              <a:rPr lang="en-US" dirty="0"/>
              <a:t>Obstacles</a:t>
            </a:r>
          </a:p>
        </p:txBody>
      </p:sp>
      <p:sp>
        <p:nvSpPr>
          <p:cNvPr id="3" name="Content Placeholder 2">
            <a:extLst>
              <a:ext uri="{FF2B5EF4-FFF2-40B4-BE49-F238E27FC236}">
                <a16:creationId xmlns:a16="http://schemas.microsoft.com/office/drawing/2014/main" id="{1A3AAA25-D2B3-4C60-ABD2-152907E9A5B1}"/>
              </a:ext>
            </a:extLst>
          </p:cNvPr>
          <p:cNvSpPr>
            <a:spLocks noGrp="1"/>
          </p:cNvSpPr>
          <p:nvPr>
            <p:ph idx="1"/>
          </p:nvPr>
        </p:nvSpPr>
        <p:spPr/>
        <p:txBody>
          <a:bodyPr/>
          <a:lstStyle/>
          <a:p>
            <a:pPr fontAlgn="ctr"/>
            <a:r>
              <a:rPr lang="en-US" dirty="0"/>
              <a:t>When the area we are examining does not have feature points in both the new and the old image, we can't determine whether there was a change or not.</a:t>
            </a:r>
          </a:p>
          <a:p>
            <a:pPr fontAlgn="ctr"/>
            <a:r>
              <a:rPr lang="en-US" dirty="0"/>
              <a:t>When the area we are examining has many feature points of an unchanged objects, but the changed objects have very little feature points, our algorithm classifies it as unchanged (False Negative). </a:t>
            </a:r>
          </a:p>
          <a:p>
            <a:endParaRPr lang="en-US" dirty="0"/>
          </a:p>
        </p:txBody>
      </p:sp>
    </p:spTree>
    <p:extLst>
      <p:ext uri="{BB962C8B-B14F-4D97-AF65-F5344CB8AC3E}">
        <p14:creationId xmlns:p14="http://schemas.microsoft.com/office/powerpoint/2010/main" val="3638555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Content Placeholder 4">
            <a:extLst>
              <a:ext uri="{FF2B5EF4-FFF2-40B4-BE49-F238E27FC236}">
                <a16:creationId xmlns:a16="http://schemas.microsoft.com/office/drawing/2014/main" id="{5F285D3C-0E1D-4F09-A586-01216E0D2C1E}"/>
              </a:ext>
            </a:extLst>
          </p:cNvPr>
          <p:cNvPicPr>
            <a:picLocks noChangeAspect="1"/>
          </p:cNvPicPr>
          <p:nvPr/>
        </p:nvPicPr>
        <p:blipFill rotWithShape="1">
          <a:blip r:embed="rId2"/>
          <a:stretch>
            <a:fillRect/>
          </a:stretch>
        </p:blipFill>
        <p:spPr>
          <a:xfrm>
            <a:off x="634457" y="1938185"/>
            <a:ext cx="5300675" cy="2981630"/>
          </a:xfrm>
          <a:prstGeom prst="rect">
            <a:avLst/>
          </a:prstGeom>
        </p:spPr>
      </p:pic>
      <p:pic>
        <p:nvPicPr>
          <p:cNvPr id="31" name="Picture 30">
            <a:extLst>
              <a:ext uri="{FF2B5EF4-FFF2-40B4-BE49-F238E27FC236}">
                <a16:creationId xmlns:a16="http://schemas.microsoft.com/office/drawing/2014/main" id="{958BBD65-64CC-401E-80D6-C04E3F6222F7}"/>
              </a:ext>
            </a:extLst>
          </p:cNvPr>
          <p:cNvPicPr>
            <a:picLocks noChangeAspect="1"/>
          </p:cNvPicPr>
          <p:nvPr/>
        </p:nvPicPr>
        <p:blipFill>
          <a:blip r:embed="rId3"/>
          <a:stretch>
            <a:fillRect/>
          </a:stretch>
        </p:blipFill>
        <p:spPr>
          <a:xfrm>
            <a:off x="6256867" y="1938185"/>
            <a:ext cx="5300675" cy="2981629"/>
          </a:xfrm>
          <a:prstGeom prst="rect">
            <a:avLst/>
          </a:prstGeom>
        </p:spPr>
      </p:pic>
      <p:sp>
        <p:nvSpPr>
          <p:cNvPr id="51" name="Title 1">
            <a:extLst>
              <a:ext uri="{FF2B5EF4-FFF2-40B4-BE49-F238E27FC236}">
                <a16:creationId xmlns:a16="http://schemas.microsoft.com/office/drawing/2014/main" id="{BD743DE7-CEDC-4A3C-A099-62DEB9F66B27}"/>
              </a:ext>
            </a:extLst>
          </p:cNvPr>
          <p:cNvSpPr txBox="1">
            <a:spLocks/>
          </p:cNvSpPr>
          <p:nvPr/>
        </p:nvSpPr>
        <p:spPr>
          <a:xfrm>
            <a:off x="1295401" y="609600"/>
            <a:ext cx="9601196" cy="755228"/>
          </a:xfrm>
          <a:prstGeom prst="rect">
            <a:avLst/>
          </a:prstGeom>
        </p:spPr>
        <p:txBody>
          <a:bodyP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Example 3</a:t>
            </a:r>
          </a:p>
        </p:txBody>
      </p:sp>
    </p:spTree>
    <p:extLst>
      <p:ext uri="{BB962C8B-B14F-4D97-AF65-F5344CB8AC3E}">
        <p14:creationId xmlns:p14="http://schemas.microsoft.com/office/powerpoint/2010/main" val="32937198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308</Words>
  <Application>Microsoft Office PowerPoint</Application>
  <PresentationFormat>Widescreen</PresentationFormat>
  <Paragraphs>38</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Garamond</vt:lpstr>
      <vt:lpstr>Organic</vt:lpstr>
      <vt:lpstr>Industrial Project  - 234313  3D map evolution - PTC</vt:lpstr>
      <vt:lpstr>Academic benefits</vt:lpstr>
      <vt:lpstr>Achievements so far</vt:lpstr>
      <vt:lpstr>PowerPoint Presentation</vt:lpstr>
      <vt:lpstr>PowerPoint Presentation</vt:lpstr>
      <vt:lpstr>PowerPoint Presentation</vt:lpstr>
      <vt:lpstr>PowerPoint Presentation</vt:lpstr>
      <vt:lpstr>Obstacles</vt:lpstr>
      <vt:lpstr>PowerPoint Presentation</vt:lpstr>
      <vt:lpstr>PowerPoint Presentation</vt:lpstr>
      <vt:lpstr>What is to be done </vt:lpstr>
      <vt:lpstr>Milestones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Project  - 234313  3D map evolution - PTC</dc:title>
  <dc:creator>Marwan Billan</dc:creator>
  <cp:lastModifiedBy>Marwan Billan</cp:lastModifiedBy>
  <cp:revision>7</cp:revision>
  <dcterms:created xsi:type="dcterms:W3CDTF">2019-05-12T16:52:38Z</dcterms:created>
  <dcterms:modified xsi:type="dcterms:W3CDTF">2019-05-12T17:37:24Z</dcterms:modified>
</cp:coreProperties>
</file>