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311" r:id="rId4"/>
    <p:sldId id="267" r:id="rId5"/>
    <p:sldId id="308" r:id="rId6"/>
    <p:sldId id="309" r:id="rId7"/>
    <p:sldId id="310" r:id="rId8"/>
    <p:sldId id="307" r:id="rId9"/>
    <p:sldId id="312" r:id="rId10"/>
    <p:sldId id="313" r:id="rId11"/>
    <p:sldId id="316" r:id="rId12"/>
    <p:sldId id="315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DFF"/>
    <a:srgbClr val="12239E"/>
    <a:srgbClr val="FFFFFF"/>
    <a:srgbClr val="000000"/>
    <a:srgbClr val="E64A4A"/>
    <a:srgbClr val="4AE69F"/>
    <a:srgbClr val="FF3399"/>
    <a:srgbClr val="FEB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016FE5-27E9-431E-A7D7-F5C453BCE87C}">
  <a:tblStyle styleId="{FA016FE5-27E9-431E-A7D7-F5C453BCE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18" autoAdjust="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our sales team, Linda and Jilian stand out as top performers. To harness their expertise, we recommend implementing peer-to-peer training sessions. These can help uplift lower-performing team members, while performance-based incentives can further motivate the entire sales force.</a:t>
            </a:r>
          </a:p>
        </p:txBody>
      </p:sp>
    </p:spTree>
    <p:extLst>
      <p:ext uri="{BB962C8B-B14F-4D97-AF65-F5344CB8AC3E}">
        <p14:creationId xmlns:p14="http://schemas.microsoft.com/office/powerpoint/2010/main" val="30187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set the stage, let’s begin with a summary of key findings. Over the period analyzed, we saw significant growth, with a 640% increase in sales. Online channels showed a strong profit margin of 39.8%, while offline struggled with a negative margin of -2.88%. Our recommendations focus on expanding profitable online segments, optimizing offline categories, and leveraging our top salespeople to improve team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0593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our sales trends, we notice a substantial upward shift starting in July 2003, with a remarkable 33.9% increase over 11 months. This period marks a turning point, and it’s critical to identify what drove this growth to replicate these strategies moving forward. Additionally, we should consider allocating more resources during peak-performing months to maximize our revenue potential.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100D444-F16D-2090-754E-BA87E0AB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>
            <a:extLst>
              <a:ext uri="{FF2B5EF4-FFF2-40B4-BE49-F238E27FC236}">
                <a16:creationId xmlns:a16="http://schemas.microsoft.com/office/drawing/2014/main" id="{C795141F-B842-7031-9A49-D5FD4129B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>
            <a:extLst>
              <a:ext uri="{FF2B5EF4-FFF2-40B4-BE49-F238E27FC236}">
                <a16:creationId xmlns:a16="http://schemas.microsoft.com/office/drawing/2014/main" id="{9BE4FC22-0801-00E4-ACD9-71E45C93B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300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24999828-E299-8102-BF64-2E9B4B48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28dceff46_0_145:notes">
            <a:extLst>
              <a:ext uri="{FF2B5EF4-FFF2-40B4-BE49-F238E27FC236}">
                <a16:creationId xmlns:a16="http://schemas.microsoft.com/office/drawing/2014/main" id="{DD41C08A-BC25-0853-98EE-838C7A895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28dceff46_0_145:notes">
            <a:extLst>
              <a:ext uri="{FF2B5EF4-FFF2-40B4-BE49-F238E27FC236}">
                <a16:creationId xmlns:a16="http://schemas.microsoft.com/office/drawing/2014/main" id="{D44B5594-092C-E56C-8E22-34D0A65B3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let’s delve into the performance of our sales channels. Offline sales, while higher in volume, are not yielding profits, with a negative margin of -2.88%. In contrast, online sales, though smaller in volume, are significantly more profitable at 39.8%. To address this disparity, transitioning underperforming offline categories online could prove beneficial, alongside targeted marketing for high-margin online products.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393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product categories, we’ve identified key opportunities. Offline sales need optimization, particularly in low-margin categories, which may need reevaluation. On the other hand, the absence of Components in online sales presents a potential for profit growth if introduced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788981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key drivers behind our sales is </a:t>
            </a:r>
            <a:r>
              <a:rPr lang="en-US" b="1" dirty="0"/>
              <a:t>price</a:t>
            </a:r>
            <a:r>
              <a:rPr lang="en-US" dirty="0"/>
              <a:t>. Over the past years, it has consistently been the top reason customers choose to buy from us. This tells us that competitive pricing is a significant advantage for Adventure Works and a strong motivator for our customers</a:t>
            </a:r>
          </a:p>
        </p:txBody>
      </p:sp>
    </p:spTree>
    <p:extLst>
      <p:ext uri="{BB962C8B-B14F-4D97-AF65-F5344CB8AC3E}">
        <p14:creationId xmlns:p14="http://schemas.microsoft.com/office/powerpoint/2010/main" val="118961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Geographically, the United States leads our sales, with California as the top-performing state. This success provides a blueprint for other regions. By analyzing the factors contributing to California’s performance, we can adapt similar strategies elsewhere. Additionally, region-specific promotions and tailored offerings could help us tap into underperforming markets.</a:t>
            </a:r>
          </a:p>
        </p:txBody>
      </p:sp>
    </p:spTree>
    <p:extLst>
      <p:ext uri="{BB962C8B-B14F-4D97-AF65-F5344CB8AC3E}">
        <p14:creationId xmlns:p14="http://schemas.microsoft.com/office/powerpoint/2010/main" val="422742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6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88921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13225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3"/>
          </p:nvPr>
        </p:nvSpPr>
        <p:spPr>
          <a:xfrm>
            <a:off x="713225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4" hasCustomPrompt="1"/>
          </p:nvPr>
        </p:nvSpPr>
        <p:spPr>
          <a:xfrm>
            <a:off x="3218821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2643125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2643125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7" hasCustomPrompt="1"/>
          </p:nvPr>
        </p:nvSpPr>
        <p:spPr>
          <a:xfrm>
            <a:off x="5147696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8"/>
          </p:nvPr>
        </p:nvSpPr>
        <p:spPr>
          <a:xfrm>
            <a:off x="4572000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9"/>
          </p:nvPr>
        </p:nvSpPr>
        <p:spPr>
          <a:xfrm>
            <a:off x="4572000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title" idx="13" hasCustomPrompt="1"/>
          </p:nvPr>
        </p:nvSpPr>
        <p:spPr>
          <a:xfrm>
            <a:off x="7077596" y="1935050"/>
            <a:ext cx="778500" cy="7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4"/>
          </p:nvPr>
        </p:nvSpPr>
        <p:spPr>
          <a:xfrm>
            <a:off x="6501900" y="2950175"/>
            <a:ext cx="19299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None/>
              <a:def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5"/>
          </p:nvPr>
        </p:nvSpPr>
        <p:spPr>
          <a:xfrm>
            <a:off x="6501900" y="3301775"/>
            <a:ext cx="19299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6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36300" y="1148689"/>
            <a:ext cx="5414038" cy="1985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</a:rPr>
              <a:t>Adventure Works Monthly Sales Performance: </a:t>
            </a:r>
            <a:r>
              <a:rPr lang="en-US" sz="3600" dirty="0"/>
              <a:t>Sales Department Summary</a:t>
            </a:r>
            <a:endParaRPr sz="3600" dirty="0">
              <a:solidFill>
                <a:schemeClr val="accent5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848921" y="3134110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Sajjad Adil</a:t>
            </a:r>
            <a:endParaRPr dirty="0"/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810045F-BC73-FE72-4F99-B8FE51BB9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5630" y="3028774"/>
            <a:ext cx="2778369" cy="27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09A4-DA52-FE19-7693-63313CEB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2905-80A9-B997-2195-5F44FE61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4663760" cy="521100"/>
          </a:xfrm>
        </p:spPr>
        <p:txBody>
          <a:bodyPr/>
          <a:lstStyle/>
          <a:p>
            <a:r>
              <a:rPr lang="en-US" dirty="0"/>
              <a:t>Top Sales 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5EF95-A1F1-23DC-294E-D6F6DFAFF970}"/>
              </a:ext>
            </a:extLst>
          </p:cNvPr>
          <p:cNvSpPr txBox="1"/>
          <p:nvPr/>
        </p:nvSpPr>
        <p:spPr>
          <a:xfrm>
            <a:off x="713225" y="1131111"/>
            <a:ext cx="446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two most performing sales people are Linda and Jilian, we could enhance the sales operations by making peer-peer training sessions by them to the lower performing employees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01AE9-2A70-6782-C144-9829D539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6637"/>
            <a:ext cx="9144000" cy="1890987"/>
          </a:xfrm>
          <a:prstGeom prst="rect">
            <a:avLst/>
          </a:prstGeom>
        </p:spPr>
      </p:pic>
      <p:sp>
        <p:nvSpPr>
          <p:cNvPr id="3" name="Google Shape;279;p42">
            <a:extLst>
              <a:ext uri="{FF2B5EF4-FFF2-40B4-BE49-F238E27FC236}">
                <a16:creationId xmlns:a16="http://schemas.microsoft.com/office/drawing/2014/main" id="{46B8BF92-B832-D35B-6EBA-10D3BCF02B1E}"/>
              </a:ext>
            </a:extLst>
          </p:cNvPr>
          <p:cNvSpPr/>
          <p:nvPr/>
        </p:nvSpPr>
        <p:spPr>
          <a:xfrm>
            <a:off x="6521700" y="0"/>
            <a:ext cx="2622300" cy="439500"/>
          </a:xfrm>
          <a:prstGeom prst="rect">
            <a:avLst/>
          </a:prstGeom>
          <a:solidFill>
            <a:srgbClr val="118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8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73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866F-D281-05C5-4867-35A4E815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36" y="558353"/>
            <a:ext cx="4396103" cy="69541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Key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F97DA-CFEE-3364-8062-B4D6E58B882A}"/>
              </a:ext>
            </a:extLst>
          </p:cNvPr>
          <p:cNvSpPr txBox="1"/>
          <p:nvPr/>
        </p:nvSpPr>
        <p:spPr>
          <a:xfrm>
            <a:off x="647236" y="1414021"/>
            <a:ext cx="5706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/>
            </a:br>
            <a:r>
              <a:rPr lang="en-US" sz="1600" dirty="0"/>
              <a:t>To wrap up, here are the three primary recommendations: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Boost online profitability </a:t>
            </a:r>
            <a:r>
              <a:rPr lang="en-US" sz="1600" dirty="0"/>
              <a:t>by targeting marketing efforts and transitioning sales online.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Enhance sales team efficiency </a:t>
            </a:r>
            <a:r>
              <a:rPr lang="en-US" sz="1600" dirty="0"/>
              <a:t>through training and incentivization.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Google Shape;279;p42">
            <a:extLst>
              <a:ext uri="{FF2B5EF4-FFF2-40B4-BE49-F238E27FC236}">
                <a16:creationId xmlns:a16="http://schemas.microsoft.com/office/drawing/2014/main" id="{371ACCDA-FBDE-781D-3AB6-EAEB34928BD4}"/>
              </a:ext>
            </a:extLst>
          </p:cNvPr>
          <p:cNvSpPr/>
          <p:nvPr/>
        </p:nvSpPr>
        <p:spPr>
          <a:xfrm>
            <a:off x="6353666" y="0"/>
            <a:ext cx="2790334" cy="558354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8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F941E-3EF3-5E00-CE2E-D7882553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77" y="1648126"/>
            <a:ext cx="4487045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0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557988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Department Summary</a:t>
            </a:r>
            <a:endParaRPr dirty="0"/>
          </a:p>
        </p:txBody>
      </p:sp>
      <p:sp>
        <p:nvSpPr>
          <p:cNvPr id="176" name="Google Shape;176;p33"/>
          <p:cNvSpPr txBox="1">
            <a:spLocks noGrp="1"/>
          </p:cNvSpPr>
          <p:nvPr>
            <p:ph type="subTitle" idx="3"/>
          </p:nvPr>
        </p:nvSpPr>
        <p:spPr>
          <a:xfrm>
            <a:off x="5961775" y="1567705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Online vs Offline sales</a:t>
            </a:r>
            <a:endParaRPr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72618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Monthly sales overview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subTitle" idx="7"/>
          </p:nvPr>
        </p:nvSpPr>
        <p:spPr>
          <a:xfrm>
            <a:off x="5188400" y="3577788"/>
            <a:ext cx="3644025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Opportunities and key recommendations</a:t>
            </a:r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title" idx="14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85" name="Google Shape;185;p33"/>
          <p:cNvSpPr txBox="1">
            <a:spLocks noGrp="1"/>
          </p:cNvSpPr>
          <p:nvPr>
            <p:ph type="title" idx="15"/>
          </p:nvPr>
        </p:nvSpPr>
        <p:spPr>
          <a:xfrm>
            <a:off x="5961775" y="262771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9D53-319A-728F-60C7-0ADA8BBE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5" y="781777"/>
            <a:ext cx="8119200" cy="618000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DB6BD-9058-806A-57B8-74DA9A2653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30892" y="1948936"/>
            <a:ext cx="1647021" cy="1245628"/>
          </a:xfrm>
        </p:spPr>
        <p:txBody>
          <a:bodyPr/>
          <a:lstStyle/>
          <a:p>
            <a:r>
              <a:rPr lang="en-US" dirty="0"/>
              <a:t>$9M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233C863-49D7-4BE9-FDBD-7EE7DE064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452" y="3468088"/>
            <a:ext cx="1929900" cy="386700"/>
          </a:xfrm>
        </p:spPr>
        <p:txBody>
          <a:bodyPr/>
          <a:lstStyle/>
          <a:p>
            <a:r>
              <a:rPr lang="en-US" dirty="0"/>
              <a:t>Total Profit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B4321C-1CD5-B96E-301A-38A3F50DC4E0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2427463" y="1948936"/>
            <a:ext cx="2316171" cy="1245628"/>
          </a:xfrm>
        </p:spPr>
        <p:txBody>
          <a:bodyPr/>
          <a:lstStyle/>
          <a:p>
            <a:r>
              <a:rPr lang="en-US" dirty="0"/>
              <a:t>$140.65M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2B4EB02-AE1E-10D9-ECAD-16AD617A94A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590141" y="3468088"/>
            <a:ext cx="1929900" cy="386700"/>
          </a:xfrm>
        </p:spPr>
        <p:txBody>
          <a:bodyPr/>
          <a:lstStyle/>
          <a:p>
            <a:r>
              <a:rPr lang="en-US" dirty="0"/>
              <a:t>Total Revenue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07A3D3-9DAD-84FD-E514-85E7BC53B2A5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954954" y="1958186"/>
            <a:ext cx="1851746" cy="1245628"/>
          </a:xfrm>
          <a:solidFill>
            <a:srgbClr val="4AE69F"/>
          </a:solidFill>
        </p:spPr>
        <p:txBody>
          <a:bodyPr/>
          <a:lstStyle/>
          <a:p>
            <a:r>
              <a:rPr lang="en-US" dirty="0"/>
              <a:t>39.8%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3263822-ADDA-61A6-FD8E-DD6F3F2D24C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876800" y="3469076"/>
            <a:ext cx="1929900" cy="386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4AE69F"/>
                </a:solidFill>
              </a:rPr>
              <a:t>Online Profit Margin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B7F8E6D-F90B-5ADF-5E74-811CF07087C8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7018020" y="1948936"/>
            <a:ext cx="1773786" cy="1264129"/>
          </a:xfrm>
          <a:solidFill>
            <a:srgbClr val="E64A4A"/>
          </a:solidFill>
        </p:spPr>
        <p:txBody>
          <a:bodyPr/>
          <a:lstStyle/>
          <a:p>
            <a:r>
              <a:rPr lang="en-US" dirty="0"/>
              <a:t>-2.88%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B28D9F3-5149-8A6E-8C61-0623D0117A0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923931" y="3476696"/>
            <a:ext cx="2220069" cy="3867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Offline Profit Margin</a:t>
            </a:r>
          </a:p>
          <a:p>
            <a:endParaRPr lang="en-US" dirty="0"/>
          </a:p>
        </p:txBody>
      </p:sp>
      <p:sp>
        <p:nvSpPr>
          <p:cNvPr id="15" name="Google Shape;256;p39">
            <a:extLst>
              <a:ext uri="{FF2B5EF4-FFF2-40B4-BE49-F238E27FC236}">
                <a16:creationId xmlns:a16="http://schemas.microsoft.com/office/drawing/2014/main" id="{A7EEA04C-DAD0-D940-E697-78B60EA5E379}"/>
              </a:ext>
            </a:extLst>
          </p:cNvPr>
          <p:cNvSpPr/>
          <p:nvPr/>
        </p:nvSpPr>
        <p:spPr>
          <a:xfrm>
            <a:off x="636575" y="0"/>
            <a:ext cx="29715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>
            <a:spLocks noGrp="1"/>
          </p:cNvSpPr>
          <p:nvPr>
            <p:ph type="title"/>
          </p:nvPr>
        </p:nvSpPr>
        <p:spPr>
          <a:xfrm>
            <a:off x="322454" y="621894"/>
            <a:ext cx="4538713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Sales Overview</a:t>
            </a:r>
            <a:endParaRPr dirty="0"/>
          </a:p>
        </p:txBody>
      </p:sp>
      <p:sp>
        <p:nvSpPr>
          <p:cNvPr id="279" name="Google Shape;279;p42"/>
          <p:cNvSpPr/>
          <p:nvPr/>
        </p:nvSpPr>
        <p:spPr>
          <a:xfrm>
            <a:off x="787625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2"/>
          <p:cNvSpPr txBox="1"/>
          <p:nvPr/>
        </p:nvSpPr>
        <p:spPr>
          <a:xfrm flipH="1">
            <a:off x="5598138" y="939561"/>
            <a:ext cx="2313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Monthly Sales trended up, resulting in a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640%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increase between July 2001 and June 2004.</a:t>
            </a:r>
            <a:endParaRPr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5535888" y="2170196"/>
            <a:ext cx="23130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Sales Trend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 flipH="1">
            <a:off x="5535888" y="2571750"/>
            <a:ext cx="2313000" cy="126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﻿Monthly Sales started trending up on July 2003, rising by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33.90%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11 months.﻿</a:t>
            </a:r>
            <a:endParaRPr lang="en-US" dirty="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2" name="Google Shape;292;p42"/>
          <p:cNvCxnSpPr/>
          <p:nvPr/>
        </p:nvCxnSpPr>
        <p:spPr>
          <a:xfrm>
            <a:off x="5535888" y="2131617"/>
            <a:ext cx="243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22D083-DDAF-B44F-BA5F-7291F88C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2" y="1369010"/>
            <a:ext cx="5005801" cy="3234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AC588B9C-EDE9-5994-4123-A5D15C75C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>
            <a:extLst>
              <a:ext uri="{FF2B5EF4-FFF2-40B4-BE49-F238E27FC236}">
                <a16:creationId xmlns:a16="http://schemas.microsoft.com/office/drawing/2014/main" id="{1C6B90D1-ADD5-202B-51C8-0CE9956329D2}"/>
              </a:ext>
            </a:extLst>
          </p:cNvPr>
          <p:cNvSpPr/>
          <p:nvPr/>
        </p:nvSpPr>
        <p:spPr>
          <a:xfrm>
            <a:off x="787625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5A918C-3A26-AD52-3445-339666A6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17" y="648926"/>
            <a:ext cx="5249913" cy="521100"/>
          </a:xfrm>
        </p:spPr>
        <p:txBody>
          <a:bodyPr/>
          <a:lstStyle/>
          <a:p>
            <a:pPr algn="ctr"/>
            <a:r>
              <a:rPr lang="en-US" sz="2000" dirty="0"/>
              <a:t>Sales by Channel (Online vs Offline)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2384-5DC9-B9F4-BE19-D3F87FA4F147}"/>
              </a:ext>
            </a:extLst>
          </p:cNvPr>
          <p:cNvSpPr txBox="1"/>
          <p:nvPr/>
        </p:nvSpPr>
        <p:spPr>
          <a:xfrm>
            <a:off x="445477" y="1101969"/>
            <a:ext cx="368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notice that </a:t>
            </a:r>
            <a:r>
              <a:rPr lang="en-US" b="1" dirty="0">
                <a:solidFill>
                  <a:srgbClr val="FF3399"/>
                </a:solidFill>
              </a:rPr>
              <a:t>offline</a:t>
            </a:r>
            <a:r>
              <a:rPr lang="en-US" dirty="0"/>
              <a:t> sales are larger than  </a:t>
            </a:r>
            <a:r>
              <a:rPr lang="en-US" b="1" dirty="0">
                <a:solidFill>
                  <a:srgbClr val="00B0F0"/>
                </a:solidFill>
              </a:rPr>
              <a:t>online</a:t>
            </a:r>
            <a:r>
              <a:rPr lang="en-US" dirty="0"/>
              <a:t> sales, but </a:t>
            </a:r>
            <a:r>
              <a:rPr lang="en-US" b="1" dirty="0">
                <a:solidFill>
                  <a:srgbClr val="00B0F0"/>
                </a:solidFill>
              </a:rPr>
              <a:t>online</a:t>
            </a:r>
            <a:r>
              <a:rPr lang="en-US" dirty="0"/>
              <a:t> sales are increasing.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644D2-43C5-4D67-BE84-B25D1D11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1207"/>
            <a:ext cx="9144000" cy="26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D0285608-A358-C4A5-BB21-5EFD3C18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>
            <a:extLst>
              <a:ext uri="{FF2B5EF4-FFF2-40B4-BE49-F238E27FC236}">
                <a16:creationId xmlns:a16="http://schemas.microsoft.com/office/drawing/2014/main" id="{3CEC948A-0560-0334-CE53-4525CDD41DD0}"/>
              </a:ext>
            </a:extLst>
          </p:cNvPr>
          <p:cNvSpPr/>
          <p:nvPr/>
        </p:nvSpPr>
        <p:spPr>
          <a:xfrm>
            <a:off x="787625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ABD8B5-C150-3E4E-BD85-452C12BE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531923"/>
            <a:ext cx="3858900" cy="521100"/>
          </a:xfrm>
        </p:spPr>
        <p:txBody>
          <a:bodyPr/>
          <a:lstStyle/>
          <a:p>
            <a:r>
              <a:rPr lang="en-US" sz="2000" dirty="0"/>
              <a:t>Profit by Online channel is Higher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72C92-A265-278D-CBB5-72765808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6" y="2365927"/>
            <a:ext cx="8297768" cy="2628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B2A036-1EEA-C660-49BF-2CCCD626E60C}"/>
              </a:ext>
            </a:extLst>
          </p:cNvPr>
          <p:cNvSpPr txBox="1"/>
          <p:nvPr/>
        </p:nvSpPr>
        <p:spPr>
          <a:xfrm>
            <a:off x="540212" y="1438030"/>
            <a:ext cx="4204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offline sales are higher, the profit margin generated by online sales is </a:t>
            </a:r>
            <a:r>
              <a:rPr lang="en-US" b="1" dirty="0">
                <a:solidFill>
                  <a:srgbClr val="4AE69F"/>
                </a:solidFill>
              </a:rPr>
              <a:t>39.8%, </a:t>
            </a:r>
            <a:r>
              <a:rPr lang="en-US" dirty="0"/>
              <a:t>where offline profit margin is</a:t>
            </a:r>
            <a:r>
              <a:rPr lang="en-US" b="1" dirty="0">
                <a:solidFill>
                  <a:srgbClr val="E64A4A"/>
                </a:solidFill>
              </a:rPr>
              <a:t> -2.88%</a:t>
            </a:r>
          </a:p>
        </p:txBody>
      </p:sp>
    </p:spTree>
    <p:extLst>
      <p:ext uri="{BB962C8B-B14F-4D97-AF65-F5344CB8AC3E}">
        <p14:creationId xmlns:p14="http://schemas.microsoft.com/office/powerpoint/2010/main" val="284373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1D08-06C2-1BDA-6492-BF4E5087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492899"/>
            <a:ext cx="7430406" cy="953238"/>
          </a:xfrm>
        </p:spPr>
        <p:txBody>
          <a:bodyPr/>
          <a:lstStyle/>
          <a:p>
            <a:r>
              <a:rPr lang="en-US" dirty="0"/>
              <a:t>Opportunities and key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EFB9-7D01-E144-FD09-E4446A9A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6" y="2790530"/>
            <a:ext cx="3643130" cy="2115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67D49-B741-1668-E868-9D668CB6FFD1}"/>
              </a:ext>
            </a:extLst>
          </p:cNvPr>
          <p:cNvSpPr txBox="1"/>
          <p:nvPr/>
        </p:nvSpPr>
        <p:spPr>
          <a:xfrm>
            <a:off x="317119" y="2453023"/>
            <a:ext cx="38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99"/>
                </a:solidFill>
              </a:rPr>
              <a:t>Offline</a:t>
            </a:r>
            <a:r>
              <a:rPr lang="en-US" dirty="0"/>
              <a:t> Sales by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60432-D947-05E2-439D-735F4D544376}"/>
              </a:ext>
            </a:extLst>
          </p:cNvPr>
          <p:cNvSpPr txBox="1"/>
          <p:nvPr/>
        </p:nvSpPr>
        <p:spPr>
          <a:xfrm>
            <a:off x="4967982" y="2482753"/>
            <a:ext cx="38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Online</a:t>
            </a:r>
            <a:r>
              <a:rPr lang="en-US" dirty="0"/>
              <a:t> Sales by category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39AF8A-A229-E90E-5A97-205065C8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00" y="2760800"/>
            <a:ext cx="3815600" cy="2253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500AA7-5933-256C-4FD6-D49AA2AF65B3}"/>
              </a:ext>
            </a:extLst>
          </p:cNvPr>
          <p:cNvSpPr txBox="1"/>
          <p:nvPr/>
        </p:nvSpPr>
        <p:spPr>
          <a:xfrm>
            <a:off x="461108" y="1653328"/>
            <a:ext cx="4110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2239E"/>
                </a:solidFill>
              </a:rPr>
              <a:t>Components</a:t>
            </a:r>
            <a:r>
              <a:rPr lang="en-US" dirty="0"/>
              <a:t> category are not sold online, it could be included to generate more sales.</a:t>
            </a:r>
          </a:p>
        </p:txBody>
      </p:sp>
      <p:sp>
        <p:nvSpPr>
          <p:cNvPr id="3" name="Google Shape;279;p42">
            <a:extLst>
              <a:ext uri="{FF2B5EF4-FFF2-40B4-BE49-F238E27FC236}">
                <a16:creationId xmlns:a16="http://schemas.microsoft.com/office/drawing/2014/main" id="{F6D87DDD-4C07-3816-C815-5123B1BD7097}"/>
              </a:ext>
            </a:extLst>
          </p:cNvPr>
          <p:cNvSpPr/>
          <p:nvPr/>
        </p:nvSpPr>
        <p:spPr>
          <a:xfrm rot="5400000">
            <a:off x="7613100" y="1090877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6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E5F-1C46-AFFC-E520-ECF6DF29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4663760" cy="521100"/>
          </a:xfrm>
        </p:spPr>
        <p:txBody>
          <a:bodyPr/>
          <a:lstStyle/>
          <a:p>
            <a:r>
              <a:rPr lang="en-US" dirty="0"/>
              <a:t>Monthly Sales by Reason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1F460-A189-8134-BF8B-62245DAB0F81}"/>
              </a:ext>
            </a:extLst>
          </p:cNvPr>
          <p:cNvSpPr txBox="1"/>
          <p:nvPr/>
        </p:nvSpPr>
        <p:spPr>
          <a:xfrm>
            <a:off x="6032070" y="1295000"/>
            <a:ext cx="25868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Price</a:t>
            </a:r>
            <a:r>
              <a:rPr lang="en-US" b="1" dirty="0">
                <a:solidFill>
                  <a:srgbClr val="FEB3D9"/>
                </a:solidFill>
              </a:rPr>
              <a:t> </a:t>
            </a:r>
            <a:r>
              <a:rPr lang="en-US" dirty="0"/>
              <a:t>has been growing as the most reason for sales last years. We can focus on that.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DED8B-C5BA-0294-0A6F-F32DEBB13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2" y="2447817"/>
            <a:ext cx="8093925" cy="2488465"/>
          </a:xfrm>
          <a:prstGeom prst="rect">
            <a:avLst/>
          </a:prstGeom>
        </p:spPr>
      </p:pic>
      <p:sp>
        <p:nvSpPr>
          <p:cNvPr id="3" name="Google Shape;279;p42">
            <a:extLst>
              <a:ext uri="{FF2B5EF4-FFF2-40B4-BE49-F238E27FC236}">
                <a16:creationId xmlns:a16="http://schemas.microsoft.com/office/drawing/2014/main" id="{D13AA546-048D-DE24-95E3-8CD604CA681D}"/>
              </a:ext>
            </a:extLst>
          </p:cNvPr>
          <p:cNvSpPr/>
          <p:nvPr/>
        </p:nvSpPr>
        <p:spPr>
          <a:xfrm>
            <a:off x="6521700" y="0"/>
            <a:ext cx="2622300" cy="439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0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56BF-7F06-71BF-AC66-6C046AF7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2ADCD8-C2CD-5AAF-E1AA-1F8A82FC55D0}"/>
              </a:ext>
            </a:extLst>
          </p:cNvPr>
          <p:cNvSpPr txBox="1"/>
          <p:nvPr/>
        </p:nvSpPr>
        <p:spPr>
          <a:xfrm>
            <a:off x="317120" y="2571750"/>
            <a:ext cx="38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99"/>
                </a:solidFill>
              </a:rPr>
              <a:t>Top Countries by sales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01B8E-0C33-A0B7-4EFB-56502F954041}"/>
              </a:ext>
            </a:extLst>
          </p:cNvPr>
          <p:cNvSpPr txBox="1"/>
          <p:nvPr/>
        </p:nvSpPr>
        <p:spPr>
          <a:xfrm>
            <a:off x="4967980" y="2526285"/>
            <a:ext cx="3858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Top States by sales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C173B-11ED-5572-A5A1-F6A6563C29CC}"/>
              </a:ext>
            </a:extLst>
          </p:cNvPr>
          <p:cNvSpPr txBox="1"/>
          <p:nvPr/>
        </p:nvSpPr>
        <p:spPr>
          <a:xfrm>
            <a:off x="547077" y="1244921"/>
            <a:ext cx="4110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United states </a:t>
            </a:r>
            <a:r>
              <a:rPr lang="en-US" dirty="0"/>
              <a:t>has generated the most sales, and </a:t>
            </a:r>
            <a:r>
              <a:rPr lang="en-US" b="1" dirty="0">
                <a:solidFill>
                  <a:srgbClr val="00B0F0"/>
                </a:solidFill>
              </a:rPr>
              <a:t>California</a:t>
            </a:r>
            <a:r>
              <a:rPr lang="en-US" dirty="0"/>
              <a:t> has the highest sales among the states. Targeting these regions by offline and online could increase </a:t>
            </a:r>
            <a:r>
              <a:rPr lang="en-US"/>
              <a:t>the sales.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1DBDB-372E-3085-7187-A3650AC7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836601"/>
            <a:ext cx="4287745" cy="22532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87E9EC-C8A4-0C42-6DAD-7ACE4B711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66"/>
          <a:stretch/>
        </p:blipFill>
        <p:spPr>
          <a:xfrm>
            <a:off x="4490945" y="2960238"/>
            <a:ext cx="4462585" cy="19321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034F30C-8F2A-F382-1FF9-ED5833C48695}"/>
              </a:ext>
            </a:extLst>
          </p:cNvPr>
          <p:cNvSpPr txBox="1">
            <a:spLocks/>
          </p:cNvSpPr>
          <p:nvPr/>
        </p:nvSpPr>
        <p:spPr>
          <a:xfrm>
            <a:off x="547077" y="165507"/>
            <a:ext cx="7430406" cy="95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Opportunities and key recommendations</a:t>
            </a:r>
          </a:p>
        </p:txBody>
      </p:sp>
      <p:sp>
        <p:nvSpPr>
          <p:cNvPr id="2" name="Google Shape;279;p42">
            <a:extLst>
              <a:ext uri="{FF2B5EF4-FFF2-40B4-BE49-F238E27FC236}">
                <a16:creationId xmlns:a16="http://schemas.microsoft.com/office/drawing/2014/main" id="{6C2EC7EE-D8CA-AA00-1AF7-6D4A04F63FCD}"/>
              </a:ext>
            </a:extLst>
          </p:cNvPr>
          <p:cNvSpPr/>
          <p:nvPr/>
        </p:nvSpPr>
        <p:spPr>
          <a:xfrm rot="5400000">
            <a:off x="7573952" y="1022971"/>
            <a:ext cx="2622300" cy="576357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69524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726</Words>
  <Application>Microsoft Office PowerPoint</Application>
  <PresentationFormat>On-screen Show (16:9)</PresentationFormat>
  <Paragraphs>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 Medium</vt:lpstr>
      <vt:lpstr>Montserrat</vt:lpstr>
      <vt:lpstr>Segoe UI</vt:lpstr>
      <vt:lpstr>Arial</vt:lpstr>
      <vt:lpstr>Open Sans</vt:lpstr>
      <vt:lpstr>Sales Meeting by Slidesgo</vt:lpstr>
      <vt:lpstr>Adventure Works Monthly Sales Performance: Sales Department Summary</vt:lpstr>
      <vt:lpstr>Agenda</vt:lpstr>
      <vt:lpstr>Key Performance Indicators</vt:lpstr>
      <vt:lpstr>Monthly Sales Overview</vt:lpstr>
      <vt:lpstr>Sales by Channel (Online vs Offline)</vt:lpstr>
      <vt:lpstr>Profit by Online channel is Higher</vt:lpstr>
      <vt:lpstr>Opportunities and key recommendations</vt:lpstr>
      <vt:lpstr>Monthly Sales by Reason</vt:lpstr>
      <vt:lpstr>PowerPoint Presentation</vt:lpstr>
      <vt:lpstr>Top Sales People</vt:lpstr>
      <vt:lpstr>Key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Sajad</dc:creator>
  <cp:lastModifiedBy>Sajjad Adil</cp:lastModifiedBy>
  <cp:revision>16</cp:revision>
  <dcterms:modified xsi:type="dcterms:W3CDTF">2024-11-16T18:28:20Z</dcterms:modified>
</cp:coreProperties>
</file>