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317" r:id="rId2"/>
    <p:sldId id="258" r:id="rId3"/>
    <p:sldId id="318" r:id="rId4"/>
    <p:sldId id="267" r:id="rId5"/>
    <p:sldId id="308" r:id="rId6"/>
    <p:sldId id="309" r:id="rId7"/>
    <p:sldId id="316" r:id="rId8"/>
    <p:sldId id="315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A4A"/>
    <a:srgbClr val="4AE69F"/>
    <a:srgbClr val="FF3399"/>
    <a:srgbClr val="FEB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016FE5-27E9-431E-A7D7-F5C453BCE87C}">
  <a:tblStyle styleId="{FA016FE5-27E9-431E-A7D7-F5C453BCE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5583" autoAdjust="0"/>
  </p:normalViewPr>
  <p:slideViewPr>
    <p:cSldViewPr snapToGrid="0">
      <p:cViewPr varScale="1">
        <p:scale>
          <a:sx n="88" d="100"/>
          <a:sy n="88" d="100"/>
        </p:scale>
        <p:origin x="149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set the stage, let’s begin with a summary of key findings. Over the period analyzed, we saw significant growth, with a 640% increase in sales. Online channels showed a strong profit margin of 39.8%, while offline struggled with a negative margin of -2.88%. Our recommendations focus on expanding profitable online segments, optimizing offline categories, and leveraging our top salespeople to improve team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059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8dceff4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8dceff4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9100D444-F16D-2090-754E-BA87E0AB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8dceff46_0_145:notes">
            <a:extLst>
              <a:ext uri="{FF2B5EF4-FFF2-40B4-BE49-F238E27FC236}">
                <a16:creationId xmlns:a16="http://schemas.microsoft.com/office/drawing/2014/main" id="{C795141F-B842-7031-9A49-D5FD4129B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8dceff46_0_145:notes">
            <a:extLst>
              <a:ext uri="{FF2B5EF4-FFF2-40B4-BE49-F238E27FC236}">
                <a16:creationId xmlns:a16="http://schemas.microsoft.com/office/drawing/2014/main" id="{9BE4FC22-0801-00E4-ACD9-71E45C93B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30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24999828-E299-8102-BF64-2E9B4B48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8dceff46_0_145:notes">
            <a:extLst>
              <a:ext uri="{FF2B5EF4-FFF2-40B4-BE49-F238E27FC236}">
                <a16:creationId xmlns:a16="http://schemas.microsoft.com/office/drawing/2014/main" id="{DD41C08A-BC25-0853-98EE-838C7A895F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8dceff46_0_145:notes">
            <a:extLst>
              <a:ext uri="{FF2B5EF4-FFF2-40B4-BE49-F238E27FC236}">
                <a16:creationId xmlns:a16="http://schemas.microsoft.com/office/drawing/2014/main" id="{D44B5594-092C-E56C-8E22-34D0A65B3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39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2" hasCustomPrompt="1"/>
          </p:nvPr>
        </p:nvSpPr>
        <p:spPr>
          <a:xfrm>
            <a:off x="1288921" y="1935050"/>
            <a:ext cx="778500" cy="7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713225" y="2950175"/>
            <a:ext cx="19299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3"/>
          </p:nvPr>
        </p:nvSpPr>
        <p:spPr>
          <a:xfrm>
            <a:off x="713225" y="3301775"/>
            <a:ext cx="19299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4" hasCustomPrompt="1"/>
          </p:nvPr>
        </p:nvSpPr>
        <p:spPr>
          <a:xfrm>
            <a:off x="3218821" y="1935050"/>
            <a:ext cx="778500" cy="7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2643125" y="2950175"/>
            <a:ext cx="19299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2643125" y="3301775"/>
            <a:ext cx="19299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7" hasCustomPrompt="1"/>
          </p:nvPr>
        </p:nvSpPr>
        <p:spPr>
          <a:xfrm>
            <a:off x="5147696" y="1935050"/>
            <a:ext cx="778500" cy="7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8"/>
          </p:nvPr>
        </p:nvSpPr>
        <p:spPr>
          <a:xfrm>
            <a:off x="4572000" y="2950175"/>
            <a:ext cx="19299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9"/>
          </p:nvPr>
        </p:nvSpPr>
        <p:spPr>
          <a:xfrm>
            <a:off x="4572000" y="3301775"/>
            <a:ext cx="19299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13" hasCustomPrompt="1"/>
          </p:nvPr>
        </p:nvSpPr>
        <p:spPr>
          <a:xfrm>
            <a:off x="7077596" y="1935050"/>
            <a:ext cx="778500" cy="7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4"/>
          </p:nvPr>
        </p:nvSpPr>
        <p:spPr>
          <a:xfrm>
            <a:off x="6501900" y="2950175"/>
            <a:ext cx="19299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5"/>
          </p:nvPr>
        </p:nvSpPr>
        <p:spPr>
          <a:xfrm>
            <a:off x="6501900" y="3301775"/>
            <a:ext cx="19299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2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98B2B5-9910-C6FE-D133-747827B4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4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0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Executive</a:t>
            </a:r>
            <a:r>
              <a:rPr lang="en" dirty="0"/>
              <a:t> Summary</a:t>
            </a:r>
            <a:endParaRPr dirty="0"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3"/>
          </p:nvPr>
        </p:nvSpPr>
        <p:spPr>
          <a:xfrm>
            <a:off x="5852359" y="165402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Online vs Offline sales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82252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Monthly sales overview</a:t>
            </a:r>
            <a:endParaRPr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title" idx="14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15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9D53-319A-728F-60C7-0ADA8BBE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5" y="781777"/>
            <a:ext cx="8119200" cy="618000"/>
          </a:xfrm>
        </p:spPr>
        <p:txBody>
          <a:bodyPr/>
          <a:lstStyle/>
          <a:p>
            <a:r>
              <a:rPr lang="en-US" dirty="0"/>
              <a:t>Key Performance Indicators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ADB6BD-9058-806A-57B8-74DA9A26531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0892" y="1948936"/>
            <a:ext cx="1647021" cy="1245628"/>
          </a:xfrm>
        </p:spPr>
        <p:txBody>
          <a:bodyPr/>
          <a:lstStyle/>
          <a:p>
            <a:r>
              <a:rPr lang="en-US" dirty="0"/>
              <a:t>$9M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33C863-49D7-4BE9-FDBD-7EE7DE064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452" y="3468088"/>
            <a:ext cx="1929900" cy="386700"/>
          </a:xfrm>
        </p:spPr>
        <p:txBody>
          <a:bodyPr/>
          <a:lstStyle/>
          <a:p>
            <a:r>
              <a:rPr lang="en-US" dirty="0"/>
              <a:t>Total Profit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B4321C-1CD5-B96E-301A-38A3F50DC4E0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427463" y="1948936"/>
            <a:ext cx="2316171" cy="1245628"/>
          </a:xfrm>
        </p:spPr>
        <p:txBody>
          <a:bodyPr/>
          <a:lstStyle/>
          <a:p>
            <a:r>
              <a:rPr lang="en-US" dirty="0"/>
              <a:t>$140.65M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2B4EB02-AE1E-10D9-ECAD-16AD617A94A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590141" y="3468088"/>
            <a:ext cx="1929900" cy="386700"/>
          </a:xfrm>
        </p:spPr>
        <p:txBody>
          <a:bodyPr/>
          <a:lstStyle/>
          <a:p>
            <a:r>
              <a:rPr lang="en-US" dirty="0"/>
              <a:t>Total Revenue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307A3D3-9DAD-84FD-E514-85E7BC53B2A5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954954" y="1958186"/>
            <a:ext cx="1851746" cy="1245628"/>
          </a:xfrm>
          <a:solidFill>
            <a:srgbClr val="4AE69F"/>
          </a:solidFill>
        </p:spPr>
        <p:txBody>
          <a:bodyPr/>
          <a:lstStyle/>
          <a:p>
            <a:r>
              <a:rPr lang="en-US" dirty="0"/>
              <a:t>39.8%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3263822-ADDA-61A6-FD8E-DD6F3F2D24C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876800" y="3469076"/>
            <a:ext cx="1929900" cy="386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4AE69F"/>
                </a:solidFill>
              </a:rPr>
              <a:t>Online Profit Margin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B7F8E6D-F90B-5ADF-5E74-811CF07087C8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7018020" y="1948936"/>
            <a:ext cx="1773786" cy="1264129"/>
          </a:xfrm>
          <a:solidFill>
            <a:srgbClr val="E64A4A"/>
          </a:solidFill>
        </p:spPr>
        <p:txBody>
          <a:bodyPr/>
          <a:lstStyle/>
          <a:p>
            <a:r>
              <a:rPr lang="en-US" dirty="0"/>
              <a:t>-2.88%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B28D9F3-5149-8A6E-8C61-0623D0117A02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6923931" y="3476696"/>
            <a:ext cx="2220069" cy="386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Offline Profit Margin</a:t>
            </a:r>
          </a:p>
          <a:p>
            <a:endParaRPr lang="en-US" dirty="0"/>
          </a:p>
        </p:txBody>
      </p:sp>
      <p:sp>
        <p:nvSpPr>
          <p:cNvPr id="15" name="Google Shape;256;p39">
            <a:extLst>
              <a:ext uri="{FF2B5EF4-FFF2-40B4-BE49-F238E27FC236}">
                <a16:creationId xmlns:a16="http://schemas.microsoft.com/office/drawing/2014/main" id="{A7EEA04C-DAD0-D940-E697-78B60EA5E379}"/>
              </a:ext>
            </a:extLst>
          </p:cNvPr>
          <p:cNvSpPr/>
          <p:nvPr/>
        </p:nvSpPr>
        <p:spPr>
          <a:xfrm>
            <a:off x="63657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22454" y="621894"/>
            <a:ext cx="453871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 Sales Overview</a:t>
            </a:r>
            <a:endParaRPr dirty="0"/>
          </a:p>
        </p:txBody>
      </p:sp>
      <p:sp>
        <p:nvSpPr>
          <p:cNvPr id="279" name="Google Shape;279;p42"/>
          <p:cNvSpPr/>
          <p:nvPr/>
        </p:nvSpPr>
        <p:spPr>
          <a:xfrm>
            <a:off x="787625" y="0"/>
            <a:ext cx="26223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2"/>
          <p:cNvSpPr txBox="1"/>
          <p:nvPr/>
        </p:nvSpPr>
        <p:spPr>
          <a:xfrm flipH="1">
            <a:off x="5598138" y="939561"/>
            <a:ext cx="2313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Monthly Sales trended up, resulting in a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640%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increase between July 2001 and June 2004.</a:t>
            </a:r>
            <a:endParaRPr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5535888" y="2170196"/>
            <a:ext cx="2313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Sales Trend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2"/>
          <p:cNvSpPr txBox="1"/>
          <p:nvPr/>
        </p:nvSpPr>
        <p:spPr>
          <a:xfrm flipH="1">
            <a:off x="5535888" y="2571750"/>
            <a:ext cx="2313000" cy="126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﻿Monthly Sales started trending up on July 2003, rising by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33.90%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 11 months.﻿</a:t>
            </a:r>
            <a:endParaRPr lang="en-US"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2" name="Google Shape;292;p42"/>
          <p:cNvCxnSpPr/>
          <p:nvPr/>
        </p:nvCxnSpPr>
        <p:spPr>
          <a:xfrm>
            <a:off x="5535888" y="2131617"/>
            <a:ext cx="243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D22D083-DDAF-B44F-BA5F-7291F88C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2" y="1369010"/>
            <a:ext cx="5005801" cy="3234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AC588B9C-EDE9-5994-4123-A5D15C75C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>
            <a:extLst>
              <a:ext uri="{FF2B5EF4-FFF2-40B4-BE49-F238E27FC236}">
                <a16:creationId xmlns:a16="http://schemas.microsoft.com/office/drawing/2014/main" id="{1C6B90D1-ADD5-202B-51C8-0CE9956329D2}"/>
              </a:ext>
            </a:extLst>
          </p:cNvPr>
          <p:cNvSpPr/>
          <p:nvPr/>
        </p:nvSpPr>
        <p:spPr>
          <a:xfrm>
            <a:off x="787625" y="0"/>
            <a:ext cx="26223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A918C-3A26-AD52-3445-339666A6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17" y="648926"/>
            <a:ext cx="5249913" cy="521100"/>
          </a:xfrm>
        </p:spPr>
        <p:txBody>
          <a:bodyPr/>
          <a:lstStyle/>
          <a:p>
            <a:pPr algn="ctr"/>
            <a:r>
              <a:rPr lang="en-US" sz="2000" dirty="0"/>
              <a:t>Sales by Channel (Online vs Offline)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02384-5DC9-B9F4-BE19-D3F87FA4F147}"/>
              </a:ext>
            </a:extLst>
          </p:cNvPr>
          <p:cNvSpPr txBox="1"/>
          <p:nvPr/>
        </p:nvSpPr>
        <p:spPr>
          <a:xfrm>
            <a:off x="445477" y="1101969"/>
            <a:ext cx="3681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notice that </a:t>
            </a:r>
            <a:r>
              <a:rPr lang="en-US" b="1" dirty="0">
                <a:solidFill>
                  <a:srgbClr val="FF3399"/>
                </a:solidFill>
              </a:rPr>
              <a:t>offline</a:t>
            </a:r>
            <a:r>
              <a:rPr lang="en-US" dirty="0"/>
              <a:t> sales are larger than  </a:t>
            </a:r>
            <a:r>
              <a:rPr lang="en-US" b="1" dirty="0">
                <a:solidFill>
                  <a:srgbClr val="00B0F0"/>
                </a:solidFill>
              </a:rPr>
              <a:t>online</a:t>
            </a:r>
            <a:r>
              <a:rPr lang="en-US" dirty="0"/>
              <a:t> sales, but </a:t>
            </a:r>
            <a:r>
              <a:rPr lang="en-US" b="1" dirty="0">
                <a:solidFill>
                  <a:srgbClr val="00B0F0"/>
                </a:solidFill>
              </a:rPr>
              <a:t>online</a:t>
            </a:r>
            <a:r>
              <a:rPr lang="en-US" dirty="0"/>
              <a:t> sales are increasing. [ correct to be currency]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644D2-43C5-4D67-BE84-B25D1D11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" y="2293676"/>
            <a:ext cx="8792308" cy="25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2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D0285608-A358-C4A5-BB21-5EFD3C18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>
            <a:extLst>
              <a:ext uri="{FF2B5EF4-FFF2-40B4-BE49-F238E27FC236}">
                <a16:creationId xmlns:a16="http://schemas.microsoft.com/office/drawing/2014/main" id="{3CEC948A-0560-0334-CE53-4525CDD41DD0}"/>
              </a:ext>
            </a:extLst>
          </p:cNvPr>
          <p:cNvSpPr/>
          <p:nvPr/>
        </p:nvSpPr>
        <p:spPr>
          <a:xfrm rot="5400000">
            <a:off x="7562744" y="440412"/>
            <a:ext cx="2622300" cy="540212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ABD8B5-C150-3E4E-BD85-452C12BE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531923"/>
            <a:ext cx="3858900" cy="521100"/>
          </a:xfrm>
        </p:spPr>
        <p:txBody>
          <a:bodyPr/>
          <a:lstStyle/>
          <a:p>
            <a:r>
              <a:rPr lang="en-US" sz="2000" dirty="0"/>
              <a:t>Profit by Online Sales is Higher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72C92-A265-278D-CBB5-72765808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"/>
          <a:stretch/>
        </p:blipFill>
        <p:spPr>
          <a:xfrm>
            <a:off x="304799" y="2277888"/>
            <a:ext cx="8573478" cy="2724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2A036-1EEA-C660-49BF-2CCCD626E60C}"/>
              </a:ext>
            </a:extLst>
          </p:cNvPr>
          <p:cNvSpPr txBox="1"/>
          <p:nvPr/>
        </p:nvSpPr>
        <p:spPr>
          <a:xfrm>
            <a:off x="540212" y="1438030"/>
            <a:ext cx="4204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the offline sales are higher, the profit margin generated by online sales is </a:t>
            </a:r>
            <a:r>
              <a:rPr lang="en-US" b="1" dirty="0">
                <a:solidFill>
                  <a:srgbClr val="4AE69F"/>
                </a:solidFill>
              </a:rPr>
              <a:t>39.8%, </a:t>
            </a:r>
            <a:r>
              <a:rPr lang="en-US" dirty="0"/>
              <a:t>where offline profit margin is</a:t>
            </a:r>
            <a:r>
              <a:rPr lang="en-US" b="1" dirty="0">
                <a:solidFill>
                  <a:srgbClr val="E64A4A"/>
                </a:solidFill>
              </a:rPr>
              <a:t> -2.88%</a:t>
            </a:r>
          </a:p>
        </p:txBody>
      </p:sp>
    </p:spTree>
    <p:extLst>
      <p:ext uri="{BB962C8B-B14F-4D97-AF65-F5344CB8AC3E}">
        <p14:creationId xmlns:p14="http://schemas.microsoft.com/office/powerpoint/2010/main" val="28437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52F9-F7E6-916A-DB39-D2FA6724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195944" cy="521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Recommendations &amp; Strategic Opportunities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F6A9-41AC-E950-B630-79876A87F365}"/>
              </a:ext>
            </a:extLst>
          </p:cNvPr>
          <p:cNvSpPr txBox="1"/>
          <p:nvPr/>
        </p:nvSpPr>
        <p:spPr>
          <a:xfrm>
            <a:off x="711200" y="1556087"/>
            <a:ext cx="549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sales have outpaced offline sales; focusing on e-commerce could unlock significant revenue growth.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968E5-3776-DBB6-5F5B-336FE42E2D35}"/>
              </a:ext>
            </a:extLst>
          </p:cNvPr>
          <p:cNvSpPr txBox="1"/>
          <p:nvPr/>
        </p:nvSpPr>
        <p:spPr>
          <a:xfrm>
            <a:off x="336062" y="2447671"/>
            <a:ext cx="386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Recommendations </a:t>
            </a:r>
          </a:p>
          <a:p>
            <a:endParaRPr lang="en-US" b="1" dirty="0"/>
          </a:p>
          <a:p>
            <a:r>
              <a:rPr lang="en-US" b="1" dirty="0"/>
              <a:t>Invest in Online Channels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Enhance Digital Marketing: Allocate more budget to targeted online advertising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Expand E-Commerce Platform: Improve user experience on the online store.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00532-FA7C-8D4C-B92C-517337688730}"/>
              </a:ext>
            </a:extLst>
          </p:cNvPr>
          <p:cNvSpPr txBox="1"/>
          <p:nvPr/>
        </p:nvSpPr>
        <p:spPr>
          <a:xfrm>
            <a:off x="4572000" y="2571750"/>
            <a:ext cx="386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Strategic Opportunities</a:t>
            </a:r>
          </a:p>
          <a:p>
            <a:pPr algn="ctr"/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/>
              <a:t>Scalability</a:t>
            </a:r>
            <a:r>
              <a:rPr lang="en-US" dirty="0"/>
              <a:t>: Online sales are more scalable, allowing the company to reach broader audiences with less physical infrastructure.</a:t>
            </a:r>
          </a:p>
          <a:p>
            <a:endParaRPr lang="en-US" b="1" dirty="0"/>
          </a:p>
        </p:txBody>
      </p:sp>
      <p:sp>
        <p:nvSpPr>
          <p:cNvPr id="7" name="Google Shape;279;p42">
            <a:extLst>
              <a:ext uri="{FF2B5EF4-FFF2-40B4-BE49-F238E27FC236}">
                <a16:creationId xmlns:a16="http://schemas.microsoft.com/office/drawing/2014/main" id="{DB6D277E-18D7-C919-9F53-9913A63473DB}"/>
              </a:ext>
            </a:extLst>
          </p:cNvPr>
          <p:cNvSpPr/>
          <p:nvPr/>
        </p:nvSpPr>
        <p:spPr>
          <a:xfrm rot="5400000">
            <a:off x="7613100" y="1091400"/>
            <a:ext cx="26223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42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9F941E-3EF3-5E00-CE2E-D7882553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77" y="1648126"/>
            <a:ext cx="4487045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1235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292</Words>
  <Application>Microsoft Office PowerPoint</Application>
  <PresentationFormat>On-screen Show (16:9)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 Medium</vt:lpstr>
      <vt:lpstr>Montserrat</vt:lpstr>
      <vt:lpstr>Segoe UI</vt:lpstr>
      <vt:lpstr>Arial</vt:lpstr>
      <vt:lpstr>Open Sans</vt:lpstr>
      <vt:lpstr>Sales Meeting by Slidesgo</vt:lpstr>
      <vt:lpstr>PowerPoint Presentation</vt:lpstr>
      <vt:lpstr>Agenda</vt:lpstr>
      <vt:lpstr>Key Performance Indicators</vt:lpstr>
      <vt:lpstr>Monthly Sales Overview</vt:lpstr>
      <vt:lpstr>Sales by Channel (Online vs Offline)</vt:lpstr>
      <vt:lpstr>Profit by Online Sales is Higher</vt:lpstr>
      <vt:lpstr>Key Recommendations &amp; Strategic Opportunities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Sajad</dc:creator>
  <cp:lastModifiedBy>Sajjad Adil</cp:lastModifiedBy>
  <cp:revision>13</cp:revision>
  <dcterms:modified xsi:type="dcterms:W3CDTF">2024-11-16T18:26:13Z</dcterms:modified>
</cp:coreProperties>
</file>