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30267275"/>
  <p:notesSz cx="6858000" cy="9144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p:scale>
          <a:sx n="33" d="100"/>
          <a:sy n="33" d="100"/>
        </p:scale>
        <p:origin x="1666" y="19"/>
      </p:cViewPr>
      <p:guideLst>
        <p:guide orient="horz" pos="9533"/>
        <p:guide pos="6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22462-2418-453C-BD57-ABB52E2C40B0}"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395020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22462-2418-453C-BD57-ABB52E2C40B0}"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245584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22462-2418-453C-BD57-ABB52E2C40B0}"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215196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22462-2418-453C-BD57-ABB52E2C40B0}"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418218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22462-2418-453C-BD57-ABB52E2C40B0}"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407166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22462-2418-453C-BD57-ABB52E2C40B0}"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111311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22462-2418-453C-BD57-ABB52E2C40B0}"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265996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22462-2418-453C-BD57-ABB52E2C40B0}" type="datetimeFigureOut">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196832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22462-2418-453C-BD57-ABB52E2C40B0}" type="datetimeFigureOut">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247299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C8922462-2418-453C-BD57-ABB52E2C40B0}"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188218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C8922462-2418-453C-BD57-ABB52E2C40B0}"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7F68-CDD8-4094-8F08-F3B6F84FCC63}" type="slidenum">
              <a:rPr lang="en-US" smtClean="0"/>
              <a:t>‹#›</a:t>
            </a:fld>
            <a:endParaRPr lang="en-US"/>
          </a:p>
        </p:txBody>
      </p:sp>
    </p:spTree>
    <p:extLst>
      <p:ext uri="{BB962C8B-B14F-4D97-AF65-F5344CB8AC3E}">
        <p14:creationId xmlns:p14="http://schemas.microsoft.com/office/powerpoint/2010/main" val="208924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3000" r="-6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C8922462-2418-453C-BD57-ABB52E2C40B0}" type="datetimeFigureOut">
              <a:rPr lang="en-US" smtClean="0"/>
              <a:t>6/10/2023</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0C667F68-CDD8-4094-8F08-F3B6F84FCC63}" type="slidenum">
              <a:rPr lang="en-US" smtClean="0"/>
              <a:t>‹#›</a:t>
            </a:fld>
            <a:endParaRPr lang="en-US"/>
          </a:p>
        </p:txBody>
      </p:sp>
    </p:spTree>
    <p:extLst>
      <p:ext uri="{BB962C8B-B14F-4D97-AF65-F5344CB8AC3E}">
        <p14:creationId xmlns:p14="http://schemas.microsoft.com/office/powerpoint/2010/main" val="2532024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626793"/>
            <a:ext cx="18186876" cy="10537496"/>
          </a:xfrm>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7" name="AutoShape 50"/>
          <p:cNvSpPr>
            <a:spLocks noChangeArrowheads="1"/>
          </p:cNvSpPr>
          <p:nvPr/>
        </p:nvSpPr>
        <p:spPr bwMode="auto">
          <a:xfrm>
            <a:off x="10930357" y="5600775"/>
            <a:ext cx="9945656" cy="7234446"/>
          </a:xfrm>
          <a:prstGeom prst="roundRect">
            <a:avLst>
              <a:gd name="adj" fmla="val 2414"/>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5802" b="0" i="0" u="none" strike="noStrike" kern="0" cap="none" spc="0" normalizeH="0" baseline="0" noProof="0">
              <a:ln>
                <a:noFill/>
              </a:ln>
              <a:solidFill>
                <a:srgbClr val="000000"/>
              </a:solidFill>
              <a:effectLst/>
              <a:uLnTx/>
              <a:uFillTx/>
              <a:latin typeface="Arial" charset="0"/>
            </a:endParaRPr>
          </a:p>
        </p:txBody>
      </p:sp>
      <p:sp>
        <p:nvSpPr>
          <p:cNvPr id="8" name="AutoShape 50"/>
          <p:cNvSpPr>
            <a:spLocks noChangeArrowheads="1"/>
          </p:cNvSpPr>
          <p:nvPr/>
        </p:nvSpPr>
        <p:spPr bwMode="auto">
          <a:xfrm>
            <a:off x="10855394" y="13158946"/>
            <a:ext cx="9945656" cy="16304090"/>
          </a:xfrm>
          <a:prstGeom prst="roundRect">
            <a:avLst>
              <a:gd name="adj" fmla="val 2414"/>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5802" b="0" i="0" u="none" strike="noStrike" kern="0" cap="none" spc="0" normalizeH="0" baseline="0" noProof="0">
              <a:ln>
                <a:noFill/>
              </a:ln>
              <a:solidFill>
                <a:srgbClr val="000000"/>
              </a:solidFill>
              <a:effectLst/>
              <a:uLnTx/>
              <a:uFillTx/>
              <a:latin typeface="Arial" charset="0"/>
            </a:endParaRPr>
          </a:p>
        </p:txBody>
      </p:sp>
      <p:sp>
        <p:nvSpPr>
          <p:cNvPr id="9" name="AutoShape 4"/>
          <p:cNvSpPr>
            <a:spLocks noChangeArrowheads="1"/>
          </p:cNvSpPr>
          <p:nvPr/>
        </p:nvSpPr>
        <p:spPr bwMode="auto">
          <a:xfrm>
            <a:off x="458914" y="5600775"/>
            <a:ext cx="10115788" cy="12599373"/>
          </a:xfrm>
          <a:prstGeom prst="roundRect">
            <a:avLst>
              <a:gd name="adj" fmla="val 1852"/>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5802" b="0" i="0" u="none" strike="noStrike" kern="0" cap="none" spc="0" normalizeH="0" baseline="0" noProof="0" dirty="0">
              <a:ln>
                <a:noFill/>
              </a:ln>
              <a:solidFill>
                <a:srgbClr val="000000"/>
              </a:solidFill>
              <a:effectLst/>
              <a:uLnTx/>
              <a:uFillTx/>
              <a:latin typeface="Arial" charset="0"/>
            </a:endParaRPr>
          </a:p>
        </p:txBody>
      </p:sp>
      <p:sp>
        <p:nvSpPr>
          <p:cNvPr id="10" name="AutoShape 4"/>
          <p:cNvSpPr>
            <a:spLocks noChangeArrowheads="1"/>
          </p:cNvSpPr>
          <p:nvPr/>
        </p:nvSpPr>
        <p:spPr bwMode="auto">
          <a:xfrm>
            <a:off x="458914" y="18502119"/>
            <a:ext cx="10172168" cy="6046981"/>
          </a:xfrm>
          <a:prstGeom prst="roundRect">
            <a:avLst>
              <a:gd name="adj" fmla="val 3634"/>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5802" b="0" i="0" u="none" strike="noStrike" kern="0" cap="none" spc="0" normalizeH="0" baseline="0" noProof="0">
              <a:ln>
                <a:noFill/>
              </a:ln>
              <a:solidFill>
                <a:srgbClr val="000000"/>
              </a:solidFill>
              <a:effectLst/>
              <a:uLnTx/>
              <a:uFillTx/>
              <a:latin typeface="Arial" charset="0"/>
            </a:endParaRPr>
          </a:p>
        </p:txBody>
      </p:sp>
      <p:sp>
        <p:nvSpPr>
          <p:cNvPr id="11" name="AutoShape 4"/>
          <p:cNvSpPr>
            <a:spLocks noChangeArrowheads="1"/>
          </p:cNvSpPr>
          <p:nvPr/>
        </p:nvSpPr>
        <p:spPr bwMode="auto">
          <a:xfrm>
            <a:off x="458914" y="24847388"/>
            <a:ext cx="10172168" cy="4639323"/>
          </a:xfrm>
          <a:prstGeom prst="roundRect">
            <a:avLst>
              <a:gd name="adj" fmla="val 6194"/>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5802" b="0" i="0" u="none" strike="noStrike" kern="0" cap="none" spc="0" normalizeH="0" baseline="0" noProof="0">
              <a:ln>
                <a:noFill/>
              </a:ln>
              <a:solidFill>
                <a:srgbClr val="000000"/>
              </a:solidFill>
              <a:effectLst/>
              <a:uLnTx/>
              <a:uFillTx/>
              <a:latin typeface="Arial" charset="0"/>
            </a:endParaRPr>
          </a:p>
        </p:txBody>
      </p:sp>
      <p:sp>
        <p:nvSpPr>
          <p:cNvPr id="12" name="Text Box 43"/>
          <p:cNvSpPr txBox="1">
            <a:spLocks noChangeArrowheads="1"/>
          </p:cNvSpPr>
          <p:nvPr/>
        </p:nvSpPr>
        <p:spPr bwMode="auto">
          <a:xfrm>
            <a:off x="13263082" y="5898317"/>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marL="0" marR="0" lvl="0" indent="0" algn="ctr" defTabSz="3497263" eaLnBrk="1" fontAlgn="base" latinLnBrk="0" hangingPunct="1">
              <a:lnSpc>
                <a:spcPct val="100000"/>
              </a:lnSpc>
              <a:spcBef>
                <a:spcPct val="50000"/>
              </a:spcBef>
              <a:spcAft>
                <a:spcPct val="0"/>
              </a:spcAft>
              <a:buClrTx/>
              <a:buSzTx/>
              <a:buFontTx/>
              <a:buNone/>
              <a:tabLst/>
              <a:defRPr/>
            </a:pPr>
            <a:r>
              <a:rPr kumimoji="0" lang="fa-IR" altLang="en-US" sz="5400" b="1" i="0" u="none" strike="noStrike" kern="0" cap="none" spc="0" normalizeH="0" baseline="0" noProof="0" dirty="0">
                <a:ln>
                  <a:noFill/>
                </a:ln>
                <a:solidFill>
                  <a:srgbClr val="000000"/>
                </a:solidFill>
                <a:effectLst/>
                <a:uLnTx/>
                <a:uFillTx/>
                <a:latin typeface="Arial" charset="0"/>
                <a:cs typeface="B Titr" panose="00000700000000000000" pitchFamily="2" charset="-78"/>
              </a:rPr>
              <a:t>مقدمه / خلاصه</a:t>
            </a:r>
            <a:endParaRPr kumimoji="0" lang="en-US" altLang="en-US" sz="5400" b="1" i="0" u="none" strike="noStrike" kern="0" cap="none" spc="0" normalizeH="0" baseline="0" noProof="0" dirty="0">
              <a:ln>
                <a:noFill/>
              </a:ln>
              <a:solidFill>
                <a:srgbClr val="000000"/>
              </a:solidFill>
              <a:effectLst/>
              <a:uLnTx/>
              <a:uFillTx/>
              <a:latin typeface="Arial" charset="0"/>
            </a:endParaRPr>
          </a:p>
        </p:txBody>
      </p:sp>
      <p:sp>
        <p:nvSpPr>
          <p:cNvPr id="13" name="Text Box 9"/>
          <p:cNvSpPr txBox="1">
            <a:spLocks noChangeArrowheads="1"/>
          </p:cNvSpPr>
          <p:nvPr/>
        </p:nvSpPr>
        <p:spPr bwMode="auto">
          <a:xfrm>
            <a:off x="11342485" y="7156773"/>
            <a:ext cx="9079115" cy="333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r" rtl="1" fontAlgn="base">
              <a:lnSpc>
                <a:spcPct val="95000"/>
              </a:lnSpc>
              <a:spcBef>
                <a:spcPct val="0"/>
              </a:spcBef>
              <a:spcAft>
                <a:spcPct val="0"/>
              </a:spcAft>
            </a:pPr>
            <a:r>
              <a:rPr lang="fa-IR" altLang="en-US" sz="2800" dirty="0">
                <a:solidFill>
                  <a:srgbClr val="000000"/>
                </a:solidFill>
                <a:latin typeface="Times New Roman" pitchFamily="18" charset="0"/>
                <a:cs typeface="B Nazanin" panose="00000400000000000000" pitchFamily="2" charset="-78"/>
              </a:rPr>
              <a:t>تلاش برای بهبود یادگیری دانشجویان و دانش‌آموزان و پیش بینی میزان موفقیت آنها از موضوعاتی است که محققان پژوهش‌هایی در مورد آن انجام داده‌اند. از سال ۱۹۶۰ اولین تحقیق رسمی در این مورد انجام شد که آقایان راسل آفوک و فِرِد اِمری با استفاده از یک پرسش نامه که شامل ۶۰ سوال بود دانش آموزان را به چهار دسته تقسیم کردند که در نهایت میزان موفقیت دانش‌آموزان را شناسایی کنند. اما سوال این بود که چطور می‌توان به طور دقیق تر این امر را انجام داد و همچنین چطور به دانش آموزانی که موفق نیستند می توان کمک کرد؟</a:t>
            </a:r>
          </a:p>
          <a:p>
            <a:pPr algn="r" rtl="1" fontAlgn="base">
              <a:lnSpc>
                <a:spcPct val="95000"/>
              </a:lnSpc>
              <a:spcBef>
                <a:spcPct val="0"/>
              </a:spcBef>
              <a:spcAft>
                <a:spcPct val="0"/>
              </a:spcAft>
            </a:pPr>
            <a:endParaRPr lang="en-US" altLang="en-US" sz="2800" dirty="0">
              <a:solidFill>
                <a:srgbClr val="000000"/>
              </a:solidFill>
              <a:latin typeface="Times New Roman" pitchFamily="18" charset="0"/>
              <a:cs typeface="B Nazanin" panose="00000400000000000000" pitchFamily="2" charset="-78"/>
            </a:endParaRPr>
          </a:p>
        </p:txBody>
      </p:sp>
      <p:sp>
        <p:nvSpPr>
          <p:cNvPr id="14" name="Text Box 11"/>
          <p:cNvSpPr txBox="1">
            <a:spLocks noChangeArrowheads="1"/>
          </p:cNvSpPr>
          <p:nvPr/>
        </p:nvSpPr>
        <p:spPr bwMode="auto">
          <a:xfrm>
            <a:off x="11342485" y="13524630"/>
            <a:ext cx="9214532"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ctr" rtl="1" eaLnBrk="1" fontAlgn="base" hangingPunct="1">
              <a:spcBef>
                <a:spcPct val="50000"/>
              </a:spcBef>
              <a:spcAft>
                <a:spcPct val="0"/>
              </a:spcAft>
            </a:pPr>
            <a:r>
              <a:rPr lang="fa-IR" altLang="en-US" sz="5400" b="1" dirty="0">
                <a:solidFill>
                  <a:srgbClr val="000000"/>
                </a:solidFill>
                <a:cs typeface="B Titr" panose="00000700000000000000" pitchFamily="2" charset="-78"/>
              </a:rPr>
              <a:t>روش/ساختار/مدل پیاده سازی</a:t>
            </a:r>
            <a:endParaRPr lang="en-US" altLang="en-US" sz="5400" b="1" dirty="0">
              <a:solidFill>
                <a:srgbClr val="000000"/>
              </a:solidFill>
              <a:cs typeface="B Titr" panose="00000700000000000000" pitchFamily="2" charset="-78"/>
            </a:endParaRPr>
          </a:p>
        </p:txBody>
      </p:sp>
      <p:sp>
        <p:nvSpPr>
          <p:cNvPr id="15" name="Text Box 36"/>
          <p:cNvSpPr txBox="1">
            <a:spLocks noChangeArrowheads="1"/>
          </p:cNvSpPr>
          <p:nvPr/>
        </p:nvSpPr>
        <p:spPr bwMode="auto">
          <a:xfrm>
            <a:off x="11342485" y="15151490"/>
            <a:ext cx="9079115" cy="48426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fontAlgn="base">
              <a:spcBef>
                <a:spcPct val="0"/>
              </a:spcBef>
              <a:spcAft>
                <a:spcPct val="0"/>
              </a:spcAft>
            </a:pPr>
            <a:r>
              <a:rPr lang="fa-IR" altLang="en-US" sz="2600" dirty="0">
                <a:solidFill>
                  <a:srgbClr val="000000"/>
                </a:solidFill>
                <a:latin typeface="Times New Roman" pitchFamily="18" charset="0"/>
                <a:cs typeface="B Nazanin" panose="00000400000000000000" pitchFamily="2" charset="-78"/>
              </a:rPr>
              <a:t>در این بخش به تناسب موضوع پروژه در مورد روش/ ساختار/ مدل/ ... استفاده شده و همچنین ابزارها/محيط پیاده سازی/ شبیه سازی/..... و معيار ارزيابی نتايج بدست آمده صحبت خواهيد کرد. این بخش باید هسته کاری که انجام داده اید را بطور خلاصه ولی شفاف نشان دهد. </a:t>
            </a:r>
          </a:p>
          <a:p>
            <a:pPr algn="just" rtl="1" fontAlgn="base">
              <a:spcBef>
                <a:spcPct val="0"/>
              </a:spcBef>
              <a:spcAft>
                <a:spcPct val="0"/>
              </a:spcAft>
            </a:pPr>
            <a:endParaRPr lang="fa-IR" altLang="en-US" sz="2600" dirty="0">
              <a:solidFill>
                <a:srgbClr val="000000"/>
              </a:solidFill>
              <a:latin typeface="Times New Roman" pitchFamily="18" charset="0"/>
              <a:cs typeface="B Nazanin" panose="00000400000000000000" pitchFamily="2" charset="-78"/>
            </a:endParaRPr>
          </a:p>
          <a:p>
            <a:pPr algn="just" rtl="1" fontAlgn="base">
              <a:spcBef>
                <a:spcPct val="0"/>
              </a:spcBef>
              <a:spcAft>
                <a:spcPct val="0"/>
              </a:spcAft>
            </a:pPr>
            <a:r>
              <a:rPr lang="fa-IR" altLang="en-US" sz="2600" dirty="0">
                <a:solidFill>
                  <a:srgbClr val="000000"/>
                </a:solidFill>
                <a:latin typeface="Times New Roman" pitchFamily="18" charset="0"/>
                <a:cs typeface="B Nazanin" panose="00000400000000000000" pitchFamily="2" charset="-78"/>
              </a:rPr>
              <a:t>* سایز فونت پیشنهادی برای این بخش: ۲۶</a:t>
            </a:r>
          </a:p>
          <a:p>
            <a:pPr algn="just" rtl="1" fontAlgn="base">
              <a:spcBef>
                <a:spcPct val="0"/>
              </a:spcBef>
              <a:spcAft>
                <a:spcPct val="0"/>
              </a:spcAft>
            </a:pPr>
            <a:endParaRPr lang="fa-IR" altLang="en-US" sz="2600" dirty="0">
              <a:solidFill>
                <a:srgbClr val="000000"/>
              </a:solidFill>
              <a:latin typeface="Times New Roman" pitchFamily="18" charset="0"/>
              <a:cs typeface="B Nazanin" panose="00000400000000000000" pitchFamily="2" charset="-78"/>
            </a:endParaRPr>
          </a:p>
          <a:p>
            <a:pPr algn="just" rtl="1" fontAlgn="base">
              <a:spcBef>
                <a:spcPct val="0"/>
              </a:spcBef>
              <a:spcAft>
                <a:spcPct val="0"/>
              </a:spcAft>
            </a:pPr>
            <a:endParaRPr lang="fa-IR" altLang="en-US" sz="2600" dirty="0">
              <a:solidFill>
                <a:srgbClr val="000000"/>
              </a:solidFill>
              <a:latin typeface="Times New Roman" pitchFamily="18" charset="0"/>
              <a:cs typeface="B Nazanin" panose="00000400000000000000" pitchFamily="2" charset="-78"/>
            </a:endParaRPr>
          </a:p>
          <a:p>
            <a:pPr algn="just" rtl="1" fontAlgn="base">
              <a:spcBef>
                <a:spcPct val="0"/>
              </a:spcBef>
              <a:spcAft>
                <a:spcPct val="0"/>
              </a:spcAft>
            </a:pPr>
            <a:endParaRPr lang="fa-IR" altLang="en-US" sz="2600" dirty="0">
              <a:solidFill>
                <a:srgbClr val="000000"/>
              </a:solidFill>
              <a:latin typeface="Times New Roman" pitchFamily="18" charset="0"/>
              <a:cs typeface="B Nazanin" panose="00000400000000000000" pitchFamily="2" charset="-78"/>
            </a:endParaRPr>
          </a:p>
          <a:p>
            <a:pPr algn="just" rtl="1" fontAlgn="base">
              <a:spcBef>
                <a:spcPct val="0"/>
              </a:spcBef>
              <a:spcAft>
                <a:spcPct val="0"/>
              </a:spcAft>
            </a:pPr>
            <a:endParaRPr lang="fa-IR" altLang="en-US" sz="2600" dirty="0">
              <a:solidFill>
                <a:srgbClr val="000000"/>
              </a:solidFill>
              <a:latin typeface="Times New Roman" pitchFamily="18" charset="0"/>
              <a:cs typeface="B Nazanin" panose="00000400000000000000" pitchFamily="2" charset="-78"/>
            </a:endParaRPr>
          </a:p>
          <a:p>
            <a:pPr algn="just" rtl="1" fontAlgn="base">
              <a:spcBef>
                <a:spcPct val="0"/>
              </a:spcBef>
              <a:spcAft>
                <a:spcPct val="0"/>
              </a:spcAft>
            </a:pPr>
            <a:endParaRPr lang="fa-IR" altLang="en-US" sz="2600" dirty="0">
              <a:solidFill>
                <a:srgbClr val="000000"/>
              </a:solidFill>
              <a:latin typeface="Times New Roman" pitchFamily="18" charset="0"/>
              <a:cs typeface="B Nazanin" panose="00000400000000000000" pitchFamily="2" charset="-78"/>
            </a:endParaRPr>
          </a:p>
          <a:p>
            <a:pPr algn="just" rtl="1" fontAlgn="base">
              <a:spcBef>
                <a:spcPct val="0"/>
              </a:spcBef>
              <a:spcAft>
                <a:spcPct val="0"/>
              </a:spcAft>
            </a:pPr>
            <a:r>
              <a:rPr lang="fa-IR" altLang="en-US" sz="2600" dirty="0">
                <a:solidFill>
                  <a:srgbClr val="000000"/>
                </a:solidFill>
                <a:latin typeface="Times New Roman" pitchFamily="18" charset="0"/>
                <a:cs typeface="B Nazanin" panose="00000400000000000000" pitchFamily="2" charset="-78"/>
              </a:rPr>
              <a:t> </a:t>
            </a:r>
          </a:p>
        </p:txBody>
      </p:sp>
      <p:sp>
        <p:nvSpPr>
          <p:cNvPr id="17" name="Text Box 42"/>
          <p:cNvSpPr txBox="1">
            <a:spLocks noChangeArrowheads="1"/>
          </p:cNvSpPr>
          <p:nvPr/>
        </p:nvSpPr>
        <p:spPr bwMode="auto">
          <a:xfrm>
            <a:off x="2936141" y="5908660"/>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marL="0" marR="0" lvl="0" indent="0" algn="ctr" defTabSz="3497263" eaLnBrk="1" fontAlgn="base" latinLnBrk="0" hangingPunct="1">
              <a:lnSpc>
                <a:spcPct val="100000"/>
              </a:lnSpc>
              <a:spcBef>
                <a:spcPct val="50000"/>
              </a:spcBef>
              <a:spcAft>
                <a:spcPct val="0"/>
              </a:spcAft>
              <a:buClrTx/>
              <a:buSzTx/>
              <a:buFontTx/>
              <a:buNone/>
              <a:tabLst/>
              <a:defRPr/>
            </a:pPr>
            <a:r>
              <a:rPr kumimoji="0" lang="fa-IR" altLang="en-US" sz="5400" b="1" i="0" u="none" strike="noStrike" kern="0" cap="none" spc="0" normalizeH="0" baseline="0" noProof="0" dirty="0">
                <a:ln>
                  <a:noFill/>
                </a:ln>
                <a:solidFill>
                  <a:srgbClr val="000000"/>
                </a:solidFill>
                <a:effectLst/>
                <a:uLnTx/>
                <a:uFillTx/>
                <a:latin typeface="Arial" charset="0"/>
                <a:cs typeface="B Titr" panose="00000700000000000000" pitchFamily="2" charset="-78"/>
              </a:rPr>
              <a:t>نتایج</a:t>
            </a:r>
            <a:endParaRPr kumimoji="0" lang="en-US" altLang="en-US" sz="5400" b="1" i="0" u="none" strike="noStrike" kern="0" cap="none" spc="0" normalizeH="0" baseline="0" noProof="0" dirty="0">
              <a:ln>
                <a:noFill/>
              </a:ln>
              <a:solidFill>
                <a:srgbClr val="000000"/>
              </a:solidFill>
              <a:effectLst/>
              <a:uLnTx/>
              <a:uFillTx/>
              <a:latin typeface="Arial" charset="0"/>
            </a:endParaRPr>
          </a:p>
        </p:txBody>
      </p:sp>
      <p:sp>
        <p:nvSpPr>
          <p:cNvPr id="18" name="Text Box 11"/>
          <p:cNvSpPr txBox="1">
            <a:spLocks noChangeArrowheads="1"/>
          </p:cNvSpPr>
          <p:nvPr/>
        </p:nvSpPr>
        <p:spPr bwMode="auto">
          <a:xfrm>
            <a:off x="2936141" y="18665723"/>
            <a:ext cx="5469087"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ctr" rtl="1" eaLnBrk="1" fontAlgn="base" hangingPunct="1">
              <a:spcBef>
                <a:spcPct val="50000"/>
              </a:spcBef>
              <a:spcAft>
                <a:spcPct val="0"/>
              </a:spcAft>
            </a:pPr>
            <a:r>
              <a:rPr lang="fa-IR" altLang="en-US" sz="5400" b="1" dirty="0">
                <a:solidFill>
                  <a:srgbClr val="000000"/>
                </a:solidFill>
                <a:cs typeface="B Titr" panose="00000700000000000000" pitchFamily="2" charset="-78"/>
              </a:rPr>
              <a:t>جمع بندی</a:t>
            </a:r>
            <a:endParaRPr lang="en-US" altLang="en-US" sz="5400" b="1" dirty="0">
              <a:solidFill>
                <a:srgbClr val="000000"/>
              </a:solidFill>
              <a:cs typeface="B Titr" panose="00000700000000000000" pitchFamily="2" charset="-78"/>
            </a:endParaRPr>
          </a:p>
        </p:txBody>
      </p:sp>
      <p:sp>
        <p:nvSpPr>
          <p:cNvPr id="19" name="Text Box 40"/>
          <p:cNvSpPr txBox="1">
            <a:spLocks noChangeArrowheads="1"/>
          </p:cNvSpPr>
          <p:nvPr/>
        </p:nvSpPr>
        <p:spPr bwMode="auto">
          <a:xfrm>
            <a:off x="801221" y="20101460"/>
            <a:ext cx="9349661" cy="37346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r" rtl="1" fontAlgn="base">
              <a:spcBef>
                <a:spcPct val="0"/>
              </a:spcBef>
              <a:spcAft>
                <a:spcPct val="0"/>
              </a:spcAft>
            </a:pPr>
            <a:r>
              <a:rPr lang="fa-IR" altLang="en-US" sz="2600" dirty="0">
                <a:solidFill>
                  <a:srgbClr val="000000"/>
                </a:solidFill>
                <a:latin typeface="Times New Roman" pitchFamily="18" charset="0"/>
                <a:cs typeface="B Nazanin" panose="00000400000000000000" pitchFamily="2" charset="-78"/>
              </a:rPr>
              <a:t>در این قسمت جمع بندی نتایج کلی حاصل شده از اين پروژه، پیاده سازی ها/  نوآوری‌های/ و .... انجام شده و محدوديت‌ها ارایه می شود. </a:t>
            </a:r>
          </a:p>
          <a:p>
            <a:pPr algn="r" rtl="1" fontAlgn="base">
              <a:spcBef>
                <a:spcPct val="0"/>
              </a:spcBef>
              <a:spcAft>
                <a:spcPct val="0"/>
              </a:spcAft>
            </a:pPr>
            <a:endParaRPr lang="fa-IR" altLang="en-US" sz="24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r>
              <a:rPr lang="fa-IR" altLang="en-US" sz="2400" b="1" dirty="0">
                <a:solidFill>
                  <a:srgbClr val="000000"/>
                </a:solidFill>
                <a:latin typeface="Times New Roman" pitchFamily="18" charset="0"/>
                <a:cs typeface="B Nazanin" panose="00000400000000000000" pitchFamily="2" charset="-78"/>
              </a:rPr>
              <a:t>کاربرد های صنعتی:</a:t>
            </a:r>
          </a:p>
          <a:p>
            <a:pPr algn="r" rtl="1" fontAlgn="base">
              <a:spcBef>
                <a:spcPct val="0"/>
              </a:spcBef>
              <a:spcAft>
                <a:spcPct val="0"/>
              </a:spcAft>
            </a:pPr>
            <a:r>
              <a:rPr lang="fa-IR" altLang="en-US" sz="2400" dirty="0">
                <a:solidFill>
                  <a:srgbClr val="000000"/>
                </a:solidFill>
                <a:latin typeface="Times New Roman" pitchFamily="18" charset="0"/>
                <a:cs typeface="B Nazanin" panose="00000400000000000000" pitchFamily="2" charset="-78"/>
              </a:rPr>
              <a:t>یک قسمت کوتاه را به </a:t>
            </a:r>
            <a:r>
              <a:rPr lang="fa-IR" altLang="en-US" sz="2400" u="sng" dirty="0">
                <a:solidFill>
                  <a:srgbClr val="000000"/>
                </a:solidFill>
                <a:latin typeface="Times New Roman" pitchFamily="18" charset="0"/>
                <a:cs typeface="B Nazanin" panose="00000400000000000000" pitchFamily="2" charset="-78"/>
              </a:rPr>
              <a:t>کاربردهای احتمالی در صنعت </a:t>
            </a:r>
            <a:r>
              <a:rPr lang="fa-IR" altLang="en-US" sz="2400" dirty="0">
                <a:solidFill>
                  <a:srgbClr val="000000"/>
                </a:solidFill>
                <a:latin typeface="Times New Roman" pitchFamily="18" charset="0"/>
                <a:cs typeface="B Nazanin" panose="00000400000000000000" pitchFamily="2" charset="-78"/>
              </a:rPr>
              <a:t>و یا علوم وابسته اختصاص دهید.</a:t>
            </a:r>
            <a:endParaRPr lang="fa-IR" altLang="en-US" sz="26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endParaRPr lang="en-US" altLang="en-US" sz="26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r>
              <a:rPr lang="fa-IR" altLang="en-US" sz="2600" dirty="0">
                <a:solidFill>
                  <a:srgbClr val="000000"/>
                </a:solidFill>
                <a:latin typeface="Times New Roman" pitchFamily="18" charset="0"/>
                <a:cs typeface="B Nazanin" panose="00000400000000000000" pitchFamily="2" charset="-78"/>
              </a:rPr>
              <a:t>* سایز فونت پیشنهادی برای این بخش: ۲۶</a:t>
            </a:r>
          </a:p>
          <a:p>
            <a:pPr algn="r" rtl="1" fontAlgn="base">
              <a:spcBef>
                <a:spcPct val="0"/>
              </a:spcBef>
              <a:spcAft>
                <a:spcPct val="0"/>
              </a:spcAft>
            </a:pPr>
            <a:endParaRPr lang="en-US" altLang="en-US" sz="32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endParaRPr lang="en-US" altLang="en-US" sz="3200" dirty="0">
              <a:solidFill>
                <a:srgbClr val="000000"/>
              </a:solidFill>
              <a:latin typeface="Times New Roman" pitchFamily="18" charset="0"/>
              <a:cs typeface="B Nazanin" panose="00000400000000000000" pitchFamily="2" charset="-78"/>
            </a:endParaRPr>
          </a:p>
        </p:txBody>
      </p:sp>
      <p:sp>
        <p:nvSpPr>
          <p:cNvPr id="20" name="Text Box 27"/>
          <p:cNvSpPr txBox="1">
            <a:spLocks noChangeArrowheads="1"/>
          </p:cNvSpPr>
          <p:nvPr/>
        </p:nvSpPr>
        <p:spPr bwMode="auto">
          <a:xfrm>
            <a:off x="3438661" y="25117678"/>
            <a:ext cx="4009476"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ctr" rtl="1" eaLnBrk="1" fontAlgn="base" hangingPunct="1">
              <a:spcBef>
                <a:spcPct val="50000"/>
              </a:spcBef>
              <a:spcAft>
                <a:spcPct val="0"/>
              </a:spcAft>
            </a:pPr>
            <a:r>
              <a:rPr lang="fa-IR" altLang="en-US" sz="5400" dirty="0">
                <a:solidFill>
                  <a:srgbClr val="000000"/>
                </a:solidFill>
                <a:cs typeface="B Titr" panose="00000700000000000000" pitchFamily="2" charset="-78"/>
              </a:rPr>
              <a:t>مراجع</a:t>
            </a:r>
            <a:r>
              <a:rPr lang="en-US" altLang="en-US" sz="5400" dirty="0">
                <a:solidFill>
                  <a:srgbClr val="000000"/>
                </a:solidFill>
                <a:cs typeface="B Titr" panose="00000700000000000000" pitchFamily="2" charset="-78"/>
              </a:rPr>
              <a:t> </a:t>
            </a:r>
            <a:r>
              <a:rPr lang="fa-IR" altLang="en-US" sz="5400" dirty="0">
                <a:solidFill>
                  <a:srgbClr val="000000"/>
                </a:solidFill>
                <a:cs typeface="B Titr" panose="00000700000000000000" pitchFamily="2" charset="-78"/>
              </a:rPr>
              <a:t>اصلی</a:t>
            </a:r>
            <a:endParaRPr lang="en-US" altLang="en-US" sz="5400" dirty="0">
              <a:solidFill>
                <a:srgbClr val="000000"/>
              </a:solidFill>
              <a:cs typeface="B Titr" panose="00000700000000000000" pitchFamily="2" charset="-78"/>
            </a:endParaRPr>
          </a:p>
        </p:txBody>
      </p:sp>
      <p:sp>
        <p:nvSpPr>
          <p:cNvPr id="21" name="Text Box 38"/>
          <p:cNvSpPr txBox="1">
            <a:spLocks noChangeArrowheads="1"/>
          </p:cNvSpPr>
          <p:nvPr/>
        </p:nvSpPr>
        <p:spPr bwMode="auto">
          <a:xfrm>
            <a:off x="1171652" y="26295644"/>
            <a:ext cx="8922553" cy="27313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974" tIns="20486" rIns="40974" bIns="2048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r" rtl="1" fontAlgn="base">
              <a:lnSpc>
                <a:spcPct val="95000"/>
              </a:lnSpc>
              <a:spcBef>
                <a:spcPct val="0"/>
              </a:spcBef>
              <a:spcAft>
                <a:spcPct val="0"/>
              </a:spcAft>
            </a:pPr>
            <a:r>
              <a:rPr lang="fa-IR" altLang="en-US" sz="2200" b="1" dirty="0">
                <a:solidFill>
                  <a:srgbClr val="000000"/>
                </a:solidFill>
                <a:latin typeface="Times New Roman" pitchFamily="18" charset="0"/>
                <a:cs typeface="B Nazanin" panose="00000400000000000000" pitchFamily="2" charset="-78"/>
              </a:rPr>
              <a:t>طبق فرمت استاندارد </a:t>
            </a:r>
            <a:r>
              <a:rPr lang="en-US" altLang="en-US" sz="2200" b="1" dirty="0">
                <a:solidFill>
                  <a:srgbClr val="000000"/>
                </a:solidFill>
                <a:latin typeface="Times New Roman" pitchFamily="18" charset="0"/>
                <a:cs typeface="B Nazanin" panose="00000400000000000000" pitchFamily="2" charset="-78"/>
              </a:rPr>
              <a:t>IEEE</a:t>
            </a:r>
            <a:endParaRPr lang="fa-IR" altLang="en-US" sz="2200" b="1" dirty="0">
              <a:solidFill>
                <a:srgbClr val="000000"/>
              </a:solidFill>
              <a:latin typeface="Times New Roman" pitchFamily="18" charset="0"/>
              <a:cs typeface="B Nazanin" panose="00000400000000000000" pitchFamily="2" charset="-78"/>
            </a:endParaRPr>
          </a:p>
          <a:p>
            <a:pPr fontAlgn="base">
              <a:lnSpc>
                <a:spcPct val="95000"/>
              </a:lnSpc>
              <a:spcBef>
                <a:spcPct val="0"/>
              </a:spcBef>
              <a:spcAft>
                <a:spcPct val="0"/>
              </a:spcAft>
            </a:pPr>
            <a:endParaRPr lang="en-US" altLang="en-US" sz="2000" b="1" u="sng" dirty="0">
              <a:solidFill>
                <a:srgbClr val="000000"/>
              </a:solidFill>
              <a:latin typeface="Times New Roman" pitchFamily="18" charset="0"/>
            </a:endParaRPr>
          </a:p>
          <a:p>
            <a:pPr fontAlgn="base">
              <a:lnSpc>
                <a:spcPct val="95000"/>
              </a:lnSpc>
              <a:spcBef>
                <a:spcPct val="0"/>
              </a:spcBef>
              <a:spcAft>
                <a:spcPct val="0"/>
              </a:spcAft>
              <a:buFontTx/>
              <a:buAutoNum type="arabicPeriod"/>
            </a:pPr>
            <a:r>
              <a:rPr lang="en-US" altLang="en-US" sz="2000" b="1" dirty="0">
                <a:solidFill>
                  <a:srgbClr val="000000"/>
                </a:solidFill>
                <a:latin typeface="Times New Roman" pitchFamily="18" charset="0"/>
              </a:rPr>
              <a:t>Xxxxxxxxxxxxxxxxxxxxxxxxxxxxxxxxxxxxxxxxxxxxxxxxxxxxxxxxxxxxxxxxxxxxxxxxxxxxxxxxxxxxxxxxxxx</a:t>
            </a:r>
          </a:p>
          <a:p>
            <a:pPr fontAlgn="base">
              <a:lnSpc>
                <a:spcPct val="95000"/>
              </a:lnSpc>
              <a:spcBef>
                <a:spcPct val="0"/>
              </a:spcBef>
              <a:spcAft>
                <a:spcPct val="0"/>
              </a:spcAft>
              <a:buFontTx/>
              <a:buAutoNum type="arabicPeriod"/>
            </a:pPr>
            <a:r>
              <a:rPr lang="en-US" altLang="en-US" sz="2000" b="1" dirty="0">
                <a:solidFill>
                  <a:srgbClr val="000000"/>
                </a:solidFill>
                <a:latin typeface="Times New Roman" pitchFamily="18" charset="0"/>
              </a:rPr>
              <a:t>Xxxxxxxxxxxxxxxxxxxxxxxxxxxxxxxxxxxxxxxxxxxxxxxxxxxxxxxxxxxxxxxxxxxxxxxxxxxxxxxxxxxxxxxxxxxx</a:t>
            </a:r>
          </a:p>
          <a:p>
            <a:pPr fontAlgn="base">
              <a:lnSpc>
                <a:spcPct val="95000"/>
              </a:lnSpc>
              <a:spcBef>
                <a:spcPct val="0"/>
              </a:spcBef>
              <a:spcAft>
                <a:spcPct val="0"/>
              </a:spcAft>
              <a:buFont typeface="Symbol" pitchFamily="18" charset="2"/>
              <a:buAutoNum type="arabicPeriod"/>
            </a:pPr>
            <a:r>
              <a:rPr lang="en-US" altLang="en-US" sz="2000" b="1" dirty="0">
                <a:solidFill>
                  <a:srgbClr val="000000"/>
                </a:solidFill>
                <a:latin typeface="Times New Roman" pitchFamily="18" charset="0"/>
              </a:rPr>
              <a:t>Xxxxxxxxxxxxxxxxxxxxxxxxxxxxxxxxxxxxxxxxxxxxxxxxxxxxxxxxxxxxxxxxxxxxxxxxxxxxxxxxxxxxxxxxxxxxxxxxxxxxxxxxxxxxxxxxxxxxxxx</a:t>
            </a:r>
            <a:endParaRPr lang="fa-IR" altLang="en-US" sz="2000" b="1" dirty="0">
              <a:solidFill>
                <a:srgbClr val="000000"/>
              </a:solidFill>
              <a:latin typeface="Times New Roman" pitchFamily="18" charset="0"/>
            </a:endParaRPr>
          </a:p>
          <a:p>
            <a:pPr marL="0" indent="0" algn="r" rtl="1" fontAlgn="base">
              <a:lnSpc>
                <a:spcPct val="95000"/>
              </a:lnSpc>
              <a:spcBef>
                <a:spcPct val="0"/>
              </a:spcBef>
              <a:spcAft>
                <a:spcPct val="0"/>
              </a:spcAft>
            </a:pPr>
            <a:r>
              <a:rPr lang="fa-IR" altLang="en-US" sz="2200" dirty="0">
                <a:solidFill>
                  <a:srgbClr val="000000"/>
                </a:solidFill>
                <a:latin typeface="Times New Roman" pitchFamily="18" charset="0"/>
                <a:cs typeface="B Nazanin" panose="00000400000000000000" pitchFamily="2" charset="-78"/>
              </a:rPr>
              <a:t>* سایز فونت پیشنهادی برای این بخش: ۲۲. </a:t>
            </a:r>
            <a:endParaRPr lang="en-US" altLang="en-US" sz="2200" dirty="0">
              <a:solidFill>
                <a:srgbClr val="000000"/>
              </a:solidFill>
              <a:latin typeface="Times New Roman" pitchFamily="18" charset="0"/>
              <a:cs typeface="B Nazanin" panose="00000400000000000000" pitchFamily="2" charset="-78"/>
            </a:endParaRPr>
          </a:p>
        </p:txBody>
      </p:sp>
      <p:sp>
        <p:nvSpPr>
          <p:cNvPr id="22" name="Text Box 19"/>
          <p:cNvSpPr txBox="1">
            <a:spLocks noChangeArrowheads="1"/>
          </p:cNvSpPr>
          <p:nvPr/>
        </p:nvSpPr>
        <p:spPr bwMode="auto">
          <a:xfrm>
            <a:off x="899531" y="6959362"/>
            <a:ext cx="929093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algn="r" rtl="1" fontAlgn="base">
              <a:spcBef>
                <a:spcPct val="0"/>
              </a:spcBef>
              <a:spcAft>
                <a:spcPct val="0"/>
              </a:spcAft>
            </a:pPr>
            <a:endParaRPr lang="fa-IR" altLang="en-US" sz="26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r>
              <a:rPr lang="fa-IR" altLang="en-US" sz="2600" dirty="0">
                <a:solidFill>
                  <a:srgbClr val="000000"/>
                </a:solidFill>
                <a:latin typeface="Times New Roman" pitchFamily="18" charset="0"/>
                <a:cs typeface="B Nazanin" panose="00000400000000000000" pitchFamily="2" charset="-78"/>
              </a:rPr>
              <a:t>اين بخش ارائه دهنده‌ی نتايج حاصل از کار خواهد بود. در اين قسمت علاوه بر ارائه و تحليل نتايج، در مورد ويژگی‌ها/ مزایا/ دستاوردها/ و .... صحبت خواهيد کرد.</a:t>
            </a:r>
            <a:endParaRPr lang="en-US" altLang="en-US" sz="26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endParaRPr lang="en-US" altLang="en-US" sz="26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r>
              <a:rPr lang="fa-IR" altLang="en-US" sz="2600" dirty="0">
                <a:solidFill>
                  <a:srgbClr val="000000"/>
                </a:solidFill>
                <a:latin typeface="Times New Roman" pitchFamily="18" charset="0"/>
                <a:cs typeface="B Nazanin" panose="00000400000000000000" pitchFamily="2" charset="-78"/>
              </a:rPr>
              <a:t>*سایز فونت پیشنهادی برای این بخش: ۲6 </a:t>
            </a:r>
          </a:p>
          <a:p>
            <a:pPr algn="r" rtl="1" fontAlgn="base">
              <a:spcBef>
                <a:spcPct val="0"/>
              </a:spcBef>
              <a:spcAft>
                <a:spcPct val="0"/>
              </a:spcAft>
            </a:pPr>
            <a:endParaRPr lang="en-US" altLang="en-US" sz="28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endParaRPr lang="fa-IR" altLang="en-US" sz="28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endParaRPr lang="fa-IR" altLang="en-US" sz="28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endParaRPr lang="fa-IR" altLang="en-US" sz="2800" dirty="0">
              <a:solidFill>
                <a:srgbClr val="000000"/>
              </a:solidFill>
              <a:latin typeface="Times New Roman" pitchFamily="18" charset="0"/>
              <a:cs typeface="B Nazanin" panose="00000400000000000000" pitchFamily="2" charset="-78"/>
            </a:endParaRPr>
          </a:p>
          <a:p>
            <a:pPr algn="r" rtl="1" fontAlgn="base">
              <a:spcBef>
                <a:spcPct val="0"/>
              </a:spcBef>
              <a:spcAft>
                <a:spcPct val="0"/>
              </a:spcAft>
            </a:pPr>
            <a:r>
              <a:rPr lang="fa-IR" altLang="en-US" sz="2800" dirty="0">
                <a:solidFill>
                  <a:srgbClr val="000000"/>
                </a:solidFill>
                <a:latin typeface="Times New Roman" pitchFamily="18" charset="0"/>
                <a:cs typeface="B Nazanin" panose="00000400000000000000" pitchFamily="2" charset="-78"/>
              </a:rPr>
              <a:t> </a:t>
            </a:r>
          </a:p>
        </p:txBody>
      </p:sp>
      <p:sp>
        <p:nvSpPr>
          <p:cNvPr id="25" name="AutoShape 13"/>
          <p:cNvSpPr>
            <a:spLocks noChangeArrowheads="1"/>
          </p:cNvSpPr>
          <p:nvPr/>
        </p:nvSpPr>
        <p:spPr bwMode="auto">
          <a:xfrm>
            <a:off x="472262" y="349694"/>
            <a:ext cx="20403752" cy="4834329"/>
          </a:xfrm>
          <a:prstGeom prst="roundRect">
            <a:avLst>
              <a:gd name="adj" fmla="val 5038"/>
            </a:avLst>
          </a:prstGeom>
          <a:gradFill rotWithShape="1">
            <a:gsLst>
              <a:gs pos="0">
                <a:srgbClr val="FFFFFF"/>
              </a:gs>
              <a:gs pos="100000">
                <a:srgbClr val="FFFFFF"/>
              </a:gs>
            </a:gsLst>
            <a:lin ang="5400000" scaled="1"/>
          </a:gradFill>
          <a:ln w="9525">
            <a:solidFill>
              <a:srgbClr val="000000"/>
            </a:solidFill>
            <a:round/>
            <a:headEnd/>
            <a:tailEnd/>
          </a:ln>
          <a:effectLst/>
        </p:spPr>
        <p:txBody>
          <a:bodyPr wrap="none" lIns="61250" tIns="30625" rIns="61250" bIns="306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marL="0" marR="0" lvl="0" indent="0" algn="ctr" defTabSz="3497263" eaLnBrk="1" fontAlgn="base" latinLnBrk="0" hangingPunct="1">
              <a:lnSpc>
                <a:spcPct val="100000"/>
              </a:lnSpc>
              <a:spcBef>
                <a:spcPct val="0"/>
              </a:spcBef>
              <a:spcAft>
                <a:spcPct val="0"/>
              </a:spcAft>
              <a:buClrTx/>
              <a:buSzTx/>
              <a:buFontTx/>
              <a:buNone/>
              <a:tabLst/>
              <a:defRPr/>
            </a:pPr>
            <a:endParaRPr kumimoji="0" lang="en-US" altLang="en-US" sz="5802" b="0" i="0" u="none" strike="noStrike" kern="0" cap="none" spc="0" normalizeH="0" baseline="0" noProof="0">
              <a:ln>
                <a:noFill/>
              </a:ln>
              <a:solidFill>
                <a:srgbClr val="FFFFFF"/>
              </a:solidFill>
              <a:effectLst/>
              <a:uLnTx/>
              <a:uFillTx/>
              <a:latin typeface="Arial" charset="0"/>
            </a:endParaRPr>
          </a:p>
        </p:txBody>
      </p:sp>
      <p:sp>
        <p:nvSpPr>
          <p:cNvPr id="26" name="Text Box 14"/>
          <p:cNvSpPr txBox="1">
            <a:spLocks noChangeArrowheads="1"/>
          </p:cNvSpPr>
          <p:nvPr/>
        </p:nvSpPr>
        <p:spPr bwMode="auto">
          <a:xfrm>
            <a:off x="803272" y="795369"/>
            <a:ext cx="19753745" cy="357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marL="0" marR="0" lvl="0" indent="0" algn="ctr" defTabSz="3497263" rtl="1" eaLnBrk="1" fontAlgn="base" latinLnBrk="0" hangingPunct="1">
              <a:lnSpc>
                <a:spcPct val="100000"/>
              </a:lnSpc>
              <a:spcBef>
                <a:spcPct val="50000"/>
              </a:spcBef>
              <a:spcAft>
                <a:spcPct val="0"/>
              </a:spcAft>
              <a:buClrTx/>
              <a:buSzTx/>
              <a:buFontTx/>
              <a:buNone/>
              <a:tabLst/>
              <a:defRPr/>
            </a:pPr>
            <a:r>
              <a:rPr kumimoji="0" lang="fa-IR" altLang="en-US" sz="6000" b="1" i="0" u="none" strike="noStrike" kern="0" cap="none" spc="0" normalizeH="0" baseline="0" noProof="0" dirty="0">
                <a:ln>
                  <a:noFill/>
                </a:ln>
                <a:solidFill>
                  <a:srgbClr val="000000"/>
                </a:solidFill>
                <a:effectLst/>
                <a:uLnTx/>
                <a:uFillTx/>
                <a:latin typeface="Arial" charset="0"/>
                <a:cs typeface="B Titr" panose="00000700000000000000" pitchFamily="2" charset="-78"/>
              </a:rPr>
              <a:t>پیش بینی </a:t>
            </a:r>
            <a:r>
              <a:rPr lang="fa-IR" altLang="en-US" sz="6000" b="1" kern="0" dirty="0">
                <a:solidFill>
                  <a:srgbClr val="000000"/>
                </a:solidFill>
                <a:cs typeface="B Titr" panose="00000700000000000000" pitchFamily="2" charset="-78"/>
              </a:rPr>
              <a:t>نمره دانشجویان و خوشه بندی مدل یادگیری</a:t>
            </a:r>
            <a:endParaRPr kumimoji="0" lang="en-US" altLang="en-US" sz="6000" b="1" i="0" u="none" strike="noStrike" kern="0" cap="none" spc="0" normalizeH="0" baseline="0" noProof="0" dirty="0">
              <a:ln>
                <a:noFill/>
              </a:ln>
              <a:solidFill>
                <a:srgbClr val="000000"/>
              </a:solidFill>
              <a:effectLst/>
              <a:uLnTx/>
              <a:uFillTx/>
              <a:latin typeface="Arial" charset="0"/>
            </a:endParaRPr>
          </a:p>
          <a:p>
            <a:pPr marL="0" marR="0" lvl="0" indent="0" algn="ctr" defTabSz="3497263" rtl="1" eaLnBrk="1" fontAlgn="base" latinLnBrk="0" hangingPunct="1">
              <a:lnSpc>
                <a:spcPct val="100000"/>
              </a:lnSpc>
              <a:spcBef>
                <a:spcPts val="0"/>
              </a:spcBef>
              <a:spcAft>
                <a:spcPts val="600"/>
              </a:spcAft>
              <a:buClrTx/>
              <a:buSzTx/>
              <a:buFontTx/>
              <a:buNone/>
              <a:tabLst/>
              <a:defRPr/>
            </a:pPr>
            <a:endParaRPr kumimoji="0" lang="fa-IR" altLang="en-US" sz="2000" b="1" i="0" u="none" strike="noStrike" kern="0" cap="none" spc="0" normalizeH="0" baseline="0" noProof="0" dirty="0">
              <a:ln>
                <a:noFill/>
              </a:ln>
              <a:solidFill>
                <a:srgbClr val="000000"/>
              </a:solidFill>
              <a:effectLst/>
              <a:uLnTx/>
              <a:uFillTx/>
              <a:latin typeface="Arial" charset="0"/>
              <a:cs typeface="B Titr" panose="00000700000000000000" pitchFamily="2" charset="-78"/>
            </a:endParaRPr>
          </a:p>
          <a:p>
            <a:pPr marL="0" marR="0" lvl="0" indent="0" algn="ctr" defTabSz="3497263" rtl="1" eaLnBrk="1" fontAlgn="base" latinLnBrk="0" hangingPunct="1">
              <a:lnSpc>
                <a:spcPct val="100000"/>
              </a:lnSpc>
              <a:spcBef>
                <a:spcPts val="0"/>
              </a:spcBef>
              <a:spcAft>
                <a:spcPts val="600"/>
              </a:spcAft>
              <a:buClrTx/>
              <a:buSzTx/>
              <a:buFontTx/>
              <a:buNone/>
              <a:tabLst/>
              <a:defRPr/>
            </a:pPr>
            <a:endParaRPr kumimoji="0" lang="en-US" altLang="en-US" sz="1200" b="1" i="0" u="none" strike="noStrike" kern="0" cap="none" spc="0" normalizeH="0" baseline="0" noProof="0" dirty="0">
              <a:ln>
                <a:noFill/>
              </a:ln>
              <a:solidFill>
                <a:srgbClr val="000000"/>
              </a:solidFill>
              <a:effectLst/>
              <a:uLnTx/>
              <a:uFillTx/>
              <a:latin typeface="Arial" charset="0"/>
              <a:cs typeface="B Titr" panose="00000700000000000000" pitchFamily="2" charset="-78"/>
            </a:endParaRPr>
          </a:p>
          <a:p>
            <a:pPr marL="0" marR="0" lvl="0" indent="0" algn="ctr" defTabSz="3497263" rtl="1" eaLnBrk="1" fontAlgn="base" latinLnBrk="0" hangingPunct="1">
              <a:lnSpc>
                <a:spcPct val="100000"/>
              </a:lnSpc>
              <a:spcBef>
                <a:spcPts val="0"/>
              </a:spcBef>
              <a:spcAft>
                <a:spcPts val="600"/>
              </a:spcAft>
              <a:buClrTx/>
              <a:buSzTx/>
              <a:buFontTx/>
              <a:buNone/>
              <a:tabLst/>
              <a:defRPr/>
            </a:pPr>
            <a:r>
              <a:rPr kumimoji="0" lang="fa-IR" altLang="en-US" sz="4400" b="1" i="0" u="none" strike="noStrike" kern="0" cap="none" spc="0" normalizeH="0" baseline="0" noProof="0" dirty="0">
                <a:ln>
                  <a:noFill/>
                </a:ln>
                <a:solidFill>
                  <a:srgbClr val="000000"/>
                </a:solidFill>
                <a:effectLst/>
                <a:uLnTx/>
                <a:uFillTx/>
                <a:latin typeface="Arial" charset="0"/>
                <a:cs typeface="B Titr" panose="00000700000000000000" pitchFamily="2" charset="-78"/>
              </a:rPr>
              <a:t>دانشجو: پانیذ طاهری ، سجاد رحمانی</a:t>
            </a:r>
          </a:p>
          <a:p>
            <a:pPr marL="0" marR="0" lvl="0" indent="0" algn="ctr" defTabSz="3497263" rtl="1" eaLnBrk="1" fontAlgn="base" latinLnBrk="0" hangingPunct="1">
              <a:lnSpc>
                <a:spcPct val="100000"/>
              </a:lnSpc>
              <a:spcBef>
                <a:spcPts val="0"/>
              </a:spcBef>
              <a:spcAft>
                <a:spcPts val="600"/>
              </a:spcAft>
              <a:buClrTx/>
              <a:buSzTx/>
              <a:buFontTx/>
              <a:buNone/>
              <a:tabLst/>
              <a:defRPr/>
            </a:pPr>
            <a:r>
              <a:rPr kumimoji="0" lang="fa-IR" altLang="en-US" sz="4400" b="1" i="0" u="none" strike="noStrike" kern="0" cap="none" spc="0" normalizeH="0" baseline="0" noProof="0" dirty="0">
                <a:ln>
                  <a:noFill/>
                </a:ln>
                <a:solidFill>
                  <a:srgbClr val="000000"/>
                </a:solidFill>
                <a:effectLst/>
                <a:uLnTx/>
                <a:uFillTx/>
                <a:latin typeface="Arial" charset="0"/>
                <a:cs typeface="B Titr" panose="00000700000000000000" pitchFamily="2" charset="-78"/>
              </a:rPr>
              <a:t>استاد راهنما:  دکتر کیانیان</a:t>
            </a:r>
            <a:endParaRPr kumimoji="0" lang="en-US" altLang="en-US" sz="4400" b="1" i="0" u="none" strike="noStrike" kern="0" cap="none" spc="0" normalizeH="0" baseline="0" noProof="0" dirty="0">
              <a:ln>
                <a:noFill/>
              </a:ln>
              <a:solidFill>
                <a:srgbClr val="000000"/>
              </a:solidFill>
              <a:effectLst/>
              <a:uLnTx/>
              <a:uFillTx/>
              <a:latin typeface="Arial" charset="0"/>
            </a:endParaRPr>
          </a:p>
          <a:p>
            <a:pPr marL="0" marR="0" lvl="0" indent="0" algn="ctr" defTabSz="3497263" rtl="1" eaLnBrk="1" fontAlgn="base" latinLnBrk="0" hangingPunct="1">
              <a:lnSpc>
                <a:spcPct val="100000"/>
              </a:lnSpc>
              <a:spcBef>
                <a:spcPct val="0"/>
              </a:spcBef>
              <a:spcAft>
                <a:spcPct val="0"/>
              </a:spcAft>
              <a:buClrTx/>
              <a:buSzTx/>
              <a:buFontTx/>
              <a:buNone/>
              <a:tabLst/>
              <a:defRPr/>
            </a:pPr>
            <a:r>
              <a:rPr kumimoji="0" lang="fa-IR" altLang="en-US" sz="2800" b="1" i="0" u="none" strike="noStrike" kern="0" cap="none" spc="0" normalizeH="0" baseline="0" noProof="0" dirty="0">
                <a:ln>
                  <a:noFill/>
                </a:ln>
                <a:solidFill>
                  <a:srgbClr val="000000"/>
                </a:solidFill>
                <a:effectLst/>
                <a:uLnTx/>
                <a:uFillTx/>
                <a:latin typeface="Arial" charset="0"/>
                <a:cs typeface="B Titr" panose="00000700000000000000" pitchFamily="2" charset="-78"/>
              </a:rPr>
              <a:t>دانشکده مهندسی کامپیوتر، دانشگاه </a:t>
            </a:r>
            <a:r>
              <a:rPr lang="fa-IR" altLang="en-US" sz="2800" b="1" kern="0" noProof="0" dirty="0">
                <a:solidFill>
                  <a:srgbClr val="000000"/>
                </a:solidFill>
                <a:cs typeface="B Titr" panose="00000700000000000000" pitchFamily="2" charset="-78"/>
              </a:rPr>
              <a:t>تربیت دبیر شهید رجایی</a:t>
            </a:r>
            <a:endParaRPr kumimoji="0" lang="fa-IR" altLang="en-US" sz="2800" b="1" i="0" u="none" strike="noStrike" kern="0" cap="none" spc="0" normalizeH="0" baseline="0" noProof="0" dirty="0">
              <a:ln>
                <a:noFill/>
              </a:ln>
              <a:solidFill>
                <a:srgbClr val="000000"/>
              </a:solidFill>
              <a:effectLst/>
              <a:uLnTx/>
              <a:uFillTx/>
              <a:latin typeface="Arial" charset="0"/>
              <a:cs typeface="B Titr" panose="00000700000000000000" pitchFamily="2" charset="-78"/>
            </a:endParaRP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5522" y="2423734"/>
            <a:ext cx="1828800" cy="2320290"/>
          </a:xfrm>
          <a:prstGeom prst="rect">
            <a:avLst/>
          </a:prstGeom>
        </p:spPr>
      </p:pic>
    </p:spTree>
    <p:extLst>
      <p:ext uri="{BB962C8B-B14F-4D97-AF65-F5344CB8AC3E}">
        <p14:creationId xmlns:p14="http://schemas.microsoft.com/office/powerpoint/2010/main" val="2721902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333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dc:creator>
  <cp:lastModifiedBy>سجاد رحمانی</cp:lastModifiedBy>
  <cp:revision>8</cp:revision>
  <dcterms:created xsi:type="dcterms:W3CDTF">2019-09-01T08:34:30Z</dcterms:created>
  <dcterms:modified xsi:type="dcterms:W3CDTF">2023-06-09T21:58:35Z</dcterms:modified>
</cp:coreProperties>
</file>