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92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853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779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706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632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9558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9485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9411" algn="l" defTabSz="247985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098" y="-312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6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8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9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8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2462-2418-453C-BD57-ABB52E2C40B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7F68-CDD8-4094-8F08-F3B6F84FC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2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10930357" y="5600775"/>
            <a:ext cx="9566437" cy="11776185"/>
          </a:xfrm>
          <a:prstGeom prst="roundRect">
            <a:avLst>
              <a:gd name="adj" fmla="val 241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80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10855394" y="17764226"/>
            <a:ext cx="9739710" cy="11698810"/>
          </a:xfrm>
          <a:prstGeom prst="roundRect">
            <a:avLst>
              <a:gd name="adj" fmla="val 241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80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58914" y="5711874"/>
            <a:ext cx="10115788" cy="10775036"/>
          </a:xfrm>
          <a:prstGeom prst="roundRect">
            <a:avLst>
              <a:gd name="adj" fmla="val 1852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80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58914" y="16757201"/>
            <a:ext cx="10172168" cy="7791900"/>
          </a:xfrm>
          <a:prstGeom prst="roundRect">
            <a:avLst>
              <a:gd name="adj" fmla="val 363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80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458914" y="24819392"/>
            <a:ext cx="10172168" cy="4667319"/>
          </a:xfrm>
          <a:prstGeom prst="roundRect">
            <a:avLst>
              <a:gd name="adj" fmla="val 619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802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3263082" y="589831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349726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B Titr" panose="00000700000000000000" pitchFamily="2" charset="-78"/>
              </a:rPr>
              <a:t>مقدمه / خلاصه</a:t>
            </a:r>
            <a:endParaRPr kumimoji="0" lang="en-US" altLang="en-US" sz="5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265207" y="7207914"/>
            <a:ext cx="9079115" cy="948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800" dirty="0">
                <a:cs typeface="B Nazanin" panose="00000400000000000000" pitchFamily="2" charset="-78"/>
              </a:rPr>
              <a:t>در این پژوهش ما سعی کردیم با استفاده از دیتاست پژوهش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OULAD</a:t>
            </a:r>
            <a:r>
              <a:rPr lang="fa-IR" sz="2800" dirty="0">
                <a:cs typeface="B Nazanin" panose="00000400000000000000" pitchFamily="2" charset="-78"/>
              </a:rPr>
              <a:t> و با استفاده از الگوریتم های مختلف یادگیری ماشین پیش بینی میزان موفقیت دانشجویان و دسته بندی مدل یادگیری دانشجویان را با توجه به عوامل آن ها در سامانه آموزش مجازی بدست آوریم. </a:t>
            </a:r>
          </a:p>
          <a:p>
            <a:pPr algn="just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cs typeface="B Nazanin" panose="00000400000000000000" pitchFamily="2" charset="-78"/>
            </a:endParaRPr>
          </a:p>
          <a:p>
            <a:pPr algn="just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نوع پروژه ما تحقیقاتی کاربردی است.</a:t>
            </a:r>
          </a:p>
          <a:p>
            <a:pPr algn="just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fa-IR" sz="2800" dirty="0">
                <a:cs typeface="B Nazanin" panose="00000400000000000000" pitchFamily="2" charset="-78"/>
              </a:rPr>
              <a:t>در این پژوهش قصد داشتیم میزان دقت هر الگوریتم را بسنجیم تا بهترین الگوریتم را برای این کار انتخاب کنیم. </a:t>
            </a:r>
            <a:endParaRPr lang="en-US" sz="2800" dirty="0">
              <a:cs typeface="B Nazanin" panose="00000400000000000000" pitchFamily="2" charset="-78"/>
            </a:endParaRPr>
          </a:p>
          <a:p>
            <a:pPr algn="just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با فرض داشتن اطلاعات فردی هر دانشجویان و تعاملات ایشان با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vle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(</a:t>
            </a:r>
            <a:r>
              <a:rPr lang="ar-SA" sz="2800" dirty="0">
                <a:cs typeface="B Nazanin" panose="00000400000000000000" pitchFamily="2" charset="-78"/>
              </a:rPr>
              <a:t>محیط‌های آموزشی مجازی</a:t>
            </a:r>
            <a:r>
              <a:rPr lang="fa-IR" sz="2800" dirty="0">
                <a:cs typeface="B Nazanin" panose="00000400000000000000" pitchFamily="2" charset="-78"/>
              </a:rPr>
              <a:t> مثل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lms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) و داشتن اطلاعات آزمون های او به دنبال پاسخ این سوال بودیم که چطور می توان نتیجه‌ی نهایی داشجویان را به کمک این اطلاعات و توجه به مدل یادگیری آنها به طور مطلوبی پیش بینی کرد و مدل یادگیری ایشان را تشخیص داد.</a:t>
            </a:r>
          </a:p>
          <a:p>
            <a:pPr algn="just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ما با در نظر گرفتن اثرگذار بودن نوع تعامل دانشجویان با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vle 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بر روی مدل یادگیری ایشان  و نتیجه ی نهایی (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final_result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)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که کسب نمودند. داده های مورد نیاز از مجموعه داده آموزشی 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OULAD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استخراج نموده و ستون های دیگری چون برچسب خوشه بندی 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k-means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را به آن افزودیم سپس الگوریتم 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naïve bayes 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را بر روی آن پیاده کردیم. با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8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آموزش مدل با استفاده از این الگوریتم پیش بینی نتیجه ی نهایی با دقت کم انجام شد ودر این مسیر ما با تغییر الگوریتم و بهبود آن توانستیم به دقت مطلوب تری در پیش بینی برسیم. این نوع تحقیقات می توانند به مرور با ارائه ی راهکار هایی به بهبود عملکرد الگوریتم های یادگیری ماشین و افزایش دقت پیش بینی آنها منجر شوند.</a:t>
            </a:r>
          </a:p>
          <a:p>
            <a:pPr algn="just" rtl="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fa-IR" altLang="en-US" sz="2800" dirty="0">
              <a:solidFill>
                <a:srgbClr val="000000"/>
              </a:solidFill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244543" y="18061768"/>
            <a:ext cx="9214532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fa-IR" altLang="en-US" sz="5400" b="1" dirty="0">
                <a:solidFill>
                  <a:srgbClr val="000000"/>
                </a:solidFill>
                <a:cs typeface="B Titr" panose="00000700000000000000" pitchFamily="2" charset="-78"/>
              </a:rPr>
              <a:t>روش/ساختار/مدل پیاده سازی</a:t>
            </a:r>
            <a:endParaRPr lang="en-US" altLang="en-US" sz="5400" b="1" dirty="0">
              <a:solidFill>
                <a:srgbClr val="000000"/>
              </a:solidFill>
              <a:cs typeface="B Titr" panose="00000700000000000000" pitchFamily="2" charset="-78"/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11312251" y="19439152"/>
            <a:ext cx="9079115" cy="80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b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</a:b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برای این پژوهش ابتدا اطلاعات تعامل دانشجویان با 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vale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که شامل تعداد کلیک ها و بازدید ایشان از فسمت های مختلف سامانه است را با توجه به رابطه های موجود بین جدول ها استخراج کردیم سپس به کمک الگوریتم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k-means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آن ها را به ۵ خوشه تقسیم کردیم و یک ستون را برای برچسب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k-means 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در نظر گرفتیم. ستون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final_result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(نتیجه نهایی) هم که در ادامه آن را برای داده های آزمون پیش‌بینی کردیم </a:t>
            </a:r>
            <a:r>
              <a:rPr lang="fa-IR" sz="2600" dirty="0">
                <a:cs typeface="B Nazanin" panose="00000400000000000000" pitchFamily="2" charset="-78"/>
              </a:rPr>
              <a:t>از جدول اطلاعات دانشجویان استخراج شد. این ستون دارای ۴ برچسب </a:t>
            </a:r>
            <a:r>
              <a:rPr lang="en-US" sz="2400" dirty="0">
                <a:cs typeface="B Nazanin" panose="00000400000000000000" pitchFamily="2" charset="-78"/>
              </a:rPr>
              <a:t>pass</a:t>
            </a:r>
            <a:r>
              <a:rPr lang="en-US" sz="2600" dirty="0">
                <a:cs typeface="B Nazanin" panose="00000400000000000000" pitchFamily="2" charset="-78"/>
              </a:rPr>
              <a:t>, </a:t>
            </a:r>
            <a:r>
              <a:rPr lang="en-US" sz="2400" dirty="0">
                <a:cs typeface="B Nazanin" panose="00000400000000000000" pitchFamily="2" charset="-78"/>
              </a:rPr>
              <a:t>fail</a:t>
            </a:r>
            <a:r>
              <a:rPr lang="en-US" sz="2600" dirty="0">
                <a:cs typeface="B Nazanin" panose="00000400000000000000" pitchFamily="2" charset="-78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</a:t>
            </a:r>
            <a:r>
              <a:rPr lang="en-US" sz="2400" dirty="0">
                <a:cs typeface="B Nazanin" panose="00000400000000000000" pitchFamily="2" charset="-78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withdrawn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600" dirty="0">
                <a:cs typeface="B Nazanin" panose="00000400000000000000" pitchFamily="2" charset="-78"/>
              </a:rPr>
              <a:t>می باشد. این جدول نهایی مورد استفاده ی ما در مراحل بعد قرار گرفت. حال سپس با یک الگوریتم ماشین لرنینگ مدل را بر روی بخشی از اطلاعات آموزش دادیم و از بخش دیگر برای آزمودن این مدل استفاده کردیم و مشاهده کردیم با چه دقتی می تواند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final_result 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را برای آن ها </a:t>
            </a:r>
            <a:r>
              <a:rPr lang="fa-IR" sz="2600" dirty="0">
                <a:cs typeface="B Nazanin" panose="00000400000000000000" pitchFamily="2" charset="-78"/>
              </a:rPr>
              <a:t>پیش بینی کند.</a:t>
            </a: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sz="2600" dirty="0">
                <a:cs typeface="B Nazanin" panose="00000400000000000000" pitchFamily="2" charset="-78"/>
              </a:rPr>
              <a:t>اولین الگوریتمی که استفاده کردیم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الگوریتم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naïve bayes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بود. با استفاده از آن روی داده های آزمون نتیجه نهایی را پیش بینی کردیم بعد برای ارزیابی میزان دقت و صحت آن از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confusion matrix 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(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ماتریس ابهام)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و برخی معیار های ارزیابی چون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precision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recall 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 و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f1 score 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 و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accuracy score 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استفاده کردیم. بنا بر مشاهداتمان برای بهبود عملکرد مدل و دقت پیشبینی اقداماتی من جمله تغییر الگوریتم مورد استفاده(استفاده از الگوریتم های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xgboost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random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forest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)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و افزایش حجم داده ی آموزشی٬ انجام پیش پردازش روی داده ها و تغییر تنظیمات پارامتر مدل و ... استفاده کردیم که در نهایت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accuracy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score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تا حدود دو برابر شد. ضمنا تمام کد های به زبان پایتون و در محیط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vs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code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زده شد. 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2936141" y="5908660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3497263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B Titr" panose="00000700000000000000" pitchFamily="2" charset="-78"/>
              </a:rPr>
              <a:t>نتایج</a:t>
            </a:r>
            <a:endParaRPr kumimoji="0" lang="en-US" altLang="en-US" sz="5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936141" y="17168923"/>
            <a:ext cx="5469087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fa-IR" altLang="en-US" sz="5400" b="1" dirty="0">
                <a:solidFill>
                  <a:srgbClr val="000000"/>
                </a:solidFill>
                <a:cs typeface="B Titr" panose="00000700000000000000" pitchFamily="2" charset="-78"/>
              </a:rPr>
              <a:t>جمع بندی</a:t>
            </a:r>
            <a:endParaRPr lang="en-US" altLang="en-US" sz="5400" b="1" dirty="0">
              <a:solidFill>
                <a:srgbClr val="000000"/>
              </a:solidFill>
              <a:cs typeface="B Titr" panose="00000700000000000000" pitchFamily="2" charset="-78"/>
            </a:endParaRP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841977" y="18346889"/>
            <a:ext cx="9349661" cy="564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در این پروژه با استفاده از اطلاعات مربوط به تعاملات دانشجو با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VLE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به پیش‌بینی نتیجه نهایی(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final_result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)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و همچنین خوشه بندی دانشجویان جهت مشخص کردن مدل یادگیری ایشان پرداخته است. در این مسیربرای خوشه بندی از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k-means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و برای پیش بینی از برخی الگوریتم های یادگیری ماشین استفاده کردیم که الگوریتم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XGboost </a:t>
            </a:r>
            <a:r>
              <a:rPr lang="fa-I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با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accuracy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score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حدود ۰.۵۸ و 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overfitting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کمتر بهترین عملکرد را از خود نشان داد. این مدل برای پیش بینی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final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_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result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با داده ها ی ورودی و برچسب های مشابه(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fail, pass, distinction, withdrawn</a:t>
            </a:r>
            <a:r>
              <a:rPr lang="fa-IR" altLang="en-US" sz="2400" dirty="0">
                <a:solidFill>
                  <a:srgbClr val="000000"/>
                </a:solidFill>
                <a:latin typeface="Times New Roman" pitchFamily="18" charset="0"/>
                <a:cs typeface="+mj-cs"/>
              </a:rPr>
              <a:t>)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قابل استفاده است. علاوه بر این الگوی کلی اجرای پروژه که در گزارش پروژ درج شده است قابل الگوگیری برای مسائل متفاوت پیش بینی و خوشه بندی است.</a:t>
            </a: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در نگاه دقیق تر ما برای افزایش دقت پیشبینی محدودیت هایی داشتیم من جمله کمبود تعداد دانشجویان داده های آموزشی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OULAD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که برای افزایش داده های آموزشی ما را دچار مشکل کرد .</a:t>
            </a: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در کل این پژوهش می‌تواند در حوزه آموزش و پرورش و دانشگاهی مورد استفاده قرار گیرد. ودر زمیته های بهبود فرایند آموزش و تشخیص دانشجویان با عملکرد ضعیف وارزیابی هوشمند و بهبود سامانه امتحانات و  پیشنهاد و توصیه دروس و ... اثرگذار باشد.</a:t>
            </a:r>
            <a:endParaRPr lang="en-US" altLang="en-US" sz="2600" dirty="0">
              <a:solidFill>
                <a:srgbClr val="000000"/>
              </a:solidFill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438661" y="25117678"/>
            <a:ext cx="4009476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fa-IR" altLang="en-US" sz="5400" dirty="0">
                <a:solidFill>
                  <a:srgbClr val="000000"/>
                </a:solidFill>
                <a:cs typeface="B Titr" panose="00000700000000000000" pitchFamily="2" charset="-78"/>
              </a:rPr>
              <a:t>مراجع</a:t>
            </a:r>
            <a:r>
              <a:rPr lang="en-US" altLang="en-US" sz="5400" dirty="0">
                <a:solidFill>
                  <a:srgbClr val="000000"/>
                </a:solidFill>
                <a:cs typeface="B Titr" panose="00000700000000000000" pitchFamily="2" charset="-78"/>
              </a:rPr>
              <a:t> </a:t>
            </a:r>
            <a:r>
              <a:rPr lang="fa-IR" altLang="en-US" sz="5400" dirty="0">
                <a:solidFill>
                  <a:srgbClr val="000000"/>
                </a:solidFill>
                <a:cs typeface="B Titr" panose="00000700000000000000" pitchFamily="2" charset="-78"/>
              </a:rPr>
              <a:t>اصلی</a:t>
            </a:r>
            <a:endParaRPr lang="en-US" altLang="en-US" sz="5400" dirty="0">
              <a:solidFill>
                <a:srgbClr val="000000"/>
              </a:solidFill>
              <a:cs typeface="B Titr" panose="00000700000000000000" pitchFamily="2" charset="-78"/>
            </a:endParaRP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1171652" y="26295644"/>
            <a:ext cx="8922553" cy="229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Low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[1] AbuJbara, A., et al. (2018). OULAD: Predictive modeling of academic success using learning analytics in higher education. IEEE Transactions on Learning Technologies, 11(2), 168-178.. </a:t>
            </a:r>
          </a:p>
          <a:p>
            <a:pPr algn="justLow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[2] Jin, Y., Liu, Y., Li, Y., &amp; Wang, Z. (2017). Enhanced learning resource recommendation based on online learning style model. IEEE Transactions on Learning Technologies, 10(2), 233-242. </a:t>
            </a:r>
          </a:p>
          <a:p>
            <a:pPr algn="justLow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[3] Analytics Vidhya. (2019). Model Validation for Classification. Retrieved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72105" y="6624881"/>
            <a:ext cx="9290933" cy="96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endParaRPr lang="fa-IR" altLang="en-US" sz="2600" dirty="0">
              <a:solidFill>
                <a:srgbClr val="000000"/>
              </a:solidFill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     یکی از مسائل مهم در تصمیم گیری و برنامه ریزی در حوزه های مختلف مسيله‌ی پیش بینی است.در این پروژه ما به پیش بینی موفقیت دانشجویان پرداختیم.</a:t>
            </a: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      برای این کار از اطلاعات مربوط به تعامل دانشجویان با </a:t>
            </a:r>
            <a:r>
              <a:rPr lang="en-US" alt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vale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(</a:t>
            </a:r>
            <a:r>
              <a:rPr lang="ar-SA" sz="2600" dirty="0">
                <a:cs typeface="B Nazanin" panose="00000400000000000000" pitchFamily="2" charset="-78"/>
              </a:rPr>
              <a:t>محیط‌های آموزشی مجازی</a:t>
            </a:r>
            <a:r>
              <a:rPr lang="fa-IR" sz="2600" dirty="0">
                <a:cs typeface="B Nazanin" panose="00000400000000000000" pitchFamily="2" charset="-78"/>
              </a:rPr>
              <a:t> مثل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lms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)به عنوان ویژگی های اثرگذار 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برای آموزش مدل جهت پیش بینی در ماشین  استفاده کردیم. </a:t>
            </a: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	</a:t>
            </a:r>
            <a:r>
              <a:rPr lang="fa-IR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ما سه مدل یادگیری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naïve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bayes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600" dirty="0"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و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random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forest</a:t>
            </a:r>
            <a:r>
              <a:rPr lang="fa-IR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 و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XGboost</a:t>
            </a:r>
            <a:r>
              <a:rPr lang="fa-IR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 را برای انجام تحقیق خود انتخاب کردیم. در هنگام اجرا متوجه شدیم که دقت این الگوریتم در این مسئله خیلی بالاتر از الگوریتم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random</a:t>
            </a:r>
            <a:r>
              <a:rPr lang="en-US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forest</a:t>
            </a:r>
            <a:r>
              <a:rPr lang="fa-IR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 نیست.اما لازم است توجه داشته باشیم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random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fores</a:t>
            </a:r>
            <a:r>
              <a:rPr lang="en-US" sz="24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t</a:t>
            </a:r>
            <a:r>
              <a:rPr lang="en-US" sz="2600" dirty="0"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میزان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overfitting</a:t>
            </a:r>
            <a:r>
              <a:rPr lang="fa-IR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بالایی دارد که آن را برای  استفاده بر روی داده های جدید غیر قابل اعتماد می کند برای همین </a:t>
            </a:r>
            <a:r>
              <a:rPr lang="fa-IR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مدل آموزش داده شده با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XGboost</a:t>
            </a:r>
            <a:r>
              <a:rPr lang="en-US" sz="2600" dirty="0"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توصیه می شود. علاوه بر این با توجه به این که میزان دقت صفر مسئله ما ۰.۴۱ بود دریافتیم که الگوریتم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naïve</a:t>
            </a:r>
            <a:r>
              <a:rPr lang="en-US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bayes</a:t>
            </a:r>
            <a:r>
              <a:rPr lang="fa-IR" sz="2600" dirty="0">
                <a:effectLst/>
                <a:latin typeface="Yas"/>
                <a:ea typeface="Times New Roman" panose="02020603050405020304" pitchFamily="18" charset="0"/>
                <a:cs typeface="B Nazanin" panose="00000400000000000000" pitchFamily="2" charset="-78"/>
              </a:rPr>
              <a:t> با دقت ۰.۳۵ در بهترین حالت اصلا مناسب حل این مسئله نیست. 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برای بهبود عملکرد و دقت پیش بینی مدل از روش های مختلفی مثل پیش پردازش اطلاعات٬ افزایش اندازه داده های آموزش استفاده شد.</a:t>
            </a:r>
            <a:b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</a:br>
            <a:r>
              <a:rPr lang="ar-SA" sz="2600" dirty="0">
                <a:cs typeface="B Nazanin" panose="00000400000000000000" pitchFamily="2" charset="-78"/>
              </a:rPr>
              <a:t>در حالت کلی به این نتیجه رسیدیم برای بهبود این مدل یا باید پیش پردازش خیلی دقیق تری انجام دهیم یا باید تعداد داده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ar-SA" sz="2600" dirty="0">
                <a:cs typeface="B Nazanin" panose="00000400000000000000" pitchFamily="2" charset="-78"/>
              </a:rPr>
              <a:t>های خودمان را زیاد کنیم بهترین راه حل هم ب</a:t>
            </a:r>
            <a:r>
              <a:rPr lang="fa-IR" sz="2600" dirty="0">
                <a:cs typeface="B Nazanin" panose="00000400000000000000" pitchFamily="2" charset="-78"/>
              </a:rPr>
              <a:t>ه </a:t>
            </a:r>
            <a:r>
              <a:rPr lang="ar-SA" sz="2600" dirty="0">
                <a:cs typeface="B Nazanin" panose="00000400000000000000" pitchFamily="2" charset="-78"/>
              </a:rPr>
              <a:t>نظر، افزایش تعداد داده ها می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ar-SA" sz="2600" dirty="0">
                <a:cs typeface="B Nazanin" panose="00000400000000000000" pitchFamily="2" charset="-78"/>
              </a:rPr>
              <a:t>باشد.</a:t>
            </a:r>
            <a:endParaRPr lang="fa-IR" sz="2600" dirty="0">
              <a:cs typeface="B Nazanin" panose="00000400000000000000" pitchFamily="2" charset="-78"/>
            </a:endParaRP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sz="2600" dirty="0">
                <a:cs typeface="B Nazanin" panose="00000400000000000000" pitchFamily="2" charset="-78"/>
              </a:rPr>
              <a:t>	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در نهایت </a:t>
            </a:r>
            <a:r>
              <a:rPr lang="en-US" alt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accuracy</a:t>
            </a:r>
            <a:r>
              <a:rPr lang="en-US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score</a:t>
            </a: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مدل نهایی ما به حدود ۰.۵۸ ارتقا یافت. </a:t>
            </a:r>
          </a:p>
          <a:p>
            <a:pPr algn="just" rtl="1"/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      مدل نهایی برای پیش بینی نتیجه نهایی دانشجویان در مسايل مشابه و با داده های ورودی مشابه قابل استفاده است.</a:t>
            </a: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endParaRPr lang="fa-IR" altLang="en-US" sz="2600" dirty="0">
              <a:solidFill>
                <a:srgbClr val="000000"/>
              </a:solidFill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 fontAlgn="base">
              <a:spcBef>
                <a:spcPct val="0"/>
              </a:spcBef>
              <a:spcAft>
                <a:spcPct val="0"/>
              </a:spcAft>
            </a:pPr>
            <a:r>
              <a:rPr lang="fa-IR" altLang="en-US" sz="2600" dirty="0">
                <a:solidFill>
                  <a:srgbClr val="000000"/>
                </a:solidFill>
                <a:latin typeface="Times New Roman" pitchFamily="18" charset="0"/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472262" y="349694"/>
            <a:ext cx="20403752" cy="4834329"/>
          </a:xfrm>
          <a:prstGeom prst="roundRect">
            <a:avLst>
              <a:gd name="adj" fmla="val 5038"/>
            </a:avLst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61250" tIns="30625" rIns="61250" bIns="306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34972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802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821289" y="988857"/>
            <a:ext cx="19753745" cy="386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4400" b="1" dirty="0">
                <a:cs typeface="B Titr" panose="00000700000000000000" pitchFamily="2" charset="-78"/>
              </a:rPr>
              <a:t>طراحی و پیاده سازی سیستم تشخیص مدل های یادگیری </a:t>
            </a:r>
            <a:endParaRPr lang="en-US" sz="4400" b="1" dirty="0">
              <a:cs typeface="B Titr" panose="00000700000000000000" pitchFamily="2" charset="-78"/>
            </a:endParaRPr>
          </a:p>
          <a:p>
            <a:pPr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4400" b="1" dirty="0">
                <a:cs typeface="B Titr" panose="00000700000000000000" pitchFamily="2" charset="-78"/>
              </a:rPr>
              <a:t>جهت پیش بینی نمره دانشجویان</a:t>
            </a:r>
            <a:endParaRPr lang="en-US" sz="4400" b="1" dirty="0">
              <a:cs typeface="B Titr" panose="00000700000000000000" pitchFamily="2" charset="-78"/>
            </a:endParaRPr>
          </a:p>
          <a:p>
            <a:pPr marL="0" marR="0" lvl="0" indent="0" algn="ctr" defTabSz="3497263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B Titr" panose="00000700000000000000" pitchFamily="2" charset="-78"/>
            </a:endParaRPr>
          </a:p>
          <a:p>
            <a:pPr marL="0" marR="0" lvl="0" indent="0" algn="ctr" defTabSz="3497263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B Titr" panose="00000700000000000000" pitchFamily="2" charset="-78"/>
              </a:rPr>
              <a:t>دانشجویان:</a:t>
            </a:r>
            <a:r>
              <a:rPr kumimoji="0" lang="en-US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B Titr" panose="00000700000000000000" pitchFamily="2" charset="-78"/>
              </a:rPr>
              <a:t> </a:t>
            </a:r>
            <a:r>
              <a:rPr kumimoji="0" lang="fa-IR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B Titr" panose="00000700000000000000" pitchFamily="2" charset="-78"/>
              </a:rPr>
              <a:t>سجاد رحمانی٬ پانیذ طاهری </a:t>
            </a:r>
          </a:p>
          <a:p>
            <a:pPr marL="0" marR="0" lvl="0" indent="0" algn="ctr" defTabSz="3497263" rtl="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B Titr" panose="00000700000000000000" pitchFamily="2" charset="-78"/>
              </a:rPr>
              <a:t>استاد راهنما:سرکار خانم دکتر سحر کیانیان </a:t>
            </a:r>
            <a:endParaRPr kumimoji="0" lang="en-US" altLang="en-US" sz="3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3497263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B Titr" panose="00000700000000000000" pitchFamily="2" charset="-78"/>
              </a:rPr>
              <a:t>دانشکده مهندسی کامپیوتر، دانشگاه </a:t>
            </a:r>
            <a:r>
              <a:rPr lang="fa-IR" altLang="en-US" sz="2800" b="1" kern="0" noProof="0" dirty="0">
                <a:solidFill>
                  <a:srgbClr val="000000"/>
                </a:solidFill>
                <a:cs typeface="B Titr" panose="00000700000000000000" pitchFamily="2" charset="-78"/>
              </a:rPr>
              <a:t>تربیت دبیر شهید رجایی</a:t>
            </a:r>
            <a:endParaRPr kumimoji="0" lang="fa-IR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522" y="2423734"/>
            <a:ext cx="1828800" cy="2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1205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 Nazanin</vt:lpstr>
      <vt:lpstr>Calibri</vt:lpstr>
      <vt:lpstr>Calibri Light</vt:lpstr>
      <vt:lpstr>Times New Roman</vt:lpstr>
      <vt:lpstr>Yas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سجاد رحمانی</cp:lastModifiedBy>
  <cp:revision>53</cp:revision>
  <dcterms:created xsi:type="dcterms:W3CDTF">2019-09-01T08:34:30Z</dcterms:created>
  <dcterms:modified xsi:type="dcterms:W3CDTF">2023-06-12T17:02:51Z</dcterms:modified>
</cp:coreProperties>
</file>