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8" r:id="rId11"/>
    <p:sldId id="264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sz="4800" dirty="0" smtClean="0">
                <a:solidFill>
                  <a:schemeClr val="accent1">
                    <a:lumMod val="50000"/>
                  </a:schemeClr>
                </a:solidFill>
              </a:rPr>
              <a:t>آزمايشگاه ديتابيس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>
                <a:solidFill>
                  <a:schemeClr val="accent1">
                    <a:lumMod val="50000"/>
                  </a:schemeClr>
                </a:solidFill>
              </a:rPr>
              <a:t>جلسه ی چهارم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45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4000" dirty="0" smtClean="0">
                <a:solidFill>
                  <a:schemeClr val="accent1">
                    <a:lumMod val="50000"/>
                  </a:schemeClr>
                </a:solidFill>
              </a:rPr>
              <a:t>تفاوت های تابع با روالهای ذخيره شده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t"/>
            <a:r>
              <a:rPr lang="en-US" dirty="0"/>
              <a:t>Function must return a value but in Stored Procedure it is optional( Procedure can return zero or n values).</a:t>
            </a:r>
          </a:p>
          <a:p>
            <a:pPr algn="just" fontAlgn="t"/>
            <a:r>
              <a:rPr lang="en-US" dirty="0"/>
              <a:t>Functions can have only input parameters for it whereas Procedures can have input/output parameters .</a:t>
            </a:r>
          </a:p>
          <a:p>
            <a:pPr algn="just" fontAlgn="t"/>
            <a:r>
              <a:rPr lang="en-US" dirty="0"/>
              <a:t>Functions can be called from Procedure whereas Procedures cannot be called from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66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>
                <a:solidFill>
                  <a:schemeClr val="accent1">
                    <a:lumMod val="50000"/>
                  </a:schemeClr>
                </a:solidFill>
              </a:rPr>
              <a:t>معرفی برخی توابع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b="1" dirty="0" smtClean="0">
                <a:cs typeface="B Kamran" panose="00000400000000000000" pitchFamily="2" charset="-78"/>
              </a:rPr>
              <a:t>زبان </a:t>
            </a:r>
            <a:r>
              <a:rPr lang="en-US" b="1" dirty="0" smtClean="0">
                <a:cs typeface="B Kamran" panose="00000400000000000000" pitchFamily="2" charset="-78"/>
              </a:rPr>
              <a:t>T-SQL</a:t>
            </a:r>
            <a:r>
              <a:rPr lang="fa-IR" b="1" dirty="0" smtClean="0">
                <a:cs typeface="B Kamran" panose="00000400000000000000" pitchFamily="2" charset="-78"/>
              </a:rPr>
              <a:t> از برخی توابع پشتيبانی می کند که کار را راحت تر می کنند:</a:t>
            </a:r>
          </a:p>
          <a:p>
            <a:pPr algn="r" rtl="1"/>
            <a:r>
              <a:rPr lang="fa-IR" b="1" dirty="0" smtClean="0">
                <a:cs typeface="B Kamran" panose="00000400000000000000" pitchFamily="2" charset="-78"/>
              </a:rPr>
              <a:t>توابع تاريخ و زمان:</a:t>
            </a:r>
          </a:p>
          <a:p>
            <a:pPr marL="0" indent="0" algn="r" rtl="1">
              <a:buNone/>
            </a:pPr>
            <a:r>
              <a:rPr lang="fa-IR" b="1" dirty="0" smtClean="0">
                <a:cs typeface="B Kamran" panose="00000400000000000000" pitchFamily="2" charset="-78"/>
              </a:rPr>
              <a:t>- </a:t>
            </a:r>
            <a:r>
              <a:rPr lang="en-US" sz="1800" b="1" dirty="0" smtClean="0">
                <a:solidFill>
                  <a:srgbClr val="C00000"/>
                </a:solidFill>
                <a:cs typeface="B Kamran" panose="00000400000000000000" pitchFamily="2" charset="-78"/>
              </a:rPr>
              <a:t>DATEDIFF</a:t>
            </a:r>
            <a:r>
              <a:rPr lang="en-US" b="1" dirty="0" smtClean="0">
                <a:solidFill>
                  <a:srgbClr val="C00000"/>
                </a:solidFill>
                <a:cs typeface="B Kamran" panose="00000400000000000000" pitchFamily="2" charset="-78"/>
              </a:rPr>
              <a:t>()</a:t>
            </a:r>
            <a:r>
              <a:rPr lang="fa-IR" b="1" dirty="0" smtClean="0">
                <a:solidFill>
                  <a:srgbClr val="C00000"/>
                </a:solidFill>
                <a:cs typeface="B Kamran" panose="00000400000000000000" pitchFamily="2" charset="-78"/>
              </a:rPr>
              <a:t>: </a:t>
            </a:r>
            <a:r>
              <a:rPr lang="en-US" b="1" dirty="0" smtClean="0">
                <a:solidFill>
                  <a:srgbClr val="C00000"/>
                </a:solidFill>
                <a:cs typeface="B Kamran" panose="00000400000000000000" pitchFamily="2" charset="-78"/>
              </a:rPr>
              <a:t> </a:t>
            </a:r>
            <a:r>
              <a:rPr lang="fa-IR" b="1" dirty="0" smtClean="0">
                <a:cs typeface="B Kamran" panose="00000400000000000000" pitchFamily="2" charset="-78"/>
              </a:rPr>
              <a:t>برای مقايسه ی دو تاريخ از اين توابع استفاده می شود:</a:t>
            </a:r>
          </a:p>
          <a:p>
            <a:pPr marL="0" indent="0" algn="l">
              <a:buNone/>
            </a:pPr>
            <a:r>
              <a:rPr lang="en-US" dirty="0" smtClean="0"/>
              <a:t>DATEDIFF(</a:t>
            </a:r>
            <a:r>
              <a:rPr lang="en-US" dirty="0" err="1" smtClean="0"/>
              <a:t>datepart,firstdate,seconddate</a:t>
            </a:r>
            <a:r>
              <a:rPr lang="en-US" dirty="0" smtClean="0"/>
              <a:t>)</a:t>
            </a:r>
          </a:p>
          <a:p>
            <a:pPr marL="0" indent="0" algn="r" rtl="1">
              <a:buNone/>
            </a:pPr>
            <a:r>
              <a:rPr lang="fa-IR" b="1" dirty="0" smtClean="0">
                <a:cs typeface="B Kamran" panose="00000400000000000000" pitchFamily="2" charset="-78"/>
              </a:rPr>
              <a:t>که </a:t>
            </a:r>
            <a:r>
              <a:rPr lang="en-US" b="1" dirty="0" err="1" smtClean="0">
                <a:cs typeface="B Kamran" panose="00000400000000000000" pitchFamily="2" charset="-78"/>
              </a:rPr>
              <a:t>datepart</a:t>
            </a:r>
            <a:r>
              <a:rPr lang="fa-IR" b="1" dirty="0" smtClean="0">
                <a:cs typeface="B Kamran" panose="00000400000000000000" pitchFamily="2" charset="-78"/>
              </a:rPr>
              <a:t> معيار مقايسه ی دو تاريخ است که می تواند </a:t>
            </a:r>
            <a:r>
              <a:rPr lang="en-US" b="1" dirty="0" err="1" smtClean="0">
                <a:cs typeface="B Kamran" panose="00000400000000000000" pitchFamily="2" charset="-78"/>
              </a:rPr>
              <a:t>ss</a:t>
            </a:r>
            <a:r>
              <a:rPr lang="fa-IR" b="1" dirty="0" smtClean="0">
                <a:cs typeface="B Kamran" panose="00000400000000000000" pitchFamily="2" charset="-78"/>
              </a:rPr>
              <a:t>(ثانيه)، </a:t>
            </a:r>
            <a:r>
              <a:rPr lang="en-US" b="1" dirty="0" smtClean="0">
                <a:cs typeface="B Kamran" panose="00000400000000000000" pitchFamily="2" charset="-78"/>
              </a:rPr>
              <a:t>mi</a:t>
            </a:r>
            <a:r>
              <a:rPr lang="fa-IR" b="1" dirty="0" smtClean="0">
                <a:cs typeface="B Kamran" panose="00000400000000000000" pitchFamily="2" charset="-78"/>
              </a:rPr>
              <a:t>(دقيقه)، </a:t>
            </a:r>
            <a:r>
              <a:rPr lang="en-US" b="1" dirty="0" err="1" smtClean="0">
                <a:cs typeface="B Kamran" panose="00000400000000000000" pitchFamily="2" charset="-78"/>
              </a:rPr>
              <a:t>hh</a:t>
            </a:r>
            <a:r>
              <a:rPr lang="fa-IR" b="1" dirty="0" smtClean="0">
                <a:cs typeface="B Kamran" panose="00000400000000000000" pitchFamily="2" charset="-78"/>
              </a:rPr>
              <a:t>(ساعت)، </a:t>
            </a:r>
            <a:r>
              <a:rPr lang="en-US" b="1" dirty="0" err="1" smtClean="0">
                <a:cs typeface="B Kamran" panose="00000400000000000000" pitchFamily="2" charset="-78"/>
              </a:rPr>
              <a:t>dd</a:t>
            </a:r>
            <a:r>
              <a:rPr lang="fa-IR" b="1" dirty="0" smtClean="0">
                <a:cs typeface="B Kamran" panose="00000400000000000000" pitchFamily="2" charset="-78"/>
              </a:rPr>
              <a:t>(روز)، </a:t>
            </a:r>
            <a:r>
              <a:rPr lang="en-US" b="1" dirty="0" err="1" smtClean="0">
                <a:cs typeface="B Kamran" panose="00000400000000000000" pitchFamily="2" charset="-78"/>
              </a:rPr>
              <a:t>dw</a:t>
            </a:r>
            <a:r>
              <a:rPr lang="fa-IR" b="1" dirty="0" smtClean="0">
                <a:cs typeface="B Kamran" panose="00000400000000000000" pitchFamily="2" charset="-78"/>
              </a:rPr>
              <a:t>(روزهفته)، </a:t>
            </a:r>
            <a:r>
              <a:rPr lang="en-US" b="1" dirty="0" smtClean="0">
                <a:cs typeface="B Kamran" panose="00000400000000000000" pitchFamily="2" charset="-78"/>
              </a:rPr>
              <a:t>mm</a:t>
            </a:r>
            <a:r>
              <a:rPr lang="fa-IR" b="1" dirty="0" smtClean="0">
                <a:cs typeface="B Kamran" panose="00000400000000000000" pitchFamily="2" charset="-78"/>
              </a:rPr>
              <a:t>(ماه) و </a:t>
            </a:r>
            <a:r>
              <a:rPr lang="en-US" b="1" dirty="0" err="1" smtClean="0">
                <a:cs typeface="B Kamran" panose="00000400000000000000" pitchFamily="2" charset="-78"/>
              </a:rPr>
              <a:t>yy</a:t>
            </a:r>
            <a:r>
              <a:rPr lang="fa-IR" b="1" dirty="0" smtClean="0">
                <a:cs typeface="B Kamran" panose="00000400000000000000" pitchFamily="2" charset="-78"/>
              </a:rPr>
              <a:t>(سال) باشد.</a:t>
            </a:r>
          </a:p>
          <a:p>
            <a:pPr marL="0" indent="0" algn="r" rtl="1">
              <a:buNone/>
            </a:pPr>
            <a:r>
              <a:rPr lang="fa-IR" b="1" dirty="0" smtClean="0">
                <a:cs typeface="B Kamran" panose="00000400000000000000" pitchFamily="2" charset="-78"/>
              </a:rPr>
              <a:t>- </a:t>
            </a:r>
            <a:r>
              <a:rPr lang="en-US" sz="1800" b="1" dirty="0" smtClean="0">
                <a:solidFill>
                  <a:srgbClr val="C00000"/>
                </a:solidFill>
                <a:cs typeface="B Kamran" panose="00000400000000000000" pitchFamily="2" charset="-78"/>
              </a:rPr>
              <a:t>GETDATE</a:t>
            </a:r>
            <a:r>
              <a:rPr lang="fa-IR" b="1" dirty="0" smtClean="0">
                <a:solidFill>
                  <a:srgbClr val="C00000"/>
                </a:solidFill>
                <a:cs typeface="B Kamran" panose="00000400000000000000" pitchFamily="2" charset="-78"/>
              </a:rPr>
              <a:t>:</a:t>
            </a:r>
            <a:r>
              <a:rPr lang="fa-IR" b="1" dirty="0" smtClean="0">
                <a:cs typeface="B Kamran" panose="00000400000000000000" pitchFamily="2" charset="-78"/>
              </a:rPr>
              <a:t> برگرداندن تاريخ جاری</a:t>
            </a:r>
          </a:p>
        </p:txBody>
      </p:sp>
    </p:spTree>
    <p:extLst>
      <p:ext uri="{BB962C8B-B14F-4D97-AF65-F5344CB8AC3E}">
        <p14:creationId xmlns:p14="http://schemas.microsoft.com/office/powerpoint/2010/main" val="4070071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77332"/>
            <a:ext cx="9601196" cy="1303867"/>
          </a:xfrm>
        </p:spPr>
        <p:txBody>
          <a:bodyPr>
            <a:normAutofit/>
          </a:bodyPr>
          <a:lstStyle/>
          <a:p>
            <a:r>
              <a:rPr lang="fa-IR" sz="4000" dirty="0">
                <a:solidFill>
                  <a:schemeClr val="accent1">
                    <a:lumMod val="50000"/>
                  </a:schemeClr>
                </a:solidFill>
              </a:rPr>
              <a:t>معرفی برخی توابع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1846699"/>
            <a:ext cx="9601196" cy="423224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295401" y="1846699"/>
            <a:ext cx="9321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12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>
                <a:solidFill>
                  <a:schemeClr val="accent1">
                    <a:lumMod val="50000"/>
                  </a:schemeClr>
                </a:solidFill>
              </a:rPr>
              <a:t>توابع رنک دهی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b="1" dirty="0" smtClean="0">
                <a:cs typeface="B Kamran" panose="00000400000000000000" pitchFamily="2" charset="-78"/>
              </a:rPr>
              <a:t>الگوی کلی آن به صورت زير است:</a:t>
            </a:r>
          </a:p>
          <a:p>
            <a:pPr algn="r" rtl="1"/>
            <a:endParaRPr lang="en-US" b="1" dirty="0">
              <a:cs typeface="B Kamr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112" y="2941637"/>
            <a:ext cx="4829175" cy="619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3799152"/>
            <a:ext cx="78676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6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398992"/>
            <a:ext cx="9762742" cy="517484"/>
          </a:xfrm>
        </p:spPr>
        <p:txBody>
          <a:bodyPr>
            <a:normAutofit fontScale="90000"/>
          </a:bodyPr>
          <a:lstStyle/>
          <a:p>
            <a:pPr rtl="1"/>
            <a:r>
              <a:rPr lang="fa-IR" sz="4000" dirty="0" smtClean="0">
                <a:solidFill>
                  <a:schemeClr val="accent1">
                    <a:lumMod val="50000"/>
                  </a:schemeClr>
                </a:solidFill>
                <a:cs typeface="Arabic Transparent" pitchFamily="2" charset="-78"/>
              </a:rPr>
              <a:t>روال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cs typeface="Arabic Transparent" pitchFamily="2" charset="-78"/>
              </a:rPr>
              <a:t> </a:t>
            </a:r>
            <a:r>
              <a:rPr lang="fa-IR" sz="4000" dirty="0" smtClean="0">
                <a:solidFill>
                  <a:schemeClr val="accent1">
                    <a:lumMod val="50000"/>
                  </a:schemeClr>
                </a:solidFill>
                <a:cs typeface="Arabic Transparent" pitchFamily="2" charset="-78"/>
              </a:rPr>
              <a:t>های ذخيره </a:t>
            </a:r>
            <a:r>
              <a:rPr lang="fa-IR" sz="4000" dirty="0" smtClean="0">
                <a:solidFill>
                  <a:schemeClr val="accent1">
                    <a:lumMod val="50000"/>
                  </a:schemeClr>
                </a:solidFill>
                <a:cs typeface="Arabic Transparent" pitchFamily="2" charset="-78"/>
              </a:rPr>
              <a:t>شده(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cs typeface="Arabic Transparent" pitchFamily="2" charset="-78"/>
              </a:rPr>
              <a:t>Stored Procedure</a:t>
            </a:r>
            <a:r>
              <a:rPr lang="fa-IR" sz="4000" dirty="0" smtClean="0">
                <a:solidFill>
                  <a:schemeClr val="accent1">
                    <a:lumMod val="50000"/>
                  </a:schemeClr>
                </a:solidFill>
                <a:cs typeface="Arabic Transparent" pitchFamily="2" charset="-78"/>
              </a:rPr>
              <a:t>)</a:t>
            </a:r>
            <a:endParaRPr lang="en-US" sz="4000" dirty="0">
              <a:solidFill>
                <a:schemeClr val="accent1">
                  <a:lumMod val="50000"/>
                </a:schemeClr>
              </a:solidFill>
              <a:cs typeface="Arabic Transparent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035" y="2433918"/>
            <a:ext cx="10811436" cy="3671047"/>
          </a:xfrm>
        </p:spPr>
        <p:txBody>
          <a:bodyPr>
            <a:normAutofit fontScale="92500" lnSpcReduction="20000"/>
          </a:bodyPr>
          <a:lstStyle/>
          <a:p>
            <a:pPr algn="just" rtl="1"/>
            <a:r>
              <a:rPr lang="fa-IR" b="1" dirty="0">
                <a:cs typeface="B Kamran" panose="00000400000000000000" pitchFamily="2" charset="-78"/>
              </a:rPr>
              <a:t>قطعه برنامه هایی هستند که عمدتاً از دستوراتی به زبان </a:t>
            </a:r>
            <a:r>
              <a:rPr lang="en-US" sz="2000" b="1" dirty="0">
                <a:cs typeface="B Kamran" panose="00000400000000000000" pitchFamily="2" charset="-78"/>
              </a:rPr>
              <a:t>T-SQL</a:t>
            </a:r>
            <a:r>
              <a:rPr lang="fa-IR" sz="2000" b="1" dirty="0">
                <a:cs typeface="B Kamran" panose="00000400000000000000" pitchFamily="2" charset="-78"/>
              </a:rPr>
              <a:t> </a:t>
            </a:r>
            <a:r>
              <a:rPr lang="fa-IR" b="1" dirty="0">
                <a:cs typeface="B Kamran" panose="00000400000000000000" pitchFamily="2" charset="-78"/>
              </a:rPr>
              <a:t>تشکیل می شوند و می توانند هرگاه توسط کاربر فراخوانی می شوند ، عملیات مورد نظر وی را بر روی اشیاء مختلف بانک اطلاعاتی انجام دهند </a:t>
            </a:r>
            <a:r>
              <a:rPr lang="fa-IR" b="1" dirty="0" smtClean="0">
                <a:cs typeface="B Kamran" panose="00000400000000000000" pitchFamily="2" charset="-78"/>
              </a:rPr>
              <a:t>.</a:t>
            </a:r>
          </a:p>
          <a:p>
            <a:pPr marL="0" indent="0" algn="just" rtl="1">
              <a:buNone/>
            </a:pPr>
            <a:endParaRPr lang="en-US" b="1" dirty="0">
              <a:cs typeface="B Kamran" panose="00000400000000000000" pitchFamily="2" charset="-78"/>
            </a:endParaRPr>
          </a:p>
          <a:p>
            <a:pPr algn="just" rtl="1"/>
            <a:r>
              <a:rPr lang="fa-IR" b="1" dirty="0" smtClean="0">
                <a:cs typeface="B Kamran" panose="00000400000000000000" pitchFamily="2" charset="-78"/>
              </a:rPr>
              <a:t>مزايای استفاده از روال ها عبارتند از :</a:t>
            </a:r>
          </a:p>
          <a:p>
            <a:pPr marL="0" indent="0" algn="just" rtl="1">
              <a:buNone/>
            </a:pPr>
            <a:r>
              <a:rPr lang="fa-IR" b="1" dirty="0" smtClean="0">
                <a:cs typeface="B Kamran" panose="00000400000000000000" pitchFamily="2" charset="-78"/>
              </a:rPr>
              <a:t>1- کدهای مربوط به دسترسی به داده ها در يک مکان متمرکز می شوند به جای آن که در بخش های مختلف نرم افزار کاربردی پراکنده باشند و بنابراين تغيير دادن و خطايابی آن ها ساده تر است.</a:t>
            </a:r>
          </a:p>
          <a:p>
            <a:pPr marL="0" indent="0" algn="just" rtl="1">
              <a:buNone/>
            </a:pPr>
            <a:r>
              <a:rPr lang="fa-IR" b="1" dirty="0" smtClean="0">
                <a:cs typeface="B Kamran" panose="00000400000000000000" pitchFamily="2" charset="-78"/>
              </a:rPr>
              <a:t>2- امکان استفاده ی مجدد از کد در بخش های مختلف نرم افزار کاربردی فراهم  می شود.</a:t>
            </a:r>
          </a:p>
          <a:p>
            <a:pPr marL="0" indent="0" algn="just" rtl="1">
              <a:buNone/>
            </a:pPr>
            <a:r>
              <a:rPr lang="fa-IR" b="1" dirty="0" smtClean="0">
                <a:cs typeface="B Kamran" panose="00000400000000000000" pitchFamily="2" charset="-78"/>
              </a:rPr>
              <a:t>3- </a:t>
            </a:r>
            <a:r>
              <a:rPr lang="fa-IR" b="1" dirty="0" smtClean="0">
                <a:cs typeface="B Kamran" panose="00000400000000000000" pitchFamily="2" charset="-78"/>
              </a:rPr>
              <a:t>روال </a:t>
            </a:r>
            <a:r>
              <a:rPr lang="fa-IR" b="1" dirty="0" smtClean="0">
                <a:cs typeface="B Kamran" panose="00000400000000000000" pitchFamily="2" charset="-78"/>
              </a:rPr>
              <a:t>های ذخيره شده نسبت به دستورات </a:t>
            </a:r>
            <a:r>
              <a:rPr lang="en-US" b="1" dirty="0" smtClean="0">
                <a:cs typeface="B Kamran" panose="00000400000000000000" pitchFamily="2" charset="-78"/>
              </a:rPr>
              <a:t>SQL</a:t>
            </a:r>
            <a:r>
              <a:rPr lang="fa-IR" b="1" dirty="0" smtClean="0">
                <a:cs typeface="B Kamran" panose="00000400000000000000" pitchFamily="2" charset="-78"/>
              </a:rPr>
              <a:t> موردی معمولاً سريع تر و با کارايی مناسب تری انجام می شوند.</a:t>
            </a:r>
          </a:p>
          <a:p>
            <a:pPr marL="0" indent="0" algn="just" rtl="1">
              <a:buNone/>
            </a:pPr>
            <a:r>
              <a:rPr lang="fa-IR" b="1" dirty="0" smtClean="0">
                <a:cs typeface="B Kamran" panose="00000400000000000000" pitchFamily="2" charset="-78"/>
              </a:rPr>
              <a:t>4- بهبود امنيت</a:t>
            </a:r>
            <a:endParaRPr lang="fa-IR" b="1" dirty="0">
              <a:cs typeface="B Kamran" panose="00000400000000000000" pitchFamily="2" charset="-78"/>
            </a:endParaRPr>
          </a:p>
          <a:p>
            <a:pPr algn="r" rtl="1"/>
            <a:endParaRPr lang="en-US" b="1" dirty="0">
              <a:cs typeface="B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488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41791"/>
            <a:ext cx="9601196" cy="1303867"/>
          </a:xfrm>
        </p:spPr>
        <p:txBody>
          <a:bodyPr>
            <a:normAutofit/>
          </a:bodyPr>
          <a:lstStyle/>
          <a:p>
            <a:r>
              <a:rPr lang="fa-IR" sz="3600" dirty="0" smtClean="0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تعريف يک روال بدون پارامتر</a:t>
            </a:r>
            <a:endParaRPr lang="en-US" sz="3600" dirty="0">
              <a:solidFill>
                <a:schemeClr val="accent1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378" y="2677955"/>
            <a:ext cx="9601196" cy="3318936"/>
          </a:xfrm>
        </p:spPr>
        <p:txBody>
          <a:bodyPr>
            <a:normAutofit lnSpcReduction="10000"/>
          </a:bodyPr>
          <a:lstStyle/>
          <a:p>
            <a:pPr algn="r" rtl="1"/>
            <a:r>
              <a:rPr lang="fa-IR" b="1" dirty="0" smtClean="0">
                <a:cs typeface="B Kamran" panose="00000400000000000000" pitchFamily="2" charset="-78"/>
              </a:rPr>
              <a:t>شکل کلی تعريف روال ذخيره شده به صورت زير است:</a:t>
            </a:r>
          </a:p>
          <a:p>
            <a:pPr algn="r" rtl="1"/>
            <a:endParaRPr lang="en-US" b="1" dirty="0" smtClean="0">
              <a:cs typeface="B Kamran" panose="00000400000000000000" pitchFamily="2" charset="-78"/>
            </a:endParaRPr>
          </a:p>
          <a:p>
            <a:pPr algn="r" rtl="1"/>
            <a:endParaRPr lang="en-US" b="1" dirty="0">
              <a:cs typeface="B Kamran" panose="00000400000000000000" pitchFamily="2" charset="-78"/>
            </a:endParaRPr>
          </a:p>
          <a:p>
            <a:pPr algn="r" rtl="1"/>
            <a:r>
              <a:rPr lang="fa-IR" b="1" dirty="0" smtClean="0">
                <a:cs typeface="B Kamran" panose="00000400000000000000" pitchFamily="2" charset="-78"/>
              </a:rPr>
              <a:t>مثال:</a:t>
            </a:r>
          </a:p>
          <a:p>
            <a:pPr algn="r" rtl="1"/>
            <a:endParaRPr lang="fa-IR" b="1" dirty="0" smtClean="0">
              <a:cs typeface="B Kamran" panose="00000400000000000000" pitchFamily="2" charset="-78"/>
            </a:endParaRPr>
          </a:p>
          <a:p>
            <a:pPr algn="r" rtl="1"/>
            <a:endParaRPr lang="fa-IR" b="1" dirty="0">
              <a:cs typeface="B Kamran" panose="00000400000000000000" pitchFamily="2" charset="-78"/>
            </a:endParaRPr>
          </a:p>
          <a:p>
            <a:pPr algn="r" rtl="1"/>
            <a:r>
              <a:rPr lang="fa-IR" b="1" dirty="0" smtClean="0">
                <a:cs typeface="B Kamran" panose="00000400000000000000" pitchFamily="2" charset="-78"/>
              </a:rPr>
              <a:t>برای اجرای يک </a:t>
            </a:r>
            <a:r>
              <a:rPr lang="en-US" b="1" dirty="0" smtClean="0">
                <a:cs typeface="B Kamran" panose="00000400000000000000" pitchFamily="2" charset="-78"/>
              </a:rPr>
              <a:t>procedure</a:t>
            </a:r>
            <a:r>
              <a:rPr lang="fa-IR" b="1" dirty="0" smtClean="0">
                <a:cs typeface="B Kamran" panose="00000400000000000000" pitchFamily="2" charset="-78"/>
              </a:rPr>
              <a:t> از </a:t>
            </a:r>
            <a:r>
              <a:rPr lang="en-US" b="1" dirty="0" smtClean="0">
                <a:cs typeface="B Kamran" panose="00000400000000000000" pitchFamily="2" charset="-78"/>
              </a:rPr>
              <a:t>execute</a:t>
            </a:r>
            <a:r>
              <a:rPr lang="fa-IR" b="1" dirty="0" smtClean="0">
                <a:cs typeface="B Kamran" panose="00000400000000000000" pitchFamily="2" charset="-78"/>
              </a:rPr>
              <a:t> و يا </a:t>
            </a:r>
            <a:r>
              <a:rPr lang="en-US" b="1" dirty="0" smtClean="0">
                <a:cs typeface="B Kamran" panose="00000400000000000000" pitchFamily="2" charset="-78"/>
              </a:rPr>
              <a:t>exec </a:t>
            </a:r>
            <a:r>
              <a:rPr lang="fa-IR" b="1" dirty="0">
                <a:cs typeface="B Kamran" panose="00000400000000000000" pitchFamily="2" charset="-78"/>
              </a:rPr>
              <a:t> </a:t>
            </a:r>
            <a:r>
              <a:rPr lang="fa-IR" b="1" dirty="0" smtClean="0">
                <a:cs typeface="B Kamran" panose="00000400000000000000" pitchFamily="2" charset="-78"/>
              </a:rPr>
              <a:t>استفاده می شود: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967628"/>
            <a:ext cx="4267200" cy="72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4123825"/>
            <a:ext cx="3590925" cy="971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902" y="5560511"/>
            <a:ext cx="2176463" cy="40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4000" dirty="0" smtClean="0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تغيير روال های ذخيره شده</a:t>
            </a:r>
            <a:endParaRPr lang="en-US" sz="4000" dirty="0">
              <a:solidFill>
                <a:schemeClr val="accent1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fa-IR" b="1" dirty="0" smtClean="0">
                <a:cs typeface="B Kamran" panose="00000400000000000000" pitchFamily="2" charset="-78"/>
              </a:rPr>
              <a:t>برای تغيير يک روال ذخيره شده می توان از دستور </a:t>
            </a:r>
            <a:r>
              <a:rPr lang="en-US" sz="1800" b="1" dirty="0" smtClean="0">
                <a:cs typeface="B Kamran" panose="00000400000000000000" pitchFamily="2" charset="-78"/>
              </a:rPr>
              <a:t>ALTER PROCEDURE</a:t>
            </a:r>
            <a:r>
              <a:rPr lang="fa-IR" sz="1800" b="1" dirty="0" smtClean="0">
                <a:cs typeface="B Kamran" panose="00000400000000000000" pitchFamily="2" charset="-78"/>
              </a:rPr>
              <a:t> </a:t>
            </a:r>
            <a:r>
              <a:rPr lang="fa-IR" b="1" dirty="0" smtClean="0">
                <a:cs typeface="B Kamran" panose="00000400000000000000" pitchFamily="2" charset="-78"/>
              </a:rPr>
              <a:t>استفاده کرد. با استفاده از اين دستور می توان کليه ی اجزای يک روال ذخيره شده به جز نام آن را تغيير داد:</a:t>
            </a:r>
          </a:p>
          <a:p>
            <a:pPr algn="just" rtl="1"/>
            <a:endParaRPr lang="fa-IR" b="1" dirty="0">
              <a:cs typeface="B Kamran" panose="00000400000000000000" pitchFamily="2" charset="-78"/>
            </a:endParaRPr>
          </a:p>
          <a:p>
            <a:pPr algn="just" rtl="1"/>
            <a:endParaRPr lang="fa-IR" b="1" dirty="0" smtClean="0">
              <a:cs typeface="B Kamran" panose="00000400000000000000" pitchFamily="2" charset="-78"/>
            </a:endParaRPr>
          </a:p>
          <a:p>
            <a:pPr algn="just" rtl="1"/>
            <a:r>
              <a:rPr lang="fa-IR" b="1" dirty="0" smtClean="0">
                <a:cs typeface="B Kamran" panose="00000400000000000000" pitchFamily="2" charset="-78"/>
              </a:rPr>
              <a:t>حذف يک روال ذخيره شده:</a:t>
            </a:r>
          </a:p>
          <a:p>
            <a:pPr marL="0" indent="0" algn="just" rtl="1">
              <a:buNone/>
            </a:pPr>
            <a:r>
              <a:rPr lang="fa-IR" b="1" dirty="0" smtClean="0">
                <a:cs typeface="B Kamran" panose="00000400000000000000" pitchFamily="2" charset="-78"/>
              </a:rPr>
              <a:t>برای حذف يک روال ذحيره شده از دستور </a:t>
            </a:r>
            <a:r>
              <a:rPr lang="en-US" sz="1800" b="1" dirty="0" smtClean="0">
                <a:cs typeface="B Kamran" panose="00000400000000000000" pitchFamily="2" charset="-78"/>
              </a:rPr>
              <a:t>DROP PROCEDURE</a:t>
            </a:r>
            <a:r>
              <a:rPr lang="fa-IR" sz="1800" b="1" dirty="0" smtClean="0">
                <a:cs typeface="B Kamran" panose="00000400000000000000" pitchFamily="2" charset="-78"/>
              </a:rPr>
              <a:t> </a:t>
            </a:r>
            <a:r>
              <a:rPr lang="fa-IR" b="1" dirty="0" smtClean="0">
                <a:cs typeface="B Kamran" panose="00000400000000000000" pitchFamily="2" charset="-78"/>
              </a:rPr>
              <a:t>استفاده میشود.</a:t>
            </a:r>
          </a:p>
          <a:p>
            <a:pPr algn="r" rtl="1"/>
            <a:endParaRPr lang="en-US" dirty="0">
              <a:cs typeface="B Kamr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78" y="3614458"/>
            <a:ext cx="41719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8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1955" y="928344"/>
            <a:ext cx="9601196" cy="1303867"/>
          </a:xfrm>
        </p:spPr>
        <p:txBody>
          <a:bodyPr>
            <a:normAutofit/>
          </a:bodyPr>
          <a:lstStyle/>
          <a:p>
            <a:r>
              <a:rPr lang="fa-IR" sz="4000" dirty="0" smtClean="0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تعريف روال پارامتردار</a:t>
            </a:r>
            <a:endParaRPr lang="en-US" sz="4000" dirty="0">
              <a:solidFill>
                <a:schemeClr val="accent1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013" y="2597770"/>
            <a:ext cx="9601196" cy="3318936"/>
          </a:xfrm>
        </p:spPr>
        <p:txBody>
          <a:bodyPr>
            <a:normAutofit lnSpcReduction="10000"/>
          </a:bodyPr>
          <a:lstStyle/>
          <a:p>
            <a:pPr algn="just" rtl="1"/>
            <a:r>
              <a:rPr lang="fa-IR" b="1" dirty="0" smtClean="0">
                <a:cs typeface="B Kamran" panose="00000400000000000000" pitchFamily="2" charset="-78"/>
              </a:rPr>
              <a:t>شکل کلی تعريف يک روال پارامتردار به صورت زير است:</a:t>
            </a:r>
          </a:p>
          <a:p>
            <a:pPr algn="just" rtl="1"/>
            <a:endParaRPr lang="fa-IR" dirty="0" smtClean="0">
              <a:cs typeface="B Kamran" panose="00000400000000000000" pitchFamily="2" charset="-78"/>
            </a:endParaRPr>
          </a:p>
          <a:p>
            <a:pPr algn="just" rtl="1"/>
            <a:endParaRPr lang="fa-IR" dirty="0" smtClean="0">
              <a:cs typeface="B Kamran" panose="00000400000000000000" pitchFamily="2" charset="-78"/>
            </a:endParaRPr>
          </a:p>
          <a:p>
            <a:pPr algn="just" rtl="1"/>
            <a:endParaRPr lang="fa-IR" dirty="0" smtClean="0">
              <a:cs typeface="B Kamran" panose="00000400000000000000" pitchFamily="2" charset="-78"/>
            </a:endParaRPr>
          </a:p>
          <a:p>
            <a:pPr algn="just" rtl="1"/>
            <a:r>
              <a:rPr lang="fa-IR" b="1" dirty="0" smtClean="0">
                <a:cs typeface="B Kamran" panose="00000400000000000000" pitchFamily="2" charset="-78"/>
              </a:rPr>
              <a:t>برای تعريف هر پارامتر بايد نام و نوع آن پارامتر مشخص شود.</a:t>
            </a:r>
          </a:p>
          <a:p>
            <a:pPr algn="just" rtl="1"/>
            <a:r>
              <a:rPr lang="fa-IR" b="1" dirty="0" smtClean="0">
                <a:cs typeface="B Kamran" panose="00000400000000000000" pitchFamily="2" charset="-78"/>
              </a:rPr>
              <a:t>پارامترهايی که می توان تعريف کرد: 1- ورودی 2- خروجی(اين نوع پارامترها با کلمه ی </a:t>
            </a:r>
            <a:r>
              <a:rPr lang="en-US" sz="1800" b="1" dirty="0" smtClean="0">
                <a:cs typeface="B Kamran" panose="00000400000000000000" pitchFamily="2" charset="-78"/>
              </a:rPr>
              <a:t>OUTPUT</a:t>
            </a:r>
            <a:r>
              <a:rPr lang="fa-IR" sz="1800" b="1" dirty="0" smtClean="0">
                <a:cs typeface="B Kamran" panose="00000400000000000000" pitchFamily="2" charset="-78"/>
              </a:rPr>
              <a:t> </a:t>
            </a:r>
            <a:r>
              <a:rPr lang="fa-IR" b="1" dirty="0" smtClean="0">
                <a:cs typeface="B Kamran" panose="00000400000000000000" pitchFamily="2" charset="-78"/>
              </a:rPr>
              <a:t>مشخص می شوند)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013" y="2963396"/>
            <a:ext cx="61531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5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4000" dirty="0">
                <a:solidFill>
                  <a:schemeClr val="accent1">
                    <a:lumMod val="50000"/>
                  </a:schemeClr>
                </a:solidFill>
                <a:cs typeface="B Nazanin" panose="00000400000000000000" pitchFamily="2" charset="-78"/>
              </a:rPr>
              <a:t>روال پارامتردار</a:t>
            </a:r>
            <a:endParaRPr lang="en-US" sz="4000" dirty="0">
              <a:cs typeface="B Nazanin" panose="00000400000000000000" pitchFamily="2" charset="-7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b="1" dirty="0">
                <a:cs typeface="B Kamran" panose="00000400000000000000" pitchFamily="2" charset="-78"/>
              </a:rPr>
              <a:t>مثال: روال روبه رو پارامتری از نوع رشته ای دريافت کرده و ملوانی با آن نام را حذف می کند</a:t>
            </a:r>
            <a:r>
              <a:rPr lang="fa-IR" b="1" dirty="0" smtClean="0">
                <a:cs typeface="B Kamran" panose="00000400000000000000" pitchFamily="2" charset="-78"/>
              </a:rPr>
              <a:t>:</a:t>
            </a:r>
          </a:p>
          <a:p>
            <a:pPr algn="r" rtl="1"/>
            <a:endParaRPr lang="fa-IR" b="1" dirty="0">
              <a:cs typeface="B Kamran" panose="00000400000000000000" pitchFamily="2" charset="-78"/>
            </a:endParaRPr>
          </a:p>
          <a:p>
            <a:pPr algn="r" rtl="1"/>
            <a:endParaRPr lang="fa-IR" b="1" dirty="0" smtClean="0">
              <a:cs typeface="B Kamran" panose="00000400000000000000" pitchFamily="2" charset="-78"/>
            </a:endParaRPr>
          </a:p>
          <a:p>
            <a:pPr algn="r" rtl="1"/>
            <a:endParaRPr lang="fa-IR" b="1" dirty="0">
              <a:cs typeface="B Kamran" panose="00000400000000000000" pitchFamily="2" charset="-78"/>
            </a:endParaRPr>
          </a:p>
          <a:p>
            <a:pPr algn="r" rtl="1"/>
            <a:r>
              <a:rPr lang="fa-IR" b="1" dirty="0" smtClean="0">
                <a:cs typeface="B Kamran" panose="00000400000000000000" pitchFamily="2" charset="-78"/>
              </a:rPr>
              <a:t>فراخوانی اين روال به صورت زير است:</a:t>
            </a:r>
          </a:p>
          <a:p>
            <a:pPr algn="r" rtl="1"/>
            <a:endParaRPr lang="fa-IR" b="1" dirty="0">
              <a:cs typeface="B Kamran" panose="00000400000000000000" pitchFamily="2" charset="-78"/>
            </a:endParaRPr>
          </a:p>
          <a:p>
            <a:pPr algn="r" rt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3211046"/>
            <a:ext cx="3438525" cy="1162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4906247"/>
            <a:ext cx="2722188" cy="4364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5523442"/>
            <a:ext cx="3438525" cy="37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27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dirty="0" smtClean="0">
                <a:solidFill>
                  <a:schemeClr val="accent1">
                    <a:lumMod val="50000"/>
                  </a:schemeClr>
                </a:solidFill>
              </a:rPr>
              <a:t>ن</a:t>
            </a:r>
            <a:r>
              <a:rPr lang="fa-IR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حوه ی تعريف روال های ذخيره شده با پارامتر خروجی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 rtl="1"/>
            <a:r>
              <a:rPr lang="fa-IR" b="1" dirty="0" smtClean="0">
                <a:cs typeface="B Kamran" panose="00000400000000000000" pitchFamily="2" charset="-78"/>
              </a:rPr>
              <a:t>در اين مثال نحوه ی به کارگيری پارامترهای خروجی نشان داده شده است. روال موردنظر تعداد ملوانانی که رنک بيشتر و يا مساوی رنک داده شده دارند را بر می گرداند.</a:t>
            </a:r>
          </a:p>
          <a:p>
            <a:pPr algn="r" rtl="1"/>
            <a:endParaRPr lang="fa-IR" dirty="0">
              <a:cs typeface="B Kamran" panose="00000400000000000000" pitchFamily="2" charset="-78"/>
            </a:endParaRPr>
          </a:p>
          <a:p>
            <a:pPr algn="r" rtl="1"/>
            <a:endParaRPr lang="fa-IR" dirty="0" smtClean="0">
              <a:cs typeface="B Kamran" panose="00000400000000000000" pitchFamily="2" charset="-78"/>
            </a:endParaRPr>
          </a:p>
          <a:p>
            <a:pPr algn="r" rtl="1"/>
            <a:endParaRPr lang="fa-IR" dirty="0">
              <a:cs typeface="B Kamran" panose="00000400000000000000" pitchFamily="2" charset="-78"/>
            </a:endParaRPr>
          </a:p>
          <a:p>
            <a:pPr algn="r" rtl="1"/>
            <a:endParaRPr lang="fa-IR" dirty="0" smtClean="0">
              <a:cs typeface="B Kamran" panose="00000400000000000000" pitchFamily="2" charset="-78"/>
            </a:endParaRPr>
          </a:p>
          <a:p>
            <a:pPr algn="r" rtl="1"/>
            <a:endParaRPr lang="fa-IR" dirty="0">
              <a:cs typeface="B Kamran" panose="00000400000000000000" pitchFamily="2" charset="-78"/>
            </a:endParaRPr>
          </a:p>
          <a:p>
            <a:pPr algn="r" rtl="1"/>
            <a:r>
              <a:rPr lang="fa-IR" b="1" dirty="0" smtClean="0">
                <a:cs typeface="B Kamran" panose="00000400000000000000" pitchFamily="2" charset="-78"/>
              </a:rPr>
              <a:t>برای اجرا:</a:t>
            </a:r>
          </a:p>
          <a:p>
            <a:pPr algn="r" rtl="1"/>
            <a:endParaRPr lang="en-US" dirty="0">
              <a:cs typeface="B Kamran" panose="00000400000000000000" pitchFamily="2" charset="-78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857737"/>
            <a:ext cx="4838700" cy="186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437" y="4981757"/>
            <a:ext cx="3895725" cy="1000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1" y="4720405"/>
            <a:ext cx="3676650" cy="141922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460500" y="4590640"/>
            <a:ext cx="925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246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4000" dirty="0" smtClean="0">
                <a:solidFill>
                  <a:schemeClr val="accent1">
                    <a:lumMod val="50000"/>
                  </a:schemeClr>
                </a:solidFill>
              </a:rPr>
              <a:t>تعريف تابع(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function</a:t>
            </a:r>
            <a:r>
              <a:rPr lang="fa-IR" sz="40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r" rtl="1"/>
            <a:r>
              <a:rPr lang="fa-IR" sz="3400" b="1" dirty="0" smtClean="0">
                <a:cs typeface="B Kamran" panose="00000400000000000000" pitchFamily="2" charset="-78"/>
              </a:rPr>
              <a:t>فرمت کلی تعريف تابع به صورت زير است:</a:t>
            </a:r>
            <a:endParaRPr lang="fa-IR" sz="4000" b="1" dirty="0" smtClean="0">
              <a:cs typeface="B Kamran" panose="00000400000000000000" pitchFamily="2" charset="-78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sz="2600" b="1" dirty="0">
                <a:cs typeface="B Kamran" panose="00000400000000000000" pitchFamily="2" charset="-78"/>
              </a:rPr>
              <a:t>Create Function		</a:t>
            </a:r>
            <a:r>
              <a:rPr lang="fa-IR" sz="2600" b="1" dirty="0">
                <a:cs typeface="B Kamran" panose="00000400000000000000" pitchFamily="2" charset="-78"/>
              </a:rPr>
              <a:t>نام مورد نظر</a:t>
            </a:r>
            <a:endParaRPr lang="en-US" sz="2600" b="1" dirty="0">
              <a:cs typeface="B Kamran" panose="00000400000000000000" pitchFamily="2" charset="-78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sz="2600" b="1" dirty="0">
                <a:cs typeface="B Kamran" panose="00000400000000000000" pitchFamily="2" charset="-78"/>
              </a:rPr>
              <a:t>				(</a:t>
            </a:r>
            <a:r>
              <a:rPr lang="fa-IR" sz="2600" b="1" dirty="0">
                <a:cs typeface="B Kamran" panose="00000400000000000000" pitchFamily="2" charset="-78"/>
              </a:rPr>
              <a:t>فهرست پارامترها</a:t>
            </a:r>
            <a:r>
              <a:rPr lang="en-US" sz="2600" b="1" dirty="0">
                <a:cs typeface="B Kamran" panose="00000400000000000000" pitchFamily="2" charset="-78"/>
              </a:rPr>
              <a:t>)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sz="2600" b="1" dirty="0">
                <a:cs typeface="B Kamran" panose="00000400000000000000" pitchFamily="2" charset="-78"/>
              </a:rPr>
              <a:t>Return </a:t>
            </a:r>
            <a:r>
              <a:rPr lang="fa-IR" sz="2600" b="1" dirty="0">
                <a:cs typeface="B Kamran" panose="00000400000000000000" pitchFamily="2" charset="-78"/>
              </a:rPr>
              <a:t>تایپ خروجی</a:t>
            </a:r>
            <a:endParaRPr lang="en-US" sz="2600" b="1" dirty="0">
              <a:cs typeface="B Kamran" panose="00000400000000000000" pitchFamily="2" charset="-78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sz="2600" b="1" dirty="0">
                <a:cs typeface="B Kamran" panose="00000400000000000000" pitchFamily="2" charset="-78"/>
              </a:rPr>
              <a:t>As	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sz="2600" b="1" dirty="0">
                <a:cs typeface="B Kamran" panose="00000400000000000000" pitchFamily="2" charset="-78"/>
              </a:rPr>
              <a:t>	Begin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sz="2600" b="1" dirty="0">
                <a:cs typeface="B Kamran" panose="00000400000000000000" pitchFamily="2" charset="-78"/>
              </a:rPr>
              <a:t>		T-SQL 	</a:t>
            </a:r>
            <a:r>
              <a:rPr lang="fa-IR" sz="2600" b="1" dirty="0">
                <a:cs typeface="B Kamran" panose="00000400000000000000" pitchFamily="2" charset="-78"/>
              </a:rPr>
              <a:t>لیست دستورات</a:t>
            </a:r>
            <a:endParaRPr lang="en-US" sz="2600" b="1" dirty="0">
              <a:cs typeface="B Kamran" panose="00000400000000000000" pitchFamily="2" charset="-78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sz="2600" b="1" dirty="0">
                <a:cs typeface="B Kamran" panose="00000400000000000000" pitchFamily="2" charset="-78"/>
              </a:rPr>
              <a:t>	End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80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>
                <a:solidFill>
                  <a:schemeClr val="accent1">
                    <a:lumMod val="50000"/>
                  </a:schemeClr>
                </a:solidFill>
              </a:rPr>
              <a:t>مثال تابع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create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sel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>
                <a:solidFill>
                  <a:prstClr val="black"/>
                </a:solidFill>
              </a:rPr>
              <a:t>@id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80808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returns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as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>
                <a:solidFill>
                  <a:srgbClr val="0000FF"/>
                </a:solidFill>
              </a:rPr>
              <a:t>declare</a:t>
            </a:r>
            <a:r>
              <a:rPr lang="en-US" dirty="0">
                <a:solidFill>
                  <a:prstClr val="black"/>
                </a:solidFill>
              </a:rPr>
              <a:t> @</a:t>
            </a:r>
            <a:r>
              <a:rPr lang="en-US" dirty="0" err="1">
                <a:solidFill>
                  <a:prstClr val="black"/>
                </a:solidFill>
              </a:rPr>
              <a:t>num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80808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>
                <a:solidFill>
                  <a:srgbClr val="0000FF"/>
                </a:solidFill>
              </a:rPr>
              <a:t>select</a:t>
            </a:r>
            <a:r>
              <a:rPr lang="en-US" dirty="0">
                <a:solidFill>
                  <a:prstClr val="black"/>
                </a:solidFill>
              </a:rPr>
              <a:t> @</a:t>
            </a:r>
            <a:r>
              <a:rPr lang="en-US" dirty="0" err="1">
                <a:solidFill>
                  <a:prstClr val="black"/>
                </a:solidFill>
              </a:rPr>
              <a:t>num</a:t>
            </a:r>
            <a:r>
              <a:rPr lang="en-US" dirty="0">
                <a:solidFill>
                  <a:srgbClr val="808080"/>
                </a:solidFill>
              </a:rPr>
              <a:t>=</a:t>
            </a:r>
            <a:r>
              <a:rPr lang="en-US" dirty="0">
                <a:solidFill>
                  <a:prstClr val="black"/>
                </a:solidFill>
              </a:rPr>
              <a:t> BSD </a:t>
            </a:r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prstClr val="black"/>
                </a:solidFill>
              </a:rPr>
              <a:t> book </a:t>
            </a:r>
            <a:r>
              <a:rPr lang="en-US" dirty="0">
                <a:solidFill>
                  <a:srgbClr val="0000FF"/>
                </a:solidFill>
              </a:rPr>
              <a:t>where</a:t>
            </a:r>
            <a:r>
              <a:rPr lang="en-US" dirty="0">
                <a:solidFill>
                  <a:prstClr val="black"/>
                </a:solidFill>
              </a:rPr>
              <a:t> ID</a:t>
            </a:r>
            <a:r>
              <a:rPr lang="en-US" dirty="0">
                <a:solidFill>
                  <a:srgbClr val="808080"/>
                </a:solidFill>
              </a:rPr>
              <a:t>=</a:t>
            </a:r>
            <a:r>
              <a:rPr lang="en-US" dirty="0">
                <a:solidFill>
                  <a:prstClr val="black"/>
                </a:solidFill>
              </a:rPr>
              <a:t>@id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prstClr val="black"/>
                </a:solidFill>
              </a:rPr>
              <a:t> @</a:t>
            </a:r>
            <a:r>
              <a:rPr lang="en-US" dirty="0" err="1">
                <a:solidFill>
                  <a:prstClr val="black"/>
                </a:solidFill>
              </a:rPr>
              <a:t>num</a:t>
            </a:r>
            <a:r>
              <a:rPr lang="en-US" dirty="0">
                <a:solidFill>
                  <a:srgbClr val="80808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end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294" y="2649220"/>
            <a:ext cx="4718304" cy="331012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declare</a:t>
            </a:r>
            <a:r>
              <a:rPr lang="en-US" dirty="0">
                <a:solidFill>
                  <a:prstClr val="black"/>
                </a:solidFill>
              </a:rPr>
              <a:t> @return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80808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exec</a:t>
            </a:r>
            <a:r>
              <a:rPr lang="en-US" dirty="0">
                <a:solidFill>
                  <a:prstClr val="black"/>
                </a:solidFill>
              </a:rPr>
              <a:t> @return</a:t>
            </a:r>
            <a:r>
              <a:rPr lang="en-US" dirty="0">
                <a:solidFill>
                  <a:srgbClr val="808080"/>
                </a:solidFill>
              </a:rPr>
              <a:t>=</a:t>
            </a:r>
            <a:r>
              <a:rPr lang="en-US" dirty="0" err="1">
                <a:solidFill>
                  <a:prstClr val="black"/>
                </a:solidFill>
              </a:rPr>
              <a:t>sel</a:t>
            </a:r>
            <a:r>
              <a:rPr lang="en-US" dirty="0">
                <a:solidFill>
                  <a:prstClr val="black"/>
                </a:solidFill>
              </a:rPr>
              <a:t> @id</a:t>
            </a:r>
            <a:r>
              <a:rPr lang="en-US" dirty="0">
                <a:solidFill>
                  <a:srgbClr val="808080"/>
                </a:solidFill>
              </a:rPr>
              <a:t>=</a:t>
            </a:r>
            <a:r>
              <a:rPr lang="en-US" dirty="0">
                <a:solidFill>
                  <a:prstClr val="black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prstClr val="black"/>
                </a:solidFill>
              </a:rPr>
              <a:t> @return</a:t>
            </a:r>
            <a:r>
              <a:rPr lang="en-US" dirty="0">
                <a:solidFill>
                  <a:srgbClr val="808080"/>
                </a:solidFill>
              </a:rPr>
              <a:t>;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081" y="5154927"/>
            <a:ext cx="1464830" cy="460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837" y="3635946"/>
            <a:ext cx="4174746" cy="115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42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330</TotalTime>
  <Words>553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Arabic Transparent</vt:lpstr>
      <vt:lpstr>Arial</vt:lpstr>
      <vt:lpstr>B Kamran</vt:lpstr>
      <vt:lpstr>B Nazanin</vt:lpstr>
      <vt:lpstr>Garamond</vt:lpstr>
      <vt:lpstr>Times New Roman</vt:lpstr>
      <vt:lpstr>Organic</vt:lpstr>
      <vt:lpstr>آزمايشگاه ديتابيس</vt:lpstr>
      <vt:lpstr>روال های ذخيره شده(Stored Procedure)</vt:lpstr>
      <vt:lpstr>تعريف يک روال بدون پارامتر</vt:lpstr>
      <vt:lpstr>تغيير روال های ذخيره شده</vt:lpstr>
      <vt:lpstr>تعريف روال پارامتردار</vt:lpstr>
      <vt:lpstr>روال پارامتردار</vt:lpstr>
      <vt:lpstr>نحوه ی تعريف روال های ذخيره شده با پارامتر خروجی</vt:lpstr>
      <vt:lpstr>تعريف تابع(function)</vt:lpstr>
      <vt:lpstr>مثال تابع</vt:lpstr>
      <vt:lpstr>تفاوت های تابع با روالهای ذخيره شده</vt:lpstr>
      <vt:lpstr>معرفی برخی توابع</vt:lpstr>
      <vt:lpstr>معرفی برخی توابع</vt:lpstr>
      <vt:lpstr>توابع رنک دهی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sogand</dc:creator>
  <cp:lastModifiedBy>sogand</cp:lastModifiedBy>
  <cp:revision>22</cp:revision>
  <dcterms:created xsi:type="dcterms:W3CDTF">2014-10-20T07:10:01Z</dcterms:created>
  <dcterms:modified xsi:type="dcterms:W3CDTF">2015-03-09T10:25:06Z</dcterms:modified>
</cp:coreProperties>
</file>