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71" r:id="rId4"/>
    <p:sldId id="260" r:id="rId5"/>
    <p:sldId id="259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58" r:id="rId16"/>
    <p:sldId id="264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C1F74-FF91-4F96-A720-273B2BE306C7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38A7B-57B8-4199-BFB8-78DE7B311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2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38A7B-57B8-4199-BFB8-78DE7B311D3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72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60CE-28DC-4F0C-8C1B-6AC52BD9B92D}" type="datetime1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55D89E1-045B-4EFB-8484-77B71967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9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3AB7-1B0F-4F03-BE39-DB8630CB5931}" type="datetime1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D89E1-045B-4EFB-8484-77B71967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1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674E-E031-4E6D-BD70-66558EB7EDD3}" type="datetime1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D89E1-045B-4EFB-8484-77B71967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19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2F79-70F7-4380-916A-7D6AD2A6B9B1}" type="datetime1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D89E1-045B-4EFB-8484-77B71967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01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F938947-DF60-46A2-B75F-00B0E26A58B8}" type="datetime1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55D89E1-045B-4EFB-8484-77B71967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93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BAF0F-90BF-4119-9249-17C142EA7488}" type="datetime1">
              <a:rPr lang="en-US" smtClean="0"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D89E1-045B-4EFB-8484-77B71967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23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B43E-7268-44D2-A901-D2E542E4E402}" type="datetime1">
              <a:rPr lang="en-US" smtClean="0"/>
              <a:t>3/2/2015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D89E1-045B-4EFB-8484-77B71967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4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ADBD-620C-4845-AD7C-19817755A9D3}" type="datetime1">
              <a:rPr lang="en-US" smtClean="0"/>
              <a:t>3/2/2015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D89E1-045B-4EFB-8484-77B71967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2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034E-B561-4F57-A0AC-FFEBD085AB1A}" type="datetime1">
              <a:rPr lang="en-US" smtClean="0"/>
              <a:t>3/2/2015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D89E1-045B-4EFB-8484-77B71967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2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C9A8-9B73-4CE1-B5A0-1154E1C7DC45}" type="datetime1">
              <a:rPr lang="en-US" smtClean="0"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D89E1-045B-4EFB-8484-77B71967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99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375E-914E-4D11-BE4B-D10DE864F034}" type="datetime1">
              <a:rPr lang="en-US" smtClean="0"/>
              <a:t>3/2/2015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D89E1-045B-4EFB-8484-77B71967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15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53550EE-34C8-4E60-95C3-A9C5479FBA8B}" type="datetime1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55D89E1-045B-4EFB-8484-77B71967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5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rtl="1"/>
            <a:r>
              <a:rPr lang="fa-IR" dirty="0" smtClean="0">
                <a:cs typeface="B Kamran" panose="00000400000000000000" pitchFamily="2" charset="-78"/>
              </a:rPr>
              <a:t>آزمايشگاه ديتابيس</a:t>
            </a:r>
            <a:r>
              <a:rPr lang="fa-IR" dirty="0" smtClean="0"/>
              <a:t/>
            </a:r>
            <a:br>
              <a:rPr lang="fa-IR" dirty="0" smtClean="0"/>
            </a:br>
            <a:r>
              <a:rPr lang="fa-IR" sz="5400" dirty="0" smtClean="0">
                <a:cs typeface="B Kamran" panose="00000400000000000000" pitchFamily="2" charset="-78"/>
              </a:rPr>
              <a:t>جلسه</a:t>
            </a:r>
            <a:r>
              <a:rPr lang="en-US" sz="5400" dirty="0" smtClean="0">
                <a:cs typeface="B Kamran" panose="00000400000000000000" pitchFamily="2" charset="-78"/>
              </a:rPr>
              <a:t> </a:t>
            </a:r>
            <a:r>
              <a:rPr lang="fa-IR" sz="5400" dirty="0" smtClean="0">
                <a:cs typeface="B Kamran" panose="00000400000000000000" pitchFamily="2" charset="-78"/>
              </a:rPr>
              <a:t>ی سوم</a:t>
            </a:r>
            <a:endParaRPr lang="en-US" sz="5400" dirty="0">
              <a:cs typeface="B Kamr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D89E1-045B-4EFB-8484-77B7196755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9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7656" y="236982"/>
            <a:ext cx="10142982" cy="5703570"/>
          </a:xfrm>
        </p:spPr>
        <p:txBody>
          <a:bodyPr/>
          <a:lstStyle/>
          <a:p>
            <a:pPr marL="0" indent="0" algn="r" rtl="1">
              <a:buNone/>
            </a:pPr>
            <a:r>
              <a:rPr lang="fa-IR" b="1" dirty="0">
                <a:cs typeface="B Kamran" panose="00000400000000000000" pitchFamily="2" charset="-78"/>
              </a:rPr>
              <a:t>مثال: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declare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@number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80808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set</a:t>
            </a:r>
            <a:r>
              <a:rPr lang="en-US" dirty="0">
                <a:solidFill>
                  <a:prstClr val="black"/>
                </a:solidFill>
              </a:rPr>
              <a:t> @number</a:t>
            </a:r>
            <a:r>
              <a:rPr lang="en-US" dirty="0">
                <a:solidFill>
                  <a:srgbClr val="808080"/>
                </a:solidFill>
              </a:rPr>
              <a:t>=</a:t>
            </a:r>
            <a:r>
              <a:rPr lang="en-US" dirty="0">
                <a:solidFill>
                  <a:prstClr val="black"/>
                </a:solidFill>
              </a:rPr>
              <a:t>12</a:t>
            </a:r>
            <a:r>
              <a:rPr lang="en-US" dirty="0">
                <a:solidFill>
                  <a:srgbClr val="808080"/>
                </a:solidFill>
              </a:rPr>
              <a:t>;</a:t>
            </a:r>
          </a:p>
          <a:p>
            <a:endParaRPr lang="en-US" dirty="0">
              <a:solidFill>
                <a:srgbClr val="80808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if</a:t>
            </a:r>
            <a:r>
              <a:rPr lang="en-US" dirty="0">
                <a:solidFill>
                  <a:prstClr val="black"/>
                </a:solidFill>
              </a:rPr>
              <a:t> @number</a:t>
            </a:r>
            <a:r>
              <a:rPr lang="en-US" dirty="0">
                <a:solidFill>
                  <a:srgbClr val="808080"/>
                </a:solidFill>
              </a:rPr>
              <a:t>=</a:t>
            </a:r>
            <a:r>
              <a:rPr lang="en-US" dirty="0">
                <a:solidFill>
                  <a:prstClr val="black"/>
                </a:solidFill>
              </a:rPr>
              <a:t>10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insert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into</a:t>
            </a:r>
            <a:r>
              <a:rPr lang="en-US" dirty="0">
                <a:solidFill>
                  <a:prstClr val="black"/>
                </a:solidFill>
              </a:rPr>
              <a:t> session3_DB</a:t>
            </a:r>
            <a:r>
              <a:rPr lang="en-US" dirty="0">
                <a:solidFill>
                  <a:srgbClr val="808080"/>
                </a:solidFill>
              </a:rPr>
              <a:t>.</a:t>
            </a:r>
            <a:r>
              <a:rPr lang="en-US" dirty="0">
                <a:solidFill>
                  <a:prstClr val="black"/>
                </a:solidFill>
              </a:rPr>
              <a:t>dbo</a:t>
            </a:r>
            <a:r>
              <a:rPr lang="en-US" dirty="0">
                <a:solidFill>
                  <a:srgbClr val="808080"/>
                </a:solidFill>
              </a:rPr>
              <a:t>.</a:t>
            </a:r>
            <a:r>
              <a:rPr lang="en-US" dirty="0">
                <a:solidFill>
                  <a:prstClr val="black"/>
                </a:solidFill>
              </a:rPr>
              <a:t>tblboat</a:t>
            </a:r>
            <a:r>
              <a:rPr lang="en-US" dirty="0">
                <a:solidFill>
                  <a:srgbClr val="808080"/>
                </a:solidFill>
              </a:rPr>
              <a:t>(</a:t>
            </a:r>
            <a:r>
              <a:rPr lang="en-US" dirty="0" err="1">
                <a:solidFill>
                  <a:prstClr val="black"/>
                </a:solidFill>
              </a:rPr>
              <a:t>boatname</a:t>
            </a:r>
            <a:r>
              <a:rPr lang="en-US" dirty="0" err="1">
                <a:solidFill>
                  <a:srgbClr val="808080"/>
                </a:solidFill>
              </a:rPr>
              <a:t>,</a:t>
            </a:r>
            <a:r>
              <a:rPr lang="en-US" dirty="0" err="1">
                <a:solidFill>
                  <a:prstClr val="black"/>
                </a:solidFill>
              </a:rPr>
              <a:t>boatcolor</a:t>
            </a:r>
            <a:r>
              <a:rPr lang="en-US" dirty="0" err="1">
                <a:solidFill>
                  <a:srgbClr val="808080"/>
                </a:solidFill>
              </a:rPr>
              <a:t>,</a:t>
            </a:r>
            <a:r>
              <a:rPr lang="en-US" dirty="0" err="1">
                <a:solidFill>
                  <a:prstClr val="black"/>
                </a:solidFill>
              </a:rPr>
              <a:t>boatrank</a:t>
            </a:r>
            <a:r>
              <a:rPr lang="en-US" dirty="0">
                <a:solidFill>
                  <a:srgbClr val="808080"/>
                </a:solidFill>
              </a:rPr>
              <a:t>)</a:t>
            </a:r>
            <a:r>
              <a:rPr lang="en-US" dirty="0">
                <a:solidFill>
                  <a:srgbClr val="0000FF"/>
                </a:solidFill>
              </a:rPr>
              <a:t>values</a:t>
            </a:r>
            <a:r>
              <a:rPr lang="en-US" dirty="0">
                <a:solidFill>
                  <a:srgbClr val="80808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'R4'</a:t>
            </a:r>
            <a:r>
              <a:rPr lang="en-US" dirty="0">
                <a:solidFill>
                  <a:srgbClr val="808080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'black'</a:t>
            </a:r>
            <a:r>
              <a:rPr lang="en-US" dirty="0">
                <a:solidFill>
                  <a:srgbClr val="808080"/>
                </a:solidFill>
              </a:rPr>
              <a:t>,</a:t>
            </a:r>
            <a:r>
              <a:rPr lang="en-US" dirty="0">
                <a:solidFill>
                  <a:prstClr val="black"/>
                </a:solidFill>
              </a:rPr>
              <a:t>13</a:t>
            </a:r>
            <a:r>
              <a:rPr lang="en-US" dirty="0">
                <a:solidFill>
                  <a:srgbClr val="808080"/>
                </a:solidFill>
              </a:rPr>
              <a:t>);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else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insert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into</a:t>
            </a:r>
            <a:r>
              <a:rPr lang="en-US" dirty="0">
                <a:solidFill>
                  <a:prstClr val="black"/>
                </a:solidFill>
              </a:rPr>
              <a:t> session3_DB</a:t>
            </a:r>
            <a:r>
              <a:rPr lang="en-US" dirty="0">
                <a:solidFill>
                  <a:srgbClr val="808080"/>
                </a:solidFill>
              </a:rPr>
              <a:t>.</a:t>
            </a:r>
            <a:r>
              <a:rPr lang="en-US" dirty="0">
                <a:solidFill>
                  <a:prstClr val="black"/>
                </a:solidFill>
              </a:rPr>
              <a:t>dbo</a:t>
            </a:r>
            <a:r>
              <a:rPr lang="en-US" dirty="0">
                <a:solidFill>
                  <a:srgbClr val="808080"/>
                </a:solidFill>
              </a:rPr>
              <a:t>.</a:t>
            </a:r>
            <a:r>
              <a:rPr lang="en-US" dirty="0">
                <a:solidFill>
                  <a:prstClr val="black"/>
                </a:solidFill>
              </a:rPr>
              <a:t>tblboat</a:t>
            </a:r>
            <a:r>
              <a:rPr lang="en-US" dirty="0">
                <a:solidFill>
                  <a:srgbClr val="808080"/>
                </a:solidFill>
              </a:rPr>
              <a:t>(</a:t>
            </a:r>
            <a:r>
              <a:rPr lang="en-US" dirty="0" err="1">
                <a:solidFill>
                  <a:prstClr val="black"/>
                </a:solidFill>
              </a:rPr>
              <a:t>boatname</a:t>
            </a:r>
            <a:r>
              <a:rPr lang="en-US" dirty="0" err="1">
                <a:solidFill>
                  <a:srgbClr val="808080"/>
                </a:solidFill>
              </a:rPr>
              <a:t>,</a:t>
            </a:r>
            <a:r>
              <a:rPr lang="en-US" dirty="0" err="1">
                <a:solidFill>
                  <a:prstClr val="black"/>
                </a:solidFill>
              </a:rPr>
              <a:t>boatcolor</a:t>
            </a:r>
            <a:r>
              <a:rPr lang="en-US" dirty="0" err="1">
                <a:solidFill>
                  <a:srgbClr val="808080"/>
                </a:solidFill>
              </a:rPr>
              <a:t>,</a:t>
            </a:r>
            <a:r>
              <a:rPr lang="en-US" dirty="0" err="1">
                <a:solidFill>
                  <a:prstClr val="black"/>
                </a:solidFill>
              </a:rPr>
              <a:t>boatrank</a:t>
            </a:r>
            <a:r>
              <a:rPr lang="en-US" dirty="0">
                <a:solidFill>
                  <a:srgbClr val="808080"/>
                </a:solidFill>
              </a:rPr>
              <a:t>)</a:t>
            </a:r>
            <a:r>
              <a:rPr lang="en-US" dirty="0">
                <a:solidFill>
                  <a:srgbClr val="0000FF"/>
                </a:solidFill>
              </a:rPr>
              <a:t>values</a:t>
            </a:r>
            <a:r>
              <a:rPr lang="en-US" dirty="0">
                <a:solidFill>
                  <a:srgbClr val="80808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'R5'</a:t>
            </a:r>
            <a:r>
              <a:rPr lang="en-US" dirty="0">
                <a:solidFill>
                  <a:srgbClr val="808080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'gray'</a:t>
            </a:r>
            <a:r>
              <a:rPr lang="en-US" dirty="0">
                <a:solidFill>
                  <a:srgbClr val="808080"/>
                </a:solidFill>
              </a:rPr>
              <a:t>,</a:t>
            </a:r>
            <a:r>
              <a:rPr lang="en-US" dirty="0">
                <a:solidFill>
                  <a:prstClr val="black"/>
                </a:solidFill>
              </a:rPr>
              <a:t>9</a:t>
            </a:r>
            <a:r>
              <a:rPr lang="en-US" dirty="0">
                <a:solidFill>
                  <a:srgbClr val="808080"/>
                </a:solidFill>
              </a:rPr>
              <a:t>);</a:t>
            </a:r>
          </a:p>
          <a:p>
            <a:endParaRPr lang="en-US" dirty="0">
              <a:solidFill>
                <a:srgbClr val="80808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select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*</a:t>
            </a:r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prstClr val="black"/>
                </a:solidFill>
              </a:rPr>
              <a:t> session3_DB</a:t>
            </a:r>
            <a:r>
              <a:rPr lang="en-US" dirty="0">
                <a:solidFill>
                  <a:srgbClr val="808080"/>
                </a:solidFill>
              </a:rPr>
              <a:t>.</a:t>
            </a:r>
            <a:r>
              <a:rPr lang="en-US" dirty="0">
                <a:solidFill>
                  <a:prstClr val="black"/>
                </a:solidFill>
              </a:rPr>
              <a:t>dbo</a:t>
            </a:r>
            <a:r>
              <a:rPr lang="en-US" dirty="0">
                <a:solidFill>
                  <a:srgbClr val="808080"/>
                </a:solidFill>
              </a:rPr>
              <a:t>.</a:t>
            </a:r>
            <a:r>
              <a:rPr lang="en-US" dirty="0">
                <a:solidFill>
                  <a:prstClr val="black"/>
                </a:solidFill>
              </a:rPr>
              <a:t>tblboat</a:t>
            </a:r>
            <a:r>
              <a:rPr lang="en-US" dirty="0">
                <a:solidFill>
                  <a:srgbClr val="808080"/>
                </a:solidFill>
              </a:rPr>
              <a:t>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924" y="4288154"/>
            <a:ext cx="3663316" cy="174274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D89E1-045B-4EFB-8484-77B7196755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9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200132" cy="784098"/>
          </a:xfrm>
        </p:spPr>
        <p:txBody>
          <a:bodyPr>
            <a:normAutofit/>
          </a:bodyPr>
          <a:lstStyle/>
          <a:p>
            <a:pPr algn="r" rtl="1"/>
            <a:r>
              <a:rPr lang="fa-IR" sz="4000" b="1" u="sng" dirty="0">
                <a:solidFill>
                  <a:schemeClr val="accent2"/>
                </a:solidFill>
                <a:cs typeface="B Kamran" panose="00000400000000000000" pitchFamily="2" charset="-78"/>
              </a:rPr>
              <a:t>دستور</a:t>
            </a:r>
            <a:r>
              <a:rPr lang="fa-IR" sz="4000" b="1" u="sng" dirty="0">
                <a:solidFill>
                  <a:schemeClr val="accent2"/>
                </a:solidFill>
              </a:rPr>
              <a:t> </a:t>
            </a:r>
            <a:r>
              <a:rPr lang="en-US" sz="3600" b="1" u="sng" dirty="0">
                <a:solidFill>
                  <a:schemeClr val="accent2"/>
                </a:solidFill>
              </a:rPr>
              <a:t>While</a:t>
            </a:r>
            <a:endParaRPr lang="en-US" sz="4000" b="1" u="sng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268730"/>
            <a:ext cx="10058400" cy="49034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While    </a:t>
            </a:r>
            <a:r>
              <a:rPr lang="fa-IR" sz="2400" b="1" dirty="0">
                <a:cs typeface="B Kamran" panose="00000400000000000000" pitchFamily="2" charset="-78"/>
              </a:rPr>
              <a:t>عبارت شرطی حضور در حلقه</a:t>
            </a:r>
            <a:endParaRPr lang="fa-IR" b="1" dirty="0">
              <a:cs typeface="B Kamran" panose="00000400000000000000" pitchFamily="2" charset="-78"/>
            </a:endParaRPr>
          </a:p>
          <a:p>
            <a:pPr marL="0" indent="0">
              <a:buNone/>
            </a:pPr>
            <a:r>
              <a:rPr lang="fa-IR" dirty="0"/>
              <a:t>	</a:t>
            </a:r>
            <a:r>
              <a:rPr lang="en-US" dirty="0" smtClean="0"/>
              <a:t>[Begin]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fa-IR" b="1" dirty="0">
                <a:cs typeface="B Kamran" panose="00000400000000000000" pitchFamily="2" charset="-78"/>
              </a:rPr>
              <a:t>کد دستورات مورد نظر</a:t>
            </a:r>
          </a:p>
          <a:p>
            <a:pPr marL="0" indent="0">
              <a:buNone/>
            </a:pPr>
            <a:r>
              <a:rPr lang="fa-IR" dirty="0"/>
              <a:t>	</a:t>
            </a:r>
            <a:r>
              <a:rPr lang="en-US" dirty="0" smtClean="0"/>
              <a:t>[End]</a:t>
            </a:r>
            <a:endParaRPr lang="en-US" dirty="0"/>
          </a:p>
          <a:p>
            <a:pPr algn="r" rtl="1"/>
            <a:r>
              <a:rPr lang="fa-IR" sz="2400" b="1" dirty="0" smtClean="0">
                <a:cs typeface="B Kamran" panose="00000400000000000000" pitchFamily="2" charset="-78"/>
              </a:rPr>
              <a:t>مثال: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declare</a:t>
            </a:r>
            <a:r>
              <a:rPr lang="en-US" dirty="0">
                <a:solidFill>
                  <a:prstClr val="black"/>
                </a:solidFill>
              </a:rPr>
              <a:t> @number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80808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set</a:t>
            </a:r>
            <a:r>
              <a:rPr lang="en-US" dirty="0">
                <a:solidFill>
                  <a:prstClr val="black"/>
                </a:solidFill>
              </a:rPr>
              <a:t> @number</a:t>
            </a:r>
            <a:r>
              <a:rPr lang="en-US" dirty="0">
                <a:solidFill>
                  <a:srgbClr val="808080"/>
                </a:solidFill>
              </a:rPr>
              <a:t>=</a:t>
            </a:r>
            <a:r>
              <a:rPr lang="en-US" dirty="0">
                <a:solidFill>
                  <a:prstClr val="black"/>
                </a:solidFill>
              </a:rPr>
              <a:t>100</a:t>
            </a:r>
            <a:r>
              <a:rPr lang="en-US" dirty="0">
                <a:solidFill>
                  <a:srgbClr val="80808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while</a:t>
            </a:r>
            <a:r>
              <a:rPr lang="en-US" dirty="0">
                <a:solidFill>
                  <a:prstClr val="black"/>
                </a:solidFill>
              </a:rPr>
              <a:t> @number</a:t>
            </a:r>
            <a:r>
              <a:rPr lang="en-US" dirty="0">
                <a:solidFill>
                  <a:srgbClr val="808080"/>
                </a:solidFill>
              </a:rPr>
              <a:t>&gt;</a:t>
            </a:r>
            <a:r>
              <a:rPr lang="en-US" dirty="0">
                <a:solidFill>
                  <a:prstClr val="black"/>
                </a:solidFill>
              </a:rPr>
              <a:t>95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	</a:t>
            </a:r>
            <a:r>
              <a:rPr lang="en-US" dirty="0">
                <a:solidFill>
                  <a:srgbClr val="0000FF"/>
                </a:solidFill>
              </a:rPr>
              <a:t>begin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		</a:t>
            </a:r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>
                <a:solidFill>
                  <a:prstClr val="black"/>
                </a:solidFill>
              </a:rPr>
              <a:t> @number</a:t>
            </a:r>
            <a:r>
              <a:rPr lang="en-US" dirty="0">
                <a:solidFill>
                  <a:srgbClr val="80808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		</a:t>
            </a:r>
            <a:r>
              <a:rPr lang="en-US" dirty="0">
                <a:solidFill>
                  <a:srgbClr val="0000FF"/>
                </a:solidFill>
              </a:rPr>
              <a:t>set</a:t>
            </a:r>
            <a:r>
              <a:rPr lang="en-US" dirty="0">
                <a:solidFill>
                  <a:prstClr val="black"/>
                </a:solidFill>
              </a:rPr>
              <a:t> @number</a:t>
            </a:r>
            <a:r>
              <a:rPr lang="en-US" dirty="0">
                <a:solidFill>
                  <a:srgbClr val="808080"/>
                </a:solidFill>
              </a:rPr>
              <a:t>=</a:t>
            </a:r>
            <a:r>
              <a:rPr lang="en-US" dirty="0">
                <a:solidFill>
                  <a:prstClr val="black"/>
                </a:solidFill>
              </a:rPr>
              <a:t>@number</a:t>
            </a:r>
            <a:r>
              <a:rPr lang="en-US" dirty="0">
                <a:solidFill>
                  <a:srgbClr val="808080"/>
                </a:solidFill>
              </a:rPr>
              <a:t>-</a:t>
            </a:r>
            <a:r>
              <a:rPr lang="en-US" dirty="0">
                <a:solidFill>
                  <a:prstClr val="black"/>
                </a:solidFill>
              </a:rPr>
              <a:t>1</a:t>
            </a:r>
            <a:r>
              <a:rPr lang="en-US" dirty="0">
                <a:solidFill>
                  <a:srgbClr val="80808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	</a:t>
            </a:r>
            <a:r>
              <a:rPr lang="en-US" dirty="0">
                <a:solidFill>
                  <a:srgbClr val="0000FF"/>
                </a:solidFill>
              </a:rPr>
              <a:t>end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640" y="3532822"/>
            <a:ext cx="1181100" cy="179436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D89E1-045B-4EFB-8484-77B7196755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8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370332"/>
            <a:ext cx="10268712" cy="624078"/>
          </a:xfrm>
        </p:spPr>
        <p:txBody>
          <a:bodyPr>
            <a:normAutofit fontScale="90000"/>
          </a:bodyPr>
          <a:lstStyle/>
          <a:p>
            <a:pPr algn="r" rtl="1"/>
            <a:r>
              <a:rPr lang="fa-IR" sz="4000" u="sng" dirty="0" smtClean="0">
                <a:solidFill>
                  <a:schemeClr val="accent2"/>
                </a:solidFill>
                <a:cs typeface="B Kamran" panose="00000400000000000000" pitchFamily="2" charset="-78"/>
              </a:rPr>
              <a:t>دستور</a:t>
            </a:r>
            <a:r>
              <a:rPr lang="fa-IR" u="sng" dirty="0" smtClean="0">
                <a:solidFill>
                  <a:schemeClr val="accent2"/>
                </a:solidFill>
              </a:rPr>
              <a:t> </a:t>
            </a:r>
            <a:r>
              <a:rPr lang="en-US" sz="3600" u="sng" dirty="0" smtClean="0">
                <a:solidFill>
                  <a:schemeClr val="accent2"/>
                </a:solidFill>
              </a:rPr>
              <a:t>Case</a:t>
            </a:r>
            <a:endParaRPr lang="en-US" u="sng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120140"/>
            <a:ext cx="10268712" cy="4892040"/>
          </a:xfrm>
        </p:spPr>
        <p:txBody>
          <a:bodyPr>
            <a:normAutofit fontScale="92500" lnSpcReduction="10000"/>
          </a:bodyPr>
          <a:lstStyle/>
          <a:p>
            <a:pPr marL="0" indent="0" algn="r" rtl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fa-I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B Kamran" panose="00000400000000000000" pitchFamily="2" charset="-78"/>
              </a:rPr>
              <a:t>مقدار خاصی را بر اساس شرایط تعریف شده ، در دستور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B Kamran" panose="00000400000000000000" pitchFamily="2" charset="-78"/>
              </a:rPr>
              <a:t>Select</a:t>
            </a:r>
            <a:r>
              <a:rPr lang="fa-I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B Kamran" panose="00000400000000000000" pitchFamily="2" charset="-78"/>
              </a:rPr>
              <a:t> ، باز می گرداند.</a:t>
            </a:r>
          </a:p>
          <a:p>
            <a:pPr marL="0" indent="0" algn="r" rtl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fa-I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B Kamran" panose="00000400000000000000" pitchFamily="2" charset="-78"/>
              </a:rPr>
              <a:t>قالب کلی این دستور به اشکال زیر است :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B Kamran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sz="2400" b="1" u="sng" dirty="0">
                <a:solidFill>
                  <a:schemeClr val="accent2"/>
                </a:solidFill>
                <a:cs typeface="B Kamran" panose="00000400000000000000" pitchFamily="2" charset="-78"/>
              </a:rPr>
              <a:t>حالت اول </a:t>
            </a:r>
            <a:r>
              <a:rPr lang="fa-IR" sz="2400" b="1" u="sng" dirty="0" smtClean="0">
                <a:solidFill>
                  <a:schemeClr val="accent2"/>
                </a:solidFill>
                <a:cs typeface="B Kamran" panose="00000400000000000000" pitchFamily="2" charset="-78"/>
              </a:rPr>
              <a:t>:</a:t>
            </a:r>
            <a:endParaRPr lang="en-US" sz="1400" u="sng" dirty="0" smtClean="0">
              <a:solidFill>
                <a:schemeClr val="accent2"/>
              </a:solidFill>
              <a:cs typeface="B Kamran" panose="00000400000000000000" pitchFamily="2" charset="-78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sz="14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Case 	</a:t>
            </a:r>
            <a:r>
              <a:rPr lang="fa-IR" sz="14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عبارت</a:t>
            </a:r>
            <a:endParaRPr lang="en-US" sz="1400" dirty="0">
              <a:solidFill>
                <a:prstClr val="black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sz="14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When	</a:t>
            </a:r>
            <a:r>
              <a:rPr lang="fa-IR" sz="14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مقدار اولیه</a:t>
            </a:r>
            <a:r>
              <a:rPr lang="en-US" sz="14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Then	</a:t>
            </a:r>
            <a:r>
              <a:rPr lang="fa-IR" sz="14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مقدار بازگشتی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fa-IR" sz="14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...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fa-IR" sz="14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4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[Else]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sz="14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End 	[As	</a:t>
            </a:r>
            <a:r>
              <a:rPr lang="fa-IR" sz="14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نام</a:t>
            </a:r>
            <a:r>
              <a:rPr lang="en-US" sz="14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]</a:t>
            </a:r>
            <a:endParaRPr lang="fa-IR" sz="1400" dirty="0">
              <a:solidFill>
                <a:prstClr val="black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r" rtl="1">
              <a:buNone/>
            </a:pPr>
            <a:r>
              <a:rPr lang="fa-IR" sz="2400" b="1" u="sng" dirty="0" smtClean="0">
                <a:solidFill>
                  <a:schemeClr val="accent2"/>
                </a:solidFill>
                <a:cs typeface="B Kamran" panose="00000400000000000000" pitchFamily="2" charset="-78"/>
              </a:rPr>
              <a:t>حالت</a:t>
            </a:r>
            <a:r>
              <a:rPr lang="fa-IR" sz="2400" b="1" u="sng" dirty="0">
                <a:solidFill>
                  <a:schemeClr val="accent2"/>
                </a:solidFill>
                <a:cs typeface="B Kamran" panose="00000400000000000000" pitchFamily="2" charset="-78"/>
              </a:rPr>
              <a:t> </a:t>
            </a:r>
            <a:r>
              <a:rPr lang="fa-IR" sz="2400" b="1" u="sng" dirty="0" smtClean="0">
                <a:solidFill>
                  <a:schemeClr val="accent2"/>
                </a:solidFill>
                <a:cs typeface="B Kamran" panose="00000400000000000000" pitchFamily="2" charset="-78"/>
              </a:rPr>
              <a:t>دوم: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sz="14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Case	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sz="14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When	</a:t>
            </a:r>
            <a:r>
              <a:rPr lang="fa-IR" sz="14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عبارت شرطی	</a:t>
            </a:r>
            <a:r>
              <a:rPr lang="en-US" sz="14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Then	</a:t>
            </a:r>
            <a:r>
              <a:rPr lang="fa-IR" sz="14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مقدار بازگشتی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fa-IR" sz="14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...</a:t>
            </a:r>
            <a:endParaRPr lang="en-US" sz="1400" dirty="0">
              <a:solidFill>
                <a:prstClr val="black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fa-IR" sz="14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4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[Else]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sz="14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End 	[As	</a:t>
            </a:r>
            <a:r>
              <a:rPr lang="fa-IR" sz="14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نام</a:t>
            </a:r>
            <a:r>
              <a:rPr lang="en-US" sz="1400" dirty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]</a:t>
            </a:r>
            <a:endParaRPr lang="fa-IR" sz="1400" dirty="0">
              <a:solidFill>
                <a:prstClr val="black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r" rtl="1">
              <a:buNone/>
            </a:pPr>
            <a:endParaRPr lang="en-US" sz="1400" u="sng" dirty="0">
              <a:solidFill>
                <a:schemeClr val="accent2"/>
              </a:solidFill>
              <a:cs typeface="B Kamran" panose="00000400000000000000" pitchFamily="2" charset="-78"/>
            </a:endParaRPr>
          </a:p>
          <a:p>
            <a:pPr marL="0" indent="0" algn="r" rtl="1">
              <a:buNone/>
            </a:pPr>
            <a:endParaRPr lang="fa-IR" sz="2400" b="1" u="sng" dirty="0">
              <a:solidFill>
                <a:schemeClr val="accent2"/>
              </a:solidFill>
              <a:cs typeface="B Kamran" panose="00000400000000000000" pitchFamily="2" charset="-78"/>
            </a:endParaRPr>
          </a:p>
          <a:p>
            <a:pPr algn="r" rtl="1"/>
            <a:endParaRPr lang="en-US" sz="2400" dirty="0">
              <a:cs typeface="B Kamra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D89E1-045B-4EFB-8484-77B7196755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3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0008" y="105156"/>
            <a:ext cx="9051206" cy="786384"/>
          </a:xfrm>
        </p:spPr>
        <p:txBody>
          <a:bodyPr>
            <a:noAutofit/>
          </a:bodyPr>
          <a:lstStyle/>
          <a:p>
            <a:pPr algn="r" rtl="1"/>
            <a:r>
              <a:rPr lang="fa-IR" sz="4000" u="sng" dirty="0" smtClean="0">
                <a:solidFill>
                  <a:schemeClr val="accent2"/>
                </a:solidFill>
                <a:cs typeface="B Kamran" panose="00000400000000000000" pitchFamily="2" charset="-78"/>
              </a:rPr>
              <a:t>مثال از دستور </a:t>
            </a:r>
            <a:r>
              <a:rPr lang="en-US" sz="3600" u="sng" dirty="0" smtClean="0">
                <a:solidFill>
                  <a:schemeClr val="accent2"/>
                </a:solidFill>
                <a:cs typeface="B Kamran" panose="00000400000000000000" pitchFamily="2" charset="-78"/>
              </a:rPr>
              <a:t>case</a:t>
            </a:r>
            <a:endParaRPr lang="en-US" sz="4000" u="sng" dirty="0">
              <a:solidFill>
                <a:schemeClr val="accent2"/>
              </a:solidFill>
              <a:cs typeface="B Kamran" panose="00000400000000000000" pitchFamily="2" charset="-7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91690" y="2055114"/>
            <a:ext cx="9103784" cy="3848862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select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boatcolor</a:t>
            </a:r>
            <a:r>
              <a:rPr lang="en-US" dirty="0" err="1">
                <a:solidFill>
                  <a:srgbClr val="808080"/>
                </a:solidFill>
              </a:rPr>
              <a:t>,</a:t>
            </a:r>
            <a:r>
              <a:rPr lang="en-US" dirty="0" err="1">
                <a:solidFill>
                  <a:prstClr val="black"/>
                </a:solidFill>
              </a:rPr>
              <a:t>bname</a:t>
            </a:r>
            <a:r>
              <a:rPr lang="en-US" dirty="0">
                <a:solidFill>
                  <a:srgbClr val="808080"/>
                </a:solidFill>
              </a:rPr>
              <a:t>=(</a:t>
            </a:r>
            <a:r>
              <a:rPr lang="en-US" dirty="0">
                <a:solidFill>
                  <a:srgbClr val="0000FF"/>
                </a:solidFill>
              </a:rPr>
              <a:t>case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boatname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	</a:t>
            </a:r>
            <a:r>
              <a:rPr lang="en-US" dirty="0">
                <a:solidFill>
                  <a:srgbClr val="0000FF"/>
                </a:solidFill>
              </a:rPr>
              <a:t>when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'R1'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then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'AAAA'</a:t>
            </a:r>
          </a:p>
          <a:p>
            <a:r>
              <a:rPr lang="en-US" dirty="0">
                <a:solidFill>
                  <a:prstClr val="black"/>
                </a:solidFill>
              </a:rPr>
              <a:t>	</a:t>
            </a:r>
            <a:r>
              <a:rPr lang="en-US" dirty="0">
                <a:solidFill>
                  <a:srgbClr val="0000FF"/>
                </a:solidFill>
              </a:rPr>
              <a:t>when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'R2'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then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'BBBB'</a:t>
            </a:r>
          </a:p>
          <a:p>
            <a:r>
              <a:rPr lang="en-US" dirty="0">
                <a:solidFill>
                  <a:prstClr val="black"/>
                </a:solidFill>
              </a:rPr>
              <a:t>	</a:t>
            </a:r>
            <a:r>
              <a:rPr lang="en-US" dirty="0">
                <a:solidFill>
                  <a:srgbClr val="0000FF"/>
                </a:solidFill>
              </a:rPr>
              <a:t>when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'R3'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then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'CCCC'</a:t>
            </a:r>
          </a:p>
          <a:p>
            <a:r>
              <a:rPr lang="en-US" dirty="0">
                <a:solidFill>
                  <a:prstClr val="black"/>
                </a:solidFill>
              </a:rPr>
              <a:t>	</a:t>
            </a:r>
            <a:r>
              <a:rPr lang="en-US" dirty="0">
                <a:solidFill>
                  <a:srgbClr val="0000FF"/>
                </a:solidFill>
              </a:rPr>
              <a:t>when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'R5'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then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'DDDD'</a:t>
            </a:r>
          </a:p>
          <a:p>
            <a:r>
              <a:rPr lang="en-US" dirty="0">
                <a:solidFill>
                  <a:prstClr val="black"/>
                </a:solidFill>
              </a:rPr>
              <a:t>	</a:t>
            </a:r>
            <a:r>
              <a:rPr lang="en-US" dirty="0">
                <a:solidFill>
                  <a:srgbClr val="0000FF"/>
                </a:solidFill>
              </a:rPr>
              <a:t>else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'others'</a:t>
            </a:r>
          </a:p>
          <a:p>
            <a:r>
              <a:rPr lang="en-US" dirty="0">
                <a:solidFill>
                  <a:prstClr val="black"/>
                </a:solidFill>
              </a:rPr>
              <a:t>	</a:t>
            </a:r>
            <a:r>
              <a:rPr lang="en-US" dirty="0">
                <a:solidFill>
                  <a:srgbClr val="0000FF"/>
                </a:solidFill>
              </a:rPr>
              <a:t>end</a:t>
            </a:r>
            <a:r>
              <a:rPr lang="en-US" dirty="0">
                <a:solidFill>
                  <a:srgbClr val="808080"/>
                </a:solidFill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prstClr val="black"/>
                </a:solidFill>
              </a:rPr>
              <a:t> session3_DB</a:t>
            </a:r>
            <a:r>
              <a:rPr lang="en-US" dirty="0">
                <a:solidFill>
                  <a:srgbClr val="808080"/>
                </a:solidFill>
              </a:rPr>
              <a:t>.</a:t>
            </a:r>
            <a:r>
              <a:rPr lang="en-US" dirty="0">
                <a:solidFill>
                  <a:prstClr val="black"/>
                </a:solidFill>
              </a:rPr>
              <a:t>dbo</a:t>
            </a:r>
            <a:r>
              <a:rPr lang="en-US" dirty="0">
                <a:solidFill>
                  <a:srgbClr val="808080"/>
                </a:solidFill>
              </a:rPr>
              <a:t>.</a:t>
            </a:r>
            <a:r>
              <a:rPr lang="en-US" dirty="0">
                <a:solidFill>
                  <a:prstClr val="black"/>
                </a:solidFill>
              </a:rPr>
              <a:t>tblBoat</a:t>
            </a:r>
            <a:r>
              <a:rPr lang="en-US" dirty="0">
                <a:solidFill>
                  <a:srgbClr val="808080"/>
                </a:solidFill>
              </a:rPr>
              <a:t>;</a:t>
            </a:r>
            <a:r>
              <a:rPr lang="en-US" dirty="0">
                <a:solidFill>
                  <a:prstClr val="black"/>
                </a:solidFill>
              </a:rPr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319" y="2246947"/>
            <a:ext cx="2480351" cy="17325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032" y="366711"/>
            <a:ext cx="4400550" cy="151085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D89E1-045B-4EFB-8484-77B7196755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5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35508"/>
          </a:xfrm>
        </p:spPr>
        <p:txBody>
          <a:bodyPr>
            <a:normAutofit/>
          </a:bodyPr>
          <a:lstStyle/>
          <a:p>
            <a:pPr algn="r" rtl="1"/>
            <a:r>
              <a:rPr lang="en-US" sz="3600" u="sng" dirty="0" err="1">
                <a:solidFill>
                  <a:schemeClr val="accent2"/>
                </a:solidFill>
              </a:rPr>
              <a:t>WaitFor</a:t>
            </a:r>
            <a:endParaRPr lang="en-US" sz="3600" u="sng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790" y="1120140"/>
            <a:ext cx="10522458" cy="3383280"/>
          </a:xfrm>
          <a:ln>
            <a:solidFill>
              <a:srgbClr val="C00000"/>
            </a:solidFill>
          </a:ln>
        </p:spPr>
        <p:txBody>
          <a:bodyPr/>
          <a:lstStyle/>
          <a:p>
            <a:pPr lvl="0"/>
            <a:r>
              <a:rPr lang="en-US" dirty="0"/>
              <a:t>WAITFOR {DELAY 'time' | TIME 'time'} </a:t>
            </a:r>
          </a:p>
          <a:p>
            <a:pPr marL="0" lvl="0" indent="0">
              <a:buNone/>
            </a:pPr>
            <a:r>
              <a:rPr lang="en-US" i="1" dirty="0">
                <a:solidFill>
                  <a:srgbClr val="008000"/>
                </a:solidFill>
                <a:latin typeface="Courier New" panose="02070309020205020404" pitchFamily="49" charset="0"/>
              </a:rPr>
              <a:t>--Pause for ten seconds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WAITFOR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delay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'000:00:10'</a:t>
            </a:r>
            <a:r>
              <a:rPr lang="en-US" dirty="0">
                <a:solidFill>
                  <a:srgbClr val="C0C0C0"/>
                </a:solidFill>
                <a:latin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'Done'</a:t>
            </a:r>
            <a:r>
              <a:rPr lang="en-US" dirty="0">
                <a:solidFill>
                  <a:srgbClr val="C0C0C0"/>
                </a:solidFill>
                <a:latin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>
                <a:solidFill>
                  <a:srgbClr val="008000"/>
                </a:solidFill>
                <a:latin typeface="Courier New" panose="02070309020205020404" pitchFamily="49" charset="0"/>
              </a:rPr>
              <a:t>--Pause until a certain time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WAITFOR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time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'12:00:00'</a:t>
            </a:r>
            <a:r>
              <a:rPr lang="en-US" dirty="0">
                <a:solidFill>
                  <a:srgbClr val="C0C0C0"/>
                </a:solidFill>
                <a:latin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'It is noon'</a:t>
            </a:r>
            <a:r>
              <a:rPr lang="en-US" dirty="0">
                <a:solidFill>
                  <a:srgbClr val="C0C0C0"/>
                </a:solidFill>
                <a:latin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D89E1-045B-4EFB-8484-77B7196755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4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en-US" sz="2400" dirty="0" smtClean="0">
                <a:cs typeface="B Kamran" panose="00000400000000000000" pitchFamily="2" charset="-78"/>
              </a:rPr>
              <a:t/>
            </a:r>
            <a:br>
              <a:rPr lang="en-US" sz="2400" dirty="0" smtClean="0">
                <a:cs typeface="B Kamran" panose="00000400000000000000" pitchFamily="2" charset="-78"/>
              </a:rPr>
            </a:br>
            <a:r>
              <a:rPr lang="en-US" sz="2400" dirty="0" smtClean="0">
                <a:cs typeface="B Kamran" panose="00000400000000000000" pitchFamily="2" charset="-78"/>
              </a:rPr>
              <a:t>   </a:t>
            </a:r>
            <a:br>
              <a:rPr lang="en-US" sz="2400" dirty="0" smtClean="0">
                <a:cs typeface="B Kamran" panose="00000400000000000000" pitchFamily="2" charset="-78"/>
              </a:rPr>
            </a:br>
            <a:endParaRPr lang="en-US" sz="2400" dirty="0">
              <a:cs typeface="B Kamran" panose="00000400000000000000" pitchFamily="2" charset="-7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4767" y="1402080"/>
            <a:ext cx="10378948" cy="4368800"/>
          </a:xfrm>
        </p:spPr>
        <p:txBody>
          <a:bodyPr>
            <a:normAutofit lnSpcReduction="10000"/>
          </a:bodyPr>
          <a:lstStyle/>
          <a:p>
            <a:pPr algn="r" rtl="1"/>
            <a:r>
              <a:rPr lang="fa-IR" sz="2400" b="1" dirty="0" smtClean="0">
                <a:cs typeface="B Kamran" panose="00000400000000000000" pitchFamily="2" charset="-78"/>
              </a:rPr>
              <a:t>عبارت </a:t>
            </a:r>
            <a:r>
              <a:rPr lang="en-US" sz="1800" b="1" dirty="0" smtClean="0">
                <a:cs typeface="B Kamran" panose="00000400000000000000" pitchFamily="2" charset="-78"/>
              </a:rPr>
              <a:t>Output</a:t>
            </a:r>
            <a:r>
              <a:rPr lang="fa-IR" sz="1800" b="1" dirty="0" smtClean="0">
                <a:cs typeface="B Kamran" panose="00000400000000000000" pitchFamily="2" charset="-78"/>
              </a:rPr>
              <a:t> </a:t>
            </a:r>
            <a:r>
              <a:rPr lang="fa-IR" sz="2400" b="1" dirty="0" smtClean="0">
                <a:cs typeface="B Kamran" panose="00000400000000000000" pitchFamily="2" charset="-78"/>
              </a:rPr>
              <a:t>به همراه دستورات تغيير اطلاعات به کار می رود:</a:t>
            </a:r>
          </a:p>
          <a:p>
            <a:pPr algn="r" rtl="1"/>
            <a:endParaRPr lang="fa-IR" dirty="0">
              <a:cs typeface="B Kamran" panose="00000400000000000000" pitchFamily="2" charset="-78"/>
            </a:endParaRPr>
          </a:p>
          <a:p>
            <a:pPr algn="ctr" rtl="1"/>
            <a:r>
              <a:rPr lang="en-US" dirty="0" err="1">
                <a:cs typeface="B Kamran" panose="00000400000000000000" pitchFamily="2" charset="-78"/>
              </a:rPr>
              <a:t>Delete,update,insert</a:t>
            </a:r>
            <a:endParaRPr lang="en-US" dirty="0"/>
          </a:p>
          <a:p>
            <a:pPr algn="r" rtl="1"/>
            <a:r>
              <a:rPr lang="fa-IR" dirty="0">
                <a:cs typeface="B Kamran" panose="00000400000000000000" pitchFamily="2" charset="-78"/>
              </a:rPr>
              <a:t/>
            </a:r>
            <a:br>
              <a:rPr lang="fa-IR" dirty="0">
                <a:cs typeface="B Kamran" panose="00000400000000000000" pitchFamily="2" charset="-78"/>
              </a:rPr>
            </a:br>
            <a:r>
              <a:rPr lang="fa-IR" sz="2400" b="1" dirty="0" smtClean="0">
                <a:cs typeface="B Kamran" panose="00000400000000000000" pitchFamily="2" charset="-78"/>
              </a:rPr>
              <a:t>ساختار اين دستور به صورت زير است:</a:t>
            </a:r>
            <a:endParaRPr lang="en-US" sz="2400" b="1" dirty="0" smtClean="0">
              <a:cs typeface="B Kamran" panose="00000400000000000000" pitchFamily="2" charset="-78"/>
            </a:endParaRPr>
          </a:p>
          <a:p>
            <a:pPr algn="r" rtl="1"/>
            <a:endParaRPr lang="en-US" dirty="0">
              <a:cs typeface="B Kamran" panose="00000400000000000000" pitchFamily="2" charset="-78"/>
            </a:endParaRPr>
          </a:p>
          <a:p>
            <a:pPr algn="r" rtl="1"/>
            <a:endParaRPr lang="en-US" dirty="0" smtClean="0">
              <a:cs typeface="B Kamran" panose="00000400000000000000" pitchFamily="2" charset="-78"/>
            </a:endParaRPr>
          </a:p>
          <a:p>
            <a:pPr algn="r" rtl="1"/>
            <a:endParaRPr lang="en-US" dirty="0">
              <a:cs typeface="B Kamran" panose="00000400000000000000" pitchFamily="2" charset="-78"/>
            </a:endParaRPr>
          </a:p>
          <a:p>
            <a:pPr algn="just" rtl="1"/>
            <a:r>
              <a:rPr lang="fa-IR" sz="2400" b="1" dirty="0" smtClean="0">
                <a:cs typeface="B Kamran" panose="00000400000000000000" pitchFamily="2" charset="-78"/>
              </a:rPr>
              <a:t>دو جدول </a:t>
            </a:r>
            <a:r>
              <a:rPr lang="en-US" sz="2400" b="1" dirty="0" smtClean="0">
                <a:cs typeface="B Kamran" panose="00000400000000000000" pitchFamily="2" charset="-78"/>
              </a:rPr>
              <a:t>inserted</a:t>
            </a:r>
            <a:r>
              <a:rPr lang="fa-IR" sz="2400" b="1" dirty="0" smtClean="0">
                <a:cs typeface="B Kamran" panose="00000400000000000000" pitchFamily="2" charset="-78"/>
              </a:rPr>
              <a:t> و </a:t>
            </a:r>
            <a:r>
              <a:rPr lang="en-US" sz="2400" b="1" dirty="0" smtClean="0">
                <a:cs typeface="B Kamran" panose="00000400000000000000" pitchFamily="2" charset="-78"/>
              </a:rPr>
              <a:t>deleted</a:t>
            </a:r>
            <a:r>
              <a:rPr lang="fa-IR" sz="2400" b="1" dirty="0" smtClean="0">
                <a:cs typeface="B Kamran" panose="00000400000000000000" pitchFamily="2" charset="-78"/>
              </a:rPr>
              <a:t> وجود دارند که دارای ساختار مشابه جدول اصلی هستند و می توان تمام و يا بعضی از فيلدهای آن را انتخاب کرد. جدول </a:t>
            </a:r>
            <a:r>
              <a:rPr lang="en-US" sz="2400" b="1" dirty="0" smtClean="0">
                <a:cs typeface="B Kamran" panose="00000400000000000000" pitchFamily="2" charset="-78"/>
              </a:rPr>
              <a:t>inserted</a:t>
            </a:r>
            <a:r>
              <a:rPr lang="fa-IR" sz="2400" b="1" dirty="0" smtClean="0">
                <a:cs typeface="B Kamran" panose="00000400000000000000" pitchFamily="2" charset="-78"/>
              </a:rPr>
              <a:t> حاو</a:t>
            </a:r>
            <a:r>
              <a:rPr lang="fa-IR" sz="2400" b="1" dirty="0">
                <a:cs typeface="B Kamran" panose="00000400000000000000" pitchFamily="2" charset="-78"/>
              </a:rPr>
              <a:t>ی</a:t>
            </a:r>
            <a:r>
              <a:rPr lang="fa-IR" sz="2400" b="1" dirty="0" smtClean="0">
                <a:cs typeface="B Kamran" panose="00000400000000000000" pitchFamily="2" charset="-78"/>
              </a:rPr>
              <a:t> مقادير جديد و به روز شده است و جدول </a:t>
            </a:r>
            <a:r>
              <a:rPr lang="en-US" sz="2400" b="1" dirty="0" smtClean="0">
                <a:cs typeface="B Kamran" panose="00000400000000000000" pitchFamily="2" charset="-78"/>
              </a:rPr>
              <a:t>deleted</a:t>
            </a:r>
            <a:r>
              <a:rPr lang="fa-IR" sz="2400" b="1" dirty="0" smtClean="0">
                <a:cs typeface="B Kamran" panose="00000400000000000000" pitchFamily="2" charset="-78"/>
              </a:rPr>
              <a:t> مقادير قبلی را دارد.</a:t>
            </a:r>
          </a:p>
          <a:p>
            <a:pPr algn="r" rt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128" y="3081655"/>
            <a:ext cx="8896350" cy="1009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05003" y="170694"/>
            <a:ext cx="28584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u="sng" dirty="0" smtClean="0">
                <a:solidFill>
                  <a:schemeClr val="accent2"/>
                </a:solidFill>
                <a:cs typeface="B Kamran" panose="00000400000000000000" pitchFamily="2" charset="-78"/>
              </a:rPr>
              <a:t>عبارت </a:t>
            </a:r>
            <a:r>
              <a:rPr lang="en-US" sz="4000" b="1" u="sng" dirty="0" smtClean="0">
                <a:solidFill>
                  <a:schemeClr val="accent2"/>
                </a:solidFill>
                <a:cs typeface="B Kamran" panose="00000400000000000000" pitchFamily="2" charset="-78"/>
              </a:rPr>
              <a:t>output</a:t>
            </a:r>
            <a:endParaRPr lang="en-US" sz="4000" b="1" u="sng" dirty="0">
              <a:solidFill>
                <a:schemeClr val="accent2"/>
              </a:solidFill>
              <a:cs typeface="B Kamra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D89E1-045B-4EFB-8484-77B71967557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1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7" y="484632"/>
            <a:ext cx="10720075" cy="420040"/>
          </a:xfrm>
        </p:spPr>
        <p:txBody>
          <a:bodyPr>
            <a:normAutofit fontScale="90000"/>
          </a:bodyPr>
          <a:lstStyle/>
          <a:p>
            <a:pPr algn="r" rtl="1"/>
            <a:r>
              <a:rPr lang="fa-IR" sz="4000" b="1" u="sng" dirty="0" smtClean="0">
                <a:solidFill>
                  <a:schemeClr val="accent2"/>
                </a:solidFill>
                <a:cs typeface="B Kamran" panose="00000400000000000000" pitchFamily="2" charset="-78"/>
              </a:rPr>
              <a:t>مثال استفاده از </a:t>
            </a:r>
            <a:r>
              <a:rPr lang="en-US" sz="4000" b="1" u="sng" dirty="0" smtClean="0">
                <a:solidFill>
                  <a:schemeClr val="accent2"/>
                </a:solidFill>
                <a:cs typeface="B Kamran" panose="00000400000000000000" pitchFamily="2" charset="-78"/>
              </a:rPr>
              <a:t>output</a:t>
            </a:r>
            <a:endParaRPr lang="en-US" sz="4000" b="1" u="sng" dirty="0">
              <a:solidFill>
                <a:schemeClr val="accent2"/>
              </a:solidFill>
              <a:cs typeface="B Kamra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157591"/>
            <a:ext cx="10058400" cy="5014609"/>
          </a:xfrm>
        </p:spPr>
        <p:txBody>
          <a:bodyPr>
            <a:normAutofit fontScale="70000" lnSpcReduction="20000"/>
          </a:bodyPr>
          <a:lstStyle/>
          <a:p>
            <a:pPr algn="r" rtl="1"/>
            <a:endParaRPr lang="en-US" dirty="0" smtClean="0"/>
          </a:p>
          <a:p>
            <a:pPr marL="0" indent="0" algn="r" rtl="1">
              <a:buNone/>
            </a:pPr>
            <a:endParaRPr lang="en-US" dirty="0"/>
          </a:p>
          <a:p>
            <a:pPr algn="r" rtl="1"/>
            <a:r>
              <a:rPr lang="fa-IR" sz="2400" b="1" dirty="0" smtClean="0">
                <a:cs typeface="B Kamran" panose="00000400000000000000" pitchFamily="2" charset="-78"/>
              </a:rPr>
              <a:t>می خواهيم به قايق هايی که رتبه ی کم تر از 10 دارند، دو رتبه اضافه کنيم و سپس ليستی از رتبه های فعلی و قبلی رکوردهای تغيير کرده را برگردانيم: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declare</a:t>
            </a:r>
            <a:r>
              <a:rPr lang="en-US" sz="2400" dirty="0">
                <a:solidFill>
                  <a:prstClr val="black"/>
                </a:solidFill>
              </a:rPr>
              <a:t> @temp </a:t>
            </a:r>
            <a:r>
              <a:rPr lang="en-US" sz="2400" dirty="0">
                <a:solidFill>
                  <a:srgbClr val="0000FF"/>
                </a:solidFill>
              </a:rPr>
              <a:t>table</a:t>
            </a:r>
            <a:r>
              <a:rPr lang="en-US" sz="2400" dirty="0">
                <a:solidFill>
                  <a:srgbClr val="808080"/>
                </a:solidFill>
              </a:rPr>
              <a:t>(</a:t>
            </a:r>
          </a:p>
          <a:p>
            <a:pPr marL="0" indent="0">
              <a:buNone/>
            </a:pPr>
            <a:r>
              <a:rPr lang="en-US" sz="2400" dirty="0" err="1">
                <a:solidFill>
                  <a:prstClr val="black"/>
                </a:solidFill>
              </a:rPr>
              <a:t>nameb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varchar</a:t>
            </a:r>
            <a:r>
              <a:rPr lang="en-US" sz="2400" dirty="0">
                <a:solidFill>
                  <a:srgbClr val="808080"/>
                </a:solidFill>
              </a:rPr>
              <a:t>(</a:t>
            </a:r>
            <a:r>
              <a:rPr lang="en-US" sz="2400" dirty="0">
                <a:solidFill>
                  <a:prstClr val="black"/>
                </a:solidFill>
              </a:rPr>
              <a:t>20</a:t>
            </a:r>
            <a:r>
              <a:rPr lang="en-US" sz="2400" dirty="0">
                <a:solidFill>
                  <a:srgbClr val="808080"/>
                </a:solidFill>
              </a:rPr>
              <a:t>),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</a:rPr>
              <a:t>color </a:t>
            </a:r>
            <a:r>
              <a:rPr lang="en-US" sz="2400" dirty="0" err="1">
                <a:solidFill>
                  <a:srgbClr val="0000FF"/>
                </a:solidFill>
              </a:rPr>
              <a:t>varchar</a:t>
            </a:r>
            <a:r>
              <a:rPr lang="en-US" sz="2400" dirty="0">
                <a:solidFill>
                  <a:srgbClr val="808080"/>
                </a:solidFill>
              </a:rPr>
              <a:t>(</a:t>
            </a:r>
            <a:r>
              <a:rPr lang="en-US" sz="2400" dirty="0">
                <a:solidFill>
                  <a:prstClr val="black"/>
                </a:solidFill>
              </a:rPr>
              <a:t>20</a:t>
            </a:r>
            <a:r>
              <a:rPr lang="en-US" sz="2400" dirty="0">
                <a:solidFill>
                  <a:srgbClr val="808080"/>
                </a:solidFill>
              </a:rPr>
              <a:t>),</a:t>
            </a:r>
          </a:p>
          <a:p>
            <a:pPr marL="0" indent="0">
              <a:buNone/>
            </a:pPr>
            <a:r>
              <a:rPr lang="en-US" sz="2400" dirty="0" err="1">
                <a:solidFill>
                  <a:prstClr val="black"/>
                </a:solidFill>
              </a:rPr>
              <a:t>old_rank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srgbClr val="808080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2400" dirty="0" err="1">
                <a:solidFill>
                  <a:prstClr val="black"/>
                </a:solidFill>
              </a:rPr>
              <a:t>new_rank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srgbClr val="80808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update</a:t>
            </a:r>
            <a:r>
              <a:rPr lang="en-US" sz="2400" dirty="0">
                <a:solidFill>
                  <a:prstClr val="black"/>
                </a:solidFill>
              </a:rPr>
              <a:t> session3_DB</a:t>
            </a:r>
            <a:r>
              <a:rPr lang="en-US" sz="2400" dirty="0">
                <a:solidFill>
                  <a:srgbClr val="808080"/>
                </a:solidFill>
              </a:rPr>
              <a:t>.</a:t>
            </a:r>
            <a:r>
              <a:rPr lang="en-US" sz="2400" dirty="0">
                <a:solidFill>
                  <a:prstClr val="black"/>
                </a:solidFill>
              </a:rPr>
              <a:t>dbo</a:t>
            </a:r>
            <a:r>
              <a:rPr lang="en-US" sz="2400" dirty="0">
                <a:solidFill>
                  <a:srgbClr val="808080"/>
                </a:solidFill>
              </a:rPr>
              <a:t>.</a:t>
            </a:r>
            <a:r>
              <a:rPr lang="en-US" sz="2400" dirty="0">
                <a:solidFill>
                  <a:prstClr val="black"/>
                </a:solidFill>
              </a:rPr>
              <a:t>tblBoat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set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boatrank</a:t>
            </a:r>
            <a:r>
              <a:rPr lang="en-US" sz="2400" dirty="0">
                <a:solidFill>
                  <a:srgbClr val="808080"/>
                </a:solidFill>
              </a:rPr>
              <a:t>=</a:t>
            </a:r>
            <a:r>
              <a:rPr lang="en-US" sz="2400" dirty="0">
                <a:solidFill>
                  <a:prstClr val="black"/>
                </a:solidFill>
              </a:rPr>
              <a:t>boatrank</a:t>
            </a:r>
            <a:r>
              <a:rPr lang="en-US" sz="2400" dirty="0">
                <a:solidFill>
                  <a:srgbClr val="808080"/>
                </a:solidFill>
              </a:rPr>
              <a:t>+</a:t>
            </a:r>
            <a:r>
              <a:rPr lang="en-US" sz="2400" dirty="0">
                <a:solidFill>
                  <a:prstClr val="black"/>
                </a:solidFill>
              </a:rPr>
              <a:t>2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output</a:t>
            </a:r>
            <a:r>
              <a:rPr lang="en-US" sz="2400" dirty="0">
                <a:solidFill>
                  <a:prstClr val="black"/>
                </a:solidFill>
              </a:rPr>
              <a:t> inserted</a:t>
            </a:r>
            <a:r>
              <a:rPr lang="en-US" sz="2400" dirty="0">
                <a:solidFill>
                  <a:srgbClr val="808080"/>
                </a:solidFill>
              </a:rPr>
              <a:t>.</a:t>
            </a:r>
            <a:r>
              <a:rPr lang="en-US" sz="2400" dirty="0">
                <a:solidFill>
                  <a:prstClr val="black"/>
                </a:solidFill>
              </a:rPr>
              <a:t>boatname</a:t>
            </a:r>
            <a:r>
              <a:rPr lang="en-US" sz="2400" dirty="0">
                <a:solidFill>
                  <a:srgbClr val="808080"/>
                </a:solidFill>
              </a:rPr>
              <a:t>,</a:t>
            </a:r>
            <a:r>
              <a:rPr lang="en-US" sz="2400" dirty="0">
                <a:solidFill>
                  <a:prstClr val="black"/>
                </a:solidFill>
              </a:rPr>
              <a:t>inserted</a:t>
            </a:r>
            <a:r>
              <a:rPr lang="en-US" sz="2400" dirty="0">
                <a:solidFill>
                  <a:srgbClr val="808080"/>
                </a:solidFill>
              </a:rPr>
              <a:t>.</a:t>
            </a:r>
            <a:r>
              <a:rPr lang="en-US" sz="2400" dirty="0">
                <a:solidFill>
                  <a:prstClr val="black"/>
                </a:solidFill>
              </a:rPr>
              <a:t>boatcolor</a:t>
            </a:r>
            <a:r>
              <a:rPr lang="en-US" sz="2400" dirty="0">
                <a:solidFill>
                  <a:srgbClr val="808080"/>
                </a:solidFill>
              </a:rPr>
              <a:t>,</a:t>
            </a:r>
            <a:r>
              <a:rPr lang="en-US" sz="2400" dirty="0">
                <a:solidFill>
                  <a:prstClr val="black"/>
                </a:solidFill>
              </a:rPr>
              <a:t>deleted</a:t>
            </a:r>
            <a:r>
              <a:rPr lang="en-US" sz="2400" dirty="0">
                <a:solidFill>
                  <a:srgbClr val="808080"/>
                </a:solidFill>
              </a:rPr>
              <a:t>.</a:t>
            </a:r>
            <a:r>
              <a:rPr lang="en-US" sz="2400" dirty="0">
                <a:solidFill>
                  <a:prstClr val="black"/>
                </a:solidFill>
              </a:rPr>
              <a:t>boatrank</a:t>
            </a:r>
            <a:r>
              <a:rPr lang="en-US" sz="2400" dirty="0">
                <a:solidFill>
                  <a:srgbClr val="808080"/>
                </a:solidFill>
              </a:rPr>
              <a:t>,</a:t>
            </a:r>
            <a:r>
              <a:rPr lang="en-US" sz="2400" dirty="0">
                <a:solidFill>
                  <a:prstClr val="black"/>
                </a:solidFill>
              </a:rPr>
              <a:t>inserted</a:t>
            </a:r>
            <a:r>
              <a:rPr lang="en-US" sz="2400" dirty="0">
                <a:solidFill>
                  <a:srgbClr val="808080"/>
                </a:solidFill>
              </a:rPr>
              <a:t>.</a:t>
            </a:r>
            <a:r>
              <a:rPr lang="en-US" sz="2400" dirty="0">
                <a:solidFill>
                  <a:prstClr val="black"/>
                </a:solidFill>
              </a:rPr>
              <a:t>boatrank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into</a:t>
            </a:r>
            <a:r>
              <a:rPr lang="en-US" sz="2400" dirty="0">
                <a:solidFill>
                  <a:prstClr val="black"/>
                </a:solidFill>
              </a:rPr>
              <a:t> @temp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where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boatrank</a:t>
            </a:r>
            <a:r>
              <a:rPr lang="en-US" sz="2400" dirty="0">
                <a:solidFill>
                  <a:srgbClr val="808080"/>
                </a:solidFill>
              </a:rPr>
              <a:t>&lt;</a:t>
            </a:r>
            <a:r>
              <a:rPr lang="en-US" sz="2400" dirty="0">
                <a:solidFill>
                  <a:prstClr val="black"/>
                </a:solidFill>
              </a:rPr>
              <a:t>10</a:t>
            </a:r>
            <a:r>
              <a:rPr lang="en-US" sz="2400" dirty="0">
                <a:solidFill>
                  <a:srgbClr val="80808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select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808080"/>
                </a:solidFill>
              </a:rPr>
              <a:t>*</a:t>
            </a:r>
            <a:r>
              <a:rPr lang="en-US" sz="2400" dirty="0">
                <a:solidFill>
                  <a:srgbClr val="0000FF"/>
                </a:solidFill>
              </a:rPr>
              <a:t>from</a:t>
            </a:r>
            <a:r>
              <a:rPr lang="en-US" sz="2400" dirty="0">
                <a:solidFill>
                  <a:prstClr val="black"/>
                </a:solidFill>
              </a:rPr>
              <a:t> @temp</a:t>
            </a:r>
            <a:r>
              <a:rPr lang="en-US" sz="2400" dirty="0">
                <a:solidFill>
                  <a:srgbClr val="808080"/>
                </a:solidFill>
              </a:rPr>
              <a:t>;</a:t>
            </a:r>
            <a:endParaRPr lang="en-US" sz="2400" b="1" dirty="0">
              <a:cs typeface="B Kamr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113" t="14701" r="54999" b="74192"/>
          <a:stretch/>
        </p:blipFill>
        <p:spPr>
          <a:xfrm>
            <a:off x="758758" y="637161"/>
            <a:ext cx="4031836" cy="10408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8031" t="56702" r="63538" b="33085"/>
          <a:stretch/>
        </p:blipFill>
        <p:spPr>
          <a:xfrm>
            <a:off x="7354112" y="3151762"/>
            <a:ext cx="2247090" cy="77821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D89E1-045B-4EFB-8484-77B71967557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2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142982" cy="624078"/>
          </a:xfrm>
        </p:spPr>
        <p:txBody>
          <a:bodyPr>
            <a:normAutofit/>
          </a:bodyPr>
          <a:lstStyle/>
          <a:p>
            <a:pPr algn="r" rtl="1"/>
            <a:r>
              <a:rPr lang="en-US" sz="3600" u="sng" dirty="0" smtClean="0">
                <a:solidFill>
                  <a:schemeClr val="accent2"/>
                </a:solidFill>
              </a:rPr>
              <a:t>transaction</a:t>
            </a:r>
            <a:endParaRPr lang="en-US" sz="3600" u="sng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257300"/>
            <a:ext cx="10847070" cy="4914900"/>
          </a:xfrm>
        </p:spPr>
        <p:txBody>
          <a:bodyPr/>
          <a:lstStyle/>
          <a:p>
            <a:pPr marL="0" indent="0" algn="r" rtl="1">
              <a:buNone/>
            </a:pPr>
            <a:r>
              <a:rPr lang="fa-IR" sz="2400" b="1" dirty="0" smtClean="0">
                <a:cs typeface="B Kamran" panose="00000400000000000000" pitchFamily="2" charset="-78"/>
              </a:rPr>
              <a:t>مجموعه ای از دستورات که همگی با هم اجرا می شوند.</a:t>
            </a:r>
          </a:p>
          <a:p>
            <a:pPr marL="0" indent="0" algn="r" rtl="1">
              <a:buNone/>
            </a:pPr>
            <a:r>
              <a:rPr lang="en-US" sz="2400" b="1" dirty="0" smtClean="0">
                <a:cs typeface="B Kamran" panose="00000400000000000000" pitchFamily="2" charset="-78"/>
              </a:rPr>
              <a:t>Transaction</a:t>
            </a:r>
            <a:r>
              <a:rPr lang="fa-IR" sz="2400" b="1" dirty="0" smtClean="0">
                <a:cs typeface="B Kamran" panose="00000400000000000000" pitchFamily="2" charset="-78"/>
              </a:rPr>
              <a:t> شامل اجزای زير است:</a:t>
            </a:r>
          </a:p>
          <a:p>
            <a:pPr marL="0" indent="0" algn="r" rtl="1">
              <a:buNone/>
            </a:pPr>
            <a:r>
              <a:rPr lang="fa-IR" sz="2400" b="1" dirty="0" smtClean="0">
                <a:cs typeface="B Kamran" panose="00000400000000000000" pitchFamily="2" charset="-78"/>
              </a:rPr>
              <a:t>1- </a:t>
            </a:r>
            <a:r>
              <a:rPr lang="en-US" sz="2400" b="1" dirty="0" smtClean="0">
                <a:cs typeface="B Kamran" panose="00000400000000000000" pitchFamily="2" charset="-78"/>
              </a:rPr>
              <a:t>Begin </a:t>
            </a:r>
            <a:r>
              <a:rPr lang="en-US" sz="2400" b="1" dirty="0" err="1" smtClean="0">
                <a:cs typeface="B Kamran" panose="00000400000000000000" pitchFamily="2" charset="-78"/>
              </a:rPr>
              <a:t>transaction|tran</a:t>
            </a:r>
            <a:endParaRPr lang="en-US" sz="2400" b="1" dirty="0" smtClean="0">
              <a:cs typeface="B Kamran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sz="2400" b="1" dirty="0" smtClean="0">
                <a:cs typeface="B Kamran" panose="00000400000000000000" pitchFamily="2" charset="-78"/>
              </a:rPr>
              <a:t>2- </a:t>
            </a:r>
            <a:r>
              <a:rPr lang="en-US" sz="2400" b="1" dirty="0" smtClean="0">
                <a:cs typeface="B Kamran" panose="00000400000000000000" pitchFamily="2" charset="-78"/>
              </a:rPr>
              <a:t>commit  transaction</a:t>
            </a:r>
          </a:p>
          <a:p>
            <a:pPr marL="0" indent="0" algn="r" rtl="1">
              <a:buNone/>
            </a:pPr>
            <a:r>
              <a:rPr lang="fa-IR" sz="2400" b="1" dirty="0" smtClean="0">
                <a:cs typeface="B Kamran" panose="00000400000000000000" pitchFamily="2" charset="-78"/>
              </a:rPr>
              <a:t>3-</a:t>
            </a:r>
            <a:r>
              <a:rPr lang="en-US" sz="2400" b="1" dirty="0" smtClean="0">
                <a:cs typeface="B Kamran" panose="00000400000000000000" pitchFamily="2" charset="-78"/>
              </a:rPr>
              <a:t>rollback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Begin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transaction</a:t>
            </a:r>
            <a:r>
              <a:rPr lang="en-US" dirty="0">
                <a:solidFill>
                  <a:prstClr val="black"/>
                </a:solidFill>
              </a:rPr>
              <a:t> t1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insert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into</a:t>
            </a:r>
            <a:r>
              <a:rPr lang="en-US" dirty="0">
                <a:solidFill>
                  <a:prstClr val="black"/>
                </a:solidFill>
              </a:rPr>
              <a:t> session3_DB</a:t>
            </a:r>
            <a:r>
              <a:rPr lang="en-US" dirty="0">
                <a:solidFill>
                  <a:srgbClr val="808080"/>
                </a:solidFill>
              </a:rPr>
              <a:t>.</a:t>
            </a:r>
            <a:r>
              <a:rPr lang="en-US" dirty="0">
                <a:solidFill>
                  <a:prstClr val="black"/>
                </a:solidFill>
              </a:rPr>
              <a:t>dbo</a:t>
            </a:r>
            <a:r>
              <a:rPr lang="en-US" dirty="0">
                <a:solidFill>
                  <a:srgbClr val="808080"/>
                </a:solidFill>
              </a:rPr>
              <a:t>.</a:t>
            </a:r>
            <a:r>
              <a:rPr lang="en-US" dirty="0">
                <a:solidFill>
                  <a:prstClr val="black"/>
                </a:solidFill>
              </a:rPr>
              <a:t>tblBoat</a:t>
            </a:r>
            <a:r>
              <a:rPr lang="en-US" dirty="0">
                <a:solidFill>
                  <a:srgbClr val="808080"/>
                </a:solidFill>
              </a:rPr>
              <a:t>(</a:t>
            </a:r>
            <a:r>
              <a:rPr lang="en-US" dirty="0" err="1">
                <a:solidFill>
                  <a:prstClr val="black"/>
                </a:solidFill>
              </a:rPr>
              <a:t>boatname</a:t>
            </a:r>
            <a:r>
              <a:rPr lang="en-US" dirty="0" err="1">
                <a:solidFill>
                  <a:srgbClr val="808080"/>
                </a:solidFill>
              </a:rPr>
              <a:t>,</a:t>
            </a:r>
            <a:r>
              <a:rPr lang="en-US" dirty="0" err="1">
                <a:solidFill>
                  <a:prstClr val="black"/>
                </a:solidFill>
              </a:rPr>
              <a:t>boatcolor</a:t>
            </a:r>
            <a:r>
              <a:rPr lang="en-US" dirty="0" err="1">
                <a:solidFill>
                  <a:srgbClr val="808080"/>
                </a:solidFill>
              </a:rPr>
              <a:t>,</a:t>
            </a:r>
            <a:r>
              <a:rPr lang="en-US" dirty="0" err="1">
                <a:solidFill>
                  <a:prstClr val="black"/>
                </a:solidFill>
              </a:rPr>
              <a:t>boatrank</a:t>
            </a:r>
            <a:r>
              <a:rPr lang="en-US" dirty="0">
                <a:solidFill>
                  <a:srgbClr val="808080"/>
                </a:solidFill>
              </a:rPr>
              <a:t>)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values</a:t>
            </a:r>
            <a:r>
              <a:rPr lang="en-US" dirty="0">
                <a:solidFill>
                  <a:srgbClr val="808080"/>
                </a:solidFill>
              </a:rPr>
              <a:t>(</a:t>
            </a:r>
            <a:r>
              <a:rPr lang="en-US" dirty="0" smtClean="0">
                <a:solidFill>
                  <a:srgbClr val="FF0000"/>
                </a:solidFill>
              </a:rPr>
              <a:t>'R12'</a:t>
            </a:r>
            <a:r>
              <a:rPr lang="en-US" dirty="0" smtClean="0">
                <a:solidFill>
                  <a:srgbClr val="808080"/>
                </a:solidFill>
              </a:rPr>
              <a:t>,</a:t>
            </a:r>
            <a:r>
              <a:rPr lang="en-US" dirty="0" smtClean="0">
                <a:solidFill>
                  <a:srgbClr val="FF0000"/>
                </a:solidFill>
              </a:rPr>
              <a:t>‘yellow'</a:t>
            </a:r>
            <a:r>
              <a:rPr lang="en-US" dirty="0" smtClean="0">
                <a:solidFill>
                  <a:srgbClr val="808080"/>
                </a:solidFill>
              </a:rPr>
              <a:t>,</a:t>
            </a:r>
            <a:r>
              <a:rPr lang="en-US" dirty="0" smtClean="0">
                <a:solidFill>
                  <a:prstClr val="black"/>
                </a:solidFill>
              </a:rPr>
              <a:t>19</a:t>
            </a:r>
            <a:r>
              <a:rPr lang="en-US" dirty="0" smtClean="0">
                <a:solidFill>
                  <a:srgbClr val="808080"/>
                </a:solidFill>
              </a:rPr>
              <a:t>);</a:t>
            </a:r>
            <a:endParaRPr lang="en-US" dirty="0">
              <a:solidFill>
                <a:srgbClr val="80808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select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*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prstClr val="black"/>
                </a:solidFill>
              </a:rPr>
              <a:t> session3_DB</a:t>
            </a:r>
            <a:r>
              <a:rPr lang="en-US" dirty="0">
                <a:solidFill>
                  <a:srgbClr val="808080"/>
                </a:solidFill>
              </a:rPr>
              <a:t>.</a:t>
            </a:r>
            <a:r>
              <a:rPr lang="en-US" dirty="0">
                <a:solidFill>
                  <a:prstClr val="black"/>
                </a:solidFill>
              </a:rPr>
              <a:t>dbo</a:t>
            </a:r>
            <a:r>
              <a:rPr lang="en-US" dirty="0">
                <a:solidFill>
                  <a:srgbClr val="808080"/>
                </a:solidFill>
              </a:rPr>
              <a:t>.</a:t>
            </a:r>
            <a:r>
              <a:rPr lang="en-US" dirty="0">
                <a:solidFill>
                  <a:prstClr val="black"/>
                </a:solidFill>
              </a:rPr>
              <a:t>t1</a:t>
            </a:r>
            <a:r>
              <a:rPr lang="en-US" dirty="0">
                <a:solidFill>
                  <a:srgbClr val="80808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select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*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prstClr val="black"/>
                </a:solidFill>
              </a:rPr>
              <a:t> session3_DB</a:t>
            </a:r>
            <a:r>
              <a:rPr lang="en-US" dirty="0">
                <a:solidFill>
                  <a:srgbClr val="808080"/>
                </a:solidFill>
              </a:rPr>
              <a:t>.</a:t>
            </a:r>
            <a:r>
              <a:rPr lang="en-US" dirty="0">
                <a:solidFill>
                  <a:prstClr val="black"/>
                </a:solidFill>
              </a:rPr>
              <a:t>dbo</a:t>
            </a:r>
            <a:r>
              <a:rPr lang="en-US" dirty="0">
                <a:solidFill>
                  <a:srgbClr val="808080"/>
                </a:solidFill>
              </a:rPr>
              <a:t>.</a:t>
            </a:r>
            <a:r>
              <a:rPr lang="en-US" dirty="0">
                <a:solidFill>
                  <a:prstClr val="black"/>
                </a:solidFill>
              </a:rPr>
              <a:t>tblBoat</a:t>
            </a:r>
            <a:r>
              <a:rPr lang="en-US" dirty="0">
                <a:solidFill>
                  <a:srgbClr val="80808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commit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transaction</a:t>
            </a:r>
            <a:r>
              <a:rPr lang="en-US" dirty="0">
                <a:solidFill>
                  <a:prstClr val="black"/>
                </a:solidFill>
              </a:rPr>
              <a:t> t1 </a:t>
            </a:r>
            <a:r>
              <a:rPr lang="en-US" dirty="0">
                <a:solidFill>
                  <a:srgbClr val="808080"/>
                </a:solidFill>
              </a:rPr>
              <a:t>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315" y="390664"/>
            <a:ext cx="3833813" cy="60526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D89E1-045B-4EFB-8484-77B71967557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8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732008" cy="649224"/>
          </a:xfrm>
        </p:spPr>
        <p:txBody>
          <a:bodyPr>
            <a:normAutofit/>
          </a:bodyPr>
          <a:lstStyle/>
          <a:p>
            <a:pPr algn="r" rtl="1"/>
            <a:r>
              <a:rPr lang="fa-IR" sz="4000" b="1" dirty="0" smtClean="0">
                <a:solidFill>
                  <a:srgbClr val="C00000"/>
                </a:solidFill>
                <a:cs typeface="2  Kamran" panose="00000400000000000000" pitchFamily="2" charset="-78"/>
              </a:rPr>
              <a:t>دستور</a:t>
            </a:r>
            <a:r>
              <a:rPr lang="fa-IR" sz="4000" dirty="0" smtClean="0">
                <a:solidFill>
                  <a:srgbClr val="C00000"/>
                </a:solidFill>
                <a:cs typeface="2  Kamran" panose="00000400000000000000" pitchFamily="2" charset="-78"/>
              </a:rPr>
              <a:t> </a:t>
            </a:r>
            <a:r>
              <a:rPr lang="en-US" sz="4000" dirty="0" smtClean="0">
                <a:solidFill>
                  <a:srgbClr val="C00000"/>
                </a:solidFill>
                <a:cs typeface="2  Kamran" panose="00000400000000000000" pitchFamily="2" charset="-78"/>
              </a:rPr>
              <a:t>DELETE</a:t>
            </a:r>
            <a:endParaRPr lang="en-US" sz="4000" dirty="0">
              <a:solidFill>
                <a:srgbClr val="C00000"/>
              </a:solidFill>
              <a:cs typeface="2  Kamra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fa-IR" sz="2400" b="1" dirty="0" smtClean="0">
                <a:cs typeface="B Nazanin" panose="00000400000000000000" pitchFamily="2" charset="-78"/>
              </a:rPr>
              <a:t>اين دستور برای حذف يک يا چند رديف جدول استفاده می شود. شکل کلی آن به صورت زير است: </a:t>
            </a:r>
          </a:p>
          <a:p>
            <a:pPr algn="r" rtl="1"/>
            <a:endParaRPr lang="fa-IR" sz="2400" b="1" dirty="0" smtClean="0">
              <a:cs typeface="B Kamran" panose="00000400000000000000" pitchFamily="2" charset="-78"/>
            </a:endParaRPr>
          </a:p>
          <a:p>
            <a:pPr algn="r" rtl="1"/>
            <a:endParaRPr lang="fa-IR" b="1" dirty="0">
              <a:cs typeface="B Kamran" panose="00000400000000000000" pitchFamily="2" charset="-78"/>
            </a:endParaRPr>
          </a:p>
          <a:p>
            <a:pPr algn="r" rtl="1"/>
            <a:endParaRPr lang="fa-IR" b="1" dirty="0" smtClean="0">
              <a:cs typeface="B Kamran" panose="00000400000000000000" pitchFamily="2" charset="-78"/>
            </a:endParaRPr>
          </a:p>
          <a:p>
            <a:pPr algn="r" rtl="1"/>
            <a:endParaRPr lang="fa-IR" b="1" dirty="0">
              <a:cs typeface="B Kamran" panose="00000400000000000000" pitchFamily="2" charset="-78"/>
            </a:endParaRPr>
          </a:p>
          <a:p>
            <a:pPr algn="just" rtl="1"/>
            <a:r>
              <a:rPr lang="fa-IR" sz="2400" b="1" dirty="0" smtClean="0">
                <a:cs typeface="B Nazanin" panose="00000400000000000000" pitchFamily="2" charset="-78"/>
              </a:rPr>
              <a:t>دستور </a:t>
            </a:r>
            <a:r>
              <a:rPr lang="en-US" sz="2400" b="1" dirty="0" smtClean="0">
                <a:cs typeface="B Nazanin" panose="00000400000000000000" pitchFamily="2" charset="-78"/>
              </a:rPr>
              <a:t>truncate </a:t>
            </a:r>
            <a:r>
              <a:rPr lang="fa-IR" sz="2400" b="1" dirty="0" smtClean="0">
                <a:cs typeface="B Nazanin" panose="00000400000000000000" pitchFamily="2" charset="-78"/>
              </a:rPr>
              <a:t> برای حذف تمامی رديف های يک جدول استفاده می شود و نسبت به </a:t>
            </a:r>
            <a:r>
              <a:rPr lang="en-US" sz="2400" b="1" dirty="0" smtClean="0">
                <a:cs typeface="B Nazanin" panose="00000400000000000000" pitchFamily="2" charset="-78"/>
              </a:rPr>
              <a:t>Delete</a:t>
            </a:r>
            <a:r>
              <a:rPr lang="fa-IR" sz="2400" b="1" dirty="0" smtClean="0">
                <a:cs typeface="B Nazanin" panose="00000400000000000000" pitchFamily="2" charset="-78"/>
              </a:rPr>
              <a:t> سرعت بيش تری داری.</a:t>
            </a:r>
          </a:p>
          <a:p>
            <a:pPr algn="r" rt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96" y="3243262"/>
            <a:ext cx="3952875" cy="600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098" y="3243262"/>
            <a:ext cx="3867150" cy="51435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D89E1-045B-4EFB-8484-77B7196755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8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148" y="347472"/>
            <a:ext cx="10463022" cy="658368"/>
          </a:xfrm>
        </p:spPr>
        <p:txBody>
          <a:bodyPr>
            <a:normAutofit/>
          </a:bodyPr>
          <a:lstStyle/>
          <a:p>
            <a:pPr algn="r" rtl="1"/>
            <a:r>
              <a:rPr lang="en-US" sz="3600" u="sng" dirty="0" smtClean="0">
                <a:solidFill>
                  <a:schemeClr val="accent2"/>
                </a:solidFill>
              </a:rPr>
              <a:t>Join</a:t>
            </a:r>
            <a:endParaRPr lang="en-US" sz="3600" u="sng" dirty="0">
              <a:solidFill>
                <a:schemeClr val="accent2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63" b="10113"/>
          <a:stretch/>
        </p:blipFill>
        <p:spPr>
          <a:xfrm>
            <a:off x="758826" y="196735"/>
            <a:ext cx="3123094" cy="2846070"/>
          </a:xfrm>
          <a:prstGeom prst="rect">
            <a:avLst/>
          </a:prstGeom>
          <a:ln w="9525">
            <a:solidFill>
              <a:srgbClr val="C00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" b="11389"/>
          <a:stretch/>
        </p:blipFill>
        <p:spPr>
          <a:xfrm>
            <a:off x="4997322" y="3372368"/>
            <a:ext cx="3140838" cy="279252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4" b="9399"/>
          <a:stretch/>
        </p:blipFill>
        <p:spPr>
          <a:xfrm>
            <a:off x="727406" y="3303767"/>
            <a:ext cx="3154514" cy="289492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1" b="9722"/>
          <a:stretch/>
        </p:blipFill>
        <p:spPr>
          <a:xfrm>
            <a:off x="4997322" y="196785"/>
            <a:ext cx="3140838" cy="284602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D89E1-045B-4EFB-8484-77B7196755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6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427208" cy="795528"/>
          </a:xfrm>
        </p:spPr>
        <p:txBody>
          <a:bodyPr>
            <a:normAutofit/>
          </a:bodyPr>
          <a:lstStyle/>
          <a:p>
            <a:pPr algn="r" rtl="1"/>
            <a:r>
              <a:rPr lang="en-US" sz="4000" dirty="0">
                <a:solidFill>
                  <a:srgbClr val="C00000"/>
                </a:solidFill>
              </a:rPr>
              <a:t>Transact-SQL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706880"/>
            <a:ext cx="10427208" cy="4465320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2400" b="1" dirty="0">
                <a:cs typeface="B Kamran" panose="00000400000000000000" pitchFamily="2" charset="-78"/>
              </a:rPr>
              <a:t>یک زبان پرس و جو استاندارد است که برای واکشی اطلاعات از آن استفاده می شود.</a:t>
            </a:r>
            <a:endParaRPr lang="en-US" sz="2400" b="1" dirty="0">
              <a:cs typeface="B Kamran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sz="2400" b="1" dirty="0">
                <a:cs typeface="B Kamran" panose="00000400000000000000" pitchFamily="2" charset="-78"/>
              </a:rPr>
              <a:t>دارای قابلیت های بیشتری نسبت به </a:t>
            </a:r>
            <a:r>
              <a:rPr lang="en-US" sz="2400" b="1" dirty="0">
                <a:cs typeface="B Kamran" panose="00000400000000000000" pitchFamily="2" charset="-78"/>
              </a:rPr>
              <a:t>SQL</a:t>
            </a:r>
            <a:r>
              <a:rPr lang="fa-IR" sz="2400" b="1" dirty="0">
                <a:cs typeface="B Kamran" panose="00000400000000000000" pitchFamily="2" charset="-78"/>
              </a:rPr>
              <a:t> </a:t>
            </a:r>
            <a:r>
              <a:rPr lang="fa-IR" sz="2400" b="1" dirty="0" smtClean="0">
                <a:cs typeface="B Kamran" panose="00000400000000000000" pitchFamily="2" charset="-78"/>
              </a:rPr>
              <a:t>است:</a:t>
            </a:r>
          </a:p>
          <a:p>
            <a:pPr algn="r" rtl="1"/>
            <a:r>
              <a:rPr lang="fa-IR" sz="2400" b="1" dirty="0">
                <a:cs typeface="B Kamran" panose="00000400000000000000" pitchFamily="2" charset="-78"/>
              </a:rPr>
              <a:t>برنامه نویسی رویه ای</a:t>
            </a:r>
          </a:p>
          <a:p>
            <a:pPr algn="r" rtl="1"/>
            <a:r>
              <a:rPr lang="fa-IR" sz="2400" b="1" dirty="0">
                <a:cs typeface="B Kamran" panose="00000400000000000000" pitchFamily="2" charset="-78"/>
              </a:rPr>
              <a:t>تعریف متغیر محلی</a:t>
            </a:r>
          </a:p>
          <a:p>
            <a:pPr algn="r" rtl="1"/>
            <a:endParaRPr lang="fa-IR" sz="2400" dirty="0" smtClean="0">
              <a:cs typeface="B Kamran" panose="00000400000000000000" pitchFamily="2" charset="-78"/>
            </a:endParaRPr>
          </a:p>
          <a:p>
            <a:endParaRPr lang="en-US" sz="2400" dirty="0">
              <a:cs typeface="B Kamra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D89E1-045B-4EFB-8484-77B7196755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9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756392" cy="502920"/>
          </a:xfrm>
        </p:spPr>
        <p:txBody>
          <a:bodyPr>
            <a:normAutofit fontScale="90000"/>
          </a:bodyPr>
          <a:lstStyle/>
          <a:p>
            <a:pPr algn="r" rtl="1"/>
            <a:r>
              <a:rPr lang="fa-IR" sz="4000" b="1" dirty="0" smtClean="0">
                <a:solidFill>
                  <a:srgbClr val="C00000"/>
                </a:solidFill>
                <a:cs typeface="B Kamran" panose="00000400000000000000" pitchFamily="2" charset="-78"/>
              </a:rPr>
              <a:t>تعريف متغير</a:t>
            </a:r>
            <a:endParaRPr lang="en-US" sz="4000" b="1" dirty="0">
              <a:solidFill>
                <a:srgbClr val="C00000"/>
              </a:solidFill>
              <a:cs typeface="B Kamra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16736"/>
            <a:ext cx="10866120" cy="4855464"/>
          </a:xfrm>
        </p:spPr>
        <p:txBody>
          <a:bodyPr>
            <a:normAutofit/>
          </a:bodyPr>
          <a:lstStyle/>
          <a:p>
            <a:pPr algn="just" rtl="1"/>
            <a:r>
              <a:rPr lang="fa-IR" sz="2400" b="1" dirty="0" smtClean="0">
                <a:cs typeface="B Kamran" panose="00000400000000000000" pitchFamily="2" charset="-78"/>
              </a:rPr>
              <a:t>زبان </a:t>
            </a:r>
            <a:r>
              <a:rPr lang="en-US" sz="2400" b="1" dirty="0" smtClean="0">
                <a:cs typeface="B Kamran" panose="00000400000000000000" pitchFamily="2" charset="-78"/>
              </a:rPr>
              <a:t>T-SQL</a:t>
            </a:r>
            <a:r>
              <a:rPr lang="fa-IR" sz="2400" b="1" dirty="0" smtClean="0">
                <a:cs typeface="B Kamran" panose="00000400000000000000" pitchFamily="2" charset="-78"/>
              </a:rPr>
              <a:t> امکان تعريف متغيرها برای استفاده در رويه های پرس و جو فراهم می آورد:</a:t>
            </a:r>
          </a:p>
          <a:p>
            <a:pPr algn="just" rtl="1"/>
            <a:r>
              <a:rPr lang="fa-IR" sz="2400" b="1" dirty="0">
                <a:cs typeface="B Kamran" panose="00000400000000000000" pitchFamily="2" charset="-78"/>
              </a:rPr>
              <a:t>تعریف متغیر : یکی از اشیا در </a:t>
            </a:r>
            <a:r>
              <a:rPr lang="en-US" sz="2400" b="1" dirty="0">
                <a:cs typeface="B Kamran" panose="00000400000000000000" pitchFamily="2" charset="-78"/>
              </a:rPr>
              <a:t>SQL Server </a:t>
            </a:r>
            <a:r>
              <a:rPr lang="fa-IR" sz="2400" b="1" dirty="0">
                <a:cs typeface="B Kamran" panose="00000400000000000000" pitchFamily="2" charset="-78"/>
              </a:rPr>
              <a:t>است که برای حمل و نگهداری مقادیر مفرد </a:t>
            </a:r>
            <a:r>
              <a:rPr lang="fa-IR" sz="2400" b="1" dirty="0" smtClean="0">
                <a:cs typeface="B Kamran" panose="00000400000000000000" pitchFamily="2" charset="-78"/>
              </a:rPr>
              <a:t>به </a:t>
            </a:r>
            <a:r>
              <a:rPr lang="fa-IR" sz="2400" b="1" dirty="0">
                <a:cs typeface="B Kamran" panose="00000400000000000000" pitchFamily="2" charset="-78"/>
              </a:rPr>
              <a:t>کار می روند .</a:t>
            </a:r>
          </a:p>
          <a:p>
            <a:pPr algn="r" rtl="1"/>
            <a:endParaRPr lang="fa-IR" sz="2400" b="1" dirty="0">
              <a:cs typeface="B Kamran" panose="00000400000000000000" pitchFamily="2" charset="-78"/>
            </a:endParaRPr>
          </a:p>
          <a:p>
            <a:pPr algn="r" rtl="1"/>
            <a:r>
              <a:rPr lang="fa-IR" sz="2400" b="1" dirty="0">
                <a:cs typeface="B Kamran" panose="00000400000000000000" pitchFamily="2" charset="-78"/>
              </a:rPr>
              <a:t>از علامت @ به منظور معرفی یک متغیر استفاده می شود </a:t>
            </a:r>
            <a:r>
              <a:rPr lang="fa-IR" sz="2400" b="1" dirty="0" smtClean="0">
                <a:cs typeface="B Kamran" panose="00000400000000000000" pitchFamily="2" charset="-78"/>
              </a:rPr>
              <a:t>.</a:t>
            </a:r>
          </a:p>
          <a:p>
            <a:pPr algn="r" rtl="1"/>
            <a:r>
              <a:rPr lang="fa-IR" sz="2400" b="1" dirty="0">
                <a:cs typeface="B Kamran" panose="00000400000000000000" pitchFamily="2" charset="-78"/>
              </a:rPr>
              <a:t>برای تعریف یک متغیر از قالب زیر استفاده می شود :</a:t>
            </a:r>
          </a:p>
          <a:p>
            <a:pPr marL="0" indent="0">
              <a:buNone/>
            </a:pPr>
            <a:r>
              <a:rPr lang="en-US" sz="2400" b="1" dirty="0" smtClean="0">
                <a:cs typeface="B Kamran" panose="00000400000000000000" pitchFamily="2" charset="-78"/>
              </a:rPr>
              <a:t>Declare</a:t>
            </a:r>
            <a:r>
              <a:rPr lang="fa-IR" sz="2400" b="1" dirty="0" smtClean="0">
                <a:cs typeface="B Kamran" panose="00000400000000000000" pitchFamily="2" charset="-78"/>
              </a:rPr>
              <a:t>  </a:t>
            </a:r>
            <a:r>
              <a:rPr lang="en-US" sz="2400" b="1" dirty="0" smtClean="0">
                <a:cs typeface="B Kamran" panose="00000400000000000000" pitchFamily="2" charset="-78"/>
              </a:rPr>
              <a:t>@</a:t>
            </a:r>
            <a:r>
              <a:rPr lang="en-US" sz="2400" b="1" dirty="0" err="1" smtClean="0">
                <a:cs typeface="B Kamran" panose="00000400000000000000" pitchFamily="2" charset="-78"/>
              </a:rPr>
              <a:t>VariableName</a:t>
            </a:r>
            <a:endParaRPr lang="en-US" sz="2400" b="1" dirty="0">
              <a:cs typeface="B Kamran" panose="00000400000000000000" pitchFamily="2" charset="-78"/>
            </a:endParaRPr>
          </a:p>
          <a:p>
            <a:pPr algn="r" rtl="1"/>
            <a:r>
              <a:rPr lang="fa-IR" sz="2400" b="1" dirty="0">
                <a:cs typeface="B Kamran" panose="00000400000000000000" pitchFamily="2" charset="-78"/>
              </a:rPr>
              <a:t>برای مقدار دهی به متغیر ها از یکی از قالب های زیر استفاده می شود :</a:t>
            </a:r>
          </a:p>
          <a:p>
            <a:pPr marL="0" indent="0">
              <a:buNone/>
            </a:pPr>
            <a:r>
              <a:rPr lang="en-US" sz="2400" b="1" dirty="0">
                <a:cs typeface="B Kamran" panose="00000400000000000000" pitchFamily="2" charset="-78"/>
              </a:rPr>
              <a:t>Select   </a:t>
            </a:r>
            <a:r>
              <a:rPr lang="en-US" sz="2400" b="1" dirty="0" smtClean="0">
                <a:cs typeface="B Kamran" panose="00000400000000000000" pitchFamily="2" charset="-78"/>
              </a:rPr>
              <a:t>@</a:t>
            </a:r>
            <a:r>
              <a:rPr lang="en-US" sz="2400" b="1" dirty="0" err="1">
                <a:cs typeface="B Kamran" panose="00000400000000000000" pitchFamily="2" charset="-78"/>
              </a:rPr>
              <a:t>VariableName</a:t>
            </a:r>
            <a:r>
              <a:rPr lang="en-US" sz="2400" b="1" dirty="0">
                <a:cs typeface="B Kamran" panose="00000400000000000000" pitchFamily="2" charset="-78"/>
              </a:rPr>
              <a:t>  =   Value</a:t>
            </a:r>
          </a:p>
          <a:p>
            <a:pPr marL="0" indent="0">
              <a:buNone/>
            </a:pPr>
            <a:r>
              <a:rPr lang="en-US" sz="2400" b="1" dirty="0" smtClean="0">
                <a:cs typeface="B Kamran" panose="00000400000000000000" pitchFamily="2" charset="-78"/>
              </a:rPr>
              <a:t>Set</a:t>
            </a:r>
            <a:r>
              <a:rPr lang="fa-IR" sz="2400" b="1" dirty="0" smtClean="0">
                <a:cs typeface="B Kamran" panose="00000400000000000000" pitchFamily="2" charset="-78"/>
              </a:rPr>
              <a:t>  </a:t>
            </a:r>
            <a:r>
              <a:rPr lang="en-US" sz="2400" b="1" dirty="0" smtClean="0">
                <a:cs typeface="B Kamran" panose="00000400000000000000" pitchFamily="2" charset="-78"/>
              </a:rPr>
              <a:t>@</a:t>
            </a:r>
            <a:r>
              <a:rPr lang="en-US" sz="2400" b="1" dirty="0" err="1" smtClean="0">
                <a:cs typeface="B Kamran" panose="00000400000000000000" pitchFamily="2" charset="-78"/>
              </a:rPr>
              <a:t>VariableName</a:t>
            </a:r>
            <a:r>
              <a:rPr lang="en-US" sz="2400" b="1" dirty="0" smtClean="0">
                <a:cs typeface="B Kamran" panose="00000400000000000000" pitchFamily="2" charset="-78"/>
              </a:rPr>
              <a:t>  </a:t>
            </a:r>
            <a:r>
              <a:rPr lang="en-US" sz="2400" b="1" dirty="0">
                <a:cs typeface="B Kamran" panose="00000400000000000000" pitchFamily="2" charset="-78"/>
              </a:rPr>
              <a:t>=   Value</a:t>
            </a:r>
          </a:p>
          <a:p>
            <a:pPr algn="r" rtl="1"/>
            <a:endParaRPr lang="fa-IR" sz="2400" b="1" dirty="0" smtClean="0">
              <a:cs typeface="B Kamran" panose="00000400000000000000" pitchFamily="2" charset="-78"/>
            </a:endParaRPr>
          </a:p>
          <a:p>
            <a:pPr algn="r" rtl="1"/>
            <a:endParaRPr lang="fa-IR" dirty="0" smtClean="0">
              <a:cs typeface="B Kamran" panose="00000400000000000000" pitchFamily="2" charset="-78"/>
            </a:endParaRPr>
          </a:p>
          <a:p>
            <a:pPr algn="r" rtl="1"/>
            <a:endParaRPr lang="en-US" dirty="0">
              <a:cs typeface="B Kamra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D89E1-045B-4EFB-8484-77B7196755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5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780776" cy="429768"/>
          </a:xfrm>
        </p:spPr>
        <p:txBody>
          <a:bodyPr>
            <a:noAutofit/>
          </a:bodyPr>
          <a:lstStyle/>
          <a:p>
            <a:pPr algn="r" rtl="1"/>
            <a:r>
              <a:rPr lang="fa-IR" sz="4000" b="1" u="sng" dirty="0" smtClean="0">
                <a:solidFill>
                  <a:schemeClr val="accent2"/>
                </a:solidFill>
                <a:cs typeface="B Kamran" panose="00000400000000000000" pitchFamily="2" charset="-78"/>
              </a:rPr>
              <a:t>مثال استفاده از متغيرها</a:t>
            </a:r>
            <a:endParaRPr lang="en-US" sz="4000" b="1" u="sng" dirty="0">
              <a:solidFill>
                <a:schemeClr val="accent2"/>
              </a:solidFill>
              <a:cs typeface="B Kamra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41120"/>
            <a:ext cx="10058400" cy="514807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declare</a:t>
            </a:r>
            <a:r>
              <a:rPr lang="en-US" dirty="0">
                <a:solidFill>
                  <a:prstClr val="black"/>
                </a:solidFill>
              </a:rPr>
              <a:t> @</a:t>
            </a:r>
            <a:r>
              <a:rPr lang="en-US" dirty="0" err="1">
                <a:solidFill>
                  <a:prstClr val="black"/>
                </a:solidFill>
              </a:rPr>
              <a:t>student_name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varchar</a:t>
            </a:r>
            <a:r>
              <a:rPr lang="en-US" dirty="0">
                <a:solidFill>
                  <a:srgbClr val="808080"/>
                </a:solidFill>
              </a:rPr>
              <a:t>(</a:t>
            </a:r>
            <a:r>
              <a:rPr lang="en-US" dirty="0">
                <a:solidFill>
                  <a:prstClr val="black"/>
                </a:solidFill>
              </a:rPr>
              <a:t>20</a:t>
            </a:r>
            <a:r>
              <a:rPr lang="en-US" dirty="0">
                <a:solidFill>
                  <a:srgbClr val="80808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set</a:t>
            </a:r>
            <a:r>
              <a:rPr lang="en-US" dirty="0">
                <a:solidFill>
                  <a:prstClr val="black"/>
                </a:solidFill>
              </a:rPr>
              <a:t> @</a:t>
            </a:r>
            <a:r>
              <a:rPr lang="en-US" dirty="0" err="1">
                <a:solidFill>
                  <a:prstClr val="black"/>
                </a:solidFill>
              </a:rPr>
              <a:t>student_name</a:t>
            </a:r>
            <a:r>
              <a:rPr lang="en-US" dirty="0">
                <a:solidFill>
                  <a:srgbClr val="808080"/>
                </a:solidFill>
              </a:rPr>
              <a:t>=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mary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>
                <a:solidFill>
                  <a:srgbClr val="80808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select</a:t>
            </a:r>
            <a:r>
              <a:rPr lang="en-US" dirty="0">
                <a:solidFill>
                  <a:prstClr val="black"/>
                </a:solidFill>
              </a:rPr>
              <a:t> @</a:t>
            </a:r>
            <a:r>
              <a:rPr lang="en-US" dirty="0" err="1">
                <a:solidFill>
                  <a:prstClr val="black"/>
                </a:solidFill>
              </a:rPr>
              <a:t>student_name</a:t>
            </a:r>
            <a:r>
              <a:rPr lang="en-US" dirty="0" smtClean="0">
                <a:solidFill>
                  <a:srgbClr val="808080"/>
                </a:solidFill>
              </a:rPr>
              <a:t>;</a:t>
            </a:r>
            <a:endParaRPr lang="fa-IR" dirty="0" smtClean="0">
              <a:solidFill>
                <a:srgbClr val="808080"/>
              </a:solidFill>
            </a:endParaRPr>
          </a:p>
          <a:p>
            <a:pPr marL="0" indent="0">
              <a:buNone/>
            </a:pPr>
            <a:endParaRPr lang="fa-IR" dirty="0">
              <a:solidFill>
                <a:srgbClr val="80808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declare</a:t>
            </a:r>
            <a:r>
              <a:rPr lang="en-US" dirty="0">
                <a:solidFill>
                  <a:prstClr val="black"/>
                </a:solidFill>
              </a:rPr>
              <a:t> @name </a:t>
            </a:r>
            <a:r>
              <a:rPr lang="en-US" dirty="0" err="1">
                <a:solidFill>
                  <a:srgbClr val="0000FF"/>
                </a:solidFill>
              </a:rPr>
              <a:t>varchar</a:t>
            </a:r>
            <a:r>
              <a:rPr lang="en-US" dirty="0">
                <a:solidFill>
                  <a:srgbClr val="808080"/>
                </a:solidFill>
              </a:rPr>
              <a:t>(</a:t>
            </a:r>
            <a:r>
              <a:rPr lang="en-US" dirty="0">
                <a:solidFill>
                  <a:prstClr val="black"/>
                </a:solidFill>
              </a:rPr>
              <a:t>30</a:t>
            </a:r>
            <a:r>
              <a:rPr lang="en-US" dirty="0">
                <a:solidFill>
                  <a:srgbClr val="80808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select</a:t>
            </a:r>
            <a:r>
              <a:rPr lang="en-US" dirty="0">
                <a:solidFill>
                  <a:prstClr val="black"/>
                </a:solidFill>
              </a:rPr>
              <a:t> @name</a:t>
            </a:r>
            <a:r>
              <a:rPr lang="en-US" dirty="0">
                <a:solidFill>
                  <a:srgbClr val="808080"/>
                </a:solidFill>
              </a:rPr>
              <a:t>=</a:t>
            </a:r>
            <a:r>
              <a:rPr lang="en-US" dirty="0">
                <a:solidFill>
                  <a:prstClr val="black"/>
                </a:solidFill>
              </a:rPr>
              <a:t> names </a:t>
            </a:r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prstClr val="black"/>
                </a:solidFill>
              </a:rPr>
              <a:t> session3_DB</a:t>
            </a:r>
            <a:r>
              <a:rPr lang="en-US" dirty="0">
                <a:solidFill>
                  <a:srgbClr val="808080"/>
                </a:solidFill>
              </a:rPr>
              <a:t>.</a:t>
            </a:r>
            <a:r>
              <a:rPr lang="en-US" dirty="0">
                <a:solidFill>
                  <a:prstClr val="black"/>
                </a:solidFill>
              </a:rPr>
              <a:t>dbo</a:t>
            </a:r>
            <a:r>
              <a:rPr lang="en-US" dirty="0">
                <a:solidFill>
                  <a:srgbClr val="808080"/>
                </a:solidFill>
              </a:rPr>
              <a:t>.</a:t>
            </a:r>
            <a:r>
              <a:rPr lang="en-US" dirty="0">
                <a:solidFill>
                  <a:prstClr val="black"/>
                </a:solidFill>
              </a:rPr>
              <a:t>t1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where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studentid</a:t>
            </a:r>
            <a:r>
              <a:rPr lang="en-US" dirty="0">
                <a:solidFill>
                  <a:srgbClr val="808080"/>
                </a:solidFill>
              </a:rPr>
              <a:t>=</a:t>
            </a:r>
            <a:r>
              <a:rPr lang="en-US" dirty="0">
                <a:solidFill>
                  <a:prstClr val="black"/>
                </a:solidFill>
              </a:rPr>
              <a:t>8831033</a:t>
            </a:r>
            <a:r>
              <a:rPr lang="en-US" dirty="0">
                <a:solidFill>
                  <a:srgbClr val="808080"/>
                </a:solidFill>
              </a:rPr>
              <a:t>;</a:t>
            </a:r>
          </a:p>
          <a:p>
            <a:endParaRPr lang="en-US" dirty="0">
              <a:solidFill>
                <a:srgbClr val="80808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select</a:t>
            </a:r>
            <a:r>
              <a:rPr lang="en-US" dirty="0">
                <a:solidFill>
                  <a:prstClr val="black"/>
                </a:solidFill>
              </a:rPr>
              <a:t> @</a:t>
            </a:r>
            <a:r>
              <a:rPr lang="en-US" dirty="0" smtClean="0">
                <a:solidFill>
                  <a:prstClr val="black"/>
                </a:solidFill>
              </a:rPr>
              <a:t>name</a:t>
            </a:r>
            <a:endParaRPr lang="fa-IR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fa-IR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fa-IR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fa-IR" dirty="0" smtClean="0">
              <a:solidFill>
                <a:srgbClr val="80808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358" y="1328728"/>
            <a:ext cx="3476625" cy="119608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487424" y="2765410"/>
            <a:ext cx="891235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8332" t="15166" r="55212" b="75051"/>
          <a:stretch/>
        </p:blipFill>
        <p:spPr>
          <a:xfrm>
            <a:off x="7053071" y="2999667"/>
            <a:ext cx="4615688" cy="10668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18400" t="56360" r="67600" b="37240"/>
          <a:stretch/>
        </p:blipFill>
        <p:spPr>
          <a:xfrm>
            <a:off x="4692014" y="5318760"/>
            <a:ext cx="2987040" cy="85344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D89E1-045B-4EFB-8484-77B71967557B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3071" y="4143091"/>
            <a:ext cx="4578097" cy="107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17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549128" cy="466344"/>
          </a:xfrm>
        </p:spPr>
        <p:txBody>
          <a:bodyPr>
            <a:normAutofit fontScale="90000"/>
          </a:bodyPr>
          <a:lstStyle/>
          <a:p>
            <a:pPr algn="r" rtl="1"/>
            <a:r>
              <a:rPr lang="fa-IR" sz="4000" b="1" u="sng" dirty="0">
                <a:solidFill>
                  <a:schemeClr val="accent2"/>
                </a:solidFill>
                <a:cs typeface="B Kamran" panose="00000400000000000000" pitchFamily="2" charset="-78"/>
              </a:rPr>
              <a:t>مثال استفاده از متغيرها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329672" cy="2097024"/>
          </a:xfrm>
          <a:ln>
            <a:solidFill>
              <a:srgbClr val="C0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declare</a:t>
            </a:r>
            <a:r>
              <a:rPr lang="en-US" dirty="0">
                <a:solidFill>
                  <a:prstClr val="black"/>
                </a:solidFill>
              </a:rPr>
              <a:t> @name </a:t>
            </a:r>
            <a:r>
              <a:rPr lang="en-US" dirty="0" err="1">
                <a:solidFill>
                  <a:srgbClr val="0000FF"/>
                </a:solidFill>
              </a:rPr>
              <a:t>varchar</a:t>
            </a:r>
            <a:r>
              <a:rPr lang="en-US" dirty="0">
                <a:solidFill>
                  <a:srgbClr val="808080"/>
                </a:solidFill>
              </a:rPr>
              <a:t>(</a:t>
            </a:r>
            <a:r>
              <a:rPr lang="en-US" dirty="0">
                <a:solidFill>
                  <a:prstClr val="black"/>
                </a:solidFill>
              </a:rPr>
              <a:t>30</a:t>
            </a:r>
            <a:r>
              <a:rPr lang="en-US" dirty="0">
                <a:solidFill>
                  <a:srgbClr val="80808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select</a:t>
            </a:r>
            <a:r>
              <a:rPr lang="en-US" dirty="0">
                <a:solidFill>
                  <a:prstClr val="black"/>
                </a:solidFill>
              </a:rPr>
              <a:t> @name</a:t>
            </a:r>
            <a:r>
              <a:rPr lang="en-US" dirty="0">
                <a:solidFill>
                  <a:srgbClr val="808080"/>
                </a:solidFill>
              </a:rPr>
              <a:t>=</a:t>
            </a:r>
            <a:r>
              <a:rPr lang="en-US" dirty="0">
                <a:solidFill>
                  <a:prstClr val="black"/>
                </a:solidFill>
              </a:rPr>
              <a:t> names </a:t>
            </a:r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prstClr val="black"/>
                </a:solidFill>
              </a:rPr>
              <a:t> session3_DB</a:t>
            </a:r>
            <a:r>
              <a:rPr lang="en-US" dirty="0">
                <a:solidFill>
                  <a:srgbClr val="808080"/>
                </a:solidFill>
              </a:rPr>
              <a:t>.</a:t>
            </a:r>
            <a:r>
              <a:rPr lang="en-US" dirty="0">
                <a:solidFill>
                  <a:prstClr val="black"/>
                </a:solidFill>
              </a:rPr>
              <a:t>dbo</a:t>
            </a:r>
            <a:r>
              <a:rPr lang="en-US" dirty="0">
                <a:solidFill>
                  <a:srgbClr val="808080"/>
                </a:solidFill>
              </a:rPr>
              <a:t>.</a:t>
            </a:r>
            <a:r>
              <a:rPr lang="en-US" dirty="0">
                <a:solidFill>
                  <a:prstClr val="black"/>
                </a:solidFill>
              </a:rPr>
              <a:t>t1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select</a:t>
            </a:r>
            <a:r>
              <a:rPr lang="en-US" dirty="0">
                <a:solidFill>
                  <a:prstClr val="black"/>
                </a:solidFill>
              </a:rPr>
              <a:t> @name</a:t>
            </a:r>
            <a:r>
              <a:rPr lang="en-US" dirty="0">
                <a:solidFill>
                  <a:srgbClr val="808080"/>
                </a:solidFill>
              </a:rPr>
              <a:t>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300" t="56660" r="68906" b="37720"/>
          <a:stretch/>
        </p:blipFill>
        <p:spPr>
          <a:xfrm>
            <a:off x="8168640" y="2537967"/>
            <a:ext cx="2982468" cy="81883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D89E1-045B-4EFB-8484-77B7196755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6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475976" cy="637032"/>
          </a:xfrm>
        </p:spPr>
        <p:txBody>
          <a:bodyPr>
            <a:noAutofit/>
          </a:bodyPr>
          <a:lstStyle/>
          <a:p>
            <a:pPr algn="r" rtl="1"/>
            <a:r>
              <a:rPr lang="fa-IR" sz="4000" b="1" u="sng" dirty="0">
                <a:solidFill>
                  <a:schemeClr val="accent2"/>
                </a:solidFill>
                <a:cs typeface="B Kamran" panose="00000400000000000000" pitchFamily="2" charset="-78"/>
              </a:rPr>
              <a:t>زبان "کنترل جریان"</a:t>
            </a:r>
            <a:endParaRPr lang="en-US" sz="4000" b="1" u="sng" dirty="0">
              <a:solidFill>
                <a:schemeClr val="accent2"/>
              </a:solidFill>
              <a:cs typeface="B Kamra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511808"/>
            <a:ext cx="10058400" cy="4050792"/>
          </a:xfrm>
        </p:spPr>
        <p:txBody>
          <a:bodyPr>
            <a:normAutofit fontScale="85000" lnSpcReduction="10000"/>
          </a:bodyPr>
          <a:lstStyle/>
          <a:p>
            <a:pPr algn="just" rtl="1" fontAlgn="auto">
              <a:lnSpc>
                <a:spcPct val="150000"/>
              </a:lnSpc>
              <a:buFont typeface="Arial"/>
              <a:buChar char="•"/>
              <a:defRPr/>
            </a:pPr>
            <a:r>
              <a:rPr lang="fa-I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B Kamran" panose="00000400000000000000" pitchFamily="2" charset="-78"/>
              </a:rPr>
              <a:t>زبان کنترل جریان بخشی از دستورات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B Kamran" panose="00000400000000000000" pitchFamily="2" charset="-78"/>
              </a:rPr>
              <a:t>T-SQL</a:t>
            </a:r>
            <a:r>
              <a:rPr lang="fa-I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B Kamran" panose="00000400000000000000" pitchFamily="2" charset="-78"/>
              </a:rPr>
              <a:t> را در بر می گیرد که جریان اجرای دستورات را در یک بلوک دستورات ، یک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B Kamran" panose="00000400000000000000" pitchFamily="2" charset="-78"/>
              </a:rPr>
              <a:t>User Defined Function</a:t>
            </a:r>
            <a:r>
              <a:rPr lang="fa-I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B Kamran" panose="00000400000000000000" pitchFamily="2" charset="-78"/>
              </a:rPr>
              <a:t> و یا یک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B Kamran" panose="00000400000000000000" pitchFamily="2" charset="-78"/>
              </a:rPr>
              <a:t>Stored Procedure</a:t>
            </a:r>
            <a:r>
              <a:rPr lang="fa-I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B Kamran" panose="00000400000000000000" pitchFamily="2" charset="-78"/>
              </a:rPr>
              <a:t> بر عهده می گیرد . </a:t>
            </a:r>
          </a:p>
          <a:p>
            <a:pPr algn="just" rtl="1" fontAlgn="auto">
              <a:lnSpc>
                <a:spcPct val="150000"/>
              </a:lnSpc>
              <a:buFont typeface="Arial"/>
              <a:buChar char="•"/>
              <a:defRPr/>
            </a:pPr>
            <a:r>
              <a:rPr lang="fa-I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B Kamran" panose="00000400000000000000" pitchFamily="2" charset="-78"/>
              </a:rPr>
              <a:t>بدون استفاده از دستورات این زبان، دستورات زبان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B Kamran" panose="00000400000000000000" pitchFamily="2" charset="-78"/>
              </a:rPr>
              <a:t>T-SQL</a:t>
            </a:r>
            <a:r>
              <a:rPr lang="fa-I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B Kamran" panose="00000400000000000000" pitchFamily="2" charset="-78"/>
              </a:rPr>
              <a:t> به صورت ترتیبی و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B Kamran" panose="00000400000000000000" pitchFamily="2" charset="-78"/>
              </a:rPr>
              <a:t> </a:t>
            </a:r>
            <a:r>
              <a:rPr lang="fa-I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B Kamran" panose="00000400000000000000" pitchFamily="2" charset="-78"/>
              </a:rPr>
              <a:t>پشت سرهم اجرا می شوند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B Kamran" panose="00000400000000000000" pitchFamily="2" charset="-78"/>
              </a:rPr>
              <a:t>.</a:t>
            </a:r>
            <a:r>
              <a:rPr lang="fa-I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B Kamran" panose="00000400000000000000" pitchFamily="2" charset="-78"/>
              </a:rPr>
              <a:t> با استفاده از این دستورات ، امکان تعریف شرط ، حلقه ، پرش از دستورات و نظایر آن فراهم می شود . کنترل جریان از دستورات زیر تشکیل شده است :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B Kamran" panose="00000400000000000000" pitchFamily="2" charset="-78"/>
            </a:endParaRPr>
          </a:p>
          <a:p>
            <a:pPr algn="just"/>
            <a:r>
              <a:rPr lang="en-US" sz="2400" b="1" dirty="0">
                <a:cs typeface="B Kamran" panose="00000400000000000000" pitchFamily="2" charset="-78"/>
              </a:rPr>
              <a:t>BEGIN...</a:t>
            </a:r>
            <a:r>
              <a:rPr lang="en-US" sz="2400" b="1" dirty="0" smtClean="0">
                <a:cs typeface="B Kamran" panose="00000400000000000000" pitchFamily="2" charset="-78"/>
              </a:rPr>
              <a:t>END</a:t>
            </a:r>
            <a:r>
              <a:rPr lang="fa-IR" sz="2400" b="1" dirty="0" smtClean="0">
                <a:cs typeface="B Kamran" panose="00000400000000000000" pitchFamily="2" charset="-78"/>
              </a:rPr>
              <a:t>   </a:t>
            </a:r>
            <a:r>
              <a:rPr lang="en-US" sz="2400" b="1" dirty="0" smtClean="0">
                <a:cs typeface="B Kamran" panose="00000400000000000000" pitchFamily="2" charset="-78"/>
              </a:rPr>
              <a:t>                             </a:t>
            </a:r>
            <a:r>
              <a:rPr lang="en-US" sz="2400" b="1" dirty="0">
                <a:cs typeface="B Kamran" panose="00000400000000000000" pitchFamily="2" charset="-78"/>
              </a:rPr>
              <a:t>IF...ELSE</a:t>
            </a:r>
          </a:p>
          <a:p>
            <a:pPr algn="just"/>
            <a:r>
              <a:rPr lang="en-US" sz="2400" b="1" dirty="0" smtClean="0">
                <a:cs typeface="B Kamran" panose="00000400000000000000" pitchFamily="2" charset="-78"/>
              </a:rPr>
              <a:t>WHILE                                            BREAK</a:t>
            </a:r>
            <a:endParaRPr lang="en-US" sz="2400" b="1" dirty="0">
              <a:cs typeface="B Kamran" panose="00000400000000000000" pitchFamily="2" charset="-78"/>
            </a:endParaRPr>
          </a:p>
          <a:p>
            <a:pPr algn="just"/>
            <a:r>
              <a:rPr lang="en-US" sz="2400" b="1" dirty="0" smtClean="0">
                <a:cs typeface="B Kamran" panose="00000400000000000000" pitchFamily="2" charset="-78"/>
              </a:rPr>
              <a:t>RETURN                                        GOTO</a:t>
            </a:r>
            <a:endParaRPr lang="en-US" sz="2400" b="1" dirty="0">
              <a:cs typeface="B Kamran" panose="00000400000000000000" pitchFamily="2" charset="-78"/>
            </a:endParaRPr>
          </a:p>
          <a:p>
            <a:pPr algn="just"/>
            <a:r>
              <a:rPr lang="en-US" sz="2400" b="1" dirty="0" smtClean="0">
                <a:cs typeface="B Kamran" panose="00000400000000000000" pitchFamily="2" charset="-78"/>
              </a:rPr>
              <a:t>WAITFOR                                     </a:t>
            </a:r>
            <a:r>
              <a:rPr lang="en-US" sz="2400" b="1" dirty="0">
                <a:cs typeface="B Kamran" panose="00000400000000000000" pitchFamily="2" charset="-78"/>
              </a:rPr>
              <a:t>CONTINUE</a:t>
            </a:r>
          </a:p>
          <a:p>
            <a:pPr algn="just"/>
            <a:endParaRPr lang="en-US" sz="2400" b="1" dirty="0">
              <a:cs typeface="B Kamran" panose="00000400000000000000" pitchFamily="2" charset="-78"/>
            </a:endParaRPr>
          </a:p>
          <a:p>
            <a:pPr algn="just"/>
            <a:endParaRPr lang="en-US" sz="2400" b="1" dirty="0">
              <a:cs typeface="B Kamran" panose="00000400000000000000" pitchFamily="2" charset="-78"/>
            </a:endParaRPr>
          </a:p>
          <a:p>
            <a:pPr algn="just"/>
            <a:endParaRPr lang="en-US" sz="2400" b="1" dirty="0">
              <a:cs typeface="B Kamran" panose="00000400000000000000" pitchFamily="2" charset="-78"/>
            </a:endParaRPr>
          </a:p>
          <a:p>
            <a:pPr algn="just"/>
            <a:endParaRPr lang="en-US" sz="2400" b="1" dirty="0">
              <a:cs typeface="B Kamra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D89E1-045B-4EFB-8484-77B7196755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0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7564" y="158026"/>
            <a:ext cx="10058400" cy="575683"/>
          </a:xfrm>
        </p:spPr>
        <p:txBody>
          <a:bodyPr>
            <a:normAutofit fontScale="90000"/>
          </a:bodyPr>
          <a:lstStyle/>
          <a:p>
            <a:pPr algn="r" rtl="1"/>
            <a:r>
              <a:rPr lang="fa-IR" sz="4400" b="1" u="sng" dirty="0">
                <a:solidFill>
                  <a:schemeClr val="accent2"/>
                </a:solidFill>
                <a:cs typeface="B Kamran" panose="00000400000000000000" pitchFamily="2" charset="-78"/>
              </a:rPr>
              <a:t>دستور</a:t>
            </a:r>
            <a:r>
              <a:rPr lang="fa-IR" u="sng" dirty="0">
                <a:solidFill>
                  <a:schemeClr val="accent2"/>
                </a:solidFill>
              </a:rPr>
              <a:t> </a:t>
            </a:r>
            <a:r>
              <a:rPr lang="en-US" sz="4000" u="sng" dirty="0">
                <a:solidFill>
                  <a:schemeClr val="accent2"/>
                </a:solidFill>
              </a:rPr>
              <a:t>IF … Else</a:t>
            </a:r>
            <a:endParaRPr lang="en-US" u="sng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220" y="963815"/>
            <a:ext cx="10968228" cy="5096517"/>
          </a:xfrm>
          <a:ln>
            <a:solidFill>
              <a:srgbClr val="C00000"/>
            </a:solidFill>
          </a:ln>
        </p:spPr>
        <p:txBody>
          <a:bodyPr>
            <a:normAutofit fontScale="85000" lnSpcReduction="20000"/>
          </a:bodyPr>
          <a:lstStyle/>
          <a:p>
            <a:pPr algn="r" rtl="1"/>
            <a:r>
              <a:rPr lang="fa-IR" sz="2400" b="1" dirty="0">
                <a:cs typeface="B Kamran" panose="00000400000000000000" pitchFamily="2" charset="-78"/>
              </a:rPr>
              <a:t>برای تعریف شرط </a:t>
            </a:r>
            <a:r>
              <a:rPr lang="fa-IR" sz="2400" b="1" dirty="0" smtClean="0">
                <a:cs typeface="B Kamran" panose="00000400000000000000" pitchFamily="2" charset="-78"/>
              </a:rPr>
              <a:t>به کار </a:t>
            </a:r>
            <a:r>
              <a:rPr lang="fa-IR" sz="2400" b="1" dirty="0">
                <a:cs typeface="B Kamran" panose="00000400000000000000" pitchFamily="2" charset="-78"/>
              </a:rPr>
              <a:t>می رود . </a:t>
            </a:r>
          </a:p>
          <a:p>
            <a:pPr algn="r" rtl="1"/>
            <a:r>
              <a:rPr lang="fa-IR" sz="2400" b="1" dirty="0">
                <a:cs typeface="B Kamran" panose="00000400000000000000" pitchFamily="2" charset="-78"/>
              </a:rPr>
              <a:t>قالب کلی دستور به شکل زیر است </a:t>
            </a:r>
            <a:r>
              <a:rPr lang="fa-IR" sz="2400" b="1" dirty="0" smtClean="0">
                <a:cs typeface="B Kamran" panose="00000400000000000000" pitchFamily="2" charset="-78"/>
              </a:rPr>
              <a:t>:</a:t>
            </a:r>
          </a:p>
          <a:p>
            <a:pPr marL="0" indent="0" fontAlgn="auto">
              <a:lnSpc>
                <a:spcPct val="150000"/>
              </a:lnSpc>
              <a:buNone/>
              <a:defRPr/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If   </a:t>
            </a:r>
            <a:r>
              <a:rPr lang="fa-IR" sz="16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عبارت </a:t>
            </a:r>
            <a:r>
              <a:rPr lang="fa-IR" sz="16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شرطی</a:t>
            </a:r>
          </a:p>
          <a:p>
            <a:pPr marL="0" indent="0" fontAlgn="auto">
              <a:lnSpc>
                <a:spcPct val="150000"/>
              </a:lnSpc>
              <a:buNone/>
              <a:defRPr/>
            </a:pPr>
            <a:r>
              <a:rPr lang="fa-IR" sz="16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کد دستورات مورد نظر</a:t>
            </a:r>
          </a:p>
          <a:p>
            <a:pPr marL="0" indent="0" fontAlgn="auto">
              <a:lnSpc>
                <a:spcPct val="150000"/>
              </a:lnSpc>
              <a:buNone/>
              <a:defRPr/>
            </a:pP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[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ELSE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]</a:t>
            </a:r>
            <a:r>
              <a:rPr lang="en-US" sz="16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[</a:t>
            </a:r>
            <a:r>
              <a:rPr lang="fa-IR" sz="16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کد دستورات مورد نظر</a:t>
            </a:r>
            <a:r>
              <a:rPr lang="en-US" sz="16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]</a:t>
            </a:r>
            <a:endParaRPr lang="fa-IR" sz="1600" b="1" i="1" dirty="0">
              <a:solidFill>
                <a:schemeClr val="tx1">
                  <a:lumMod val="85000"/>
                  <a:lumOff val="1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r" rtl="1"/>
            <a:endParaRPr lang="fa-IR" sz="2400" b="1" dirty="0">
              <a:cs typeface="B Kamran" panose="00000400000000000000" pitchFamily="2" charset="-78"/>
            </a:endParaRPr>
          </a:p>
          <a:p>
            <a:pPr algn="r" rtl="1"/>
            <a:r>
              <a:rPr lang="fa-IR" sz="2400" b="1" dirty="0" smtClean="0">
                <a:cs typeface="B Kamran" panose="00000400000000000000" pitchFamily="2" charset="-78"/>
              </a:rPr>
              <a:t>مثال: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declare</a:t>
            </a:r>
            <a:r>
              <a:rPr lang="en-US" sz="2400" dirty="0">
                <a:solidFill>
                  <a:prstClr val="black"/>
                </a:solidFill>
              </a:rPr>
              <a:t> @number 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srgbClr val="80808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set</a:t>
            </a:r>
            <a:r>
              <a:rPr lang="en-US" sz="2400" dirty="0">
                <a:solidFill>
                  <a:prstClr val="black"/>
                </a:solidFill>
              </a:rPr>
              <a:t> @number</a:t>
            </a:r>
            <a:r>
              <a:rPr lang="en-US" sz="2400" dirty="0">
                <a:solidFill>
                  <a:srgbClr val="808080"/>
                </a:solidFill>
              </a:rPr>
              <a:t>=</a:t>
            </a:r>
            <a:r>
              <a:rPr lang="en-US" sz="2400" dirty="0">
                <a:solidFill>
                  <a:prstClr val="black"/>
                </a:solidFill>
              </a:rPr>
              <a:t>12</a:t>
            </a:r>
            <a:r>
              <a:rPr lang="en-US" sz="2400" dirty="0">
                <a:solidFill>
                  <a:srgbClr val="808080"/>
                </a:solidFill>
              </a:rPr>
              <a:t>;</a:t>
            </a:r>
          </a:p>
          <a:p>
            <a:endParaRPr lang="en-US" sz="2400" dirty="0">
              <a:solidFill>
                <a:srgbClr val="80808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if</a:t>
            </a:r>
            <a:r>
              <a:rPr lang="en-US" sz="2400" dirty="0">
                <a:solidFill>
                  <a:prstClr val="black"/>
                </a:solidFill>
              </a:rPr>
              <a:t> @number</a:t>
            </a:r>
            <a:r>
              <a:rPr lang="en-US" sz="2400" dirty="0">
                <a:solidFill>
                  <a:srgbClr val="808080"/>
                </a:solidFill>
              </a:rPr>
              <a:t>=</a:t>
            </a:r>
            <a:r>
              <a:rPr lang="en-US" sz="2400" dirty="0">
                <a:solidFill>
                  <a:prstClr val="black"/>
                </a:solidFill>
              </a:rPr>
              <a:t>10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print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'10'</a:t>
            </a:r>
            <a:r>
              <a:rPr lang="en-US" sz="2400" dirty="0">
                <a:solidFill>
                  <a:srgbClr val="808080"/>
                </a:solidFill>
              </a:rPr>
              <a:t>;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else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print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'not a correct number'</a:t>
            </a:r>
            <a:r>
              <a:rPr lang="en-US" sz="2400" dirty="0">
                <a:solidFill>
                  <a:srgbClr val="808080"/>
                </a:solidFill>
              </a:rPr>
              <a:t>;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endParaRPr lang="fa-IR" sz="2400" b="1" dirty="0" smtClean="0">
              <a:cs typeface="B Kamran" panose="00000400000000000000" pitchFamily="2" charset="-78"/>
            </a:endParaRPr>
          </a:p>
          <a:p>
            <a:pPr algn="r" rtl="1"/>
            <a:endParaRPr lang="en-US" sz="2400" b="1" dirty="0">
              <a:cs typeface="B Kamr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377" y="3908107"/>
            <a:ext cx="4524537" cy="122396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D89E1-045B-4EFB-8484-77B7196755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1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TC103090434[[fn=Wood Type]]</Template>
  <TotalTime>931</TotalTime>
  <Words>621</Words>
  <Application>Microsoft Office PowerPoint</Application>
  <PresentationFormat>Widescreen</PresentationFormat>
  <Paragraphs>169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2  Kamran</vt:lpstr>
      <vt:lpstr>Arial</vt:lpstr>
      <vt:lpstr>B Kamran</vt:lpstr>
      <vt:lpstr>B Nazanin</vt:lpstr>
      <vt:lpstr>Calibri</vt:lpstr>
      <vt:lpstr>Courier New</vt:lpstr>
      <vt:lpstr>Rockwell</vt:lpstr>
      <vt:lpstr>Rockwell Condensed</vt:lpstr>
      <vt:lpstr>Tahoma</vt:lpstr>
      <vt:lpstr>Times New Roman</vt:lpstr>
      <vt:lpstr>Wingdings</vt:lpstr>
      <vt:lpstr>Wood Type</vt:lpstr>
      <vt:lpstr>آزمايشگاه ديتابيس جلسه ی سوم</vt:lpstr>
      <vt:lpstr>دستور DELETE</vt:lpstr>
      <vt:lpstr>Join</vt:lpstr>
      <vt:lpstr>Transact-SQL</vt:lpstr>
      <vt:lpstr>تعريف متغير</vt:lpstr>
      <vt:lpstr>مثال استفاده از متغيرها</vt:lpstr>
      <vt:lpstr>مثال استفاده از متغيرها</vt:lpstr>
      <vt:lpstr>زبان "کنترل جریان"</vt:lpstr>
      <vt:lpstr>دستور IF … Else</vt:lpstr>
      <vt:lpstr>PowerPoint Presentation</vt:lpstr>
      <vt:lpstr>دستور While</vt:lpstr>
      <vt:lpstr>دستور Case</vt:lpstr>
      <vt:lpstr>مثال از دستور case</vt:lpstr>
      <vt:lpstr>WaitFor</vt:lpstr>
      <vt:lpstr>     </vt:lpstr>
      <vt:lpstr>مثال استفاده از output</vt:lpstr>
      <vt:lpstr>transaction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sogand</dc:creator>
  <cp:lastModifiedBy>sogand</cp:lastModifiedBy>
  <cp:revision>35</cp:revision>
  <dcterms:created xsi:type="dcterms:W3CDTF">2014-10-13T13:13:16Z</dcterms:created>
  <dcterms:modified xsi:type="dcterms:W3CDTF">2015-03-02T15:12:18Z</dcterms:modified>
</cp:coreProperties>
</file>