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8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5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7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8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2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0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5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3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C7379F-346E-4FC2-91A3-52E3A4D174E4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76D473-E51F-4B01-B6EA-2664AD7B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cs typeface="B Kamran" panose="00000400000000000000" pitchFamily="2" charset="-78"/>
              </a:rPr>
              <a:t>جلسه ی پنجم</a:t>
            </a:r>
            <a:endParaRPr lang="en-US" dirty="0">
              <a:cs typeface="B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برای مشاهده ی </a:t>
            </a:r>
            <a:r>
              <a:rPr lang="en-US" b="1" dirty="0" smtClean="0">
                <a:cs typeface="B Kamran" panose="00000400000000000000" pitchFamily="2" charset="-78"/>
              </a:rPr>
              <a:t>trigger</a:t>
            </a:r>
            <a:r>
              <a:rPr lang="fa-IR" b="1" dirty="0" smtClean="0">
                <a:cs typeface="B Kamran" panose="00000400000000000000" pitchFamily="2" charset="-78"/>
              </a:rPr>
              <a:t>ها، </a:t>
            </a:r>
            <a:r>
              <a:rPr lang="en-US" b="1" dirty="0" smtClean="0">
                <a:cs typeface="B Kamran" panose="00000400000000000000" pitchFamily="2" charset="-78"/>
              </a:rPr>
              <a:t>table</a:t>
            </a:r>
            <a:r>
              <a:rPr lang="fa-IR" b="1" dirty="0" smtClean="0">
                <a:cs typeface="B Kamran" panose="00000400000000000000" pitchFamily="2" charset="-78"/>
              </a:rPr>
              <a:t> مورد نظر را </a:t>
            </a:r>
            <a:r>
              <a:rPr lang="en-US" b="1" dirty="0" smtClean="0">
                <a:cs typeface="B Kamran" panose="00000400000000000000" pitchFamily="2" charset="-78"/>
              </a:rPr>
              <a:t>expand</a:t>
            </a:r>
            <a:r>
              <a:rPr lang="fa-IR" b="1" dirty="0" smtClean="0">
                <a:cs typeface="B Kamran" panose="00000400000000000000" pitchFamily="2" charset="-78"/>
              </a:rPr>
              <a:t> کرده و </a:t>
            </a:r>
            <a:r>
              <a:rPr lang="fa-IR" b="1" dirty="0">
                <a:cs typeface="B Kamran" panose="00000400000000000000" pitchFamily="2" charset="-78"/>
              </a:rPr>
              <a:t> </a:t>
            </a:r>
            <a:r>
              <a:rPr lang="fa-IR" b="1" dirty="0" smtClean="0">
                <a:cs typeface="B Kamran" panose="00000400000000000000" pitchFamily="2" charset="-78"/>
              </a:rPr>
              <a:t>در گزينه ی </a:t>
            </a:r>
            <a:r>
              <a:rPr lang="en-US" b="1" dirty="0" smtClean="0">
                <a:cs typeface="B Kamran" panose="00000400000000000000" pitchFamily="2" charset="-78"/>
              </a:rPr>
              <a:t>trigger</a:t>
            </a:r>
            <a:r>
              <a:rPr lang="fa-IR" b="1" dirty="0" smtClean="0">
                <a:cs typeface="B Kamran" panose="00000400000000000000" pitchFamily="2" charset="-78"/>
              </a:rPr>
              <a:t> ليستی از </a:t>
            </a:r>
            <a:r>
              <a:rPr lang="en-US" b="1" dirty="0" smtClean="0">
                <a:cs typeface="B Kamran" panose="00000400000000000000" pitchFamily="2" charset="-78"/>
              </a:rPr>
              <a:t>Trigger</a:t>
            </a:r>
            <a:r>
              <a:rPr lang="fa-IR" b="1" dirty="0" smtClean="0">
                <a:cs typeface="B Kamran" panose="00000400000000000000" pitchFamily="2" charset="-78"/>
              </a:rPr>
              <a:t>ها قابل مشاهده است.</a:t>
            </a:r>
            <a:endParaRPr lang="en-US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341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آغازگرهای </a:t>
            </a:r>
            <a:r>
              <a:rPr lang="en-US" b="1" dirty="0" smtClean="0">
                <a:cs typeface="B Kamran" panose="00000400000000000000" pitchFamily="2" charset="-78"/>
              </a:rPr>
              <a:t>DDL</a:t>
            </a:r>
            <a:r>
              <a:rPr lang="fa-IR" b="1" dirty="0" smtClean="0">
                <a:cs typeface="B Kamran" panose="00000400000000000000" pitchFamily="2" charset="-78"/>
              </a:rPr>
              <a:t> با عبارات </a:t>
            </a:r>
            <a:r>
              <a:rPr lang="en-US" b="1" dirty="0" smtClean="0">
                <a:cs typeface="B Kamran" panose="00000400000000000000" pitchFamily="2" charset="-78"/>
              </a:rPr>
              <a:t>DROP</a:t>
            </a:r>
            <a:r>
              <a:rPr lang="fa-IR" b="1" dirty="0" smtClean="0">
                <a:cs typeface="B Kamran" panose="00000400000000000000" pitchFamily="2" charset="-78"/>
              </a:rPr>
              <a:t>،</a:t>
            </a:r>
            <a:r>
              <a:rPr lang="en-US" b="1" dirty="0" smtClean="0">
                <a:cs typeface="B Kamran" panose="00000400000000000000" pitchFamily="2" charset="-78"/>
              </a:rPr>
              <a:t>CREATE</a:t>
            </a:r>
            <a:r>
              <a:rPr lang="fa-IR" b="1" dirty="0" smtClean="0">
                <a:cs typeface="B Kamran" panose="00000400000000000000" pitchFamily="2" charset="-78"/>
              </a:rPr>
              <a:t>، </a:t>
            </a:r>
            <a:r>
              <a:rPr lang="en-US" b="1" dirty="0" smtClean="0">
                <a:cs typeface="B Kamran" panose="00000400000000000000" pitchFamily="2" charset="-78"/>
              </a:rPr>
              <a:t>ALTER</a:t>
            </a:r>
            <a:r>
              <a:rPr lang="fa-IR" b="1" dirty="0" smtClean="0">
                <a:cs typeface="B Kamran" panose="00000400000000000000" pitchFamily="2" charset="-78"/>
              </a:rPr>
              <a:t> استفاده می شود.</a:t>
            </a: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اين </a:t>
            </a:r>
            <a:r>
              <a:rPr lang="en-US" b="1" dirty="0" smtClean="0">
                <a:cs typeface="B Kamran" panose="00000400000000000000" pitchFamily="2" charset="-78"/>
              </a:rPr>
              <a:t>trigger</a:t>
            </a:r>
            <a:r>
              <a:rPr lang="fa-IR" b="1" dirty="0" smtClean="0">
                <a:cs typeface="B Kamran" panose="00000400000000000000" pitchFamily="2" charset="-78"/>
              </a:rPr>
              <a:t>ها بر روی يک ديتابيس تعريف می شوند.</a:t>
            </a: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اين </a:t>
            </a:r>
            <a:r>
              <a:rPr lang="en-US" b="1" dirty="0" smtClean="0">
                <a:cs typeface="B Kamran" panose="00000400000000000000" pitchFamily="2" charset="-78"/>
              </a:rPr>
              <a:t>trigger</a:t>
            </a:r>
            <a:r>
              <a:rPr lang="fa-IR" b="1" dirty="0" smtClean="0">
                <a:cs typeface="B Kamran" panose="00000400000000000000" pitchFamily="2" charset="-78"/>
              </a:rPr>
              <a:t>ها در بخش </a:t>
            </a:r>
            <a:r>
              <a:rPr lang="en-US" b="1" dirty="0" smtClean="0">
                <a:cs typeface="B Kamran" panose="00000400000000000000" pitchFamily="2" charset="-78"/>
              </a:rPr>
              <a:t>programmability</a:t>
            </a:r>
            <a:r>
              <a:rPr lang="fa-IR" b="1" dirty="0" smtClean="0">
                <a:cs typeface="B Kamran" panose="00000400000000000000" pitchFamily="2" charset="-78"/>
              </a:rPr>
              <a:t>-&gt; </a:t>
            </a:r>
            <a:r>
              <a:rPr lang="en-US" b="1" dirty="0" smtClean="0">
                <a:cs typeface="B Kamran" panose="00000400000000000000" pitchFamily="2" charset="-78"/>
              </a:rPr>
              <a:t>Database triggers</a:t>
            </a:r>
            <a:r>
              <a:rPr lang="fa-IR" b="1" smtClean="0">
                <a:cs typeface="B Kamran" panose="00000400000000000000" pitchFamily="2" charset="-78"/>
              </a:rPr>
              <a:t> قابل مشاهده هستند.</a:t>
            </a:r>
            <a:endParaRPr lang="en-US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017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آغازگرها(</a:t>
            </a:r>
            <a:r>
              <a:rPr lang="en-US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Triggers</a:t>
            </a:r>
            <a:r>
              <a:rPr lang="fa-IR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)</a:t>
            </a:r>
            <a:endParaRPr lang="en-US" b="1" dirty="0">
              <a:solidFill>
                <a:srgbClr val="C00000"/>
              </a:solidFill>
              <a:cs typeface="B Kamr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Kamran" panose="00000400000000000000" pitchFamily="2" charset="-78"/>
              </a:rPr>
              <a:t> مجموعه ای از کد است که با رخ دادن رويدادی خاص فعال و اجرا می شود.</a:t>
            </a:r>
            <a:endParaRPr lang="en-US" dirty="0" smtClean="0">
              <a:cs typeface="B Kamran" panose="00000400000000000000" pitchFamily="2" charset="-78"/>
            </a:endParaRPr>
          </a:p>
          <a:p>
            <a:pPr algn="r" rtl="1"/>
            <a:r>
              <a:rPr lang="fa-IR" dirty="0">
                <a:cs typeface="B Kamran" panose="00000400000000000000" pitchFamily="2" charset="-78"/>
              </a:rPr>
              <a:t>دو نوع </a:t>
            </a:r>
            <a:r>
              <a:rPr lang="en-US" dirty="0">
                <a:cs typeface="B Kamran" panose="00000400000000000000" pitchFamily="2" charset="-78"/>
              </a:rPr>
              <a:t>Trigger  </a:t>
            </a:r>
            <a:r>
              <a:rPr lang="fa-IR" dirty="0">
                <a:cs typeface="B Kamran" panose="00000400000000000000" pitchFamily="2" charset="-78"/>
              </a:rPr>
              <a:t>در </a:t>
            </a:r>
            <a:r>
              <a:rPr lang="en-US" dirty="0">
                <a:cs typeface="B Kamran" panose="00000400000000000000" pitchFamily="2" charset="-78"/>
              </a:rPr>
              <a:t>SQL Server </a:t>
            </a:r>
            <a:r>
              <a:rPr lang="fa-IR" dirty="0">
                <a:cs typeface="B Kamran" panose="00000400000000000000" pitchFamily="2" charset="-78"/>
              </a:rPr>
              <a:t>وجود دارد </a:t>
            </a:r>
            <a:r>
              <a:rPr lang="fa-IR" dirty="0" smtClean="0">
                <a:cs typeface="B Kamran" panose="00000400000000000000" pitchFamily="2" charset="-78"/>
              </a:rPr>
              <a:t>:</a:t>
            </a:r>
            <a:endParaRPr lang="fa-IR" dirty="0" smtClean="0">
              <a:solidFill>
                <a:srgbClr val="C00000"/>
              </a:solidFill>
              <a:cs typeface="B Kamra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solidFill>
                  <a:srgbClr val="C00000"/>
                </a:solidFill>
                <a:cs typeface="B Kamran" panose="00000400000000000000" pitchFamily="2" charset="-78"/>
              </a:rPr>
              <a:t>1- </a:t>
            </a:r>
            <a:r>
              <a:rPr lang="fa-IR" dirty="0" smtClean="0">
                <a:cs typeface="B Kamran" panose="00000400000000000000" pitchFamily="2" charset="-78"/>
              </a:rPr>
              <a:t>آغازگرهای </a:t>
            </a:r>
            <a:r>
              <a:rPr lang="en-US" dirty="0" smtClean="0">
                <a:cs typeface="B Kamran" panose="00000400000000000000" pitchFamily="2" charset="-78"/>
              </a:rPr>
              <a:t>DML</a:t>
            </a:r>
            <a:r>
              <a:rPr lang="fa-IR" dirty="0" smtClean="0">
                <a:cs typeface="B Kamran" panose="00000400000000000000" pitchFamily="2" charset="-78"/>
              </a:rPr>
              <a:t>: با تغييراتی که در داده ها با اعمال درج، خذف و تغيير اعمال می شوند.</a:t>
            </a:r>
          </a:p>
          <a:p>
            <a:pPr marL="0" indent="0" algn="r" rtl="1">
              <a:buNone/>
            </a:pPr>
            <a:r>
              <a:rPr lang="fa-IR" dirty="0" smtClean="0">
                <a:solidFill>
                  <a:srgbClr val="C00000"/>
                </a:solidFill>
                <a:cs typeface="B Kamran" panose="00000400000000000000" pitchFamily="2" charset="-78"/>
              </a:rPr>
              <a:t>2-</a:t>
            </a:r>
            <a:r>
              <a:rPr lang="fa-IR" dirty="0" smtClean="0">
                <a:cs typeface="B Kamran" panose="00000400000000000000" pitchFamily="2" charset="-78"/>
              </a:rPr>
              <a:t> آغازگرهای </a:t>
            </a:r>
            <a:r>
              <a:rPr lang="en-US" dirty="0" smtClean="0">
                <a:cs typeface="B Kamran" panose="00000400000000000000" pitchFamily="2" charset="-78"/>
              </a:rPr>
              <a:t>DDL</a:t>
            </a:r>
            <a:r>
              <a:rPr lang="fa-IR" dirty="0" smtClean="0">
                <a:cs typeface="B Kamran" panose="00000400000000000000" pitchFamily="2" charset="-78"/>
              </a:rPr>
              <a:t>: که با تغييرات ديگر در پايگاه داده مانند تعريف و حذف جدول فعال می شوند.</a:t>
            </a:r>
            <a:endParaRPr lang="en-US" dirty="0" smtClean="0">
              <a:cs typeface="B Kamra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Kamra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Kamran" panose="00000400000000000000" pitchFamily="2" charset="-78"/>
              </a:rPr>
              <a:t>آغازگرها ابزارهای مناسبی برای واکنش اتوماتيک به برخی از رويدادها هستند.</a:t>
            </a:r>
            <a:endParaRPr lang="en-US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83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solidFill>
                  <a:srgbClr val="C00000"/>
                </a:solidFill>
                <a:cs typeface="B Kamran" panose="00000400000000000000" pitchFamily="2" charset="-78"/>
              </a:rPr>
              <a:t>آغازگرهای </a:t>
            </a:r>
            <a:r>
              <a:rPr lang="en-US" dirty="0" smtClean="0">
                <a:solidFill>
                  <a:srgbClr val="C00000"/>
                </a:solidFill>
                <a:cs typeface="B Kamran" panose="00000400000000000000" pitchFamily="2" charset="-78"/>
              </a:rPr>
              <a:t>DML</a:t>
            </a:r>
            <a:endParaRPr lang="en-US" dirty="0">
              <a:solidFill>
                <a:srgbClr val="C00000"/>
              </a:solidFill>
              <a:cs typeface="B Kamr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اين نوع از آغازگرها برای اعمال حذف، درج و تغيير </a:t>
            </a:r>
            <a:r>
              <a:rPr lang="fa-IR" b="1" dirty="0" smtClean="0">
                <a:cs typeface="B Kamran" panose="00000400000000000000" pitchFamily="2" charset="-78"/>
              </a:rPr>
              <a:t> داده های جداول </a:t>
            </a:r>
            <a:r>
              <a:rPr lang="fa-IR" b="1" dirty="0" smtClean="0">
                <a:cs typeface="B Kamran" panose="00000400000000000000" pitchFamily="2" charset="-78"/>
              </a:rPr>
              <a:t>و </a:t>
            </a:r>
            <a:r>
              <a:rPr lang="en-US" b="1" dirty="0" smtClean="0">
                <a:cs typeface="B Kamran" panose="00000400000000000000" pitchFamily="2" charset="-78"/>
              </a:rPr>
              <a:t>view</a:t>
            </a:r>
            <a:r>
              <a:rPr lang="fa-IR" b="1" dirty="0" smtClean="0">
                <a:cs typeface="B Kamran" panose="00000400000000000000" pitchFamily="2" charset="-78"/>
              </a:rPr>
              <a:t> ها قابل تعريف هستند. در تعريف آغازگر می توان تعريف کرد که برای کدام عمل بايد فعال شود. بدنه ی آغازگر مانند روال ها از تعدادی دستور </a:t>
            </a:r>
            <a:r>
              <a:rPr lang="en-US" b="1" dirty="0" smtClean="0">
                <a:cs typeface="B Kamran" panose="00000400000000000000" pitchFamily="2" charset="-78"/>
              </a:rPr>
              <a:t>T-SQL</a:t>
            </a:r>
            <a:r>
              <a:rPr lang="fa-IR" b="1" dirty="0" smtClean="0">
                <a:cs typeface="B Kamran" panose="00000400000000000000" pitchFamily="2" charset="-78"/>
              </a:rPr>
              <a:t> تعريف می شود.</a:t>
            </a:r>
          </a:p>
          <a:p>
            <a:pPr algn="r" rtl="1"/>
            <a:endParaRPr lang="fa-IR" b="1" dirty="0" smtClean="0">
              <a:cs typeface="B Kamra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اين نوع آغازگرها بر دو نوع هستند:</a:t>
            </a:r>
          </a:p>
          <a:p>
            <a:pPr marL="0" indent="0" algn="r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1- نوع </a:t>
            </a:r>
            <a:r>
              <a:rPr lang="en-US" b="1" dirty="0" smtClean="0">
                <a:cs typeface="B Kamran" panose="00000400000000000000" pitchFamily="2" charset="-78"/>
              </a:rPr>
              <a:t>AFTER</a:t>
            </a:r>
            <a:r>
              <a:rPr lang="fa-IR" b="1" dirty="0" smtClean="0">
                <a:cs typeface="B Kamran" panose="00000400000000000000" pitchFamily="2" charset="-78"/>
              </a:rPr>
              <a:t> که کد آغازگر بعد از اعمال تغيير اجرا می شود.</a:t>
            </a:r>
          </a:p>
          <a:p>
            <a:pPr marL="0" indent="0" algn="r" rtl="1">
              <a:buNone/>
            </a:pPr>
            <a:r>
              <a:rPr lang="fa-IR" b="1" dirty="0" smtClean="0">
                <a:cs typeface="B Kamran" panose="00000400000000000000" pitchFamily="2" charset="-78"/>
              </a:rPr>
              <a:t>2- نوع </a:t>
            </a:r>
            <a:r>
              <a:rPr lang="en-US" b="1" dirty="0" smtClean="0">
                <a:cs typeface="B Kamran" panose="00000400000000000000" pitchFamily="2" charset="-78"/>
              </a:rPr>
              <a:t>INSTEAD OF</a:t>
            </a:r>
            <a:r>
              <a:rPr lang="fa-IR" b="1" dirty="0" smtClean="0">
                <a:cs typeface="B Kamran" panose="00000400000000000000" pitchFamily="2" charset="-78"/>
              </a:rPr>
              <a:t> که آغازگر به جای عمليات تغيير اصلی اجرا می شود. </a:t>
            </a:r>
            <a:endParaRPr lang="en-US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93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آغازگر </a:t>
            </a:r>
            <a:r>
              <a:rPr lang="en-US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DML</a:t>
            </a:r>
            <a:endParaRPr lang="en-US" b="1" dirty="0">
              <a:solidFill>
                <a:srgbClr val="C00000"/>
              </a:solidFill>
              <a:cs typeface="B Kamr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22" y="2285999"/>
            <a:ext cx="9601196" cy="3318936"/>
          </a:xfrm>
        </p:spPr>
        <p:txBody>
          <a:bodyPr/>
          <a:lstStyle/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تعريف اين آغازگر به صورت زير است:</a:t>
            </a:r>
            <a:endParaRPr lang="en-US" b="1" dirty="0" smtClean="0">
              <a:cs typeface="B Kamran" panose="00000400000000000000" pitchFamily="2" charset="-78"/>
            </a:endParaRPr>
          </a:p>
          <a:p>
            <a:pPr algn="r" rtl="1"/>
            <a:endParaRPr lang="en-US" b="1" dirty="0">
              <a:cs typeface="B Kamran" panose="00000400000000000000" pitchFamily="2" charset="-78"/>
            </a:endParaRPr>
          </a:p>
          <a:p>
            <a:pPr marL="0" indent="0" algn="r" rtl="1">
              <a:buNone/>
            </a:pPr>
            <a:endParaRPr lang="en-US" b="1" dirty="0">
              <a:cs typeface="B Kamra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برای تغيير يک آغازگر از دستور مقابل استفاده می گردد:</a:t>
            </a: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برای حذف يک آغازگر :</a:t>
            </a:r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اگر بخواهيم يک آغازگر خاص فعال و يا غيرفعال شود از دستورات زير استفاده می گردد:</a:t>
            </a:r>
          </a:p>
          <a:p>
            <a:pPr algn="r" rtl="1"/>
            <a:endParaRPr lang="fa-IR" dirty="0" smtClean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45" y="2466250"/>
            <a:ext cx="475297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45" y="3838408"/>
            <a:ext cx="35242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45" y="4378771"/>
            <a:ext cx="313372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345" y="5457577"/>
            <a:ext cx="52292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rgbClr val="C00000"/>
                </a:solidFill>
              </a:rPr>
              <a:t>مثال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1456" y="2560320"/>
            <a:ext cx="4701591" cy="2541069"/>
          </a:xfrm>
          <a:prstGeom prst="rect">
            <a:avLst/>
          </a:prstGeom>
          <a:ln w="3175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97" y="2560320"/>
            <a:ext cx="5541476" cy="9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837" y="3078163"/>
            <a:ext cx="8696325" cy="227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2" y="2431832"/>
            <a:ext cx="9436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cs typeface="B Kamran" panose="00000400000000000000" pitchFamily="2" charset="-78"/>
              </a:rPr>
              <a:t>آغازگر دو جدول مجازی با نام های </a:t>
            </a:r>
            <a:r>
              <a:rPr lang="en-US" sz="2400" b="1" dirty="0">
                <a:cs typeface="B Kamran" panose="00000400000000000000" pitchFamily="2" charset="-78"/>
              </a:rPr>
              <a:t>INSERTED</a:t>
            </a:r>
            <a:r>
              <a:rPr lang="fa-IR" sz="2400" b="1" dirty="0">
                <a:cs typeface="B Kamran" panose="00000400000000000000" pitchFamily="2" charset="-78"/>
              </a:rPr>
              <a:t> و  </a:t>
            </a:r>
            <a:r>
              <a:rPr lang="en-US" sz="2400" b="1" dirty="0">
                <a:cs typeface="B Kamran" panose="00000400000000000000" pitchFamily="2" charset="-78"/>
              </a:rPr>
              <a:t>DELETED</a:t>
            </a:r>
            <a:r>
              <a:rPr lang="fa-IR" sz="2400" b="1" dirty="0">
                <a:cs typeface="B Kamran" panose="00000400000000000000" pitchFamily="2" charset="-78"/>
              </a:rPr>
              <a:t>  را در اختيار آغازگر قرار می دهد.</a:t>
            </a:r>
          </a:p>
        </p:txBody>
      </p:sp>
    </p:spTree>
    <p:extLst>
      <p:ext uri="{BB962C8B-B14F-4D97-AF65-F5344CB8AC3E}">
        <p14:creationId xmlns:p14="http://schemas.microsoft.com/office/powerpoint/2010/main" val="31550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rgbClr val="C00000"/>
                </a:solidFill>
              </a:rPr>
              <a:t>مثال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694" y="2579102"/>
            <a:ext cx="5507706" cy="1912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4634600"/>
            <a:ext cx="6357905" cy="300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69" y="2531617"/>
            <a:ext cx="3825477" cy="1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</a:t>
            </a:r>
            <a:r>
              <a:rPr lang="fa-IR" b="1" dirty="0" smtClean="0">
                <a:cs typeface="B Kamran" panose="00000400000000000000" pitchFamily="2" charset="-78"/>
              </a:rPr>
              <a:t>گر بخواهيم تعداد سطرهای تحت تأثير قرار گرفته نمايش داده نشود:</a:t>
            </a:r>
          </a:p>
          <a:p>
            <a:endParaRPr lang="fa-IR" dirty="0" smtClean="0"/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در آغازگرها با استفاده از تابع </a:t>
            </a:r>
            <a:r>
              <a:rPr lang="en-US" b="1" dirty="0" smtClean="0">
                <a:cs typeface="B Kamran" panose="00000400000000000000" pitchFamily="2" charset="-78"/>
              </a:rPr>
              <a:t>UPDATE</a:t>
            </a:r>
            <a:r>
              <a:rPr lang="fa-IR" b="1" dirty="0" smtClean="0">
                <a:cs typeface="B Kamran" panose="00000400000000000000" pitchFamily="2" charset="-78"/>
              </a:rPr>
              <a:t>(که متفاوت از دستور </a:t>
            </a:r>
            <a:r>
              <a:rPr lang="en-US" b="1" dirty="0" smtClean="0">
                <a:cs typeface="B Kamran" panose="00000400000000000000" pitchFamily="2" charset="-78"/>
              </a:rPr>
              <a:t>UPDATE</a:t>
            </a:r>
            <a:r>
              <a:rPr lang="fa-IR" b="1" dirty="0" smtClean="0">
                <a:cs typeface="B Kamran" panose="00000400000000000000" pitchFamily="2" charset="-78"/>
              </a:rPr>
              <a:t> است)  می توان کنترل کرد که آيا مقادير يک ستون خاص جدول تغيير يافته است يا نه(در صورتی که اعمال </a:t>
            </a:r>
            <a:r>
              <a:rPr lang="en-US" b="1" dirty="0" smtClean="0">
                <a:cs typeface="B Kamran" panose="00000400000000000000" pitchFamily="2" charset="-78"/>
              </a:rPr>
              <a:t>update</a:t>
            </a:r>
            <a:r>
              <a:rPr lang="fa-IR" b="1" dirty="0" smtClean="0">
                <a:cs typeface="B Kamran" panose="00000400000000000000" pitchFamily="2" charset="-78"/>
              </a:rPr>
              <a:t> و يا </a:t>
            </a:r>
            <a:r>
              <a:rPr lang="en-US" b="1" dirty="0" smtClean="0">
                <a:cs typeface="B Kamran" panose="00000400000000000000" pitchFamily="2" charset="-78"/>
              </a:rPr>
              <a:t>insert</a:t>
            </a:r>
            <a:r>
              <a:rPr lang="fa-IR" b="1" dirty="0" smtClean="0">
                <a:cs typeface="B Kamran" panose="00000400000000000000" pitchFamily="2" charset="-78"/>
              </a:rPr>
              <a:t> بر روی مقادير اين ستون اعمال شود)</a:t>
            </a:r>
            <a:endParaRPr lang="en-US" b="1" dirty="0">
              <a:cs typeface="B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78" y="3233235"/>
            <a:ext cx="5410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غير فعال کردن فراخوانی تو در توی آغازگرها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اگر آغازگر </a:t>
            </a:r>
            <a:r>
              <a:rPr lang="en-US" b="1" dirty="0" smtClean="0">
                <a:cs typeface="B Kamran" panose="00000400000000000000" pitchFamily="2" charset="-78"/>
              </a:rPr>
              <a:t>t1</a:t>
            </a:r>
            <a:r>
              <a:rPr lang="fa-IR" b="1" dirty="0" smtClean="0">
                <a:cs typeface="B Kamran" panose="00000400000000000000" pitchFamily="2" charset="-78"/>
              </a:rPr>
              <a:t> تغييراتی را در جدولی اعمال کند، اين تغييرات ممکن است به فعال شدن آغازگر ديگری مانند </a:t>
            </a:r>
            <a:r>
              <a:rPr lang="en-US" b="1" dirty="0" smtClean="0">
                <a:cs typeface="B Kamran" panose="00000400000000000000" pitchFamily="2" charset="-78"/>
              </a:rPr>
              <a:t>t2</a:t>
            </a:r>
            <a:r>
              <a:rPr lang="fa-IR" b="1" dirty="0" smtClean="0">
                <a:cs typeface="B Kamran" panose="00000400000000000000" pitchFamily="2" charset="-78"/>
              </a:rPr>
              <a:t> منجر شود و اين زنجيره می تواند همين طور ادامه يابد. برای جلوگيری از اين زنجيره ها با طول نامحدود در </a:t>
            </a:r>
            <a:r>
              <a:rPr lang="en-US" b="1" dirty="0" smtClean="0">
                <a:cs typeface="B Kamran" panose="00000400000000000000" pitchFamily="2" charset="-78"/>
              </a:rPr>
              <a:t>SQL SERVER</a:t>
            </a:r>
            <a:r>
              <a:rPr lang="fa-IR" b="1" dirty="0" smtClean="0">
                <a:cs typeface="B Kamran" panose="00000400000000000000" pitchFamily="2" charset="-78"/>
              </a:rPr>
              <a:t> حداکثر طول اين زنجيره برابر با </a:t>
            </a:r>
            <a:r>
              <a:rPr lang="en-US" b="1" dirty="0" smtClean="0">
                <a:cs typeface="B Kamran" panose="00000400000000000000" pitchFamily="2" charset="-78"/>
              </a:rPr>
              <a:t>32</a:t>
            </a:r>
            <a:r>
              <a:rPr lang="fa-IR" b="1" dirty="0" smtClean="0">
                <a:cs typeface="B Kamran" panose="00000400000000000000" pitchFamily="2" charset="-78"/>
              </a:rPr>
              <a:t> در نظر گرفته شده است.</a:t>
            </a:r>
          </a:p>
          <a:p>
            <a:pPr algn="just" rtl="1"/>
            <a:r>
              <a:rPr lang="fa-IR" b="1" dirty="0" smtClean="0">
                <a:cs typeface="B Kamran" panose="00000400000000000000" pitchFamily="2" charset="-78"/>
              </a:rPr>
              <a:t>با دستور زير می توان فعال شدن تو در توی </a:t>
            </a:r>
            <a:r>
              <a:rPr lang="en-US" b="1" dirty="0" smtClean="0">
                <a:cs typeface="B Kamran" panose="00000400000000000000" pitchFamily="2" charset="-78"/>
              </a:rPr>
              <a:t>trigger</a:t>
            </a:r>
            <a:r>
              <a:rPr lang="fa-IR" b="1" dirty="0" smtClean="0">
                <a:cs typeface="B Kamran" panose="00000400000000000000" pitchFamily="2" charset="-78"/>
              </a:rPr>
              <a:t>ها را غير فعال کرد.</a:t>
            </a:r>
          </a:p>
          <a:p>
            <a:pPr algn="r" rtl="1"/>
            <a:endParaRPr lang="fa-IR" dirty="0"/>
          </a:p>
          <a:p>
            <a:pPr algn="r" rtl="1"/>
            <a:endParaRPr lang="en-US" dirty="0" smtClean="0"/>
          </a:p>
          <a:p>
            <a:pPr algn="r" rtl="1"/>
            <a:r>
              <a:rPr lang="fa-IR" b="1" dirty="0" smtClean="0">
                <a:cs typeface="B Kamran" panose="00000400000000000000" pitchFamily="2" charset="-78"/>
              </a:rPr>
              <a:t>اگر به جای عدد صفر، يک قرار دهيم، فراخوانی تو در تو دوباره فعال می شود.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4216400"/>
            <a:ext cx="4533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285</TotalTime>
  <Words>462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 Kamran</vt:lpstr>
      <vt:lpstr>Garamond</vt:lpstr>
      <vt:lpstr>Times New Roman</vt:lpstr>
      <vt:lpstr>Organic</vt:lpstr>
      <vt:lpstr>جلسه ی پنجم</vt:lpstr>
      <vt:lpstr>آغازگرها(Triggers)</vt:lpstr>
      <vt:lpstr>آغازگرهای DML</vt:lpstr>
      <vt:lpstr>آغازگر DML</vt:lpstr>
      <vt:lpstr>مثال</vt:lpstr>
      <vt:lpstr>PowerPoint Presentation</vt:lpstr>
      <vt:lpstr>مثال</vt:lpstr>
      <vt:lpstr>PowerPoint Presentation</vt:lpstr>
      <vt:lpstr>غير فعال کردن فراخوانی تو در توی آغازگرها</vt:lpstr>
      <vt:lpstr>PowerPoint Presentation</vt:lpstr>
      <vt:lpstr>DDL Triggers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جلسه ی پنجم</dc:title>
  <dc:creator>sogand</dc:creator>
  <cp:lastModifiedBy>sogand</cp:lastModifiedBy>
  <cp:revision>18</cp:revision>
  <dcterms:created xsi:type="dcterms:W3CDTF">2014-10-26T16:33:05Z</dcterms:created>
  <dcterms:modified xsi:type="dcterms:W3CDTF">2014-10-28T12:22:11Z</dcterms:modified>
</cp:coreProperties>
</file>