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82" r:id="rId3"/>
    <p:sldId id="308" r:id="rId4"/>
    <p:sldId id="283" r:id="rId5"/>
    <p:sldId id="284" r:id="rId6"/>
    <p:sldId id="285" r:id="rId7"/>
    <p:sldId id="287" r:id="rId8"/>
    <p:sldId id="288" r:id="rId9"/>
    <p:sldId id="289" r:id="rId10"/>
    <p:sldId id="286" r:id="rId11"/>
    <p:sldId id="290" r:id="rId12"/>
    <p:sldId id="292" r:id="rId13"/>
    <p:sldId id="291" r:id="rId14"/>
    <p:sldId id="293" r:id="rId15"/>
    <p:sldId id="294" r:id="rId16"/>
    <p:sldId id="295" r:id="rId17"/>
    <p:sldId id="296" r:id="rId18"/>
    <p:sldId id="298" r:id="rId19"/>
    <p:sldId id="297" r:id="rId20"/>
    <p:sldId id="299" r:id="rId21"/>
    <p:sldId id="300" r:id="rId22"/>
    <p:sldId id="301" r:id="rId23"/>
    <p:sldId id="302" r:id="rId24"/>
    <p:sldId id="303" r:id="rId25"/>
    <p:sldId id="304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5D368-2E01-4F96-9978-4624A70DA805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9EEEA-B252-43AA-879C-6FE433187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28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87AE-306D-4B2E-BFFE-30F073ADFB5C}" type="datetime1">
              <a:rPr lang="en-US" smtClean="0"/>
              <a:t>4/27/2024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53B7C-CF5F-4C45-9116-0D575AA517D9}" type="datetime1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1530B-AA44-4905-A36C-E653180BEFFE}" type="datetime1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75DB1-7555-4D24-9BBF-87FFD715CBC4}" type="datetime1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B88BF-1C24-48BD-945A-6D670C2E1912}" type="datetime1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37768-A4CA-4BA7-9EAF-405C2BEF6A6D}" type="datetime1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DE6C1-5799-4707-AD80-0AC0CBA041EF}" type="datetime1">
              <a:rPr lang="en-US" smtClean="0"/>
              <a:t>4/27/2024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AFB74-6CD8-4E32-8455-BC582CDA210C}" type="datetime1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44EE-379E-4AC2-9B4C-55D78B10B967}" type="datetime1">
              <a:rPr lang="en-US" smtClean="0"/>
              <a:t>4/27/2024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EE4D8-F47D-4057-97C6-CA6EB21481B1}" type="datetime1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BE8D9-1DB3-4BC3-ADCA-90FB1E83500D}" type="datetime1">
              <a:rPr lang="en-US" smtClean="0"/>
              <a:t>4/27/2024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3FE935-E6CB-4EA2-82D8-59484A849E99}" type="datetime1">
              <a:rPr lang="en-US" smtClean="0"/>
              <a:t>4/27/2024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57.png"/><Relationship Id="rId7" Type="http://schemas.openxmlformats.org/officeDocument/2006/relationships/image" Target="../media/image6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jpeg"/><Relationship Id="rId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luid mechanics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430" y="66676"/>
            <a:ext cx="5257800" cy="64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Related ima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517" y="185383"/>
            <a:ext cx="1447799" cy="1310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61829" y="1569413"/>
            <a:ext cx="231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cs typeface="B Nazanin" pitchFamily="2" charset="-78"/>
              </a:rPr>
              <a:t>دانشکده مهندسی</a:t>
            </a:r>
          </a:p>
          <a:p>
            <a:pPr algn="ctr"/>
            <a:r>
              <a:rPr lang="fa-IR" b="1" dirty="0" smtClean="0">
                <a:cs typeface="B Nazanin" pitchFamily="2" charset="-78"/>
              </a:rPr>
              <a:t>گروه مکانیک</a:t>
            </a:r>
            <a:endParaRPr lang="en-US" b="1" dirty="0">
              <a:cs typeface="B Nazanin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400" y="2720486"/>
            <a:ext cx="30895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sz="3000" b="1" dirty="0" smtClean="0">
                <a:cs typeface="B Titr" pitchFamily="2" charset="-78"/>
              </a:rPr>
              <a:t>مکانیک سیالات (1)</a:t>
            </a:r>
            <a:endParaRPr lang="fa-IR" sz="3000" b="1" dirty="0">
              <a:cs typeface="B Titr" pitchFamily="2" charset="-78"/>
            </a:endParaRPr>
          </a:p>
          <a:p>
            <a:pPr algn="ctr"/>
            <a:endParaRPr lang="en-US" b="1" dirty="0" smtClean="0">
              <a:cs typeface="B Nazanin" pitchFamily="2" charset="-78"/>
            </a:endParaRPr>
          </a:p>
          <a:p>
            <a:pPr algn="ctr"/>
            <a:endParaRPr lang="fa-IR" b="1" dirty="0">
              <a:cs typeface="B Nazanin" pitchFamily="2" charset="-78"/>
            </a:endParaRPr>
          </a:p>
          <a:p>
            <a:pPr algn="ctr"/>
            <a:r>
              <a:rPr lang="fa-IR" b="1" dirty="0" smtClean="0">
                <a:cs typeface="B Nazanin" pitchFamily="2" charset="-78"/>
              </a:rPr>
              <a:t>مدرس: </a:t>
            </a:r>
          </a:p>
          <a:p>
            <a:pPr algn="ctr"/>
            <a:r>
              <a:rPr lang="fa-IR" b="1" dirty="0" smtClean="0">
                <a:cs typeface="B Nazanin" pitchFamily="2" charset="-78"/>
              </a:rPr>
              <a:t>سجاد خدادادی</a:t>
            </a:r>
          </a:p>
          <a:p>
            <a:pPr algn="ctr"/>
            <a:endParaRPr lang="fa-IR" b="1" dirty="0">
              <a:cs typeface="B Nazanin" pitchFamily="2" charset="-78"/>
            </a:endParaRPr>
          </a:p>
          <a:p>
            <a:pPr algn="ctr"/>
            <a:endParaRPr lang="fa-IR" b="1" dirty="0">
              <a:cs typeface="B Nazanin" pitchFamily="2" charset="-78"/>
            </a:endParaRPr>
          </a:p>
          <a:p>
            <a:pPr algn="ctr"/>
            <a:endParaRPr lang="fa-IR" b="1" dirty="0" smtClean="0">
              <a:cs typeface="B Nazanin" pitchFamily="2" charset="-78"/>
            </a:endParaRPr>
          </a:p>
          <a:p>
            <a:pPr algn="ctr"/>
            <a:endParaRPr lang="fa-IR" b="1" dirty="0">
              <a:cs typeface="B Nazanin" pitchFamily="2" charset="-78"/>
            </a:endParaRPr>
          </a:p>
          <a:p>
            <a:pPr algn="ctr"/>
            <a:r>
              <a:rPr lang="fa-IR" b="1" smtClean="0">
                <a:cs typeface="B Nazanin" pitchFamily="2" charset="-78"/>
              </a:rPr>
              <a:t>بهار 1403</a:t>
            </a:r>
            <a:endParaRPr lang="fa-IR" b="1" dirty="0" smtClean="0">
              <a:cs typeface="B Nazanin" pitchFamily="2" charset="-7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77701" y="6305550"/>
            <a:ext cx="457200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6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95572"/>
            <a:ext cx="5410200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a-IR" sz="2500" b="1" dirty="0" smtClean="0">
                <a:cs typeface="B Nazanin" pitchFamily="2" charset="-78"/>
              </a:rPr>
              <a:t>فشار مطلق ، فشار پیمانه ای و فشار خلا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81797" y="114904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فشار نسبی (پیمانه ای)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9093" y="215874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فشار خلا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27" y="2518512"/>
            <a:ext cx="7791450" cy="40290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992049" y="3143676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فشار بالاتر از اتمسفر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41400" y="545270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فشار پایین تر از اتمسفر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991468" y="394117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فشار اتمسفر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88572" y="4865065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فشار پایین تر از اتمسفر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1026" name="Picture 2" descr="https://fdpp.com/images/Inside-gaug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5163" y="22109"/>
            <a:ext cx="1466406" cy="202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0363" y="0"/>
            <a:ext cx="1574800" cy="2072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51353" y="2153347"/>
            <a:ext cx="309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</a:t>
            </a:r>
            <a:r>
              <a:rPr lang="en-US" dirty="0" err="1" smtClean="0"/>
              <a:t>atm</a:t>
            </a:r>
            <a:r>
              <a:rPr lang="en-US" dirty="0" smtClean="0"/>
              <a:t>=101 </a:t>
            </a:r>
            <a:r>
              <a:rPr lang="en-US" dirty="0" err="1" smtClean="0"/>
              <a:t>Kpa</a:t>
            </a:r>
            <a:r>
              <a:rPr lang="en-US" dirty="0" smtClean="0"/>
              <a:t>=  14/7 psi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2655" y="1480431"/>
            <a:ext cx="5215745" cy="6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3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362" y="1600200"/>
            <a:ext cx="8001000" cy="446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3400" y="188563"/>
            <a:ext cx="5410200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a-IR" sz="2500" b="1" dirty="0" smtClean="0">
                <a:cs typeface="B Nazanin" pitchFamily="2" charset="-78"/>
              </a:rPr>
              <a:t>فشار هیدرواستاتیکی در مایعات</a:t>
            </a:r>
          </a:p>
        </p:txBody>
      </p:sp>
    </p:spTree>
    <p:extLst>
      <p:ext uri="{BB962C8B-B14F-4D97-AF65-F5344CB8AC3E}">
        <p14:creationId xmlns:p14="http://schemas.microsoft.com/office/powerpoint/2010/main" val="34181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5800" y="-295905"/>
            <a:ext cx="5410200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a-IR" sz="2500" b="1" dirty="0" smtClean="0">
                <a:cs typeface="B Nazanin" pitchFamily="2" charset="-78"/>
              </a:rPr>
              <a:t>فشار هیدرواستاتیکی در گازها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1295400"/>
            <a:ext cx="3067050" cy="466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0628" y="981075"/>
            <a:ext cx="2876550" cy="781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559" y="2143931"/>
            <a:ext cx="38481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448" y="2088634"/>
            <a:ext cx="3581400" cy="1009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0628" y="3481366"/>
            <a:ext cx="2486025" cy="6000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13987" y="4219271"/>
            <a:ext cx="3888853" cy="86234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877419" y="2427014"/>
            <a:ext cx="533400" cy="4633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01108" y="5463424"/>
            <a:ext cx="6322784" cy="91461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53147" y="3581349"/>
            <a:ext cx="4008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برای ارتفاع زیر 11 کیلومتر (36000 فوت)</a:t>
            </a:r>
            <a:endParaRPr lang="en-US" sz="20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2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05400" y="-328501"/>
            <a:ext cx="5410200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a-IR" sz="2500" b="1" dirty="0" smtClean="0">
                <a:cs typeface="B Nazanin" pitchFamily="2" charset="-78"/>
              </a:rPr>
              <a:t>بارومتر جیوه ای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914400"/>
            <a:ext cx="6795662" cy="40566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712" y="5104151"/>
            <a:ext cx="3362325" cy="1362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6026" y="134714"/>
            <a:ext cx="2847975" cy="933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8576" y="5066518"/>
            <a:ext cx="3467100" cy="8858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06189" y="6047827"/>
            <a:ext cx="502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سوال :  چرا از آب به عنوان بارومتر استفاده نمی شود ؟</a:t>
            </a:r>
            <a:endParaRPr lang="en-US" sz="20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52875" y="1647301"/>
            <a:ext cx="3671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8932" y="3657600"/>
            <a:ext cx="3671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73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5800" y="-295905"/>
            <a:ext cx="5410200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a-IR" sz="2500" b="1" dirty="0" smtClean="0">
                <a:cs typeface="B Nazanin" pitchFamily="2" charset="-78"/>
              </a:rPr>
              <a:t>کاربرد در مانومتری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62658" y="862121"/>
            <a:ext cx="43256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مانومتری وسیله ای است که حاوی یک یا چند مایع ( یا گاز) است و از آن اختلاف فشار بین دو نقطه محاسبه می شود.</a:t>
            </a:r>
            <a:endParaRPr lang="en-US" sz="20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27" y="185382"/>
            <a:ext cx="3628030" cy="21768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6375" y="2142849"/>
            <a:ext cx="6038850" cy="3076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4792" y="5257457"/>
            <a:ext cx="3062015" cy="6146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5029" y="5910129"/>
            <a:ext cx="60483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1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27" y="990600"/>
            <a:ext cx="7729538" cy="36251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-321563"/>
            <a:ext cx="7086600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>
              <a:lnSpc>
                <a:spcPct val="300000"/>
              </a:lnSpc>
            </a:pPr>
            <a:r>
              <a:rPr lang="fa-IR" sz="2500" b="1" dirty="0" smtClean="0">
                <a:solidFill>
                  <a:srgbClr val="FF0000"/>
                </a:solidFill>
                <a:cs typeface="B Nazanin" pitchFamily="2" charset="-78"/>
              </a:rPr>
              <a:t>مثال: در سیستم مانومتر زیر </a:t>
            </a:r>
            <a:r>
              <a:rPr lang="en-US" sz="2500" b="1" dirty="0" smtClean="0">
                <a:solidFill>
                  <a:srgbClr val="FF0000"/>
                </a:solidFill>
                <a:cs typeface="B Nazanin" pitchFamily="2" charset="-78"/>
              </a:rPr>
              <a:t>PA –PB</a:t>
            </a:r>
            <a:r>
              <a:rPr lang="fa-IR" sz="2500" b="1" dirty="0" smtClean="0">
                <a:solidFill>
                  <a:srgbClr val="FF0000"/>
                </a:solidFill>
                <a:cs typeface="B Nazanin" pitchFamily="2" charset="-78"/>
              </a:rPr>
              <a:t>  را محاسبه نمایید؟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5314950"/>
            <a:ext cx="7101038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9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27" y="76200"/>
            <a:ext cx="5570973" cy="32010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0" y="-295905"/>
            <a:ext cx="3048000" cy="1154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a-IR" sz="2500" b="1" dirty="0" smtClean="0">
                <a:cs typeface="B Nazanin" pitchFamily="2" charset="-78"/>
              </a:rPr>
              <a:t>مثال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27" y="3429000"/>
            <a:ext cx="6637773" cy="33056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928" y="1255594"/>
            <a:ext cx="773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آب</a:t>
            </a:r>
            <a:endParaRPr lang="en-US" sz="20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64393" y="1455649"/>
            <a:ext cx="773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روغن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82978" y="2361960"/>
            <a:ext cx="773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جیوه</a:t>
            </a:r>
            <a:endParaRPr lang="en-US" sz="20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23115" y="1901908"/>
            <a:ext cx="335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هدف: محاسبه فشار در نقطه </a:t>
            </a:r>
            <a:r>
              <a:rPr lang="en-US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A  </a:t>
            </a:r>
            <a:r>
              <a:rPr lang="fa-IR" sz="2000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؟</a:t>
            </a:r>
            <a:endParaRPr lang="en-US" sz="2000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40562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-228600"/>
            <a:ext cx="5867400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a-IR" sz="2500" b="1" dirty="0" smtClean="0">
                <a:cs typeface="B Nazanin" pitchFamily="2" charset="-78"/>
              </a:rPr>
              <a:t>نیروی هیدرواستاتیکی موثر بر سطوح تخت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54" y="1091301"/>
            <a:ext cx="4895850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0200" y="826029"/>
            <a:ext cx="125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سطح آزاد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17658" b="16412"/>
          <a:stretch/>
        </p:blipFill>
        <p:spPr>
          <a:xfrm>
            <a:off x="5819092" y="914400"/>
            <a:ext cx="1849216" cy="304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1352" y="1295166"/>
            <a:ext cx="4422648" cy="5163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6682" y="4483328"/>
            <a:ext cx="5886450" cy="1990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4307" y="3915948"/>
            <a:ext cx="2028825" cy="447675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8003038" y="4579042"/>
            <a:ext cx="0" cy="761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333337" y="5721578"/>
            <a:ext cx="10144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629400" y="3846326"/>
            <a:ext cx="2441448" cy="63700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015282" y="5981595"/>
            <a:ext cx="2255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نیروی موثر به شکل صفحه و زاویه بستگی ندارد.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9338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65293" y="-98919"/>
            <a:ext cx="3261814" cy="1154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2500" b="1" dirty="0" smtClean="0">
                <a:cs typeface="B Nazanin" pitchFamily="2" charset="-78"/>
              </a:rPr>
              <a:t>محاسبه مرکز اثر نیرو</a:t>
            </a:r>
          </a:p>
          <a:p>
            <a:pPr algn="ctr" rtl="1">
              <a:lnSpc>
                <a:spcPct val="150000"/>
              </a:lnSpc>
            </a:pPr>
            <a:r>
              <a:rPr lang="fa-IR" sz="2500" b="1" dirty="0" smtClean="0">
                <a:cs typeface="B Nazanin" pitchFamily="2" charset="-78"/>
              </a:rPr>
              <a:t>(</a:t>
            </a: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fa-IR" sz="2500" b="1" dirty="0" smtClean="0">
                <a:cs typeface="B Nazanin" pitchFamily="2" charset="-78"/>
              </a:rPr>
              <a:t>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443" y="85469"/>
            <a:ext cx="4895850" cy="35337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79379" y="21052"/>
            <a:ext cx="1255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سطح آزاد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771" y="3910767"/>
            <a:ext cx="5486400" cy="5429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00" y="3910767"/>
            <a:ext cx="838200" cy="33337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V="1">
            <a:off x="7848600" y="3686175"/>
            <a:ext cx="533400" cy="6627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1142" y="5036738"/>
            <a:ext cx="5048250" cy="5524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1142" y="5796555"/>
            <a:ext cx="3306925" cy="74712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0675" y="5728607"/>
            <a:ext cx="2981325" cy="84772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8108" y="4471645"/>
            <a:ext cx="2740152" cy="370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2" name="Straight Connector 21"/>
          <p:cNvCxnSpPr/>
          <p:nvPr/>
        </p:nvCxnSpPr>
        <p:spPr>
          <a:xfrm flipV="1">
            <a:off x="2855407" y="4981591"/>
            <a:ext cx="533400" cy="6627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97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49400" y="0"/>
            <a:ext cx="6553200" cy="528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fa-IR" sz="2500" b="1" dirty="0" smtClean="0">
                <a:cs typeface="B Nazanin" pitchFamily="2" charset="-78"/>
              </a:rPr>
              <a:t>نیروی هیدرواستاتیک موثر بر سطوح تخت</a:t>
            </a:r>
            <a:r>
              <a:rPr lang="en-US" sz="2500" b="1" dirty="0" smtClean="0">
                <a:cs typeface="B Nazanin" pitchFamily="2" charset="-78"/>
              </a:rPr>
              <a:t> </a:t>
            </a:r>
            <a:r>
              <a:rPr lang="fa-IR" sz="2500" b="1" dirty="0" smtClean="0">
                <a:cs typeface="B Nazanin" pitchFamily="2" charset="-78"/>
              </a:rPr>
              <a:t>(جمع بندی)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58640"/>
            <a:ext cx="7048500" cy="885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2247302"/>
            <a:ext cx="6172200" cy="45344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4627" y="1573494"/>
            <a:ext cx="496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ممان دوم سطح چند هندسه پرکاربرد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539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70756" y="-305705"/>
            <a:ext cx="502920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a-IR" sz="2500" b="1" dirty="0" smtClean="0">
                <a:cs typeface="B Nazanin" pitchFamily="2" charset="-78"/>
              </a:rPr>
              <a:t>فصل دوم: توزیع فشار در سیال ساکن</a:t>
            </a:r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356" y="748430"/>
            <a:ext cx="4644644" cy="17005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90" y="2515442"/>
            <a:ext cx="6934200" cy="417423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410200" y="5304437"/>
            <a:ext cx="2590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a-IR" sz="2500" b="1" dirty="0" smtClean="0">
                <a:solidFill>
                  <a:srgbClr val="FFFF00"/>
                </a:solidFill>
                <a:cs typeface="B Nazanin" pitchFamily="2" charset="-78"/>
              </a:rPr>
              <a:t>سد سیمره (بدره)</a:t>
            </a:r>
          </a:p>
        </p:txBody>
      </p:sp>
    </p:spTree>
    <p:extLst>
      <p:ext uri="{BB962C8B-B14F-4D97-AF65-F5344CB8AC3E}">
        <p14:creationId xmlns:p14="http://schemas.microsoft.com/office/powerpoint/2010/main" val="368989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4893"/>
          <a:stretch/>
        </p:blipFill>
        <p:spPr>
          <a:xfrm>
            <a:off x="914400" y="0"/>
            <a:ext cx="6619875" cy="34267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453113"/>
            <a:ext cx="7075924" cy="340488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74280" y="302231"/>
            <a:ext cx="4967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سوال: </a:t>
            </a:r>
          </a:p>
          <a:p>
            <a:pPr algn="just" rtl="1"/>
            <a:r>
              <a:rPr lang="fa-IR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دریچه ای در نقطه </a:t>
            </a:r>
            <a:r>
              <a:rPr lang="en-US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B</a:t>
            </a:r>
            <a:r>
              <a:rPr lang="fa-IR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 مفصل شده است و در نقطه </a:t>
            </a:r>
            <a:r>
              <a:rPr lang="en-US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A</a:t>
            </a:r>
            <a:r>
              <a:rPr lang="fa-IR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 به دیوار صافی تکیه داده شده است. عرض دریچه در امتداد عمود بر صفحه 5 فوت است.</a:t>
            </a:r>
          </a:p>
          <a:p>
            <a:pPr algn="just" rtl="1"/>
            <a:r>
              <a:rPr lang="fa-IR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 الف) نیروی موثر بر دریچه ، </a:t>
            </a:r>
          </a:p>
          <a:p>
            <a:pPr algn="just" rtl="1"/>
            <a:r>
              <a:rPr lang="fa-IR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ب ) نیروی تکیه گاهی در نقطه </a:t>
            </a:r>
            <a:r>
              <a:rPr lang="en-US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A</a:t>
            </a:r>
          </a:p>
          <a:p>
            <a:pPr algn="just" rtl="1"/>
            <a:r>
              <a:rPr lang="fa-IR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ج)واکنش ها در مفصل</a:t>
            </a:r>
            <a:r>
              <a:rPr lang="en-US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 </a:t>
            </a:r>
            <a:r>
              <a:rPr lang="fa-IR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 </a:t>
            </a:r>
            <a:r>
              <a:rPr lang="en-US" b="1" dirty="0" smtClean="0">
                <a:solidFill>
                  <a:srgbClr val="002060"/>
                </a:solidFill>
                <a:cs typeface="B Nazanin" panose="00000400000000000000" pitchFamily="2" charset="-78"/>
              </a:rPr>
              <a:t>B</a:t>
            </a:r>
            <a:endParaRPr lang="en-US" b="1" dirty="0">
              <a:solidFill>
                <a:srgbClr val="002060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9170" y="4431268"/>
            <a:ext cx="273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نیروی موثر بر دریچه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2845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4893" r="55108"/>
          <a:stretch/>
        </p:blipFill>
        <p:spPr>
          <a:xfrm>
            <a:off x="1127370" y="152399"/>
            <a:ext cx="2682630" cy="30932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909" y="152400"/>
            <a:ext cx="3973739" cy="299146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83053" y="2819400"/>
            <a:ext cx="175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دیاگرام آزاد دریچه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627" y="3362325"/>
            <a:ext cx="7953375" cy="3419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562600" y="6359009"/>
            <a:ext cx="175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نیروی تکیه گاه </a:t>
            </a:r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B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23858" y="4377809"/>
            <a:ext cx="1759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نیروی تکیه گاه </a:t>
            </a:r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A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8253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657600" y="222166"/>
            <a:ext cx="5867400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a-IR" sz="2500" b="1" dirty="0" smtClean="0">
                <a:cs typeface="B Nazanin" pitchFamily="2" charset="-78"/>
              </a:rPr>
              <a:t>نیروی هیدرواستاتیکی موثر بر سطوح خمیده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27" y="184995"/>
            <a:ext cx="2294373" cy="5570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199" y="1177962"/>
            <a:ext cx="6248400" cy="35999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76400" y="838200"/>
            <a:ext cx="6373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سیستم مختصات </a:t>
            </a:r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xyz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: صفحه </a:t>
            </a:r>
            <a:r>
              <a:rPr lang="en-US" b="1" dirty="0" err="1" smtClean="0">
                <a:solidFill>
                  <a:srgbClr val="FF0000"/>
                </a:solidFill>
                <a:cs typeface="B Nazanin" panose="00000400000000000000" pitchFamily="2" charset="-78"/>
              </a:rPr>
              <a:t>xoy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موازات سطح آزاد و محور </a:t>
            </a:r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z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به طرف بالا 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469" y="3124200"/>
            <a:ext cx="1033345" cy="91916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08469" y="4831997"/>
            <a:ext cx="793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FH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: نیروی موثر افقی: نیروی هیدرواستاتیکی موثر بر تصویر خالص سطح خمیده بر روی صفحه </a:t>
            </a:r>
            <a:r>
              <a:rPr lang="en-US" b="1" dirty="0" err="1" smtClean="0">
                <a:solidFill>
                  <a:srgbClr val="FF0000"/>
                </a:solidFill>
                <a:cs typeface="B Nazanin" panose="00000400000000000000" pitchFamily="2" charset="-78"/>
              </a:rPr>
              <a:t>yoz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7289" y="5459236"/>
            <a:ext cx="793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FV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: نیروی موثر عمودی: وزن ستون مایع روی سطح خمیده (</a:t>
            </a:r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FV=Gamma*V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)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9418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27" y="161499"/>
            <a:ext cx="6486525" cy="3867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021" y="4114800"/>
            <a:ext cx="4333875" cy="876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40137" y="2209800"/>
            <a:ext cx="213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تصویر افقی سطح خمیده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5102272"/>
            <a:ext cx="4991100" cy="676275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750776" y="5880057"/>
            <a:ext cx="550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یعنی نیروی </a:t>
            </a:r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FH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، 16=12+4 فوت پایین تر از سطح آزاد وارد می شود.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74781" y="4162003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نیروی افقی خالص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95800" y="1600200"/>
            <a:ext cx="2057400" cy="167640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57800" y="3248040"/>
            <a:ext cx="84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50ft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955098" y="2253734"/>
            <a:ext cx="845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24ft</a:t>
            </a:r>
            <a:endParaRPr lang="en-US" dirty="0"/>
          </a:p>
        </p:txBody>
      </p:sp>
      <p:cxnSp>
        <p:nvCxnSpPr>
          <p:cNvPr id="22" name="Straight Connector 21"/>
          <p:cNvCxnSpPr>
            <a:stCxn id="12" idx="0"/>
            <a:endCxn id="12" idx="2"/>
          </p:cNvCxnSpPr>
          <p:nvPr/>
        </p:nvCxnSpPr>
        <p:spPr>
          <a:xfrm>
            <a:off x="5524500" y="1600200"/>
            <a:ext cx="0" cy="16764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5315" y="2373654"/>
            <a:ext cx="295275" cy="20002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1150" y="2710834"/>
            <a:ext cx="266700" cy="200025"/>
          </a:xfrm>
          <a:prstGeom prst="rect">
            <a:avLst/>
          </a:prstGeom>
        </p:spPr>
      </p:pic>
      <p:cxnSp>
        <p:nvCxnSpPr>
          <p:cNvPr id="26" name="Straight Connector 25"/>
          <p:cNvCxnSpPr/>
          <p:nvPr/>
        </p:nvCxnSpPr>
        <p:spPr>
          <a:xfrm>
            <a:off x="4495800" y="2438400"/>
            <a:ext cx="2057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6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27" y="642013"/>
            <a:ext cx="4505325" cy="7715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2095" r="6519"/>
          <a:stretch/>
        </p:blipFill>
        <p:spPr>
          <a:xfrm>
            <a:off x="5983075" y="28671"/>
            <a:ext cx="3160925" cy="31706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764" y="2717411"/>
            <a:ext cx="5542007" cy="4819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67200" y="53589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نیروی عمودی خالص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9551" y="227922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نیروی کل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627" y="3337032"/>
            <a:ext cx="5250423" cy="34447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19805" y="3144914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محاسبه جهت نیروی خالص وارده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5114080"/>
            <a:ext cx="381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569338" y="5589145"/>
            <a:ext cx="381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18469" y="3822174"/>
            <a:ext cx="338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در راستای معادله خط گذرنده از این نقطه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9338" y="5610190"/>
            <a:ext cx="3417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با برابر قرار دادن </a:t>
            </a:r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z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در دو معادله مقادیر محاسبه می شوند. 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0518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5799" y="189622"/>
            <a:ext cx="4559481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rtl="1"/>
            <a:r>
              <a:rPr lang="fa-IR" sz="2500" b="1" dirty="0" smtClean="0">
                <a:cs typeface="B Nazanin" pitchFamily="2" charset="-78"/>
              </a:rPr>
              <a:t>نیروی هیدرواستاتیکی ناشی از سیالات مخلوط نشدنی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838200"/>
            <a:ext cx="5400675" cy="37242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18" y="5029200"/>
            <a:ext cx="2619375" cy="485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3780" y="5778832"/>
            <a:ext cx="4591050" cy="800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65453" y="99472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(مطالعه دانشجو)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1026" name="Picture 2" descr="https://encrypted-tbn0.gstatic.com/images?q=tbn:ANd9GcT4d8NKZ9Zw60H-ntQ3wsp7cSKUgGOT-TOFSxmWFhj456Mj_FSCyw&amp;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26" y="129047"/>
            <a:ext cx="2476500" cy="89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2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85209" y="175146"/>
            <a:ext cx="4559481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rtl="1"/>
            <a:r>
              <a:rPr lang="fa-IR" sz="2500" b="1" dirty="0" smtClean="0">
                <a:cs typeface="B Nazanin" pitchFamily="2" charset="-78"/>
              </a:rPr>
              <a:t>شناوری و پایداری(                              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5131" t="-12919" r="8319" b="24591"/>
          <a:stretch/>
        </p:blipFill>
        <p:spPr>
          <a:xfrm>
            <a:off x="5029200" y="82750"/>
            <a:ext cx="1981201" cy="38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856228"/>
            <a:ext cx="73182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برای محاسبه نیروی خالص موثر بر یک جسم غوطه ور یا شناور در یک سیال، از روش محاسبه نیورهای هیدرواستاتیکی استفاده می شود. </a:t>
            </a:r>
          </a:p>
          <a:p>
            <a:pPr algn="just" rtl="1"/>
            <a:endParaRPr lang="fa-IR" b="1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ctr" rtl="1"/>
            <a:r>
              <a:rPr lang="fa-IR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قوانین شناوری ارشمیدس:</a:t>
            </a:r>
          </a:p>
          <a:p>
            <a:pPr algn="just" rtl="1"/>
            <a:r>
              <a:rPr lang="fa-IR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1- جسمی که در سیالی غوطه ور است تحت یک نیروی شناوری عمودی برابر با وزن سیال جابجا شده قرار می گیرد.</a:t>
            </a:r>
          </a:p>
          <a:p>
            <a:pPr algn="just" rtl="1"/>
            <a:r>
              <a:rPr lang="fa-IR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2- وزن سیال جابجا شده توسط جسمی که در آن سیال شناور است با وزن جسم برابر است.</a:t>
            </a:r>
            <a:endParaRPr lang="en-US" b="1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t="3882" r="52475" b="6816"/>
          <a:stretch/>
        </p:blipFill>
        <p:spPr>
          <a:xfrm>
            <a:off x="1109606" y="3364345"/>
            <a:ext cx="2819399" cy="3417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2116" y="3104611"/>
            <a:ext cx="601027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0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85209" y="175146"/>
            <a:ext cx="4559481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rtl="1"/>
            <a:r>
              <a:rPr lang="fa-IR" sz="2500" b="1" dirty="0" smtClean="0">
                <a:cs typeface="B Nazanin" pitchFamily="2" charset="-78"/>
              </a:rPr>
              <a:t>شناوری و پایداری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34" y="128516"/>
            <a:ext cx="2588106" cy="43135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843821" y="665897"/>
            <a:ext cx="3200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 rtl="1">
              <a:defRPr sz="2700" b="1">
                <a:solidFill>
                  <a:srgbClr val="0070C0"/>
                </a:solidFill>
                <a:cs typeface="B Nazanin" panose="00000400000000000000" pitchFamily="2" charset="-78"/>
              </a:defRPr>
            </a:lvl1pPr>
          </a:lstStyle>
          <a:p>
            <a:r>
              <a:rPr lang="fa-IR" dirty="0"/>
              <a:t>چرا یک </a:t>
            </a:r>
            <a:r>
              <a:rPr lang="fa-IR" dirty="0" smtClean="0"/>
              <a:t>سنگ ریزه </a:t>
            </a:r>
            <a:r>
              <a:rPr lang="fa-IR" dirty="0"/>
              <a:t>در آب فرو می رود ولی یک کشتی عظیم الجثه روی آب شناور می ماند ؟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91" y="3948902"/>
            <a:ext cx="3453796" cy="323835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554" y="585625"/>
            <a:ext cx="3933759" cy="278510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55882" y="3619646"/>
            <a:ext cx="50888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700" b="1" dirty="0" smtClean="0">
                <a:solidFill>
                  <a:srgbClr val="0070C0"/>
                </a:solidFill>
                <a:cs typeface="B Nazanin" panose="00000400000000000000" pitchFamily="2" charset="-78"/>
              </a:rPr>
              <a:t>چرا بادکنک های هلیومی بالا می روند ؟</a:t>
            </a:r>
            <a:endParaRPr lang="en-US" sz="2700" b="1" dirty="0">
              <a:solidFill>
                <a:srgbClr val="0070C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04404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85209" y="175146"/>
            <a:ext cx="4559481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rtl="1"/>
            <a:r>
              <a:rPr lang="fa-IR" sz="2500" b="1" dirty="0" smtClean="0">
                <a:cs typeface="B Nazanin" pitchFamily="2" charset="-78"/>
              </a:rPr>
              <a:t>شناوری و پایداری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334" y="128516"/>
            <a:ext cx="2588106" cy="43135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t="11490"/>
          <a:stretch/>
        </p:blipFill>
        <p:spPr>
          <a:xfrm>
            <a:off x="1117567" y="433467"/>
            <a:ext cx="5943600" cy="24519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2609" y="2635772"/>
            <a:ext cx="7363678" cy="11863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/>
          <a:srcRect l="1116" r="3018"/>
          <a:stretch/>
        </p:blipFill>
        <p:spPr>
          <a:xfrm>
            <a:off x="1032609" y="4833365"/>
            <a:ext cx="6917389" cy="1971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/>
          <a:srcRect t="10356"/>
          <a:stretch/>
        </p:blipFill>
        <p:spPr>
          <a:xfrm>
            <a:off x="7232687" y="3505200"/>
            <a:ext cx="1495425" cy="20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01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08677" y="255018"/>
            <a:ext cx="2339090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rtl="1"/>
            <a:r>
              <a:rPr lang="fa-IR" sz="2500" b="1" dirty="0" smtClean="0">
                <a:cs typeface="B Nazanin" pitchFamily="2" charset="-78"/>
              </a:rPr>
              <a:t>پایداری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773" y="834220"/>
            <a:ext cx="7610475" cy="42481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374959" y="5791200"/>
            <a:ext cx="71502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rtl="1"/>
            <a:r>
              <a:rPr lang="fa-IR" sz="2000" b="1" dirty="0" smtClean="0">
                <a:cs typeface="B Nazanin" pitchFamily="2" charset="-78"/>
              </a:rPr>
              <a:t>مهندسان تجهیزات دریایی را طوری طراحی می کنند که دارای تعادل پایدار باشند.</a:t>
            </a:r>
          </a:p>
        </p:txBody>
      </p:sp>
    </p:spTree>
    <p:extLst>
      <p:ext uri="{BB962C8B-B14F-4D97-AF65-F5344CB8AC3E}">
        <p14:creationId xmlns:p14="http://schemas.microsoft.com/office/powerpoint/2010/main" val="334478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001" y="2476962"/>
            <a:ext cx="6943725" cy="2157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2000" y="0"/>
            <a:ext cx="83820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2400" b="1" dirty="0" smtClean="0">
                <a:cs typeface="B Nazanin" pitchFamily="2" charset="-78"/>
              </a:rPr>
              <a:t>در استاتیک سیالات به بررسی سیالاتی که بین مولکول های آن حرکت نسبی وجود ندارد پرداخته خواهد شد.</a:t>
            </a:r>
          </a:p>
          <a:p>
            <a:pPr algn="r"/>
            <a:endParaRPr lang="fa-IR" sz="2400" b="1" dirty="0" smtClean="0">
              <a:cs typeface="B Nazanin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000" b="1" dirty="0" smtClean="0">
                <a:cs typeface="B Nazanin" pitchFamily="2" charset="-78"/>
              </a:rPr>
              <a:t>در این سیالات تنش برشی وجود ندارد (گردایان سرعت صفر است). </a:t>
            </a: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endParaRPr lang="fa-IR" sz="2400" b="1" dirty="0">
              <a:cs typeface="B Nazanin" pitchFamily="2" charset="-78"/>
            </a:endParaRPr>
          </a:p>
          <a:p>
            <a:pPr marL="342900" indent="-342900" algn="r" rtl="1">
              <a:buFont typeface="Wingdings" panose="05000000000000000000" pitchFamily="2" charset="2"/>
              <a:buChar char="ü"/>
            </a:pPr>
            <a:r>
              <a:rPr lang="fa-IR" sz="2000" b="1" dirty="0" smtClean="0">
                <a:cs typeface="B Nazanin" pitchFamily="2" charset="-78"/>
              </a:rPr>
              <a:t>فقط تنش نرمال وجود دارد (فقط فشاری داریم).</a:t>
            </a:r>
          </a:p>
          <a:p>
            <a:pPr algn="r"/>
            <a:endParaRPr lang="fa-IR" sz="2400" b="1" dirty="0">
              <a:cs typeface="B Nazanin" pitchFamily="2" charset="-78"/>
            </a:endParaRPr>
          </a:p>
          <a:p>
            <a:pPr algn="r"/>
            <a:endParaRPr lang="fa-IR" sz="2400" b="1" dirty="0" smtClean="0">
              <a:cs typeface="B Nazanin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627" y="4191164"/>
            <a:ext cx="4438650" cy="24193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6023" y="4319254"/>
            <a:ext cx="305752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8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308677" y="255018"/>
            <a:ext cx="2339090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rtl="1"/>
            <a:r>
              <a:rPr lang="fa-IR" sz="2500" b="1" dirty="0" smtClean="0">
                <a:cs typeface="B Nazanin" pitchFamily="2" charset="-78"/>
              </a:rPr>
              <a:t>پایداری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92554"/>
            <a:ext cx="4648200" cy="3093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2662" y="2796549"/>
            <a:ext cx="7658186" cy="14078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3262" y="4189147"/>
            <a:ext cx="3028950" cy="8382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4191000" y="4909392"/>
            <a:ext cx="88348" cy="3040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43300" y="5193268"/>
            <a:ext cx="172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حجم غوطه وری</a:t>
            </a:r>
            <a:endParaRPr lang="en-US" dirty="0"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21974" y="5542294"/>
                <a:ext cx="7720274" cy="1239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fa-IR" sz="1700" b="1" dirty="0" smtClean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اگر ارتفاع فرامرکز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a-IR" sz="1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𝑴𝑮</m:t>
                        </m:r>
                      </m:e>
                    </m:acc>
                  </m:oMath>
                </a14:m>
                <a:r>
                  <a:rPr lang="fa-IR" sz="1700" b="1" dirty="0" smtClean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) مثبت باشد، جسم در انحراف های کوچک دارای تعادل پایدار است.</a:t>
                </a:r>
              </a:p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fa-IR" sz="1700" b="1" dirty="0" smtClean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یعنی با افزایش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a-IR" sz="17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sz="17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𝑴𝑮</m:t>
                        </m:r>
                      </m:e>
                    </m:acc>
                  </m:oMath>
                </a14:m>
                <a:r>
                  <a:rPr lang="fa-IR" sz="1700" b="1" dirty="0" smtClean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پایداری افزایش می یابد.</a:t>
                </a:r>
                <a:endParaRPr lang="en-US" sz="1700" b="1" dirty="0" smtClean="0">
                  <a:solidFill>
                    <a:srgbClr val="FF0000"/>
                  </a:solidFill>
                  <a:cs typeface="B Nazanin" panose="00000400000000000000" pitchFamily="2" charset="-78"/>
                </a:endParaRPr>
              </a:p>
              <a:p>
                <a:pPr marL="342900" indent="-342900" algn="r" rtl="1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fa-IR" sz="1700" b="1" dirty="0" smtClean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اگر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a-IR" sz="17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sz="17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𝑮𝑩</m:t>
                        </m:r>
                      </m:e>
                    </m:acc>
                  </m:oMath>
                </a14:m>
                <a:r>
                  <a:rPr lang="fa-IR" sz="1700" b="1" dirty="0" smtClean="0">
                    <a:solidFill>
                      <a:srgbClr val="FF0000"/>
                    </a:solidFill>
                    <a:cs typeface="B Nazanin" panose="00000400000000000000" pitchFamily="2" charset="-78"/>
                  </a:rPr>
                  <a:t>  منفی باشد جسم همیشه در تعادل پایدار خواهد بود.</a:t>
                </a:r>
                <a:endParaRPr lang="en-US" sz="1700" b="1" dirty="0">
                  <a:solidFill>
                    <a:srgbClr val="FF0000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974" y="5542294"/>
                <a:ext cx="7720274" cy="1239506"/>
              </a:xfrm>
              <a:prstGeom prst="rect">
                <a:avLst/>
              </a:prstGeom>
              <a:blipFill rotWithShape="0">
                <a:blip r:embed="rId6"/>
                <a:stretch>
                  <a:fillRect r="-395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02924" y="4782846"/>
            <a:ext cx="2373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Metacentric height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58073" y="4445925"/>
            <a:ext cx="172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ارتفاع فرامرکز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8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629400" y="181377"/>
            <a:ext cx="2339090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rtl="1"/>
            <a:r>
              <a:rPr lang="fa-IR" sz="2500" b="1" dirty="0" smtClean="0">
                <a:cs typeface="B Nazanin" pitchFamily="2" charset="-78"/>
              </a:rPr>
              <a:t>مثال: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870" y="1179394"/>
            <a:ext cx="5638800" cy="2238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5400" y="152400"/>
                <a:ext cx="6934200" cy="120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rtl="1"/>
                <a:r>
                  <a:rPr lang="fa-IR" dirty="0" smtClean="0">
                    <a:cs typeface="B Nazanin" panose="00000400000000000000" pitchFamily="2" charset="-78"/>
                  </a:rPr>
                  <a:t>یک قایق دارای مقطع عرضی مستطیلی به طول </a:t>
                </a:r>
                <a:r>
                  <a:rPr lang="en-US" dirty="0" smtClean="0">
                    <a:cs typeface="B Nazanin" panose="00000400000000000000" pitchFamily="2" charset="-78"/>
                  </a:rPr>
                  <a:t>2L</a:t>
                </a:r>
                <a:r>
                  <a:rPr lang="fa-IR" dirty="0" smtClean="0">
                    <a:cs typeface="B Nazanin" panose="00000400000000000000" pitchFamily="2" charset="-78"/>
                  </a:rPr>
                  <a:t> و عمق غوطه وری </a:t>
                </a:r>
                <a:r>
                  <a:rPr lang="en-US" dirty="0" smtClean="0">
                    <a:cs typeface="B Nazanin" panose="00000400000000000000" pitchFamily="2" charset="-78"/>
                  </a:rPr>
                  <a:t>H</a:t>
                </a:r>
                <a:r>
                  <a:rPr lang="fa-IR" dirty="0" smtClean="0">
                    <a:cs typeface="B Nazanin" panose="00000400000000000000" pitchFamily="2" charset="-78"/>
                  </a:rPr>
                  <a:t> می باشد. مرکز جرم قایق در دایره آب قرار دارد. عرض قایق را </a:t>
                </a:r>
                <a:r>
                  <a:rPr lang="en-US" dirty="0" smtClean="0">
                    <a:cs typeface="B Nazanin" panose="00000400000000000000" pitchFamily="2" charset="-78"/>
                  </a:rPr>
                  <a:t>b</a:t>
                </a:r>
                <a:r>
                  <a:rPr lang="fa-IR" dirty="0" smtClean="0">
                    <a:cs typeface="B Nazanin" panose="00000400000000000000" pitchFamily="2" charset="-78"/>
                  </a:rPr>
                  <a:t> در نظر بگیرید.</a:t>
                </a:r>
              </a:p>
              <a:p>
                <a:pPr algn="just" rtl="1"/>
                <a:r>
                  <a:rPr lang="fa-IR" dirty="0" smtClean="0">
                    <a:cs typeface="B Nazanin" panose="00000400000000000000" pitchFamily="2" charset="-78"/>
                  </a:rPr>
                  <a:t>الف) محاسبه ارتفاع فرامرکز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a-I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B Nazanin" panose="00000400000000000000" pitchFamily="2" charset="-78"/>
                          </a:rPr>
                          <m:t>𝑴𝑮</m:t>
                        </m:r>
                      </m:e>
                    </m:acc>
                  </m:oMath>
                </a14:m>
                <a:r>
                  <a:rPr lang="fa-IR" dirty="0" smtClean="0">
                    <a:cs typeface="B Nazanin" panose="00000400000000000000" pitchFamily="2" charset="-78"/>
                  </a:rPr>
                  <a:t>) ؟</a:t>
                </a:r>
              </a:p>
              <a:p>
                <a:pPr algn="just" rtl="1"/>
                <a:r>
                  <a:rPr lang="fa-IR" dirty="0" smtClean="0">
                    <a:cs typeface="B Nazanin" panose="00000400000000000000" pitchFamily="2" charset="-78"/>
                  </a:rPr>
                  <a:t>ب) رابطه ای برای پایداری قایق پیدا کنید ؟</a:t>
                </a:r>
                <a:endParaRPr lang="en-US" dirty="0"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52400"/>
                <a:ext cx="6934200" cy="1200906"/>
              </a:xfrm>
              <a:prstGeom prst="rect">
                <a:avLst/>
              </a:prstGeom>
              <a:blipFill rotWithShape="0">
                <a:blip r:embed="rId4"/>
                <a:stretch>
                  <a:fillRect l="-1583" t="-4569" r="-704" b="-8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608" y="3657600"/>
            <a:ext cx="4600575" cy="1914525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3352800" y="40386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238500" y="4919662"/>
            <a:ext cx="342900" cy="338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57829" y="5218892"/>
            <a:ext cx="1726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حجم غوطه وری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924" y="5953125"/>
            <a:ext cx="2524125" cy="676275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295400" y="5791200"/>
            <a:ext cx="586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23090" y="6106596"/>
            <a:ext cx="12954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a-IR" dirty="0" smtClean="0">
                <a:cs typeface="B Nazanin" panose="00000400000000000000" pitchFamily="2" charset="-78"/>
              </a:rPr>
              <a:t>شرط پایداری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1332" y="6010276"/>
            <a:ext cx="1485900" cy="609600"/>
          </a:xfrm>
          <a:prstGeom prst="rect">
            <a:avLst/>
          </a:prstGeom>
        </p:spPr>
      </p:pic>
      <p:sp>
        <p:nvSpPr>
          <p:cNvPr id="18" name="Right Arrow 17"/>
          <p:cNvSpPr/>
          <p:nvPr/>
        </p:nvSpPr>
        <p:spPr>
          <a:xfrm>
            <a:off x="3953671" y="6130410"/>
            <a:ext cx="38583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105918" y="4268982"/>
            <a:ext cx="1202573" cy="369332"/>
          </a:xfrm>
          <a:prstGeom prst="rect">
            <a:avLst/>
          </a:prstGeom>
          <a:solidFill>
            <a:schemeClr val="accent2"/>
          </a:solidFill>
        </p:spPr>
        <p:txBody>
          <a:bodyPr wrap="none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ارتفاع فرامرکز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97532" y="3789280"/>
            <a:ext cx="2373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Metacentric Height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03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27" y="268310"/>
            <a:ext cx="2324336" cy="6961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5366" y="424038"/>
            <a:ext cx="4625090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rtl="1"/>
            <a:r>
              <a:rPr lang="fa-IR" sz="2500" b="1" dirty="0" smtClean="0">
                <a:cs typeface="B Nazanin" pitchFamily="2" charset="-78"/>
              </a:rPr>
              <a:t>توزیع فشار در سیال در حال حرکت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8272"/>
          <a:stretch/>
        </p:blipFill>
        <p:spPr>
          <a:xfrm>
            <a:off x="1150726" y="1191605"/>
            <a:ext cx="6236913" cy="5145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575837" y="867050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نیروهای ویسکوز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5798664" y="1175796"/>
            <a:ext cx="413311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9516" y="1933314"/>
            <a:ext cx="2171700" cy="542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425366" y="3089648"/>
            <a:ext cx="4625090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rtl="1"/>
            <a:r>
              <a:rPr lang="fa-IR" sz="2500" b="1" dirty="0" smtClean="0">
                <a:cs typeface="B Nazanin" pitchFamily="2" charset="-78"/>
              </a:rPr>
              <a:t>شتاب خطی یکنواخت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6"/>
          <a:srcRect r="2426"/>
          <a:stretch/>
        </p:blipFill>
        <p:spPr>
          <a:xfrm>
            <a:off x="1081194" y="2729514"/>
            <a:ext cx="5099300" cy="292790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8576" y="4163950"/>
            <a:ext cx="2029573" cy="74067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2600" y="5687937"/>
            <a:ext cx="5495925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0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27" y="722513"/>
            <a:ext cx="3028950" cy="30730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29400" y="181377"/>
            <a:ext cx="2339090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rtl="1"/>
            <a:r>
              <a:rPr lang="fa-IR" sz="2500" b="1" dirty="0" smtClean="0">
                <a:cs typeface="B Nazanin" pitchFamily="2" charset="-78"/>
              </a:rPr>
              <a:t>مثال: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152400"/>
            <a:ext cx="6934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ظرفی مطابق شکل با مایعی با چگالی 1010 کیلوگرم بر متر مکعب، با شتاب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m/s2</a:t>
            </a:r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در راستای افقی حرکت می کند. ارتفاع ظرف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10cm</a:t>
            </a:r>
            <a:r>
              <a:rPr lang="fa-IR" dirty="0" smtClean="0">
                <a:cs typeface="B Nazanin" panose="00000400000000000000" pitchFamily="2" charset="-78"/>
              </a:rPr>
              <a:t> و قطر آن </a:t>
            </a:r>
            <a:r>
              <a:rPr lang="en-US" dirty="0" smtClean="0">
                <a:cs typeface="B Nazanin" panose="00000400000000000000" pitchFamily="2" charset="-78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6cm</a:t>
            </a:r>
            <a:r>
              <a:rPr lang="fa-IR" dirty="0" smtClean="0">
                <a:cs typeface="B Nazanin" panose="00000400000000000000" pitchFamily="2" charset="-78"/>
              </a:rPr>
              <a:t> است. ارتفاع مایع در ظرف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7cm</a:t>
            </a:r>
            <a:r>
              <a:rPr lang="fa-IR" dirty="0" smtClean="0">
                <a:cs typeface="B Nazanin" panose="00000400000000000000" pitchFamily="2" charset="-78"/>
              </a:rPr>
              <a:t> است. </a:t>
            </a: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الف) آیا مایع از ظرف سرریز می کند؟</a:t>
            </a:r>
          </a:p>
          <a:p>
            <a:pPr algn="just" rtl="1"/>
            <a:r>
              <a:rPr lang="fa-IR" dirty="0" smtClean="0">
                <a:cs typeface="B Nazanin" panose="00000400000000000000" pitchFamily="2" charset="-78"/>
              </a:rPr>
              <a:t>ب) فشار پیمانه ای در نقطه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a-I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a-IR" dirty="0" smtClean="0">
                <a:cs typeface="B Nazanin" panose="00000400000000000000" pitchFamily="2" charset="-78"/>
              </a:rPr>
              <a:t>را محاسبه کنید؟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118" y="1862654"/>
            <a:ext cx="3114675" cy="5238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118" y="2649393"/>
            <a:ext cx="2609850" cy="352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400" y="4367971"/>
            <a:ext cx="5257800" cy="457200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438400" y="4091012"/>
            <a:ext cx="515502" cy="364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3983" y="3807175"/>
            <a:ext cx="3686175" cy="3450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47687" y="5073803"/>
            <a:ext cx="3461186" cy="365209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2696151" y="4703202"/>
            <a:ext cx="304800" cy="320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53277" y="6405175"/>
            <a:ext cx="694758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rtl="1"/>
            <a:r>
              <a:rPr lang="fa-IR" b="1" dirty="0" smtClean="0">
                <a:solidFill>
                  <a:srgbClr val="FF0000"/>
                </a:solidFill>
                <a:cs typeface="B Nazanin" pitchFamily="2" charset="-78"/>
              </a:rPr>
              <a:t>نکته: فشار در نقطه </a:t>
            </a:r>
            <a:r>
              <a:rPr lang="en-US" b="1" dirty="0" smtClean="0">
                <a:solidFill>
                  <a:srgbClr val="FF0000"/>
                </a:solidFill>
                <a:cs typeface="B Nazanin" pitchFamily="2" charset="-78"/>
              </a:rPr>
              <a:t>A</a:t>
            </a:r>
            <a:r>
              <a:rPr lang="fa-IR" b="1" dirty="0" smtClean="0">
                <a:solidFill>
                  <a:srgbClr val="FF0000"/>
                </a:solidFill>
                <a:cs typeface="B Nazanin" pitchFamily="2" charset="-78"/>
              </a:rPr>
              <a:t> نسبت به حالت استاتیکی حدود 30 درصد افزایش یافته است.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5037" y="5718503"/>
            <a:ext cx="7417945" cy="40481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731758" y="5340929"/>
            <a:ext cx="233909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rtl="1"/>
            <a:r>
              <a:rPr lang="fa-IR" b="1" dirty="0" smtClean="0">
                <a:solidFill>
                  <a:srgbClr val="FF0000"/>
                </a:solidFill>
                <a:cs typeface="B Nazanin" pitchFamily="2" charset="-78"/>
              </a:rPr>
              <a:t>در حالت استاتیکی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95447" y="2386529"/>
            <a:ext cx="1219773" cy="276999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>
            <a:spAutoFit/>
          </a:bodyPr>
          <a:lstStyle/>
          <a:p>
            <a:pPr algn="just" rtl="1"/>
            <a:r>
              <a:rPr lang="fa-IR" b="1" dirty="0" smtClean="0">
                <a:solidFill>
                  <a:srgbClr val="002060"/>
                </a:solidFill>
                <a:cs typeface="B Nazanin" pitchFamily="2" charset="-78"/>
              </a:rPr>
              <a:t>سریز نمی شود</a:t>
            </a:r>
          </a:p>
        </p:txBody>
      </p:sp>
    </p:spTree>
    <p:extLst>
      <p:ext uri="{BB962C8B-B14F-4D97-AF65-F5344CB8AC3E}">
        <p14:creationId xmlns:p14="http://schemas.microsoft.com/office/powerpoint/2010/main" val="356640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21451" y="281176"/>
            <a:ext cx="4625090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rtl="1"/>
            <a:r>
              <a:rPr lang="fa-IR" sz="2500" b="1" dirty="0" smtClean="0">
                <a:cs typeface="B Nazanin" pitchFamily="2" charset="-78"/>
              </a:rPr>
              <a:t>دوران صلب گونه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794" y="281176"/>
            <a:ext cx="3827149" cy="23721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048" y="3280433"/>
            <a:ext cx="6705600" cy="35013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r="18412"/>
          <a:stretch/>
        </p:blipFill>
        <p:spPr>
          <a:xfrm>
            <a:off x="4776109" y="621057"/>
            <a:ext cx="4326584" cy="17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57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48400" y="-462051"/>
            <a:ext cx="3048000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a-IR" sz="2500" b="1" dirty="0" smtClean="0">
                <a:cs typeface="B Nazanin" pitchFamily="2" charset="-78"/>
              </a:rPr>
              <a:t>اثبات قانون پاسکال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786" t="6304" r="1907" b="4542"/>
          <a:stretch/>
        </p:blipFill>
        <p:spPr>
          <a:xfrm>
            <a:off x="1060553" y="20169"/>
            <a:ext cx="3701358" cy="2159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7232" y="2179294"/>
            <a:ext cx="3048000" cy="7027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113" y="3026293"/>
            <a:ext cx="6694298" cy="90547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0203" y="3792091"/>
            <a:ext cx="7715250" cy="16668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57120" y="2116891"/>
            <a:ext cx="3313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معادلات تعادل در راستای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x</a:t>
            </a:r>
            <a:r>
              <a:rPr lang="fa-I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 و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z</a:t>
            </a:r>
            <a:r>
              <a:rPr lang="fa-IR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B Nazanin" panose="00000400000000000000" pitchFamily="2" charset="-78"/>
              </a:rPr>
              <a:t>: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B Nazanin" panose="00000400000000000000" pitchFamily="2" charset="-78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0203" y="5462764"/>
            <a:ext cx="7496175" cy="762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47273" y="256064"/>
            <a:ext cx="459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a-IR" dirty="0">
              <a:solidFill>
                <a:srgbClr val="FF0000"/>
              </a:solidFill>
              <a:cs typeface="B Nazanin" panose="00000400000000000000" pitchFamily="2" charset="-78"/>
            </a:endParaRPr>
          </a:p>
          <a:p>
            <a:pPr algn="r" rtl="1"/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تنش عمودی موثر بر هر صفحه گذرا از یک جز سیال ساکن، یک خاصیت نقطه ای است که آن را فشار سیال (</a:t>
            </a:r>
            <a:r>
              <a:rPr lang="en-US" dirty="0" smtClean="0">
                <a:solidFill>
                  <a:srgbClr val="FF0000"/>
                </a:solidFill>
                <a:cs typeface="B Nazanin" panose="00000400000000000000" pitchFamily="2" charset="-78"/>
              </a:rPr>
              <a:t>p</a:t>
            </a:r>
            <a:r>
              <a:rPr lang="fa-IR" dirty="0" smtClean="0">
                <a:solidFill>
                  <a:srgbClr val="FF0000"/>
                </a:solidFill>
                <a:cs typeface="B Nazanin" panose="00000400000000000000" pitchFamily="2" charset="-78"/>
              </a:rPr>
              <a:t>) می گویند.</a:t>
            </a:r>
          </a:p>
        </p:txBody>
      </p:sp>
    </p:spTree>
    <p:extLst>
      <p:ext uri="{BB962C8B-B14F-4D97-AF65-F5344CB8AC3E}">
        <p14:creationId xmlns:p14="http://schemas.microsoft.com/office/powerpoint/2010/main" val="99376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91000" y="-152400"/>
            <a:ext cx="5410200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a-IR" sz="2500" b="1" dirty="0" smtClean="0">
                <a:cs typeface="B Nazanin" pitchFamily="2" charset="-78"/>
              </a:rPr>
              <a:t>نیروی موثر بر یک جز سیال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029490"/>
            <a:ext cx="6743700" cy="771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377" y="1758843"/>
            <a:ext cx="4332723" cy="27004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525" y="4367782"/>
            <a:ext cx="6581775" cy="657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3785" y="5227939"/>
            <a:ext cx="6076950" cy="657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3785" y="5995466"/>
            <a:ext cx="1981200" cy="5200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248400" y="6070833"/>
            <a:ext cx="326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نیروی خالص فشاری بر واحد حجم 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68746" y="4056841"/>
            <a:ext cx="326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نیروی خالص موثر در راستای </a:t>
            </a:r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x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46000" y="4984931"/>
            <a:ext cx="3263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نیروی خالص کل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908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extLst mod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874666" y="-264293"/>
            <a:ext cx="5410200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a-IR" sz="2500" b="1" dirty="0" smtClean="0">
                <a:cs typeface="B Nazanin" pitchFamily="2" charset="-78"/>
              </a:rPr>
              <a:t>تعادل یک جز سیال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205" y="628102"/>
            <a:ext cx="5041304" cy="314206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289" y="1619313"/>
            <a:ext cx="1845759" cy="5622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6740" y="1089749"/>
            <a:ext cx="2105025" cy="762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6616" y="4044534"/>
            <a:ext cx="3629025" cy="733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53748" y="2404572"/>
            <a:ext cx="141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نیروهای فشاری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52704" y="464917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نیروهای ویسکوز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69372" y="1992820"/>
            <a:ext cx="1476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نیروهای گرانشی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7"/>
          <a:srcRect r="8272"/>
          <a:stretch/>
        </p:blipFill>
        <p:spPr>
          <a:xfrm>
            <a:off x="1068156" y="5071194"/>
            <a:ext cx="6759702" cy="55772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974" y="5941534"/>
            <a:ext cx="4810125" cy="60960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465920" y="5730115"/>
            <a:ext cx="1604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در هیدرواستاتیک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92910" y="1913985"/>
            <a:ext cx="530126" cy="2172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6100928" y="1835643"/>
            <a:ext cx="656442" cy="20560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872121" y="3637444"/>
            <a:ext cx="0" cy="4070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96730" y="4768406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در هیدرودینامیک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322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5800" y="-295905"/>
            <a:ext cx="5410200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a-IR" sz="2500" b="1" dirty="0" smtClean="0">
                <a:cs typeface="B Nazanin" pitchFamily="2" charset="-78"/>
              </a:rPr>
              <a:t>توزیع فشار هیدرواستاتیکی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33" y="1512864"/>
            <a:ext cx="4991133" cy="721262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2209800" y="1594632"/>
            <a:ext cx="457200" cy="557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57800" y="1575165"/>
            <a:ext cx="457200" cy="557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248400" y="1598876"/>
            <a:ext cx="457200" cy="557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1312809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00700" y="11750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23416" y="1175055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0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100" y="2813966"/>
            <a:ext cx="2364068" cy="67175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29134" y="2152358"/>
            <a:ext cx="13335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سیال ساکن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00700" y="2158192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شتاب وجود ندارد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05114" y="218680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سیال ساکن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209800" y="3625186"/>
            <a:ext cx="5168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در سیستم مختصات در نظر گرفته شده، </a:t>
            </a:r>
            <a:r>
              <a:rPr lang="en-US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z</a:t>
            </a: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 به سمت بالاست.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6602" y="4065563"/>
            <a:ext cx="1562100" cy="54292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4875" y="4643164"/>
            <a:ext cx="7247373" cy="7424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4121" y="5710525"/>
            <a:ext cx="501967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3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330014" y="-392902"/>
            <a:ext cx="5410200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a-IR" sz="2500" b="1" dirty="0" smtClean="0">
                <a:cs typeface="B Nazanin" pitchFamily="2" charset="-78"/>
              </a:rPr>
              <a:t>توزیع فشار هیدرواستاتیکی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627" y="2667000"/>
            <a:ext cx="7800975" cy="3457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8299" y="635758"/>
            <a:ext cx="6858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نتیجه گیری:</a:t>
            </a:r>
          </a:p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1- فشار در یک سیال ساکن (یا با سرعت ثابت) فقط با عمق تغییر می کند و مستقل از شکل ظرف است.</a:t>
            </a:r>
          </a:p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2- فشار موثر در یک صفحه افقی در تمام نقاط با هم برابر است.</a:t>
            </a:r>
          </a:p>
          <a:p>
            <a:pPr algn="r" rtl="1">
              <a:lnSpc>
                <a:spcPct val="150000"/>
              </a:lnSpc>
            </a:pP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0" y="6359699"/>
            <a:ext cx="39920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PA=PB=PC</a:t>
            </a:r>
            <a:r>
              <a:rPr lang="en-US" sz="2000" b="1" dirty="0" smtClean="0">
                <a:latin typeface="Matura MT Script Capitals" panose="03020802060602070202" pitchFamily="66" charset="0"/>
              </a:rPr>
              <a:t>≠</a:t>
            </a:r>
            <a:r>
              <a:rPr lang="en-US" sz="2000" b="1" dirty="0" smtClean="0"/>
              <a:t>PD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75747" y="5334000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جیوه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4025877"/>
            <a:ext cx="62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آب</a:t>
            </a: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691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5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1134627" cy="102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5800" y="-295905"/>
            <a:ext cx="5410200" cy="9618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fa-IR" sz="2500" b="1" dirty="0" smtClean="0">
                <a:cs typeface="B Nazanin" pitchFamily="2" charset="-78"/>
              </a:rPr>
              <a:t>فشار هیدرواستاتیکی در مایعات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573086"/>
            <a:ext cx="3976688" cy="16507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5800" y="838151"/>
            <a:ext cx="6858000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b="1" dirty="0" smtClean="0">
                <a:solidFill>
                  <a:srgbClr val="FF0000"/>
                </a:solidFill>
                <a:cs typeface="B Nazanin" panose="00000400000000000000" pitchFamily="2" charset="-78"/>
              </a:rPr>
              <a:t>مایعات تقریبا تراکم ناپذیرند و چگالی در انها تقریبا ثابت است.</a:t>
            </a:r>
          </a:p>
          <a:p>
            <a:pPr algn="r" rtl="1">
              <a:lnSpc>
                <a:spcPct val="150000"/>
              </a:lnSpc>
            </a:pPr>
            <a:endParaRPr lang="en-US" b="1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771" y="3543300"/>
            <a:ext cx="5334000" cy="316230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7315200" y="5181600"/>
            <a:ext cx="9144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2409371" y="5486400"/>
            <a:ext cx="47915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41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5467</TotalTime>
  <Words>927</Words>
  <Application>Microsoft Office PowerPoint</Application>
  <PresentationFormat>On-screen Show (4:3)</PresentationFormat>
  <Paragraphs>178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B Nazanin</vt:lpstr>
      <vt:lpstr>B Titr</vt:lpstr>
      <vt:lpstr>Calibri</vt:lpstr>
      <vt:lpstr>Cambria Math</vt:lpstr>
      <vt:lpstr>Gill Sans MT</vt:lpstr>
      <vt:lpstr>Matura MT Script Capitals</vt:lpstr>
      <vt:lpstr>Times New Roman</vt:lpstr>
      <vt:lpstr>Verdana</vt:lpstr>
      <vt:lpstr>Wingdings</vt:lpstr>
      <vt:lpstr>Wingdings 2</vt:lpstr>
      <vt:lpstr>Solstice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</dc:creator>
  <cp:lastModifiedBy>Microsoft account</cp:lastModifiedBy>
  <cp:revision>475</cp:revision>
  <dcterms:created xsi:type="dcterms:W3CDTF">2006-08-16T00:00:00Z</dcterms:created>
  <dcterms:modified xsi:type="dcterms:W3CDTF">2024-04-27T07:17:28Z</dcterms:modified>
</cp:coreProperties>
</file>