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301" r:id="rId16"/>
    <p:sldId id="302" r:id="rId17"/>
    <p:sldId id="303" r:id="rId18"/>
    <p:sldId id="290" r:id="rId19"/>
    <p:sldId id="298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6" r:id="rId30"/>
    <p:sldId id="313" r:id="rId31"/>
    <p:sldId id="314" r:id="rId32"/>
    <p:sldId id="315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57" r:id="rId41"/>
    <p:sldId id="258" r:id="rId42"/>
    <p:sldId id="259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D368-2E01-4F96-9978-4624A70DA80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9EEEA-B252-43AA-879C-6FE43318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9EEEA-B252-43AA-879C-6FE4331877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7AE-306D-4B2E-BFFE-30F073ADFB5C}" type="datetime1">
              <a:rPr lang="en-US" smtClean="0"/>
              <a:t>5/31/2024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3B7C-CF5F-4C45-9116-0D575AA517D9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30B-AA44-4905-A36C-E653180BEFFE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5DB1-7555-4D24-9BBF-87FFD715CBC4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8BF-1C24-48BD-945A-6D670C2E1912}" type="datetime1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768-A4CA-4BA7-9EAF-405C2BEF6A6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E6C1-5799-4707-AD80-0AC0CBA041EF}" type="datetime1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FB74-6CD8-4E32-8455-BC582CDA210C}" type="datetime1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44EE-379E-4AC2-9B4C-55D78B10B967}" type="datetime1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E4D8-F47D-4057-97C6-CA6EB21481B1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E8D9-1DB3-4BC3-ADCA-90FB1E83500D}" type="datetime1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3FE935-E6CB-4EA2-82D8-59484A849E99}" type="datetime1">
              <a:rPr lang="en-US" smtClean="0"/>
              <a:t>5/31/2024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.png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.pn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4.png"/><Relationship Id="rId7" Type="http://schemas.openxmlformats.org/officeDocument/2006/relationships/image" Target="../media/image8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5.png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5.png"/><Relationship Id="rId7" Type="http://schemas.openxmlformats.org/officeDocument/2006/relationships/image" Target="../media/image8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5.png"/><Relationship Id="rId7" Type="http://schemas.openxmlformats.org/officeDocument/2006/relationships/image" Target="../media/image9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75.png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1.png"/><Relationship Id="rId4" Type="http://schemas.openxmlformats.org/officeDocument/2006/relationships/image" Target="../media/image75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5.png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75.png"/><Relationship Id="rId9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5.png"/><Relationship Id="rId7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5.png"/><Relationship Id="rId4" Type="http://schemas.openxmlformats.org/officeDocument/2006/relationships/image" Target="../media/image75.png"/><Relationship Id="rId9" Type="http://schemas.openxmlformats.org/officeDocument/2006/relationships/image" Target="../media/image1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5.png"/><Relationship Id="rId7" Type="http://schemas.openxmlformats.org/officeDocument/2006/relationships/image" Target="../media/image1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05.png"/><Relationship Id="rId10" Type="http://schemas.openxmlformats.org/officeDocument/2006/relationships/image" Target="../media/image118.png"/><Relationship Id="rId4" Type="http://schemas.openxmlformats.org/officeDocument/2006/relationships/image" Target="../media/image75.png"/><Relationship Id="rId9" Type="http://schemas.openxmlformats.org/officeDocument/2006/relationships/image" Target="../media/image1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5.png"/><Relationship Id="rId7" Type="http://schemas.openxmlformats.org/officeDocument/2006/relationships/image" Target="../media/image1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5.png"/><Relationship Id="rId7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.png"/><Relationship Id="rId7" Type="http://schemas.openxmlformats.org/officeDocument/2006/relationships/image" Target="../media/image1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1.png"/><Relationship Id="rId4" Type="http://schemas.openxmlformats.org/officeDocument/2006/relationships/image" Target="../media/image1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5.png"/><Relationship Id="rId7" Type="http://schemas.openxmlformats.org/officeDocument/2006/relationships/image" Target="../media/image14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3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4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36.png"/><Relationship Id="rId10" Type="http://schemas.openxmlformats.org/officeDocument/2006/relationships/image" Target="../media/image152.png"/><Relationship Id="rId4" Type="http://schemas.openxmlformats.org/officeDocument/2006/relationships/image" Target="../media/image5.png"/><Relationship Id="rId9" Type="http://schemas.openxmlformats.org/officeDocument/2006/relationships/image" Target="../media/image1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5.png"/><Relationship Id="rId7" Type="http://schemas.openxmlformats.org/officeDocument/2006/relationships/image" Target="../media/image1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48.png"/><Relationship Id="rId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5.png"/><Relationship Id="rId7" Type="http://schemas.openxmlformats.org/officeDocument/2006/relationships/image" Target="../media/image1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48.png"/><Relationship Id="rId10" Type="http://schemas.openxmlformats.org/officeDocument/2006/relationships/image" Target="../media/image163.png"/><Relationship Id="rId4" Type="http://schemas.openxmlformats.org/officeDocument/2006/relationships/image" Target="../media/image136.png"/><Relationship Id="rId9" Type="http://schemas.openxmlformats.org/officeDocument/2006/relationships/image" Target="../media/image1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64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5.png"/><Relationship Id="rId7" Type="http://schemas.openxmlformats.org/officeDocument/2006/relationships/image" Target="../media/image17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0" Type="http://schemas.openxmlformats.org/officeDocument/2006/relationships/image" Target="../media/image175.png"/><Relationship Id="rId4" Type="http://schemas.openxmlformats.org/officeDocument/2006/relationships/image" Target="../media/image166.png"/><Relationship Id="rId9" Type="http://schemas.openxmlformats.org/officeDocument/2006/relationships/image" Target="../media/image1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6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5.png"/><Relationship Id="rId7" Type="http://schemas.openxmlformats.org/officeDocument/2006/relationships/image" Target="../media/image1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66.png"/><Relationship Id="rId9" Type="http://schemas.openxmlformats.org/officeDocument/2006/relationships/image" Target="../media/image1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3" Type="http://schemas.openxmlformats.org/officeDocument/2006/relationships/image" Target="../media/image5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66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5.png"/><Relationship Id="rId7" Type="http://schemas.openxmlformats.org/officeDocument/2006/relationships/image" Target="../media/image19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66.png"/><Relationship Id="rId9" Type="http://schemas.openxmlformats.org/officeDocument/2006/relationships/image" Target="../media/image19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5.png"/><Relationship Id="rId7" Type="http://schemas.openxmlformats.org/officeDocument/2006/relationships/image" Target="../media/image2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1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1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1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uid mechani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30" y="66676"/>
            <a:ext cx="52578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17" y="185383"/>
            <a:ext cx="1447799" cy="13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829" y="1569413"/>
            <a:ext cx="23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itchFamily="2" charset="-78"/>
              </a:rPr>
              <a:t>دانشکده مهندسی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گروه مکانیک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2720486"/>
            <a:ext cx="3089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000" b="1" dirty="0" smtClean="0">
                <a:cs typeface="B Titr" pitchFamily="2" charset="-78"/>
              </a:rPr>
              <a:t>مکانیک سیالات (1)</a:t>
            </a:r>
            <a:endParaRPr lang="fa-IR" sz="3000" b="1" dirty="0">
              <a:cs typeface="B Titr" pitchFamily="2" charset="-78"/>
            </a:endParaRPr>
          </a:p>
          <a:p>
            <a:pPr algn="ctr"/>
            <a:endParaRPr lang="en-US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dirty="0" smtClean="0">
                <a:cs typeface="B Nazanin" pitchFamily="2" charset="-78"/>
              </a:rPr>
              <a:t>مدرس: 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سجاد خدادادی</a:t>
            </a: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smtClean="0">
                <a:cs typeface="B Nazanin" pitchFamily="2" charset="-78"/>
              </a:rPr>
              <a:t>بهار 1403</a:t>
            </a:r>
            <a:endParaRPr lang="fa-IR" b="1" dirty="0" smtClean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7701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حجم کنترل ثابت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896643"/>
            <a:ext cx="1876425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734" y="2504414"/>
            <a:ext cx="6924675" cy="685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00088" y="2135082"/>
            <a:ext cx="21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6530" y="1499537"/>
            <a:ext cx="19415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تغییر در داخل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8986" y="1455741"/>
            <a:ext cx="19896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آهنگ خروج از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40896" y="1407994"/>
            <a:ext cx="1907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آهنگ ورود از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8448" y="3788933"/>
            <a:ext cx="347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حالت خلاصه تر رابطه تبدیل رینولدز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036" y="4357183"/>
            <a:ext cx="62198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37" y="767595"/>
            <a:ext cx="2552700" cy="600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2060"/>
                </a:solidFill>
                <a:cs typeface="B Titr" pitchFamily="2" charset="-78"/>
              </a:rPr>
              <a:t>حجم کنترل متحرک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807" y="1480548"/>
            <a:ext cx="64008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3384010"/>
            <a:ext cx="1828800" cy="4762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705600" y="2590800"/>
            <a:ext cx="457200" cy="7932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072" y="4502265"/>
            <a:ext cx="1085850" cy="4191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69922" y="4554412"/>
            <a:ext cx="208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1"/>
            <a:r>
              <a:rPr lang="fa-IR" b="1" dirty="0" smtClean="0">
                <a:cs typeface="B Nazanin" panose="00000400000000000000" pitchFamily="2" charset="-78"/>
              </a:rPr>
              <a:t>برای حالتی که 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858" y="4841643"/>
            <a:ext cx="4706468" cy="689904"/>
          </a:xfrm>
          <a:prstGeom prst="rect">
            <a:avLst/>
          </a:prstGeom>
        </p:spPr>
      </p:pic>
      <p:sp>
        <p:nvSpPr>
          <p:cNvPr id="17" name="Striped Right Arrow 16"/>
          <p:cNvSpPr/>
          <p:nvPr/>
        </p:nvSpPr>
        <p:spPr>
          <a:xfrm rot="10800000">
            <a:off x="5789579" y="4628067"/>
            <a:ext cx="533400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2060"/>
                </a:solidFill>
                <a:cs typeface="B Titr" pitchFamily="2" charset="-78"/>
              </a:rPr>
              <a:t>حجم کنترل متحرک و تغییرشکل پذیر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297334"/>
            <a:ext cx="5715000" cy="7824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324600" y="1828914"/>
            <a:ext cx="152400" cy="250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01" y="2113195"/>
            <a:ext cx="2562489" cy="3399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12" y="2453117"/>
            <a:ext cx="5272088" cy="43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2060"/>
                </a:solidFill>
                <a:cs typeface="B Titr" pitchFamily="2" charset="-78"/>
              </a:rPr>
              <a:t>جریان یک بعدی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661" y="1262990"/>
            <a:ext cx="6376987" cy="2003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3733"/>
          <a:stretch/>
        </p:blipFill>
        <p:spPr>
          <a:xfrm>
            <a:off x="1066800" y="3610593"/>
            <a:ext cx="4011568" cy="320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/>
          <a:srcRect r="2388"/>
          <a:stretch/>
        </p:blipFill>
        <p:spPr>
          <a:xfrm>
            <a:off x="3983880" y="3930474"/>
            <a:ext cx="5160120" cy="1133475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6961414" y="1742277"/>
            <a:ext cx="313584" cy="273542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190521" y="3360196"/>
            <a:ext cx="152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4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87472" y="187232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3-3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اصل پایستاری جرم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434" y="410868"/>
            <a:ext cx="2105025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201" y="1930035"/>
            <a:ext cx="5057775" cy="704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715" y="1349421"/>
            <a:ext cx="638175" cy="3619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472" y="1412898"/>
            <a:ext cx="1419225" cy="3143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711635" y="984313"/>
            <a:ext cx="317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خاصیت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B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جرم سیستم است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3063470"/>
            <a:ext cx="4038600" cy="72712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8850" y="4402921"/>
            <a:ext cx="6086475" cy="8477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63630" y="3144262"/>
            <a:ext cx="317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پایستاری جرم در حالت کلی برای حجم کنترل متغیر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60140" y="4008944"/>
            <a:ext cx="47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حجم کنترل ثابت و جریان یک بعدی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27998" y="5288209"/>
            <a:ext cx="47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 یک بعدی و پایا (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Steady state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)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219" y="5817759"/>
            <a:ext cx="38766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7472" y="187232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3-3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اصل پایستاری جرم</a:t>
            </a:r>
            <a:endParaRPr lang="en-US" sz="2000" b="1" dirty="0" smtClean="0">
              <a:cs typeface="B Titr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042" y="1179394"/>
            <a:ext cx="27432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7800" y="810062"/>
            <a:ext cx="474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 تراکم ناپذیر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627" y="942896"/>
            <a:ext cx="4935828" cy="1801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63227" y="2826938"/>
            <a:ext cx="770762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1500" b="1" dirty="0" smtClean="0">
                <a:solidFill>
                  <a:srgbClr val="002060"/>
                </a:solidFill>
                <a:cs typeface="B Titr" pitchFamily="2" charset="-78"/>
              </a:rPr>
              <a:t>(مثال): اصل پایستاری جرم را برای جریان یک بعدی در یک لوله جریان بنویسید؟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6997"/>
          <a:stretch/>
        </p:blipFill>
        <p:spPr>
          <a:xfrm>
            <a:off x="1133554" y="3212880"/>
            <a:ext cx="3209846" cy="21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66" y="5431868"/>
            <a:ext cx="3781425" cy="485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1709" y="5963882"/>
            <a:ext cx="5315823" cy="683336"/>
          </a:xfrm>
          <a:prstGeom prst="rect">
            <a:avLst/>
          </a:prstGeom>
        </p:spPr>
      </p:pic>
      <p:pic>
        <p:nvPicPr>
          <p:cNvPr id="1026" name="Picture 2" descr="قیمت دستگاه کارواش | مرکز نظافتی ایران ( i C C ) | قیمت دستگاه ...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8610" r="4001" b="32237"/>
          <a:stretch/>
        </p:blipFill>
        <p:spPr bwMode="auto">
          <a:xfrm>
            <a:off x="5407797" y="3514467"/>
            <a:ext cx="3434451" cy="18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2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2852" y="26675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3-3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اصل پایستاری جرم</a:t>
            </a:r>
            <a:endParaRPr lang="en-US" sz="2000" b="1" dirty="0" smtClean="0"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222" y="1214028"/>
            <a:ext cx="3448050" cy="34861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9780" y="942896"/>
            <a:ext cx="4117848" cy="1236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7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(مثال): مطابق شکل، بر اثر ورود آب به داخل مخزن، هوا در بالای مخزن تحت فشار قرار می گیرد. سرعت تغییر ارتفاع آب در مخزن را محاسبه نمایید؟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430" y="3213569"/>
            <a:ext cx="1190625" cy="695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7026" y="2957124"/>
            <a:ext cx="1362075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5910" y="1192563"/>
            <a:ext cx="1076325" cy="390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479" y="4715817"/>
            <a:ext cx="4562475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600" y="5763218"/>
            <a:ext cx="6705600" cy="7620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949780" y="5763218"/>
            <a:ext cx="765220" cy="780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0" y="5556955"/>
            <a:ext cx="209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4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8"/>
    </mc:Choice>
    <mc:Fallback xmlns="">
      <p:transition spd="slow" advTm="3908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074667"/>
            <a:ext cx="2876550" cy="904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575" y="2235005"/>
            <a:ext cx="26670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627" y="1200374"/>
            <a:ext cx="2506588" cy="253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152" y="2665642"/>
            <a:ext cx="826009" cy="4823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3215" y="2527800"/>
            <a:ext cx="915088" cy="45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551" y="2906837"/>
            <a:ext cx="3733800" cy="752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4175209"/>
            <a:ext cx="4953000" cy="24765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5743575" y="6400800"/>
            <a:ext cx="11388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52562" y="138597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3-3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اصل پایستاری جرم</a:t>
            </a:r>
            <a:endParaRPr lang="en-US" sz="2000" b="1" dirty="0" smtClean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90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283200"/>
            <a:ext cx="4953000" cy="1651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83" y="562530"/>
            <a:ext cx="8039465" cy="4826724"/>
          </a:xfrm>
          <a:prstGeom prst="rect">
            <a:avLst/>
          </a:prstGeom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63" y="31124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4997" y="289592"/>
            <a:ext cx="2105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0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72" y="1765444"/>
            <a:ext cx="2883449" cy="28752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2060"/>
                </a:solidFill>
                <a:cs typeface="B Titr" pitchFamily="2" charset="-78"/>
              </a:rPr>
              <a:t>(مثال)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71800" y="1142456"/>
                <a:ext cx="6099048" cy="1304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>
                  <a:lnSpc>
                    <a:spcPct val="150000"/>
                  </a:lnSpc>
                </a:pPr>
                <a:r>
                  <a:rPr lang="fa-IR" dirty="0" smtClean="0">
                    <a:cs typeface="B Nazanin" panose="00000400000000000000" pitchFamily="2" charset="-78"/>
                  </a:rPr>
                  <a:t>سیالی با چگالی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 سرعت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 از مقطع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1</m:t>
                        </m:r>
                      </m:sub>
                    </m:sSub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 وارد بادکنکی می شود. چگالی متوسط سیال داخل بادکنک،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Nazanin" panose="00000400000000000000" pitchFamily="2" charset="-78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)</m:t>
                    </m:r>
                  </m:oMath>
                </a14:m>
                <a:r>
                  <a:rPr lang="fa-IR" dirty="0">
                    <a:cs typeface="B Nazanin" panose="00000400000000000000" pitchFamily="2" charset="-78"/>
                  </a:rPr>
                  <a:t> </a:t>
                </a:r>
                <a:r>
                  <a:rPr lang="fa-IR" dirty="0" smtClean="0">
                    <a:cs typeface="B Nazanin" panose="00000400000000000000" pitchFamily="2" charset="-78"/>
                  </a:rPr>
                  <a:t> است. معادله دیفرانسیل آهنگ تغییرات شعاع بادکنک را بیابید؟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142456"/>
                <a:ext cx="6099048" cy="1304203"/>
              </a:xfrm>
              <a:prstGeom prst="rect">
                <a:avLst/>
              </a:prstGeom>
              <a:blipFill rotWithShape="0">
                <a:blip r:embed="rId5"/>
                <a:stretch>
                  <a:fillRect l="-1800" r="-800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4326" y="2316567"/>
            <a:ext cx="5086522" cy="9066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80326" y="1914381"/>
            <a:ext cx="1093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حل: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t="1" r="74612" b="641"/>
          <a:stretch/>
        </p:blipFill>
        <p:spPr>
          <a:xfrm>
            <a:off x="3992912" y="3386551"/>
            <a:ext cx="856053" cy="312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/>
          <a:srcRect t="17720"/>
          <a:stretch/>
        </p:blipFill>
        <p:spPr>
          <a:xfrm>
            <a:off x="3989692" y="3857761"/>
            <a:ext cx="904875" cy="321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880089" y="3366159"/>
            <a:ext cx="203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سطح بادکنک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8965" y="3751930"/>
            <a:ext cx="203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مقطع ورودی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9719" y="4333366"/>
            <a:ext cx="3000375" cy="371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83264" y="4028034"/>
            <a:ext cx="317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خاصیت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B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جرم سیستم است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7283" y="5573642"/>
            <a:ext cx="4306017" cy="8769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7232" y="5530779"/>
            <a:ext cx="2914650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5357737" y="5869262"/>
            <a:ext cx="551127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43947" y="5624999"/>
            <a:ext cx="464780" cy="6592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673100"/>
            <a:ext cx="6400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27" y="1600200"/>
            <a:ext cx="4418097" cy="1156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05000" y="3810000"/>
            <a:ext cx="6400800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در فصل دوم به بررسی </a:t>
            </a:r>
            <a:r>
              <a:rPr lang="fa-IR" sz="20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استاتیک سیالات </a:t>
            </a: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پرداخته شد. در این تحلیل فقط به  </a:t>
            </a:r>
            <a:r>
              <a:rPr lang="fa-IR" sz="20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چگالی و عمق </a:t>
            </a: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نقطه مورد بررسی نیاز داشتیم. برای تحلیل جریان در یک سیال، حالت حرکت آن ( هندسه حرکت و شرایط مرزی) و همچنین قوانین مکانیک را لازم داریم که موضوع فصل های سوم تا پنجم می باشند.</a:t>
            </a:r>
          </a:p>
        </p:txBody>
      </p:sp>
    </p:spTree>
    <p:extLst>
      <p:ext uri="{BB962C8B-B14F-4D97-AF65-F5344CB8AC3E}">
        <p14:creationId xmlns:p14="http://schemas.microsoft.com/office/powerpoint/2010/main" val="159695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636" y="1596986"/>
            <a:ext cx="270510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311" y="1882736"/>
            <a:ext cx="5686425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63909" y="975169"/>
            <a:ext cx="61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خاصیت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B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در معادله تبدیل رینولدز را تکانه خطی (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M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V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در نظر می گیریم.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5400" y="2785428"/>
            <a:ext cx="77754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چند نکته مهم:</a:t>
            </a: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1- سرعت سیال در یک دستگاه مختصات غیرشتاب دار می باشد.</a:t>
            </a: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2- جمله نیرو در سمت چپ رابطه، مجموع برداری تمام نیروهای سطحی و حجمی است.</a:t>
            </a: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3- تمام جمله های معادله فوق برداری هستند.</a:t>
            </a:r>
          </a:p>
          <a:p>
            <a:pPr algn="r" rtl="1">
              <a:lnSpc>
                <a:spcPct val="150000"/>
              </a:lnSpc>
            </a:pPr>
            <a:endParaRPr lang="fa-IR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0435" y="5536515"/>
            <a:ext cx="61912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1464592" y="4987479"/>
            <a:ext cx="61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حجم کنترل ثابت : </a:t>
            </a:r>
          </a:p>
        </p:txBody>
      </p:sp>
    </p:spTree>
    <p:extLst>
      <p:ext uri="{BB962C8B-B14F-4D97-AF65-F5344CB8AC3E}">
        <p14:creationId xmlns:p14="http://schemas.microsoft.com/office/powerpoint/2010/main" val="18260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719" y="4056354"/>
            <a:ext cx="3141165" cy="241943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8995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211" y="757366"/>
            <a:ext cx="2762250" cy="5143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81336" y="674180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Titr" pitchFamily="2" charset="-78"/>
              </a:rPr>
              <a:t>شار تکانه خطی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286" y="1522971"/>
            <a:ext cx="3252989" cy="420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0472" y="2140225"/>
            <a:ext cx="5791200" cy="782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1144286" y="2953228"/>
            <a:ext cx="7891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مثال: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یک جریان پایا یک بعدی از لوله ای مطابق شکل عبور می کند. نیروی خالص موثر بر لوله را محاسبه نمایید؟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046" y="3640044"/>
            <a:ext cx="3209925" cy="26765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770" y="4350536"/>
            <a:ext cx="26384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001" y="5515597"/>
            <a:ext cx="2457450" cy="6000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50007" y="3956381"/>
            <a:ext cx="191448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از پایستاری جرم داریم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0463" y="5207775"/>
            <a:ext cx="1914484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معادله تکانه خطی</a:t>
            </a:r>
          </a:p>
        </p:txBody>
      </p:sp>
    </p:spTree>
    <p:extLst>
      <p:ext uri="{BB962C8B-B14F-4D97-AF65-F5344CB8AC3E}">
        <p14:creationId xmlns:p14="http://schemas.microsoft.com/office/powerpoint/2010/main" val="39880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5340" y="733533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Titr" pitchFamily="2" charset="-78"/>
              </a:rPr>
              <a:t>نیروی فشاری موثر بر یک سطح کنترل بسته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709" y="1703341"/>
            <a:ext cx="5800725" cy="35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150" y="5391399"/>
            <a:ext cx="3600450" cy="371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74225" y="5156450"/>
            <a:ext cx="1492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یکنواخت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5606" y="1285747"/>
            <a:ext cx="2561717" cy="70425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8400" y="6021172"/>
            <a:ext cx="2213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غیر یکنواخت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199" y="5989480"/>
            <a:ext cx="4686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5340" y="733533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Titr" pitchFamily="2" charset="-78"/>
              </a:rPr>
              <a:t>نیروی فشاری موثر بر یک سطح کنترل بسته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4286" y="1358799"/>
            <a:ext cx="7891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Titr" pitchFamily="2" charset="-78"/>
              </a:rPr>
              <a:t>مثال: 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جریانی با فشار پیمانه ای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25 psi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وارد یک نازل می شود و  در فشار یک اتمسفر خارج می شود. اگر قطر نازل در ورود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D1=3in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و در خروج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D2=1in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باشد، نیروی خالص فشاری موثر بر نازل چقدر است؟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31" y="2364570"/>
            <a:ext cx="7137882" cy="304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005" y="5591175"/>
            <a:ext cx="6067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4627" y="1237453"/>
            <a:ext cx="7925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 smtClean="0">
                <a:solidFill>
                  <a:srgbClr val="0070C0"/>
                </a:solidFill>
                <a:cs typeface="B Titr" pitchFamily="2" charset="-78"/>
              </a:rPr>
              <a:t>مثال: </a:t>
            </a:r>
            <a:r>
              <a:rPr lang="fa-IR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مطابق </a:t>
            </a:r>
            <a:r>
              <a:rPr lang="fa-IR" sz="1600" b="1" dirty="0">
                <a:solidFill>
                  <a:srgbClr val="0070C0"/>
                </a:solidFill>
                <a:cs typeface="B Nazanin" panose="00000400000000000000" pitchFamily="2" charset="-78"/>
              </a:rPr>
              <a:t>شکل ، جت آبی با سرعت </a:t>
            </a:r>
            <a:r>
              <a:rPr lang="en-US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V</a:t>
            </a:r>
            <a:r>
              <a:rPr lang="fa-IR" sz="1600" b="1" dirty="0">
                <a:solidFill>
                  <a:srgbClr val="0070C0"/>
                </a:solidFill>
                <a:cs typeface="B Nazanin" panose="00000400000000000000" pitchFamily="2" charset="-78"/>
              </a:rPr>
              <a:t> </a:t>
            </a:r>
            <a:r>
              <a:rPr lang="fa-IR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به پره ثابت برخورد کرده است. اگر سرعت جت تغییر نکند،و جریان پایا و دارای فشار اتمسفری است، الف) مولفه های نیروی موثر بر پره ب) زاویه نیروی برایند با افق ج ) نمودار نیرو بر حسب زاویه گردش پره</a:t>
            </a:r>
            <a:r>
              <a:rPr lang="en-US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.</a:t>
            </a:r>
            <a:endParaRPr lang="fa-IR" sz="1600" b="1" dirty="0" smtClean="0">
              <a:solidFill>
                <a:srgbClr val="0070C0"/>
              </a:solidFill>
              <a:cs typeface="B Titr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752" y="2499276"/>
            <a:ext cx="3402522" cy="289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032" y="5386190"/>
            <a:ext cx="28956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2556972"/>
            <a:ext cx="1419225" cy="3700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722" y="3065079"/>
            <a:ext cx="2295525" cy="37005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4518" y="6002228"/>
            <a:ext cx="4476750" cy="53788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85687" y="3670077"/>
            <a:ext cx="10402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الف</a:t>
            </a:r>
            <a:endParaRPr lang="fa-IR" sz="20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24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08" y="1304449"/>
            <a:ext cx="2237134" cy="1903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715" y="1256489"/>
            <a:ext cx="2471425" cy="2070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798" y="4015614"/>
            <a:ext cx="4244782" cy="9145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02009" y="3930640"/>
            <a:ext cx="10402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ب)</a:t>
            </a:r>
            <a:endParaRPr lang="fa-IR" sz="20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46631" y="5378987"/>
            <a:ext cx="104023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نکته : </a:t>
            </a:r>
            <a:endParaRPr lang="fa-IR" sz="20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0558" y="5155419"/>
            <a:ext cx="1271569" cy="38230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688685" y="5155419"/>
            <a:ext cx="228600" cy="416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832" y="4985587"/>
            <a:ext cx="1705543" cy="6334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0559" y="6023612"/>
            <a:ext cx="1412170" cy="442870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4688685" y="6036718"/>
            <a:ext cx="228600" cy="416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3242" y="5991003"/>
            <a:ext cx="3528636" cy="462373"/>
          </a:xfrm>
          <a:prstGeom prst="rect">
            <a:avLst/>
          </a:prstGeom>
        </p:spPr>
      </p:pic>
      <p:sp>
        <p:nvSpPr>
          <p:cNvPr id="25" name="Left Brace 24"/>
          <p:cNvSpPr/>
          <p:nvPr/>
        </p:nvSpPr>
        <p:spPr>
          <a:xfrm>
            <a:off x="2605709" y="5155419"/>
            <a:ext cx="337776" cy="129795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5312" y="1498268"/>
            <a:ext cx="3793001" cy="17062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09235" y="903758"/>
            <a:ext cx="792548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0070C0"/>
                </a:solidFill>
                <a:cs typeface="B Titr" pitchFamily="2" charset="-78"/>
              </a:rPr>
              <a:t>ادامه مثال:</a:t>
            </a:r>
          </a:p>
        </p:txBody>
      </p:sp>
    </p:spTree>
    <p:extLst>
      <p:ext uri="{BB962C8B-B14F-4D97-AF65-F5344CB8AC3E}">
        <p14:creationId xmlns:p14="http://schemas.microsoft.com/office/powerpoint/2010/main" val="46403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24183" y="965538"/>
            <a:ext cx="5479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مثال</a:t>
            </a:r>
            <a:r>
              <a:rPr lang="en-US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: </a:t>
            </a:r>
            <a:r>
              <a:rPr lang="fa-IR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جت آبی با سرعت </a:t>
            </a:r>
            <a:r>
              <a:rPr lang="en-US" sz="2000" dirty="0" err="1" smtClean="0">
                <a:solidFill>
                  <a:srgbClr val="0070C0"/>
                </a:solidFill>
                <a:cs typeface="B Nazanin" panose="00000400000000000000" pitchFamily="2" charset="-78"/>
              </a:rPr>
              <a:t>Vj</a:t>
            </a:r>
            <a:r>
              <a:rPr lang="en-US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=20m/s</a:t>
            </a:r>
            <a:r>
              <a:rPr lang="fa-IR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به صورت عمودی به یک صفحه برخورد می کند، این صفحه با سرعت </a:t>
            </a:r>
            <a:r>
              <a:rPr lang="en-US" sz="2000" dirty="0" err="1" smtClean="0">
                <a:solidFill>
                  <a:srgbClr val="0070C0"/>
                </a:solidFill>
                <a:cs typeface="B Nazanin" panose="00000400000000000000" pitchFamily="2" charset="-78"/>
              </a:rPr>
              <a:t>Vc</a:t>
            </a:r>
            <a:r>
              <a:rPr lang="en-US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=15m/s</a:t>
            </a:r>
            <a:r>
              <a:rPr lang="fa-IR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به سمت راست حرکت می کند. چگالی آب 1000 و مساحت جت آب </a:t>
            </a:r>
            <a:r>
              <a:rPr lang="en-US" sz="2000" dirty="0" err="1" smtClean="0">
                <a:solidFill>
                  <a:srgbClr val="0070C0"/>
                </a:solidFill>
                <a:cs typeface="B Nazanin" panose="00000400000000000000" pitchFamily="2" charset="-78"/>
              </a:rPr>
              <a:t>Aj</a:t>
            </a:r>
            <a:r>
              <a:rPr lang="en-US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=3 cm2</a:t>
            </a:r>
            <a:r>
              <a:rPr lang="fa-IR" sz="20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می باشد. جریان پایا است. نیروی موثر وارد بر صفحه را بیابید؟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6528"/>
          <a:stretch/>
        </p:blipFill>
        <p:spPr>
          <a:xfrm>
            <a:off x="1012458" y="1144590"/>
            <a:ext cx="2453600" cy="21649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037463"/>
            <a:ext cx="3600555" cy="281211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790877" y="3360944"/>
            <a:ext cx="32143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6208" y="3710103"/>
            <a:ext cx="3962400" cy="9429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360289" y="2766516"/>
            <a:ext cx="17019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از اصل پایستاری: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5660" y="4665231"/>
            <a:ext cx="1838325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5571" y="5704196"/>
            <a:ext cx="2581275" cy="438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0987" y="5728502"/>
            <a:ext cx="2162175" cy="4095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8803" y="6253903"/>
            <a:ext cx="3305175" cy="457200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6326846" y="5728502"/>
            <a:ext cx="371542" cy="43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565604"/>
            <a:ext cx="3600555" cy="2812112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133600" y="3841718"/>
            <a:ext cx="32143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1323531"/>
            <a:ext cx="3305175" cy="457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24600" y="1780731"/>
            <a:ext cx="26892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از معادله تکانه خطی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072" y="2680438"/>
            <a:ext cx="3971925" cy="581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203" y="3398927"/>
            <a:ext cx="4600575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672" y="5459136"/>
            <a:ext cx="7791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4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تکانه خطی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12" y="361737"/>
            <a:ext cx="229552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52" y="1367465"/>
            <a:ext cx="3600555" cy="28121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42" y="1034289"/>
            <a:ext cx="37560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از معادله تکانه خطی در راستای 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y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066" y="2234519"/>
            <a:ext cx="4396152" cy="5143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5317" y="2973626"/>
            <a:ext cx="4819650" cy="8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7186" y="4179577"/>
            <a:ext cx="3200400" cy="58033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6185" y="5186203"/>
            <a:ext cx="4260652" cy="5005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6185" y="5726640"/>
            <a:ext cx="3377485" cy="42874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15457" y="5388808"/>
            <a:ext cx="375600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سرعت مطلق جت خروجی : </a:t>
            </a:r>
          </a:p>
        </p:txBody>
      </p:sp>
      <p:sp>
        <p:nvSpPr>
          <p:cNvPr id="24" name="Left Arrow 23"/>
          <p:cNvSpPr/>
          <p:nvPr/>
        </p:nvSpPr>
        <p:spPr>
          <a:xfrm>
            <a:off x="5732037" y="5436470"/>
            <a:ext cx="287763" cy="5045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6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تکانه زاویه ای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403" y="1260965"/>
            <a:ext cx="5934445" cy="1008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72" y="1200560"/>
            <a:ext cx="2042731" cy="2737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295" y="2631480"/>
            <a:ext cx="6096705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655713" y="762000"/>
            <a:ext cx="72463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1- روش حجم کنترل ( فصل سوم)</a:t>
            </a: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fa-IR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2- روش دیفرانسیلی( فصل چهارم)</a:t>
            </a: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endParaRPr lang="fa-IR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3- روش آزمایشی یا تحلیل ابعادی</a:t>
            </a:r>
            <a:endParaRPr lang="en-US" sz="20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 ( فصل پنجم)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" t="9103" r="12063" b="9404"/>
          <a:stretch/>
        </p:blipFill>
        <p:spPr>
          <a:xfrm>
            <a:off x="2287485" y="4772696"/>
            <a:ext cx="2514601" cy="1981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378661"/>
            <a:ext cx="2974772" cy="2179000"/>
          </a:xfrm>
          <a:prstGeom prst="rect">
            <a:avLst/>
          </a:prstGeom>
        </p:spPr>
      </p:pic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727331" cy="236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2087" y="144474"/>
            <a:ext cx="27719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b="1" dirty="0">
                <a:solidFill>
                  <a:srgbClr val="7030A0"/>
                </a:solidFill>
                <a:cs typeface="B Nazanin" panose="00000400000000000000" pitchFamily="2" charset="-78"/>
              </a:rPr>
              <a:t>روش های تحلیل جریان سیالات :</a:t>
            </a:r>
          </a:p>
        </p:txBody>
      </p:sp>
    </p:spTree>
    <p:extLst>
      <p:ext uri="{BB962C8B-B14F-4D97-AF65-F5344CB8AC3E}">
        <p14:creationId xmlns:p14="http://schemas.microsoft.com/office/powerpoint/2010/main" val="35576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6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تکانه زاویه ای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51" y="256557"/>
            <a:ext cx="2395157" cy="640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1496405"/>
            <a:ext cx="2019300" cy="533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559" y="1515455"/>
            <a:ext cx="1876425" cy="514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34" y="2625274"/>
            <a:ext cx="6800850" cy="8001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38600" y="1515455"/>
            <a:ext cx="38100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057918" y="3498100"/>
            <a:ext cx="141767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28224" y="2102531"/>
            <a:ext cx="517569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حالت کلی: حجم کنترل تغییر شکل پذیر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78905" y="3875626"/>
            <a:ext cx="517569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حجم کنترل تغییر شکل پذیر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6038" y="4572000"/>
            <a:ext cx="7362825" cy="9048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78904" y="5375686"/>
            <a:ext cx="517569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 یک بعدی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5913" y="6037673"/>
            <a:ext cx="5781675" cy="657225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5761908" y="5257800"/>
            <a:ext cx="1019892" cy="779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7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9224" y="-46512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6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تکانه زاویه ای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51" y="256557"/>
            <a:ext cx="2395157" cy="6400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071" y="872203"/>
            <a:ext cx="4439656" cy="24729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54251" y="727458"/>
            <a:ext cx="4498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زانویی نشان داده شده توسط لوله ای در نقطه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ثابت شده است. اگر جریان پایا و سیال تراکم ناپذیر در این لوله جریان داشته باشد، در مقطع 1 و 2 کوپلینگ ها انعطاف پذیر هستند.  الف) گشتاور موثر بر تکیه گاه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را بیابید. 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750" y="2193178"/>
            <a:ext cx="1552575" cy="2200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192" y="4393453"/>
            <a:ext cx="3035658" cy="223352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2438400" y="3489851"/>
            <a:ext cx="9144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2599" y="4325721"/>
            <a:ext cx="4861726" cy="9870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4850" y="5214861"/>
            <a:ext cx="48958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</a:t>
            </a:r>
            <a:r>
              <a:rPr lang="fa-IR" sz="2000" b="1" dirty="0">
                <a:cs typeface="B Titr" pitchFamily="2" charset="-78"/>
              </a:rPr>
              <a:t>6</a:t>
            </a:r>
            <a:r>
              <a:rPr lang="fa-IR" sz="2000" b="1" dirty="0" smtClean="0">
                <a:cs typeface="B Titr" pitchFamily="2" charset="-78"/>
              </a:rPr>
              <a:t>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تکانه زاویه ای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751" y="256557"/>
            <a:ext cx="2395157" cy="640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491" y="1277626"/>
            <a:ext cx="7410450" cy="28544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402" y="4097961"/>
            <a:ext cx="4200525" cy="111142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402" y="5296463"/>
            <a:ext cx="7937225" cy="9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68" y="2574443"/>
            <a:ext cx="5534025" cy="7334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700" y="1733392"/>
            <a:ext cx="5248275" cy="723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2939" y="1349541"/>
            <a:ext cx="1419225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616" y="3476228"/>
            <a:ext cx="2305050" cy="504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8749" y="4495800"/>
            <a:ext cx="67341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288" y="5302115"/>
            <a:ext cx="4061217" cy="13327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984" y="1874768"/>
            <a:ext cx="67341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798" y="3120832"/>
            <a:ext cx="2609850" cy="14287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257800" y="2427218"/>
            <a:ext cx="745998" cy="654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81400" y="2427218"/>
            <a:ext cx="403040" cy="1992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968857" y="2346068"/>
            <a:ext cx="431970" cy="854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6355" y="3071535"/>
            <a:ext cx="213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کاری که توسط یک توربوماشین مانند پمپ، توربین و ... انجام می شود.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5750" y="4647242"/>
            <a:ext cx="341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کار نیروهای فشاری که فقط در سطح کنترل اعمال می شود.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1383" y="2680452"/>
            <a:ext cx="3415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کار نیروهای ویسکوز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72" y="1403683"/>
            <a:ext cx="7915275" cy="1000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7681" y="2557990"/>
            <a:ext cx="1697029" cy="4383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04" y="3230040"/>
            <a:ext cx="8158532" cy="9166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8713" y="5359491"/>
            <a:ext cx="6064154" cy="638332"/>
          </a:xfrm>
          <a:prstGeom prst="rect">
            <a:avLst/>
          </a:prstGeom>
        </p:spPr>
      </p:pic>
      <p:sp>
        <p:nvSpPr>
          <p:cNvPr id="23" name="Left Brace 22"/>
          <p:cNvSpPr/>
          <p:nvPr/>
        </p:nvSpPr>
        <p:spPr>
          <a:xfrm rot="16200000">
            <a:off x="7396101" y="2666666"/>
            <a:ext cx="338398" cy="28986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582310" y="4436946"/>
            <a:ext cx="1439896" cy="671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07157" y="5001941"/>
            <a:ext cx="3415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جریان یک بعدی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49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مثال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165" y="1191060"/>
            <a:ext cx="2702878" cy="2186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646" y="3315739"/>
            <a:ext cx="7829550" cy="1571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0" y="1401554"/>
            <a:ext cx="531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هوا از مقطع 1 وارد یک ماشین می شود و در مقاطع 2 و 3 از آن خارج می گردد. قدرت ماشین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150hp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است. خواص هوا داده شده است. با توجه به داده های جدول زیر، الف) فشار مطلق در مقطع 3 و ب) آهنگ انتقال گرما در ماشین را بدست آورید؟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679" y="2768219"/>
            <a:ext cx="2532222" cy="5737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9443" y="4636171"/>
            <a:ext cx="5319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حل: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544" y="4978429"/>
            <a:ext cx="6623304" cy="5983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276" y="5064203"/>
            <a:ext cx="1162050" cy="40957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171700" y="5157008"/>
            <a:ext cx="320958" cy="241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9646" y="6210300"/>
            <a:ext cx="1438275" cy="333375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2643888" y="6233321"/>
            <a:ext cx="380999" cy="222437"/>
          </a:xfrm>
          <a:prstGeom prst="rightArrow">
            <a:avLst>
              <a:gd name="adj1" fmla="val 50000"/>
              <a:gd name="adj2" fmla="val 524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4887" y="6023558"/>
            <a:ext cx="3979926" cy="6413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6027" y="6039004"/>
            <a:ext cx="2152650" cy="4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ادامه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485" y="1692891"/>
            <a:ext cx="3143250" cy="2543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5005" r="7037"/>
          <a:stretch/>
        </p:blipFill>
        <p:spPr>
          <a:xfrm>
            <a:off x="4264561" y="1875668"/>
            <a:ext cx="4800600" cy="3324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9643" y="1414003"/>
            <a:ext cx="2962275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38648" y="1276911"/>
            <a:ext cx="147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نکته مهم: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98" y="5356758"/>
            <a:ext cx="8014949" cy="1499456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>
            <a:off x="526358" y="5256014"/>
            <a:ext cx="80872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8544" y="5867114"/>
            <a:ext cx="1475456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ب)</a:t>
            </a:r>
            <a:endParaRPr lang="fa-IR" sz="25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443" y="5867114"/>
            <a:ext cx="3058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علامت منفی یعنی کار روی سیستم انجام شده است.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50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ادامه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654" y="1219895"/>
            <a:ext cx="2249040" cy="1819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1245319"/>
            <a:ext cx="3549031" cy="837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5327" y="2422858"/>
            <a:ext cx="359092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123" y="3105086"/>
            <a:ext cx="6677025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123" y="4864999"/>
            <a:ext cx="7048500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1842" y="6012327"/>
            <a:ext cx="6248400" cy="71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7577897" y="2638340"/>
            <a:ext cx="171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آنتالپی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77898" y="4465290"/>
            <a:ext cx="171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انرژی جنبشی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05458" y="5688974"/>
            <a:ext cx="171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انرژی پتانسیل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44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ادامه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774801" y="3190430"/>
            <a:ext cx="171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آنتالپی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43847" y="3189654"/>
            <a:ext cx="171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انرژی جنبشی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71778" y="3286723"/>
            <a:ext cx="171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شار انرژی پتانسیل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471997"/>
            <a:ext cx="7645852" cy="68688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b="61793"/>
          <a:stretch/>
        </p:blipFill>
        <p:spPr>
          <a:xfrm>
            <a:off x="1093671" y="1758745"/>
            <a:ext cx="7899125" cy="56461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980377" y="3003757"/>
            <a:ext cx="344223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86653" y="2920978"/>
            <a:ext cx="13782" cy="391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796985" y="2997065"/>
            <a:ext cx="158254" cy="31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407066" y="3020873"/>
            <a:ext cx="158254" cy="31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12109" y="3307521"/>
            <a:ext cx="1713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کار انجام شده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1224" y="4191000"/>
            <a:ext cx="4495800" cy="7143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24600" y="43298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گرما به سیستم داده شده است ..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1224" y="5448573"/>
            <a:ext cx="6939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نکته: در جریان گازها، معمولا شار انرژی پتانسیل ناچیز، شار انرژی جنبشی کم ( مگر در سرعتهای بسیار زیاد) ولی شار آنتالپی قابل توجه است ...</a:t>
            </a:r>
            <a:endParaRPr lang="fa-IR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3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934" y="4605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3-1 : قوانین اصلی در مکانیک سیالات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1166604"/>
            <a:ext cx="640080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روش های تحلیل جریان سیالات :</a:t>
            </a: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1- روش حجم کنترل ( فصل سوم)</a:t>
            </a: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2- روش دیفرانسیلی ( فصل چهارم)</a:t>
            </a: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3- روش آزمایشی یا تحلیل ابعادی ( فصل پنجم)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0338" y="2961249"/>
            <a:ext cx="737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Titr" panose="00000700000000000000" pitchFamily="2" charset="-78"/>
              </a:rPr>
              <a:t>سیستم و حجم کنترل : </a:t>
            </a:r>
          </a:p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سیستم</a:t>
            </a:r>
            <a:r>
              <a:rPr lang="fa-IR" sz="2000" b="1" dirty="0" smtClean="0">
                <a:cs typeface="B Nazanin" panose="00000400000000000000" pitchFamily="2" charset="-78"/>
              </a:rPr>
              <a:t> عبارت است از مجموعه ای که جرم آن ثابت است. خارج سیستم را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اطراف</a:t>
            </a:r>
            <a:r>
              <a:rPr lang="fa-IR" sz="2000" b="1" dirty="0" smtClean="0">
                <a:cs typeface="B Nazanin" panose="00000400000000000000" pitchFamily="2" charset="-78"/>
              </a:rPr>
              <a:t> می گویند و سیستم توسط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مرزهایش</a:t>
            </a:r>
            <a:r>
              <a:rPr lang="fa-IR" sz="2000" b="1" dirty="0" smtClean="0">
                <a:cs typeface="B Nazanin" panose="00000400000000000000" pitchFamily="2" charset="-78"/>
              </a:rPr>
              <a:t> از اطراف جدا می شود. فرایندهای بین سیستم و اطراف آن توسط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قوانین مکانیک </a:t>
            </a:r>
            <a:r>
              <a:rPr lang="fa-IR" sz="2000" b="1" dirty="0" smtClean="0">
                <a:cs typeface="B Nazanin" panose="00000400000000000000" pitchFamily="2" charset="-78"/>
              </a:rPr>
              <a:t>بیان می شوند.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4627" y="4900241"/>
            <a:ext cx="772784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cs typeface="B Titr" panose="00000700000000000000" pitchFamily="2" charset="-78"/>
              </a:rPr>
              <a:t>اصل پایستاری جرم: </a:t>
            </a:r>
          </a:p>
          <a:p>
            <a:pPr algn="just" rtl="1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در یک سیستم با چشم پوشی از واکنش های اتمی که باعث تبدیل جرم به انرژی می شوند، جرم سیستم تغییر نمی کند.</a:t>
            </a:r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138" y="5876298"/>
            <a:ext cx="2060062" cy="92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12" y="548956"/>
            <a:ext cx="2307377" cy="6953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1309846"/>
            <a:ext cx="808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برنولی یک رابطه بین فشار، سرعت و ارتفاع در جریان بدون اصطکاک است. این رابطه در سال 1738 توسط دانیل برنولی به صورت شفاهی بیان شد و اویلر آنرا در سال 1755 فرمول بندی کرد. این معادله کاربردهای زیادی دارد اما دارای محدویت اصطکاکی است.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73" y="2719825"/>
            <a:ext cx="6324600" cy="29218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745" y="5929927"/>
            <a:ext cx="5562600" cy="7512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96561" y="5275220"/>
            <a:ext cx="4475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مطابق اصل پایستاری برای المان نشان داده شده: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176" y="3940353"/>
            <a:ext cx="1609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12" y="548956"/>
            <a:ext cx="2307377" cy="695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515" y="1435447"/>
            <a:ext cx="2819400" cy="36697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23751" y="1435447"/>
            <a:ext cx="220272" cy="390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072" y="1342149"/>
            <a:ext cx="3467100" cy="666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24" y="1932238"/>
            <a:ext cx="6562725" cy="552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730" y="2666207"/>
            <a:ext cx="5079559" cy="4144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730" y="3291981"/>
            <a:ext cx="4200525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3646" y="3788224"/>
            <a:ext cx="6429375" cy="1304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73304" y="5510212"/>
            <a:ext cx="3152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912" y="548956"/>
            <a:ext cx="2307377" cy="695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035516"/>
            <a:ext cx="5057775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604" y="1528988"/>
            <a:ext cx="5048250" cy="781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799" y="2185439"/>
            <a:ext cx="5175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معادله برنولی : برای سیال تراکم ناپذیر و جریان پایا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514600" y="1351605"/>
            <a:ext cx="661115" cy="10274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4189247" y="2694177"/>
            <a:ext cx="917353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72441" y="4812435"/>
            <a:ext cx="5175695" cy="17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فرضیات اصلی رابطه برنولی:</a:t>
            </a:r>
          </a:p>
          <a:p>
            <a:pPr algn="r" rtl="1">
              <a:lnSpc>
                <a:spcPct val="150000"/>
              </a:lnSpc>
            </a:pP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1- جریان پایا</a:t>
            </a:r>
          </a:p>
          <a:p>
            <a:pPr algn="r" rtl="1">
              <a:lnSpc>
                <a:spcPct val="150000"/>
              </a:lnSpc>
            </a:pP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2- جریان تراکم ناپذیر</a:t>
            </a:r>
          </a:p>
          <a:p>
            <a:pPr algn="r" rtl="1">
              <a:lnSpc>
                <a:spcPct val="150000"/>
              </a:lnSpc>
            </a:pP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3- جریان بی اصطکاک</a:t>
            </a:r>
          </a:p>
          <a:p>
            <a:pPr algn="r" rtl="1">
              <a:lnSpc>
                <a:spcPct val="150000"/>
              </a:lnSpc>
            </a:pP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4- جریان در امتداد یک خط جریان است ( چرخش نداریم)</a:t>
            </a:r>
          </a:p>
        </p:txBody>
      </p:sp>
    </p:spTree>
    <p:extLst>
      <p:ext uri="{BB962C8B-B14F-4D97-AF65-F5344CB8AC3E}">
        <p14:creationId xmlns:p14="http://schemas.microsoft.com/office/powerpoint/2010/main" val="104293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 ( </a:t>
            </a: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  <a:r>
              <a:rPr lang="fa-IR" sz="2000" b="1" dirty="0" smtClean="0">
                <a:cs typeface="B Titr" pitchFamily="2" charset="-78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83" y="268402"/>
            <a:ext cx="2307377" cy="6953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385" y="1246726"/>
            <a:ext cx="4214813" cy="31463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43413" y="1309846"/>
            <a:ext cx="4627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مخزن نشان داده شده، سرعت جریان خروجی از مقطع 2 را محاسبه کنید ؟ جریان تراکم ناپذیر، پایا، بدون اصطکاک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612" y="2316713"/>
            <a:ext cx="2276475" cy="647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909" y="4448484"/>
            <a:ext cx="4210050" cy="771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9970" y="2793679"/>
            <a:ext cx="1466850" cy="3143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909" y="5275380"/>
            <a:ext cx="2266950" cy="8667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76746" y="5189958"/>
            <a:ext cx="3136902" cy="87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ight Arrow 14"/>
          <p:cNvSpPr/>
          <p:nvPr/>
        </p:nvSpPr>
        <p:spPr>
          <a:xfrm>
            <a:off x="3833813" y="5626492"/>
            <a:ext cx="1219200" cy="234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37260" y="6096131"/>
            <a:ext cx="517569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سرعت جریان خروجی مستقل از چگالی سیال است ...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97747" y="1972177"/>
            <a:ext cx="517569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از اصل پایستاری جرم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198531" y="4448484"/>
            <a:ext cx="465178" cy="57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501562" y="4545897"/>
            <a:ext cx="465178" cy="57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37260" y="4511247"/>
            <a:ext cx="465178" cy="576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16704" y="4021596"/>
            <a:ext cx="1554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رابطه برنولی</a:t>
            </a:r>
          </a:p>
        </p:txBody>
      </p:sp>
    </p:spTree>
    <p:extLst>
      <p:ext uri="{BB962C8B-B14F-4D97-AF65-F5344CB8AC3E}">
        <p14:creationId xmlns:p14="http://schemas.microsoft.com/office/powerpoint/2010/main" val="260435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 ( </a:t>
            </a: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  <a:r>
              <a:rPr lang="fa-IR" sz="2000" b="1" dirty="0" smtClean="0">
                <a:cs typeface="B Titr" pitchFamily="2" charset="-78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83" y="268402"/>
            <a:ext cx="2307377" cy="6953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34" y="1100057"/>
            <a:ext cx="4457700" cy="16478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230638" y="1115970"/>
            <a:ext cx="4879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مجرای انقباضی شکل روبرو ( ونتوری)، آهنگ جریان را بیابید ؟</a:t>
            </a:r>
          </a:p>
          <a:p>
            <a:pPr algn="just" rtl="1">
              <a:lnSpc>
                <a:spcPct val="150000"/>
              </a:lnSpc>
            </a:pPr>
            <a:endParaRPr lang="fa-IR" sz="1600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1977505"/>
            <a:ext cx="333375" cy="304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682" y="2355174"/>
            <a:ext cx="323850" cy="2762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2647519"/>
            <a:ext cx="4267200" cy="752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929073" y="2323865"/>
            <a:ext cx="2115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رابطه برنولی بین نقطه 1 و 2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4261" y="1683667"/>
            <a:ext cx="809625" cy="3143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956" y="3448434"/>
            <a:ext cx="4391025" cy="68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2464" y="3162076"/>
            <a:ext cx="303847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4876" y="4475998"/>
            <a:ext cx="2533650" cy="9620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48330" y="5409533"/>
            <a:ext cx="3714750" cy="866775"/>
          </a:xfrm>
          <a:prstGeom prst="rect">
            <a:avLst/>
          </a:prstGeom>
        </p:spPr>
      </p:pic>
      <p:sp>
        <p:nvSpPr>
          <p:cNvPr id="33" name="Left Arrow 32"/>
          <p:cNvSpPr/>
          <p:nvPr/>
        </p:nvSpPr>
        <p:spPr>
          <a:xfrm rot="10800000">
            <a:off x="5219022" y="3707872"/>
            <a:ext cx="482922" cy="22029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825" y="4267200"/>
            <a:ext cx="3009899" cy="24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 ( </a:t>
            </a: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  <a:r>
              <a:rPr lang="fa-IR" sz="2000" b="1" dirty="0" smtClean="0">
                <a:cs typeface="B Titr" pitchFamily="2" charset="-78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83" y="268402"/>
            <a:ext cx="2307377" cy="6953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51342"/>
          <a:stretch/>
        </p:blipFill>
        <p:spPr>
          <a:xfrm>
            <a:off x="1093672" y="1477273"/>
            <a:ext cx="3251418" cy="2644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349" y="2750758"/>
            <a:ext cx="3086100" cy="6000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909861" y="2435019"/>
            <a:ext cx="2115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رابطه برنولی بین نقطه 1 و 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490" y="3842175"/>
            <a:ext cx="4476750" cy="167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3360636"/>
            <a:ext cx="3267075" cy="43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3698" y="5656746"/>
            <a:ext cx="7219950" cy="10572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75715" y="1309846"/>
            <a:ext cx="5895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یک شیلنگ آتش نشانی به قطر 10 سانتیمتر، دارای یک نازل به قطر 3 سانتیمتر است، جریان با آهنگ 1/5 متر مکعب بر دقیقه از نازل به اتمسفر وارد می شود. نیروی وارد بر پیچ های فلنج را محاسبه نمایید؟</a:t>
            </a:r>
          </a:p>
        </p:txBody>
      </p:sp>
    </p:spTree>
    <p:extLst>
      <p:ext uri="{BB962C8B-B14F-4D97-AF65-F5344CB8AC3E}">
        <p14:creationId xmlns:p14="http://schemas.microsoft.com/office/powerpoint/2010/main" val="110399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072" y="303678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3-5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جریان بی اصطکاک: 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معادله برنولی ( </a:t>
            </a: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  <a:r>
              <a:rPr lang="fa-IR" sz="2000" b="1" dirty="0" smtClean="0">
                <a:cs typeface="B Titr" pitchFamily="2" charset="-78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83" y="268402"/>
            <a:ext cx="2307377" cy="6953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75715" y="1309846"/>
            <a:ext cx="5895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ادامه: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369" y="1409292"/>
            <a:ext cx="3371850" cy="2676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302" y="1651762"/>
            <a:ext cx="2676525" cy="6572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739" y="2227009"/>
            <a:ext cx="3295650" cy="1019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073" y="4309393"/>
            <a:ext cx="7267575" cy="24384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176032" y="6747793"/>
            <a:ext cx="1957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جریان پایا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979" y="1427363"/>
            <a:ext cx="7233041" cy="898677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343400" y="2152508"/>
            <a:ext cx="990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979" y="2815926"/>
            <a:ext cx="7731321" cy="148810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542552" y="4597482"/>
            <a:ext cx="990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672" y="5059709"/>
            <a:ext cx="7843340" cy="10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جریان پایا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1454237"/>
            <a:ext cx="8124825" cy="103822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4220772" y="2600129"/>
            <a:ext cx="990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72" y="3896039"/>
            <a:ext cx="7921970" cy="85673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4220772" y="3580648"/>
            <a:ext cx="495300" cy="434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62200" y="3581401"/>
            <a:ext cx="685800" cy="433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38226" y="3050056"/>
            <a:ext cx="241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ضریب تصحیح انرژی جنبشی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30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05343" y="1337215"/>
            <a:ext cx="4176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پمپ نشان داده شده آب را با آهنگ 1/5 فوت مکعب بر ثانیه از مخزن وارد یک ماشین می کند. این ماشین 20 متر بالاتر از سطح مخزن قرار دارد.  افت اصطکاکی بین مقطع 1 و 2 از رابطه </a:t>
            </a:r>
            <a:r>
              <a:rPr lang="en-US" sz="1600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Hf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= KV2^2/(2g)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به دست می آید. در این رابطه ،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K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یکضریب بی بعد و مقدار آن 7/5 است. اگر </a:t>
            </a:r>
            <a:r>
              <a:rPr lang="en-US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alpha=1/07</a:t>
            </a: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، قدرت پمپ را محاسبه کنید. بازده پمپ 80% است.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28" y="1305719"/>
            <a:ext cx="3808333" cy="231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328" y="3989113"/>
            <a:ext cx="3173528" cy="123918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661524" y="3799427"/>
            <a:ext cx="2419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مخزن را بزرگ در نظر گرفته ایم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060" y="5090276"/>
            <a:ext cx="6005188" cy="176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0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16159" y="1240287"/>
            <a:ext cx="7727841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اگر نیروی خالص </a:t>
            </a:r>
            <a:r>
              <a:rPr lang="en-US" b="1" dirty="0" smtClean="0">
                <a:cs typeface="B Nazanin" panose="00000400000000000000" pitchFamily="2" charset="-78"/>
              </a:rPr>
              <a:t>F</a:t>
            </a:r>
            <a:r>
              <a:rPr lang="fa-IR" b="1" dirty="0" smtClean="0">
                <a:cs typeface="B Nazanin" panose="00000400000000000000" pitchFamily="2" charset="-78"/>
              </a:rPr>
              <a:t> از اطراف بر سیستم وارد شود، طبق قانون دوم نیوتن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784401"/>
            <a:ext cx="3276600" cy="7357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95800" y="1898344"/>
            <a:ext cx="181536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تغییرات تکانه خطی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3331" y="2468367"/>
            <a:ext cx="7727841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اگر گشتاور خالص </a:t>
            </a:r>
            <a:r>
              <a:rPr lang="en-US" b="1" dirty="0" smtClean="0">
                <a:cs typeface="B Nazanin" panose="00000400000000000000" pitchFamily="2" charset="-78"/>
              </a:rPr>
              <a:t>M</a:t>
            </a:r>
            <a:r>
              <a:rPr lang="fa-IR" b="1" dirty="0" smtClean="0">
                <a:cs typeface="B Nazanin" panose="00000400000000000000" pitchFamily="2" charset="-78"/>
              </a:rPr>
              <a:t>  (نسبت به مرکز جرم) بر یک سیستم وارد شود، رابطه زیر برقرار است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906" y="3114565"/>
            <a:ext cx="2623514" cy="132657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35373" y="3838423"/>
            <a:ext cx="1815365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تکانه زاویه ای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2646" y="4527656"/>
            <a:ext cx="80482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cs typeface="B Nazanin" panose="00000400000000000000" pitchFamily="2" charset="-78"/>
              </a:rPr>
              <a:t>اگر گرمای </a:t>
            </a:r>
            <a:r>
              <a:rPr lang="en-US" b="1" dirty="0" err="1" smtClean="0">
                <a:cs typeface="B Nazanin" panose="00000400000000000000" pitchFamily="2" charset="-78"/>
              </a:rPr>
              <a:t>dQ</a:t>
            </a:r>
            <a:r>
              <a:rPr lang="fa-IR" b="1" dirty="0" smtClean="0">
                <a:cs typeface="B Nazanin" panose="00000400000000000000" pitchFamily="2" charset="-78"/>
              </a:rPr>
              <a:t>  به سیستم داده شود و کار </a:t>
            </a:r>
            <a:r>
              <a:rPr lang="en-US" b="1" dirty="0" err="1" smtClean="0">
                <a:cs typeface="B Nazanin" panose="00000400000000000000" pitchFamily="2" charset="-78"/>
              </a:rPr>
              <a:t>dW</a:t>
            </a:r>
            <a:r>
              <a:rPr lang="fa-IR" b="1" dirty="0" smtClean="0">
                <a:cs typeface="B Nazanin" panose="00000400000000000000" pitchFamily="2" charset="-78"/>
              </a:rPr>
              <a:t> توسط سیستم انجام شود، قانون اول ترمودینامیک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4934" y="46053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3-1 : قوانین اصلی در مکانیک سیالات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388" y="5366326"/>
            <a:ext cx="2751220" cy="12552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71161" y="5366326"/>
            <a:ext cx="25711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تغییرات انرژی سیستم</a:t>
            </a:r>
          </a:p>
        </p:txBody>
      </p:sp>
    </p:spTree>
    <p:extLst>
      <p:ext uri="{BB962C8B-B14F-4D97-AF65-F5344CB8AC3E}">
        <p14:creationId xmlns:p14="http://schemas.microsoft.com/office/powerpoint/2010/main" val="29423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5" y="11024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72" y="398340"/>
            <a:ext cx="435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3-7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معادله انرژی</a:t>
            </a:r>
          </a:p>
          <a:p>
            <a:pPr algn="r">
              <a:lnSpc>
                <a:spcPct val="150000"/>
              </a:lnSpc>
            </a:pPr>
            <a:r>
              <a:rPr lang="fa-IR" sz="2000" b="1" dirty="0" smtClean="0">
                <a:solidFill>
                  <a:srgbClr val="FF0000"/>
                </a:solidFill>
                <a:cs typeface="B Titr" pitchFamily="2" charset="-78"/>
              </a:rPr>
              <a:t>مثال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315" y="561441"/>
            <a:ext cx="2276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290156"/>
            <a:ext cx="7006107" cy="1402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066" y="3204622"/>
            <a:ext cx="7827932" cy="1170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6747" y="4457116"/>
            <a:ext cx="3642334" cy="6725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334000" y="2652875"/>
            <a:ext cx="3965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علامت منفی یعنی کار روی سیال انجام شده است.</a:t>
            </a:r>
            <a:endParaRPr lang="fa-IR" sz="16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54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3327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30285" y="-209549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839749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cs typeface="B Titr" pitchFamily="2" charset="-78"/>
              </a:rPr>
              <a:t>3-1 : قوانین اصلی در مکانیک سیالات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314" y="1844866"/>
            <a:ext cx="5244353" cy="1981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42488" y="1882549"/>
            <a:ext cx="25711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اصل پایستاری جرم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4634" y="2319151"/>
            <a:ext cx="25711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اصل تکانه خطی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72109" y="2824863"/>
            <a:ext cx="25711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اصل تکانه زاویه ای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42487" y="3351309"/>
            <a:ext cx="25711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معادله انرژی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34627" y="4049409"/>
            <a:ext cx="7621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Nazanin" panose="00000400000000000000" pitchFamily="2" charset="-78"/>
              </a:rPr>
              <a:t>در مکانیک سیالات، معمولا تاثیر سیال بر یک سازه بررسی می شود. </a:t>
            </a:r>
          </a:p>
          <a:p>
            <a:pPr marL="342900" indent="-342900" algn="just" rtl="1">
              <a:lnSpc>
                <a:spcPct val="150000"/>
              </a:lnSpc>
              <a:buFontTx/>
              <a:buChar char="-"/>
            </a:pPr>
            <a:r>
              <a:rPr lang="fa-IR" sz="16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تاثیر باد بر یک ساختمان</a:t>
            </a:r>
          </a:p>
          <a:p>
            <a:pPr marL="342900" indent="-342900" algn="just" rtl="1">
              <a:lnSpc>
                <a:spcPct val="150000"/>
              </a:lnSpc>
              <a:buFontTx/>
              <a:buChar char="-"/>
            </a:pPr>
            <a:r>
              <a:rPr lang="fa-IR" sz="1600" b="1" dirty="0">
                <a:solidFill>
                  <a:srgbClr val="7030A0"/>
                </a:solidFill>
                <a:cs typeface="B Nazanin" panose="00000400000000000000" pitchFamily="2" charset="-78"/>
              </a:rPr>
              <a:t> </a:t>
            </a:r>
            <a:r>
              <a:rPr lang="fa-IR" sz="16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تاثیر جریان هوا بر بال هواپیما</a:t>
            </a:r>
          </a:p>
          <a:p>
            <a:pPr marL="342900" indent="-342900" algn="just" rtl="1">
              <a:lnSpc>
                <a:spcPct val="150000"/>
              </a:lnSpc>
              <a:buFontTx/>
              <a:buChar char="-"/>
            </a:pPr>
            <a:r>
              <a:rPr lang="fa-IR" sz="1600" b="1" dirty="0" smtClean="0">
                <a:solidFill>
                  <a:srgbClr val="7030A0"/>
                </a:solidFill>
                <a:cs typeface="B Nazanin" panose="00000400000000000000" pitchFamily="2" charset="-78"/>
              </a:rPr>
              <a:t>فشار سیال بر یک پیستون</a:t>
            </a:r>
          </a:p>
          <a:p>
            <a:pPr marL="342900" indent="-342900" algn="just" rtl="1">
              <a:lnSpc>
                <a:spcPct val="150000"/>
              </a:lnSpc>
              <a:buFontTx/>
              <a:buChar char="-"/>
            </a:pPr>
            <a:r>
              <a:rPr lang="fa-IR" sz="2000" b="1" dirty="0" smtClean="0">
                <a:cs typeface="B Nazanin" panose="00000400000000000000" pitchFamily="2" charset="-78"/>
              </a:rPr>
              <a:t>به همین دلیل، قوانین اصلی برای ناحیه خاصی که سیستم در یک لحظه اشغال می کند، به کار برده می شوند. این ناحیه را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حجم کنترل </a:t>
            </a:r>
            <a:r>
              <a:rPr lang="fa-IR" sz="2000" b="1" dirty="0" smtClean="0">
                <a:cs typeface="B Nazanin" panose="00000400000000000000" pitchFamily="2" charset="-78"/>
              </a:rPr>
              <a:t>می گوییم.</a:t>
            </a:r>
          </a:p>
        </p:txBody>
      </p:sp>
    </p:spTree>
    <p:extLst>
      <p:ext uri="{BB962C8B-B14F-4D97-AF65-F5344CB8AC3E}">
        <p14:creationId xmlns:p14="http://schemas.microsoft.com/office/powerpoint/2010/main" val="13149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934" y="46053"/>
            <a:ext cx="435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3-1 : قوانین اصلی در مکانیک سیالات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9239" y="465756"/>
            <a:ext cx="43547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2000" b="1" dirty="0" smtClean="0">
                <a:solidFill>
                  <a:srgbClr val="7030A0"/>
                </a:solidFill>
                <a:cs typeface="B Titr" pitchFamily="2" charset="-78"/>
              </a:rPr>
              <a:t>آهنگ جریان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396" y="1085055"/>
            <a:ext cx="4991100" cy="33379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00" y="4040857"/>
            <a:ext cx="4186238" cy="5253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27" y="4654422"/>
            <a:ext cx="3106815" cy="6622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37" y="5222197"/>
            <a:ext cx="3519488" cy="7443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004" y="6064890"/>
            <a:ext cx="2428875" cy="6572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468773" y="4064169"/>
            <a:ext cx="41418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حجم جریان گذری از </a:t>
            </a:r>
            <a:r>
              <a:rPr lang="en-US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dA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در زمان </a:t>
            </a:r>
            <a:r>
              <a:rPr lang="en-US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dt</a:t>
            </a:r>
            <a:endParaRPr lang="fa-IR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68773" y="4744521"/>
            <a:ext cx="414182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آهنگ کل حجم جریان گذرا از سطح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S</a:t>
            </a:r>
            <a:endParaRPr lang="fa-IR" b="1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68773" y="5394194"/>
            <a:ext cx="414182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آهنگ جرم جریان ( در حالت کلی)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31696" y="6145109"/>
            <a:ext cx="45819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آهنگ جرم جریان ( در حالت چگالی و سرعت ثابت)</a:t>
            </a:r>
          </a:p>
        </p:txBody>
      </p:sp>
    </p:spTree>
    <p:extLst>
      <p:ext uri="{BB962C8B-B14F-4D97-AF65-F5344CB8AC3E}">
        <p14:creationId xmlns:p14="http://schemas.microsoft.com/office/powerpoint/2010/main" val="340584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896" y="303678"/>
            <a:ext cx="2114550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9516" y="1179394"/>
            <a:ext cx="7621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 smtClean="0">
                <a:cs typeface="B Nazanin" panose="00000400000000000000" pitchFamily="2" charset="-78"/>
              </a:rPr>
              <a:t>برای تبدیل تحلیل سیستمی به تحلیل حجم کنترلی، به جای یک جرم خاص، یک ناحیه خاص ( به نام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حجم کنترل</a:t>
            </a:r>
            <a:r>
              <a:rPr lang="fa-IR" sz="2000" b="1" dirty="0" smtClean="0">
                <a:cs typeface="B Nazanin" panose="00000400000000000000" pitchFamily="2" charset="-78"/>
              </a:rPr>
              <a:t>) بررسی می شود. رابطه حاصل از این تبدیل را رابطه تبدیل رینولدز می گویند. این رابطه برای تمامی قوانین اصلی به کار می رود. در رابطه تبدیل رینولدز ، آهنگ تغییر یک خاصیت در یک ناحیه خاص بررسی می شود.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428" y="3478576"/>
            <a:ext cx="6463288" cy="25821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40331" y="3261019"/>
            <a:ext cx="9845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سطح کنترل</a:t>
            </a:r>
            <a:endParaRPr lang="en-US" sz="1500" dirty="0"/>
          </a:p>
        </p:txBody>
      </p:sp>
      <p:sp>
        <p:nvSpPr>
          <p:cNvPr id="12" name="Rectangle 11"/>
          <p:cNvSpPr/>
          <p:nvPr/>
        </p:nvSpPr>
        <p:spPr>
          <a:xfrm>
            <a:off x="1872153" y="5982385"/>
            <a:ext cx="13035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حجم کنترل ثابت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6620" y="6021544"/>
            <a:ext cx="150554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حجم کنترل متحرک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6211" y="6021543"/>
            <a:ext cx="20633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حجم کنترل تغییر شکل پذیر</a:t>
            </a:r>
            <a:endParaRPr lang="en-US" sz="1500" dirty="0">
              <a:solidFill>
                <a:srgbClr val="0070C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9291" y="6415087"/>
            <a:ext cx="485775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777" y="6349953"/>
            <a:ext cx="657225" cy="247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990" y="6389167"/>
            <a:ext cx="8858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4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2362200" cy="74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665897"/>
            <a:ext cx="2413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300000"/>
              </a:lnSpc>
            </a:pPr>
            <a:r>
              <a:rPr lang="fa-IR" sz="1000" b="1" dirty="0" smtClean="0">
                <a:cs typeface="B Titr" pitchFamily="2" charset="-78"/>
              </a:rPr>
              <a:t>فصل سوم: روابط انتگرالی برای حجم کنترل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72" y="303678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3-2 : </a:t>
            </a:r>
            <a:r>
              <a:rPr lang="fa-IR" sz="2000" b="1" dirty="0">
                <a:cs typeface="B Titr" pitchFamily="2" charset="-78"/>
              </a:rPr>
              <a:t> </a:t>
            </a:r>
            <a:r>
              <a:rPr lang="fa-IR" sz="2000" b="1" dirty="0" smtClean="0"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8509" y="704369"/>
            <a:ext cx="43547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fa-IR" sz="2000" b="1" dirty="0" smtClean="0">
                <a:cs typeface="B Titr" pitchFamily="2" charset="-78"/>
              </a:rPr>
              <a:t>حجم کنترل ثابت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896643"/>
            <a:ext cx="1876425" cy="22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403770"/>
            <a:ext cx="4942263" cy="346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512" y="3332849"/>
            <a:ext cx="317182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368" y="2539871"/>
            <a:ext cx="1143000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79052" y="1598682"/>
                <a:ext cx="336494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fa-IR" sz="15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خاصیت دلخواه </a:t>
                </a:r>
                <a:r>
                  <a:rPr lang="en-US" sz="15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B</a:t>
                </a:r>
                <a:r>
                  <a:rPr lang="fa-IR" sz="15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از سیال </a:t>
                </a:r>
                <a:r>
                  <a:rPr lang="fa-IR" sz="15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( مانند جرم، تکانه، آنتالپی و .. </a:t>
                </a:r>
                <a:r>
                  <a:rPr lang="fa-IR" sz="15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) را در نظر می گیریم ... اندازه این خاصیت برای جرم واحد را با </a:t>
                </a:r>
                <a14:m>
                  <m:oMath xmlns:m="http://schemas.openxmlformats.org/officeDocument/2006/math">
                    <m:r>
                      <a:rPr lang="fa-IR" sz="15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Nazanin" panose="00000400000000000000" pitchFamily="2" charset="-78"/>
                      </a:rPr>
                      <m:t>𝜷</m:t>
                    </m:r>
                  </m:oMath>
                </a14:m>
                <a:r>
                  <a:rPr lang="fa-IR" sz="15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 نشان می دهیم.</a:t>
                </a:r>
                <a:endParaRPr lang="en-US" sz="15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2" y="1598682"/>
                <a:ext cx="3364948" cy="784830"/>
              </a:xfrm>
              <a:prstGeom prst="rect">
                <a:avLst/>
              </a:prstGeom>
              <a:blipFill rotWithShape="0">
                <a:blip r:embed="rId8"/>
                <a:stretch>
                  <a:fillRect t="-4651" r="-725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81300" y="2809949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حجم کنترل ثابت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38663" y="2882771"/>
            <a:ext cx="33649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بنابراین کل </a:t>
            </a:r>
            <a:r>
              <a:rPr lang="en-US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B</a:t>
            </a:r>
            <a:r>
              <a:rPr lang="fa-IR" sz="15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در حجم کنترل :</a:t>
            </a:r>
            <a:endParaRPr lang="en-US" sz="15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3474" y="6096000"/>
            <a:ext cx="6924675" cy="6858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51523" y="5079944"/>
            <a:ext cx="21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رابطه تبدیل رینولدز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54254" y="5632756"/>
            <a:ext cx="194155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تغییر در داخل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3223071" y="5955921"/>
            <a:ext cx="401962" cy="312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6710" y="5588960"/>
            <a:ext cx="19896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آهنگ خروج از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88620" y="5541213"/>
            <a:ext cx="190789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5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آهنگ ورود از حجم کنترل</a:t>
            </a:r>
            <a:endParaRPr lang="en-US" sz="1500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141115" y="5852988"/>
            <a:ext cx="394326" cy="415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051523" y="5824121"/>
            <a:ext cx="436875" cy="444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0160" y="4086183"/>
            <a:ext cx="18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b="1" dirty="0" smtClean="0">
                <a:solidFill>
                  <a:srgbClr val="FF0000"/>
                </a:solidFill>
                <a:cs typeface="B Titr" pitchFamily="2" charset="-78"/>
              </a:rPr>
              <a:t>سطح کنترل ثابت</a:t>
            </a:r>
          </a:p>
        </p:txBody>
      </p:sp>
    </p:spTree>
    <p:extLst>
      <p:ext uri="{BB962C8B-B14F-4D97-AF65-F5344CB8AC3E}">
        <p14:creationId xmlns:p14="http://schemas.microsoft.com/office/powerpoint/2010/main" val="59911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5999</TotalTime>
  <Words>2223</Words>
  <Application>Microsoft Office PowerPoint</Application>
  <PresentationFormat>On-screen Show (4:3)</PresentationFormat>
  <Paragraphs>320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B Nazanin</vt:lpstr>
      <vt:lpstr>B Titr</vt:lpstr>
      <vt:lpstr>Calibri</vt:lpstr>
      <vt:lpstr>Cambria Math</vt:lpstr>
      <vt:lpstr>Gill Sans MT</vt:lpstr>
      <vt:lpstr>Verdana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Microsoft account</cp:lastModifiedBy>
  <cp:revision>502</cp:revision>
  <dcterms:created xsi:type="dcterms:W3CDTF">2006-08-16T00:00:00Z</dcterms:created>
  <dcterms:modified xsi:type="dcterms:W3CDTF">2024-05-31T17:21:28Z</dcterms:modified>
</cp:coreProperties>
</file>