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9" r:id="rId23"/>
    <p:sldId id="280" r:id="rId24"/>
    <p:sldId id="281" r:id="rId25"/>
    <p:sldId id="282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5D368-2E01-4F96-9978-4624A70DA80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9EEEA-B252-43AA-879C-6FE43318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7AE-306D-4B2E-BFFE-30F073ADFB5C}" type="datetime1">
              <a:rPr lang="en-US" smtClean="0"/>
              <a:t>5/31/2024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3B7C-CF5F-4C45-9116-0D575AA517D9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530B-AA44-4905-A36C-E653180BEFFE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5DB1-7555-4D24-9BBF-87FFD715CBC4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88BF-1C24-48BD-945A-6D670C2E191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768-A4CA-4BA7-9EAF-405C2BEF6A6D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E6C1-5799-4707-AD80-0AC0CBA041EF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FB74-6CD8-4E32-8455-BC582CDA210C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44EE-379E-4AC2-9B4C-55D78B10B967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E4D8-F47D-4057-97C6-CA6EB21481B1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E8D9-1DB3-4BC3-ADCA-90FB1E83500D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3FE935-E6CB-4EA2-82D8-59484A849E99}" type="datetime1">
              <a:rPr lang="en-US" smtClean="0"/>
              <a:t>5/31/2024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.png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4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.png"/><Relationship Id="rId7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hyperlink" Target="https://blog.faradars.org/navier-stokes-equation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.png"/><Relationship Id="rId7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5.png"/><Relationship Id="rId7" Type="http://schemas.openxmlformats.org/officeDocument/2006/relationships/image" Target="../media/image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65.png"/><Relationship Id="rId9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5.png"/><Relationship Id="rId7" Type="http://schemas.openxmlformats.org/officeDocument/2006/relationships/image" Target="../media/image9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.png"/><Relationship Id="rId7" Type="http://schemas.openxmlformats.org/officeDocument/2006/relationships/image" Target="../media/image9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5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96.png"/><Relationship Id="rId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uid mechanic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30" y="66676"/>
            <a:ext cx="5257800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17" y="185383"/>
            <a:ext cx="1447799" cy="13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1829" y="1569413"/>
            <a:ext cx="23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cs typeface="B Nazanin" pitchFamily="2" charset="-78"/>
              </a:rPr>
              <a:t>دانشکده مهندسی</a:t>
            </a:r>
          </a:p>
          <a:p>
            <a:pPr algn="ctr"/>
            <a:r>
              <a:rPr lang="fa-IR" b="1" dirty="0" smtClean="0">
                <a:cs typeface="B Nazanin" pitchFamily="2" charset="-78"/>
              </a:rPr>
              <a:t>گروه مکانیک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2720486"/>
            <a:ext cx="3089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000" b="1" dirty="0" smtClean="0">
                <a:cs typeface="B Titr" pitchFamily="2" charset="-78"/>
              </a:rPr>
              <a:t>مکانیک سیالات (1)</a:t>
            </a:r>
            <a:endParaRPr lang="fa-IR" sz="3000" b="1" dirty="0">
              <a:cs typeface="B Titr" pitchFamily="2" charset="-78"/>
            </a:endParaRPr>
          </a:p>
          <a:p>
            <a:pPr algn="ctr"/>
            <a:endParaRPr lang="en-US" b="1" dirty="0" smtClean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r>
              <a:rPr lang="fa-IR" b="1" dirty="0" smtClean="0">
                <a:cs typeface="B Nazanin" pitchFamily="2" charset="-78"/>
              </a:rPr>
              <a:t>مدرس: </a:t>
            </a:r>
          </a:p>
          <a:p>
            <a:pPr algn="ctr"/>
            <a:r>
              <a:rPr lang="fa-IR" b="1" dirty="0" smtClean="0">
                <a:cs typeface="B Nazanin" pitchFamily="2" charset="-78"/>
              </a:rPr>
              <a:t>سجاد خدادادی</a:t>
            </a: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endParaRPr lang="fa-IR" b="1" dirty="0" smtClean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r>
              <a:rPr lang="fa-IR" b="1" smtClean="0">
                <a:cs typeface="B Nazanin" pitchFamily="2" charset="-78"/>
              </a:rPr>
              <a:t>بهار 1403</a:t>
            </a:r>
            <a:endParaRPr lang="fa-IR" b="1" dirty="0" smtClean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77701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96155"/>
            <a:ext cx="5260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مثال:</a:t>
            </a:r>
          </a:p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میدان سرعت زیر داده شده است. اگر ضرایب 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a1, b1, ….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ثابت باشند، تحت چه شرایطی جریان داده شده تراکم ناپذیر است؟</a:t>
            </a:r>
          </a:p>
          <a:p>
            <a:pPr algn="just" rtl="1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935" y="1551244"/>
            <a:ext cx="7342072" cy="605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30921"/>
          <a:stretch/>
        </p:blipFill>
        <p:spPr>
          <a:xfrm>
            <a:off x="1175976" y="4038600"/>
            <a:ext cx="7724775" cy="2085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81911" y="2535767"/>
            <a:ext cx="129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حل: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2254947"/>
            <a:ext cx="2425815" cy="12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96155"/>
            <a:ext cx="5260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مثال:</a:t>
            </a:r>
          </a:p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میدان یک جریان تراکم ناپذیر داده شده است، اگر ضرایب 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a , b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ثابت باشند، مولفه 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v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را بیابید ؟</a:t>
            </a:r>
          </a:p>
          <a:p>
            <a:pPr algn="just" rtl="1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269042"/>
            <a:ext cx="5562600" cy="701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2592481"/>
            <a:ext cx="7534275" cy="382905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7366715" y="3267622"/>
            <a:ext cx="373488" cy="840739"/>
          </a:xfrm>
          <a:custGeom>
            <a:avLst/>
            <a:gdLst>
              <a:gd name="connsiteX0" fmla="*/ 0 w 373488"/>
              <a:gd name="connsiteY0" fmla="*/ 840739 h 840739"/>
              <a:gd name="connsiteX1" fmla="*/ 38637 w 373488"/>
              <a:gd name="connsiteY1" fmla="*/ 737708 h 840739"/>
              <a:gd name="connsiteX2" fmla="*/ 51516 w 373488"/>
              <a:gd name="connsiteY2" fmla="*/ 699071 h 840739"/>
              <a:gd name="connsiteX3" fmla="*/ 90153 w 373488"/>
              <a:gd name="connsiteY3" fmla="*/ 673313 h 840739"/>
              <a:gd name="connsiteX4" fmla="*/ 115910 w 373488"/>
              <a:gd name="connsiteY4" fmla="*/ 596040 h 840739"/>
              <a:gd name="connsiteX5" fmla="*/ 167426 w 373488"/>
              <a:gd name="connsiteY5" fmla="*/ 518767 h 840739"/>
              <a:gd name="connsiteX6" fmla="*/ 206062 w 373488"/>
              <a:gd name="connsiteY6" fmla="*/ 441493 h 840739"/>
              <a:gd name="connsiteX7" fmla="*/ 231820 w 373488"/>
              <a:gd name="connsiteY7" fmla="*/ 364220 h 840739"/>
              <a:gd name="connsiteX8" fmla="*/ 257578 w 373488"/>
              <a:gd name="connsiteY8" fmla="*/ 286947 h 840739"/>
              <a:gd name="connsiteX9" fmla="*/ 270457 w 373488"/>
              <a:gd name="connsiteY9" fmla="*/ 248310 h 840739"/>
              <a:gd name="connsiteX10" fmla="*/ 296215 w 373488"/>
              <a:gd name="connsiteY10" fmla="*/ 209674 h 840739"/>
              <a:gd name="connsiteX11" fmla="*/ 347730 w 373488"/>
              <a:gd name="connsiteY11" fmla="*/ 93764 h 840739"/>
              <a:gd name="connsiteX12" fmla="*/ 360609 w 373488"/>
              <a:gd name="connsiteY12" fmla="*/ 55127 h 840739"/>
              <a:gd name="connsiteX13" fmla="*/ 373488 w 373488"/>
              <a:gd name="connsiteY13" fmla="*/ 3612 h 840739"/>
              <a:gd name="connsiteX14" fmla="*/ 347730 w 373488"/>
              <a:gd name="connsiteY14" fmla="*/ 106643 h 840739"/>
              <a:gd name="connsiteX15" fmla="*/ 334851 w 373488"/>
              <a:gd name="connsiteY15" fmla="*/ 158158 h 840739"/>
              <a:gd name="connsiteX16" fmla="*/ 360609 w 373488"/>
              <a:gd name="connsiteY16" fmla="*/ 80885 h 840739"/>
              <a:gd name="connsiteX17" fmla="*/ 334851 w 373488"/>
              <a:gd name="connsiteY17" fmla="*/ 80885 h 840739"/>
              <a:gd name="connsiteX18" fmla="*/ 296215 w 373488"/>
              <a:gd name="connsiteY18" fmla="*/ 106643 h 840739"/>
              <a:gd name="connsiteX19" fmla="*/ 309093 w 373488"/>
              <a:gd name="connsiteY19" fmla="*/ 119522 h 840739"/>
              <a:gd name="connsiteX20" fmla="*/ 360609 w 373488"/>
              <a:gd name="connsiteY20" fmla="*/ 55127 h 840739"/>
              <a:gd name="connsiteX21" fmla="*/ 373488 w 373488"/>
              <a:gd name="connsiteY21" fmla="*/ 93764 h 840739"/>
              <a:gd name="connsiteX22" fmla="*/ 360609 w 373488"/>
              <a:gd name="connsiteY22" fmla="*/ 183916 h 840739"/>
              <a:gd name="connsiteX23" fmla="*/ 347730 w 373488"/>
              <a:gd name="connsiteY23" fmla="*/ 222553 h 840739"/>
              <a:gd name="connsiteX24" fmla="*/ 347730 w 373488"/>
              <a:gd name="connsiteY24" fmla="*/ 106643 h 84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3488" h="840739">
                <a:moveTo>
                  <a:pt x="0" y="840739"/>
                </a:moveTo>
                <a:cubicBezTo>
                  <a:pt x="24848" y="716498"/>
                  <a:pt x="-5581" y="826142"/>
                  <a:pt x="38637" y="737708"/>
                </a:cubicBezTo>
                <a:cubicBezTo>
                  <a:pt x="44708" y="725566"/>
                  <a:pt x="43035" y="709672"/>
                  <a:pt x="51516" y="699071"/>
                </a:cubicBezTo>
                <a:cubicBezTo>
                  <a:pt x="61185" y="686984"/>
                  <a:pt x="77274" y="681899"/>
                  <a:pt x="90153" y="673313"/>
                </a:cubicBezTo>
                <a:cubicBezTo>
                  <a:pt x="98739" y="647555"/>
                  <a:pt x="100849" y="618631"/>
                  <a:pt x="115910" y="596040"/>
                </a:cubicBezTo>
                <a:lnTo>
                  <a:pt x="167426" y="518767"/>
                </a:lnTo>
                <a:cubicBezTo>
                  <a:pt x="214395" y="377861"/>
                  <a:pt x="139488" y="591286"/>
                  <a:pt x="206062" y="441493"/>
                </a:cubicBezTo>
                <a:cubicBezTo>
                  <a:pt x="217089" y="416682"/>
                  <a:pt x="223234" y="389978"/>
                  <a:pt x="231820" y="364220"/>
                </a:cubicBezTo>
                <a:lnTo>
                  <a:pt x="257578" y="286947"/>
                </a:lnTo>
                <a:cubicBezTo>
                  <a:pt x="261871" y="274068"/>
                  <a:pt x="262926" y="259606"/>
                  <a:pt x="270457" y="248310"/>
                </a:cubicBezTo>
                <a:lnTo>
                  <a:pt x="296215" y="209674"/>
                </a:lnTo>
                <a:cubicBezTo>
                  <a:pt x="362664" y="10323"/>
                  <a:pt x="286504" y="216217"/>
                  <a:pt x="347730" y="93764"/>
                </a:cubicBezTo>
                <a:cubicBezTo>
                  <a:pt x="353801" y="81622"/>
                  <a:pt x="356879" y="68180"/>
                  <a:pt x="360609" y="55127"/>
                </a:cubicBezTo>
                <a:cubicBezTo>
                  <a:pt x="365472" y="38108"/>
                  <a:pt x="373488" y="-14088"/>
                  <a:pt x="373488" y="3612"/>
                </a:cubicBezTo>
                <a:cubicBezTo>
                  <a:pt x="373488" y="42886"/>
                  <a:pt x="357893" y="71074"/>
                  <a:pt x="347730" y="106643"/>
                </a:cubicBezTo>
                <a:cubicBezTo>
                  <a:pt x="342867" y="123662"/>
                  <a:pt x="326935" y="173990"/>
                  <a:pt x="334851" y="158158"/>
                </a:cubicBezTo>
                <a:cubicBezTo>
                  <a:pt x="346993" y="133873"/>
                  <a:pt x="360609" y="80885"/>
                  <a:pt x="360609" y="80885"/>
                </a:cubicBezTo>
                <a:cubicBezTo>
                  <a:pt x="336366" y="8157"/>
                  <a:pt x="359094" y="50581"/>
                  <a:pt x="334851" y="80885"/>
                </a:cubicBezTo>
                <a:cubicBezTo>
                  <a:pt x="325182" y="92972"/>
                  <a:pt x="309094" y="98057"/>
                  <a:pt x="296215" y="106643"/>
                </a:cubicBezTo>
                <a:cubicBezTo>
                  <a:pt x="261871" y="158158"/>
                  <a:pt x="257578" y="153865"/>
                  <a:pt x="309093" y="119522"/>
                </a:cubicBezTo>
                <a:cubicBezTo>
                  <a:pt x="314515" y="103257"/>
                  <a:pt x="324760" y="46165"/>
                  <a:pt x="360609" y="55127"/>
                </a:cubicBezTo>
                <a:cubicBezTo>
                  <a:pt x="373779" y="58420"/>
                  <a:pt x="369195" y="80885"/>
                  <a:pt x="373488" y="93764"/>
                </a:cubicBezTo>
                <a:cubicBezTo>
                  <a:pt x="369195" y="123815"/>
                  <a:pt x="366562" y="154150"/>
                  <a:pt x="360609" y="183916"/>
                </a:cubicBezTo>
                <a:cubicBezTo>
                  <a:pt x="357947" y="197228"/>
                  <a:pt x="349962" y="235944"/>
                  <a:pt x="347730" y="222553"/>
                </a:cubicBezTo>
                <a:cubicBezTo>
                  <a:pt x="341378" y="184442"/>
                  <a:pt x="347730" y="145280"/>
                  <a:pt x="347730" y="106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72" y="1479645"/>
            <a:ext cx="8105775" cy="5095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0" y="296155"/>
            <a:ext cx="526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معادله مومنتوم</a:t>
            </a:r>
          </a:p>
          <a:p>
            <a:pPr algn="just" rtl="1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07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0" y="296155"/>
            <a:ext cx="526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معادله مومنتوم</a:t>
            </a:r>
          </a:p>
          <a:p>
            <a:pPr algn="just" rtl="1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14" y="1204096"/>
            <a:ext cx="4641165" cy="3775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290" y="4448881"/>
            <a:ext cx="5369498" cy="20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296155"/>
            <a:ext cx="15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معادله مومنتوم</a:t>
            </a:r>
          </a:p>
          <a:p>
            <a:pPr algn="just" rtl="1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820" y="1038018"/>
            <a:ext cx="6958828" cy="332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555" y="4639188"/>
            <a:ext cx="6877093" cy="21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296155"/>
            <a:ext cx="15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معادله مومنتوم</a:t>
            </a:r>
          </a:p>
          <a:p>
            <a:pPr algn="just" rtl="1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362268" y="1155683"/>
            <a:ext cx="3706928" cy="2920133"/>
            <a:chOff x="1371600" y="1374532"/>
            <a:chExt cx="3706928" cy="29201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1658047"/>
              <a:ext cx="3706928" cy="263661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1600" y="1374532"/>
              <a:ext cx="2195226" cy="508547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865" y="916073"/>
            <a:ext cx="4002174" cy="309056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843578" y="4109935"/>
            <a:ext cx="6807601" cy="1682798"/>
            <a:chOff x="1781026" y="4724400"/>
            <a:chExt cx="6807601" cy="168279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/>
            <a:srcRect t="15147" b="16160"/>
            <a:stretch/>
          </p:blipFill>
          <p:spPr>
            <a:xfrm>
              <a:off x="1781026" y="5873797"/>
              <a:ext cx="6526298" cy="5334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8"/>
            <a:srcRect t="9248" b="18463"/>
            <a:stretch/>
          </p:blipFill>
          <p:spPr>
            <a:xfrm>
              <a:off x="1816352" y="4724400"/>
              <a:ext cx="6772275" cy="114300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9890" y="5995987"/>
            <a:ext cx="2647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296155"/>
            <a:ext cx="152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معادله مومنتوم</a:t>
            </a:r>
          </a:p>
          <a:p>
            <a:pPr algn="just" rtl="1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14" y="1138998"/>
            <a:ext cx="7802334" cy="54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64" y="-7040"/>
            <a:ext cx="1661636" cy="14932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9000" y="63158"/>
            <a:ext cx="5650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cs typeface="B Titr" pitchFamily="2" charset="-78"/>
              </a:rPr>
              <a:t>مثال 2:</a:t>
            </a:r>
            <a:endParaRPr lang="en-US" sz="2000" b="1" dirty="0" smtClean="0">
              <a:cs typeface="B Titr" pitchFamily="2" charset="-78"/>
            </a:endParaRPr>
          </a:p>
          <a:p>
            <a:pPr algn="r" rtl="1"/>
            <a:r>
              <a:rPr lang="fa-IR" sz="2000" b="1" dirty="0" smtClean="0">
                <a:cs typeface="B Nazanin" panose="00000400000000000000" pitchFamily="2" charset="-78"/>
              </a:rPr>
              <a:t>میدان سرعت یک جریان تراکم ناپذیر به صورت زیر است. تابع </a:t>
            </a:r>
            <a:r>
              <a:rPr lang="en-US" sz="2000" b="1" dirty="0" smtClean="0">
                <a:cs typeface="B Nazanin" panose="00000400000000000000" pitchFamily="2" charset="-78"/>
              </a:rPr>
              <a:t>f(y)</a:t>
            </a:r>
            <a:r>
              <a:rPr lang="fa-IR" sz="2000" b="1" dirty="0" smtClean="0">
                <a:cs typeface="B Nazanin" panose="00000400000000000000" pitchFamily="2" charset="-78"/>
              </a:rPr>
              <a:t> را به گونه ای بیابید که رابطه پیوستگی حاکم باشد ؟</a:t>
            </a:r>
          </a:p>
          <a:p>
            <a:pPr algn="r" rtl="1"/>
            <a:endParaRPr lang="fa-IR" sz="2000" b="1" dirty="0">
              <a:cs typeface="B Nazanin" panose="00000400000000000000" pitchFamily="2" charset="-78"/>
            </a:endParaRPr>
          </a:p>
          <a:p>
            <a:pPr algn="r" rtl="1"/>
            <a:endParaRPr lang="fa-IR" sz="2000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حل: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053797"/>
            <a:ext cx="3409950" cy="704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924" y="2092339"/>
            <a:ext cx="2676907" cy="1404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041" y="3921897"/>
            <a:ext cx="6924675" cy="790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673" y="1908510"/>
            <a:ext cx="1466086" cy="173558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847682" y="2627107"/>
            <a:ext cx="581318" cy="258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79613" y="2425245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رابطه پیوستگی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5245619"/>
            <a:ext cx="6838950" cy="6762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459951" y="5060953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با انتگرال گیری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743200" y="5430285"/>
            <a:ext cx="857835" cy="28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" y="1066010"/>
            <a:ext cx="1179772" cy="10602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72" y="1882566"/>
            <a:ext cx="5094640" cy="2225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770" y="199409"/>
            <a:ext cx="7737835" cy="1677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868" y="4175551"/>
            <a:ext cx="7736698" cy="23681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62154" y="1871927"/>
            <a:ext cx="29249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b="1" dirty="0" smtClean="0">
                <a:cs typeface="B Nazanin" panose="00000400000000000000" pitchFamily="2" charset="-78"/>
              </a:rPr>
              <a:t>میدان سرعت یک جریان تراکم ناپذیر به صورت زیر است.</a:t>
            </a:r>
            <a:r>
              <a:rPr lang="en-US" b="1" dirty="0" smtClean="0">
                <a:cs typeface="B Nazanin" panose="00000400000000000000" pitchFamily="2" charset="-78"/>
              </a:rPr>
              <a:t>  </a:t>
            </a:r>
            <a:r>
              <a:rPr lang="fa-IR" b="1" dirty="0" smtClean="0">
                <a:cs typeface="B Nazanin" panose="00000400000000000000" pitchFamily="2" charset="-78"/>
              </a:rPr>
              <a:t> اگر ویسکوزیته</a:t>
            </a:r>
            <a:r>
              <a:rPr lang="en-US" b="1" dirty="0" smtClean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 و چگالی ثابت باشد </a:t>
            </a:r>
            <a:r>
              <a:rPr lang="fa-IR" b="1" dirty="0">
                <a:cs typeface="B Nazanin" panose="00000400000000000000" pitchFamily="2" charset="-78"/>
              </a:rPr>
              <a:t>ثابت و گرانش ناچیز باشد، الف) آیا میدان سرعت داده شده معادلات ناویر-استوکس را ارضا می کند؟  ب) اگر اینطور است، توزیع فشار را بیابید ؟ فشار در مبدا را </a:t>
            </a:r>
            <a:r>
              <a:rPr lang="en-US" dirty="0">
                <a:cs typeface="B Nazanin" panose="00000400000000000000" pitchFamily="2" charset="-78"/>
              </a:rPr>
              <a:t>P0</a:t>
            </a:r>
            <a:r>
              <a:rPr lang="fa-IR" b="1" dirty="0">
                <a:cs typeface="B Nazanin" panose="00000400000000000000" pitchFamily="2" charset="-78"/>
              </a:rPr>
              <a:t> در نظر بگیرید.</a:t>
            </a:r>
          </a:p>
        </p:txBody>
      </p:sp>
    </p:spTree>
    <p:extLst>
      <p:ext uri="{BB962C8B-B14F-4D97-AF65-F5344CB8AC3E}">
        <p14:creationId xmlns:p14="http://schemas.microsoft.com/office/powerpoint/2010/main" val="32431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6" y="0"/>
            <a:ext cx="1676400" cy="15065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6031" y="91191"/>
            <a:ext cx="78248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cs typeface="B Titr" pitchFamily="2" charset="-78"/>
              </a:rPr>
              <a:t>مثال:</a:t>
            </a:r>
          </a:p>
          <a:p>
            <a:pPr algn="just" rtl="1"/>
            <a:endParaRPr lang="fa-IR" sz="2000" b="1" dirty="0">
              <a:cs typeface="B Titr" pitchFamily="2" charset="-78"/>
            </a:endParaRPr>
          </a:p>
          <a:p>
            <a:pPr algn="just" rtl="1"/>
            <a:endParaRPr lang="fa-IR" sz="2000" b="1" dirty="0" smtClean="0">
              <a:cs typeface="B Titr" pitchFamily="2" charset="-78"/>
            </a:endParaRPr>
          </a:p>
          <a:p>
            <a:pPr algn="just" rtl="1"/>
            <a:endParaRPr lang="en-US" sz="2000" b="1" dirty="0" smtClean="0">
              <a:cs typeface="B Titr" pitchFamily="2" charset="-78"/>
            </a:endParaRPr>
          </a:p>
          <a:p>
            <a:pPr algn="just" rtl="1"/>
            <a:endParaRPr lang="fa-IR" sz="2000" b="1" dirty="0" smtClean="0">
              <a:cs typeface="B Nazanin" panose="00000400000000000000" pitchFamily="2" charset="-78"/>
            </a:endParaRPr>
          </a:p>
          <a:p>
            <a:pPr algn="just" rtl="1"/>
            <a:endParaRPr lang="fa-IR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just" rtl="1"/>
            <a:endParaRPr lang="fa-IR" sz="2000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just" rtl="1"/>
            <a:endParaRPr lang="fa-IR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just" rtl="1"/>
            <a:endParaRPr lang="fa-IR" sz="2000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just" rtl="1"/>
            <a:endParaRPr lang="fa-IR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057" r="73578" b="46118"/>
          <a:stretch/>
        </p:blipFill>
        <p:spPr>
          <a:xfrm>
            <a:off x="4356184" y="2014091"/>
            <a:ext cx="2087026" cy="81256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896985" y="444360"/>
            <a:ext cx="5267325" cy="1710334"/>
            <a:chOff x="2781020" y="447468"/>
            <a:chExt cx="5267325" cy="17103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1020" y="447468"/>
              <a:ext cx="5267325" cy="5905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20895" y="969257"/>
              <a:ext cx="4006216" cy="118854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247331" y="2891967"/>
            <a:ext cx="6632448" cy="3762461"/>
            <a:chOff x="1595436" y="3190688"/>
            <a:chExt cx="6229350" cy="35322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95436" y="3190688"/>
              <a:ext cx="6229350" cy="6477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81200" y="3828863"/>
              <a:ext cx="5457825" cy="16573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28849" y="5403345"/>
              <a:ext cx="4962525" cy="5048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74029" y="5917390"/>
              <a:ext cx="4010025" cy="2286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40741" y="6132435"/>
              <a:ext cx="3276600" cy="2762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21778" y="6408660"/>
              <a:ext cx="1914525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81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1748477"/>
            <a:ext cx="67156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3000" b="1" dirty="0" smtClean="0">
                <a:cs typeface="B Titr" pitchFamily="2" charset="-78"/>
              </a:rPr>
              <a:t>فصل چهارم: معادلات دیفرانسیلی جریان سیالات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8600"/>
            <a:ext cx="5648854" cy="2143125"/>
          </a:xfrm>
          <a:prstGeom prst="rect">
            <a:avLst/>
          </a:prstGeom>
        </p:spPr>
      </p:pic>
      <p:pic>
        <p:nvPicPr>
          <p:cNvPr id="1028" name="Picture 4" descr="https://encrypted-tbn0.gstatic.com/images?q=tbn:ANd9GcQk9O3MpvedHtpG4jYhWzFd5HrQA11KDT5e8XjPqJbgZ-il6_KN&amp;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3"/>
          <a:stretch/>
        </p:blipFill>
        <p:spPr bwMode="auto">
          <a:xfrm>
            <a:off x="2057400" y="3352800"/>
            <a:ext cx="5739431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26515" y="324466"/>
            <a:ext cx="435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cs typeface="B Titr" pitchFamily="2" charset="-78"/>
              </a:rPr>
              <a:t>4-7 : تابع جریان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24466"/>
            <a:ext cx="2143125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28681" r="5589" b="48129"/>
          <a:stretch/>
        </p:blipFill>
        <p:spPr>
          <a:xfrm>
            <a:off x="1093672" y="2036521"/>
            <a:ext cx="4650299" cy="8173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727667"/>
            <a:ext cx="2019300" cy="7187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241" y="5360272"/>
            <a:ext cx="2785323" cy="6945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995" y="5021976"/>
            <a:ext cx="2392589" cy="1303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330" y="2855473"/>
            <a:ext cx="477359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2D  , Steady state , </a:t>
            </a:r>
            <a:r>
              <a:rPr lang="en-US" sz="2000" dirty="0" err="1" smtClean="0"/>
              <a:t>Imcompressible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4239668" y="5021976"/>
            <a:ext cx="411715" cy="1303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6238" y="822142"/>
            <a:ext cx="7318248" cy="144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500" dirty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همان‌طور که </a:t>
            </a:r>
            <a:r>
              <a:rPr lang="fa-IR" sz="1500" dirty="0" smtClean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قبلا در</a:t>
            </a:r>
            <a:r>
              <a:rPr lang="fa-IR" sz="1500" dirty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 </a:t>
            </a:r>
            <a:r>
              <a:rPr lang="fa-IR" sz="1500" b="1" dirty="0">
                <a:solidFill>
                  <a:srgbClr val="2196F3"/>
                </a:solidFill>
                <a:latin typeface="IRANSans"/>
                <a:cs typeface="B Nazanin" panose="00000400000000000000" pitchFamily="2" charset="-78"/>
                <a:hlinkClick r:id="rId9"/>
              </a:rPr>
              <a:t>معادله ناویر-استوکس</a:t>
            </a:r>
            <a:r>
              <a:rPr lang="fa-IR" sz="1500" dirty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 </a:t>
            </a:r>
            <a:r>
              <a:rPr lang="fa-IR" sz="1500" dirty="0" smtClean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بیان </a:t>
            </a:r>
            <a:r>
              <a:rPr lang="fa-IR" sz="1500" dirty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شد، همواره به منظور بدست آوردن شکل یک جریان، بایستی معادله مذکور حل شود. همان‌طور که می‌دانید معادله ناویر-استوکس، نتیجه‌ای از معادلات بقا و مومنتوم در سیالات محسوب می‌شود. از این رو تابعی تحت عنوان «تابع جریان» (</a:t>
            </a:r>
            <a:r>
              <a:rPr lang="en-US" sz="1500" dirty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Stream Function) </a:t>
            </a:r>
            <a:r>
              <a:rPr lang="fa-IR" sz="1500" dirty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یا  </a:t>
            </a:r>
            <a:r>
              <a:rPr lang="el-GR" sz="1500" dirty="0" smtClean="0">
                <a:solidFill>
                  <a:srgbClr val="212529"/>
                </a:solidFill>
                <a:latin typeface="MJXc-TeX-math-I"/>
                <a:cs typeface="B Nazanin" panose="00000400000000000000" pitchFamily="2" charset="-78"/>
              </a:rPr>
              <a:t>ψ</a:t>
            </a:r>
            <a:r>
              <a:rPr lang="el-GR" sz="1500" dirty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 </a:t>
            </a:r>
            <a:r>
              <a:rPr lang="fa-IR" sz="1500" dirty="0" smtClean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  به </a:t>
            </a:r>
            <a:r>
              <a:rPr lang="fa-IR" sz="1500" dirty="0">
                <a:solidFill>
                  <a:srgbClr val="212529"/>
                </a:solidFill>
                <a:latin typeface="IRANSans"/>
                <a:cs typeface="B Nazanin" panose="00000400000000000000" pitchFamily="2" charset="-78"/>
              </a:rPr>
              <a:t>نحوی تعریف می‌شود تا معادله بقا جرم را ارضا کند.</a:t>
            </a:r>
            <a:endParaRPr lang="en-US" sz="1500" dirty="0"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6021" y="2470324"/>
            <a:ext cx="3090708" cy="28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6515" y="324466"/>
            <a:ext cx="435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cs typeface="B Titr" pitchFamily="2" charset="-78"/>
              </a:rPr>
              <a:t>4-7 : تابع جریان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24466"/>
            <a:ext cx="2143125" cy="533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1204096"/>
            <a:ext cx="3076575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3574" y="3169592"/>
            <a:ext cx="574357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512" y="4143118"/>
            <a:ext cx="4171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9624" y="221394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cs typeface="B Titr" pitchFamily="2" charset="-78"/>
              </a:rPr>
              <a:t>4-7 : تابع جریان</a:t>
            </a:r>
          </a:p>
          <a:p>
            <a:pPr algn="r"/>
            <a:endParaRPr lang="fa-IR" sz="2000" b="1" dirty="0">
              <a:cs typeface="B Titr" pitchFamily="2" charset="-78"/>
            </a:endParaRPr>
          </a:p>
          <a:p>
            <a:pPr algn="r"/>
            <a:r>
              <a:rPr lang="fa-IR" sz="2000" b="1" dirty="0" smtClean="0">
                <a:cs typeface="B Titr" pitchFamily="2" charset="-78"/>
              </a:rPr>
              <a:t>تفسیر هندسی تابع جریان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24466"/>
            <a:ext cx="21431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341" y="1843170"/>
            <a:ext cx="6343650" cy="84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824" y="2887459"/>
            <a:ext cx="3629025" cy="790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972" y="4191000"/>
            <a:ext cx="3914775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211" y="4769635"/>
            <a:ext cx="962025" cy="4476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73909" y="4808807"/>
            <a:ext cx="697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a-IR" b="1" dirty="0" smtClean="0">
                <a:solidFill>
                  <a:srgbClr val="FF0000"/>
                </a:solidFill>
                <a:cs typeface="B Titr" pitchFamily="2" charset="-78"/>
              </a:rPr>
              <a:t>نتیجه: با داشتن تابع جریان   (                       )  می توان خطوط جریان را ترسیم کرد ...</a:t>
            </a:r>
            <a:endParaRPr lang="fa-IR" b="1" dirty="0">
              <a:solidFill>
                <a:srgbClr val="FF000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69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9624" y="221394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cs typeface="B Titr" pitchFamily="2" charset="-78"/>
              </a:rPr>
              <a:t>4-7 : تابع جریان</a:t>
            </a:r>
          </a:p>
          <a:p>
            <a:pPr algn="r"/>
            <a:endParaRPr lang="fa-IR" sz="2000" b="1" dirty="0">
              <a:cs typeface="B Titr" pitchFamily="2" charset="-78"/>
            </a:endParaRPr>
          </a:p>
          <a:p>
            <a:pPr algn="r"/>
            <a:r>
              <a:rPr lang="fa-IR" sz="2000" b="1" dirty="0" smtClean="0">
                <a:cs typeface="B Titr" pitchFamily="2" charset="-78"/>
              </a:rPr>
              <a:t>تفسیر دیگر از  تابع جریان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24466"/>
            <a:ext cx="214312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555147"/>
            <a:ext cx="5655342" cy="134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607" y="2156816"/>
            <a:ext cx="4362450" cy="3228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872" y="4143073"/>
            <a:ext cx="3981450" cy="59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1030366" y="5801616"/>
            <a:ext cx="7201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b="1" dirty="0" smtClean="0">
                <a:solidFill>
                  <a:srgbClr val="FF0000"/>
                </a:solidFill>
                <a:cs typeface="B Titr" pitchFamily="2" charset="-78"/>
              </a:rPr>
              <a:t>نتیجه: با داشتن تابع جریان  در عرض سطح کنترل می توان آهنگ حجم جریان  را محاسبه کرد  ...</a:t>
            </a:r>
            <a:endParaRPr lang="fa-IR" b="1" dirty="0">
              <a:solidFill>
                <a:srgbClr val="FF000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58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9624" y="221394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cs typeface="B Titr" pitchFamily="2" charset="-78"/>
              </a:rPr>
              <a:t>4-7 : تابع جریان</a:t>
            </a:r>
          </a:p>
          <a:p>
            <a:pPr algn="r"/>
            <a:endParaRPr lang="fa-IR" sz="2000" b="1" dirty="0">
              <a:cs typeface="B Titr" pitchFamily="2" charset="-78"/>
            </a:endParaRPr>
          </a:p>
          <a:p>
            <a:pPr algn="r"/>
            <a:r>
              <a:rPr lang="fa-IR" sz="2000" b="1" dirty="0" smtClean="0">
                <a:cs typeface="B Titr" pitchFamily="2" charset="-78"/>
              </a:rPr>
              <a:t>مثال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24466"/>
            <a:ext cx="2143125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72" y="1507964"/>
            <a:ext cx="7571476" cy="19972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0921" y="2095894"/>
            <a:ext cx="500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تابع جریان میدان سرعت داده شده را در صورت وجود بیابید 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357" y="3556875"/>
            <a:ext cx="2976096" cy="108043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64660" y="2858869"/>
            <a:ext cx="512518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u="sng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حل: </a:t>
            </a:r>
          </a:p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تابع جریان فقط برای جریان دوبعدی و تراکم ناپذیر وجود دارد ..</a:t>
            </a:r>
          </a:p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برای کنترل پیوستگی داریم :</a:t>
            </a:r>
          </a:p>
          <a:p>
            <a:pPr algn="r" rtl="1"/>
            <a:endParaRPr lang="fa-IR" b="1" u="sng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b="1" u="sng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b="1" u="sng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b="1" u="sng" dirty="0" smtClean="0">
                <a:solidFill>
                  <a:srgbClr val="FF0000"/>
                </a:solidFill>
                <a:cs typeface="B Nazanin" panose="00000400000000000000" pitchFamily="2" charset="-78"/>
              </a:rPr>
              <a:t>پس تابع جریان برای آن وجود دارد ....</a:t>
            </a:r>
            <a:endParaRPr lang="en-US" u="sng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357" y="5314950"/>
            <a:ext cx="27336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9624" y="221394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cs typeface="B Titr" pitchFamily="2" charset="-78"/>
              </a:rPr>
              <a:t>4-7 : تابع جریان</a:t>
            </a:r>
          </a:p>
          <a:p>
            <a:pPr algn="r"/>
            <a:endParaRPr lang="fa-IR" sz="2000" b="1" dirty="0">
              <a:cs typeface="B Titr" pitchFamily="2" charset="-78"/>
            </a:endParaRPr>
          </a:p>
          <a:p>
            <a:pPr algn="r"/>
            <a:r>
              <a:rPr lang="fa-IR" sz="2000" b="1" dirty="0" smtClean="0">
                <a:cs typeface="B Titr" pitchFamily="2" charset="-78"/>
              </a:rPr>
              <a:t>ادامه مثال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24466"/>
            <a:ext cx="214312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25" y="2524638"/>
            <a:ext cx="291465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1290" y="2616470"/>
            <a:ext cx="2467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u="sng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انتگرالگیری از (1) نسبت به </a:t>
            </a:r>
            <a:r>
              <a:rPr lang="en-US" b="1" u="sng" dirty="0" smtClean="0">
                <a:solidFill>
                  <a:srgbClr val="FF0000"/>
                </a:solidFill>
                <a:cs typeface="B Nazanin" panose="00000400000000000000" pitchFamily="2" charset="-78"/>
              </a:rPr>
              <a:t>y</a:t>
            </a:r>
            <a:endParaRPr lang="en-US" u="sng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5086"/>
          <a:stretch/>
        </p:blipFill>
        <p:spPr>
          <a:xfrm>
            <a:off x="1119234" y="1119541"/>
            <a:ext cx="3186556" cy="135269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19848" y="2665140"/>
            <a:ext cx="66582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21192" y="3255453"/>
            <a:ext cx="3058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u="sng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مشتق گیری از رابطه فوق نسبت به </a:t>
            </a:r>
            <a:r>
              <a:rPr lang="en-US" b="1" u="sng" dirty="0" smtClean="0">
                <a:solidFill>
                  <a:srgbClr val="FF0000"/>
                </a:solidFill>
                <a:cs typeface="B Nazanin" panose="00000400000000000000" pitchFamily="2" charset="-78"/>
              </a:rPr>
              <a:t>x</a:t>
            </a:r>
            <a:endParaRPr lang="en-US" u="sng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179378" y="3345387"/>
            <a:ext cx="66582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765" y="3206587"/>
            <a:ext cx="3286125" cy="7334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510" y="4048254"/>
            <a:ext cx="3876675" cy="3143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5611" y="3940012"/>
            <a:ext cx="2876550" cy="81915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5105400" y="4104725"/>
            <a:ext cx="66582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750" y="4279789"/>
            <a:ext cx="2956922" cy="25020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6461" y="4759162"/>
            <a:ext cx="22574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9053" y="30480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cs typeface="B Titr" pitchFamily="2" charset="-78"/>
              </a:rPr>
              <a:t>4-8 :  جریان چرخشی و بدون چرخش</a:t>
            </a:r>
          </a:p>
          <a:p>
            <a:pPr algn="r"/>
            <a:endParaRPr lang="fa-IR" sz="2000" b="1" dirty="0">
              <a:cs typeface="B Titr" pitchFamily="2" charset="-78"/>
            </a:endParaRPr>
          </a:p>
          <a:p>
            <a:pPr algn="r"/>
            <a:endParaRPr lang="fa-IR" sz="2000" b="1" dirty="0" smtClean="0">
              <a:cs typeface="B Titr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2644" y="1088971"/>
            <a:ext cx="6390172" cy="2435025"/>
            <a:chOff x="1077429" y="1183624"/>
            <a:chExt cx="6390172" cy="24350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373"/>
            <a:stretch/>
          </p:blipFill>
          <p:spPr>
            <a:xfrm>
              <a:off x="1093673" y="1183624"/>
              <a:ext cx="6373928" cy="12953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/>
            <a:srcRect r="6223"/>
            <a:stretch/>
          </p:blipFill>
          <p:spPr>
            <a:xfrm>
              <a:off x="1077429" y="2478942"/>
              <a:ext cx="6390171" cy="1139707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708888" y="3519707"/>
            <a:ext cx="6357683" cy="2667566"/>
            <a:chOff x="1692644" y="3876109"/>
            <a:chExt cx="6357683" cy="26675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2644" y="3876109"/>
              <a:ext cx="3051876" cy="26675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4520" y="3883688"/>
              <a:ext cx="3305807" cy="67538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4202666"/>
            <a:ext cx="2104665" cy="5919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5870" y="4704189"/>
            <a:ext cx="3135594" cy="21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9053" y="304800"/>
            <a:ext cx="43547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Couette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a-I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fa-IR" sz="2000" b="1" dirty="0" smtClean="0">
              <a:cs typeface="B Titr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49713"/>
          <a:stretch/>
        </p:blipFill>
        <p:spPr>
          <a:xfrm>
            <a:off x="1093672" y="1204096"/>
            <a:ext cx="2704516" cy="2712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9517"/>
          <a:stretch/>
        </p:blipFill>
        <p:spPr>
          <a:xfrm>
            <a:off x="3928725" y="1497387"/>
            <a:ext cx="5062875" cy="1542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873" y="3039435"/>
            <a:ext cx="3533775" cy="8191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5930" y="4205079"/>
            <a:ext cx="5467350" cy="1352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787" y="5656664"/>
            <a:ext cx="3381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9053" y="304800"/>
            <a:ext cx="435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Poiseuille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a-I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9089" r="8406"/>
          <a:stretch/>
        </p:blipFill>
        <p:spPr>
          <a:xfrm>
            <a:off x="1086829" y="1242095"/>
            <a:ext cx="2286000" cy="2712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622" y="1121383"/>
            <a:ext cx="128587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926" y="1945331"/>
            <a:ext cx="480060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227" y="2693079"/>
            <a:ext cx="2686050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664646"/>
            <a:ext cx="241935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9509" y="3870922"/>
            <a:ext cx="6134100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2336" y="4696017"/>
            <a:ext cx="2286000" cy="714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5528" y="4696017"/>
            <a:ext cx="1857375" cy="704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0500" y="5710788"/>
            <a:ext cx="4514850" cy="619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0002" y="5884549"/>
            <a:ext cx="2362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716072" y="39834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مقدمه</a:t>
            </a:r>
          </a:p>
          <a:p>
            <a:pPr algn="r">
              <a:lnSpc>
                <a:spcPct val="150000"/>
              </a:lnSpc>
            </a:pPr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4648" y="1168444"/>
            <a:ext cx="7467600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روش های تحلیل جریان سیالات :</a:t>
            </a:r>
          </a:p>
          <a:p>
            <a:pPr algn="ctr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1- روش حجم کنترل : تخمین آهنگ جرم، نیروهای ناشی از جریان، تبادل انرژی و ... در یک ناحیه معین</a:t>
            </a:r>
          </a:p>
          <a:p>
            <a:pPr algn="ctr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2- روش دیفرانسیلی: بررسی نقطه به نقطه جریان برای یک سیستم بی نهایت کوچک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6072" y="2812520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cs typeface="B Titr" pitchFamily="2" charset="-78"/>
              </a:rPr>
              <a:t>4-1 : میدان شتاب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307" y="4251852"/>
            <a:ext cx="4962525" cy="476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52600" y="3714030"/>
            <a:ext cx="577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میدان سرعت ، مهمترین متغیر در مکانیک سیالات است ....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834" y="4865814"/>
            <a:ext cx="4276725" cy="800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706" y="5972175"/>
            <a:ext cx="6181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2393" y="219211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cs typeface="B Titr" pitchFamily="2" charset="-78"/>
              </a:rPr>
              <a:t>4-1 : میدان شتاب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270323"/>
            <a:ext cx="6705600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38" y="605813"/>
            <a:ext cx="140017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412" y="3407275"/>
            <a:ext cx="309562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998" y="4159070"/>
            <a:ext cx="7943850" cy="1209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583" y="5833734"/>
            <a:ext cx="3014340" cy="709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66613" y="5905440"/>
            <a:ext cx="577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یادآوری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0307" y="5344150"/>
            <a:ext cx="9979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5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شتاب محلی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9474" y="5321578"/>
            <a:ext cx="1163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5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شتاب جابجایی</a:t>
            </a:r>
          </a:p>
        </p:txBody>
      </p:sp>
    </p:spTree>
    <p:extLst>
      <p:ext uri="{BB962C8B-B14F-4D97-AF65-F5344CB8AC3E}">
        <p14:creationId xmlns:p14="http://schemas.microsoft.com/office/powerpoint/2010/main" val="29580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899951" y="60364"/>
            <a:ext cx="7170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مثال: 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برای میدان سرعت داده شده، شتاب ذره را بدست آورید؟</a:t>
            </a:r>
          </a:p>
          <a:p>
            <a:pPr algn="r">
              <a:lnSpc>
                <a:spcPct val="150000"/>
              </a:lnSpc>
            </a:pPr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866180"/>
            <a:ext cx="302895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72" y="1352343"/>
            <a:ext cx="3676650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848" y="3272973"/>
            <a:ext cx="3842352" cy="1409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308" y="4817037"/>
            <a:ext cx="5268040" cy="7694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141" y="5764145"/>
            <a:ext cx="4584377" cy="779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2009912"/>
            <a:ext cx="6340602" cy="96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2887" y="-29223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cs typeface="B Titr" pitchFamily="2" charset="-78"/>
              </a:rPr>
              <a:t>4-2 : معادله دیفرانسیل پایستاری جرم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12" y="1387064"/>
            <a:ext cx="6172200" cy="888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0550" y="1003345"/>
            <a:ext cx="717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یادآوری: معادله رینولدز برای جریان جرمی:</a:t>
            </a:r>
          </a:p>
          <a:p>
            <a:pPr algn="r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19" y="2453339"/>
            <a:ext cx="3857449" cy="2417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268" y="2890728"/>
            <a:ext cx="2895600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648" y="4315004"/>
            <a:ext cx="5562600" cy="2390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5317" y="2305193"/>
            <a:ext cx="717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برای یک جز دیفرانسیلی (</a:t>
            </a:r>
            <a:r>
              <a:rPr lang="en-US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dx </a:t>
            </a:r>
            <a:r>
              <a:rPr lang="en-US" sz="2000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dy</a:t>
            </a:r>
            <a:r>
              <a:rPr lang="en-US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dz</a:t>
            </a: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) آن را اعمال می کنیم :</a:t>
            </a:r>
          </a:p>
          <a:p>
            <a:pPr algn="just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62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2887" y="-29223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cs typeface="B Titr" pitchFamily="2" charset="-78"/>
              </a:rPr>
              <a:t>4-2 : معادله دیفرانسیل پایستاری جرم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593002"/>
            <a:ext cx="7172325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2362200"/>
            <a:ext cx="4489496" cy="7587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966" y="3429000"/>
            <a:ext cx="5438775" cy="876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5334000"/>
            <a:ext cx="2857500" cy="723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3838" y="5512648"/>
            <a:ext cx="717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معادله پایستاری جرم در مقیاس دیفرانسیلی</a:t>
            </a:r>
          </a:p>
          <a:p>
            <a:pPr algn="r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23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075" y="1276271"/>
            <a:ext cx="717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معادله پایستاری جرم در مقیاس دیفرانسیلی ( مختصات استوانه ای)</a:t>
            </a:r>
          </a:p>
          <a:p>
            <a:pPr algn="r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2887" y="-29223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cs typeface="B Titr" pitchFamily="2" charset="-78"/>
              </a:rPr>
              <a:t>4-2 : معادله دیفرانسیل پایستاری جرم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748665"/>
            <a:ext cx="3922634" cy="2489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299" y="4725319"/>
            <a:ext cx="6572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2" y="0"/>
            <a:ext cx="2414588" cy="916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2172" y="650098"/>
            <a:ext cx="237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300000"/>
              </a:lnSpc>
              <a:defRPr sz="1000" b="1">
                <a:cs typeface="B Titr" pitchFamily="2" charset="-78"/>
              </a:defRPr>
            </a:lvl1pPr>
          </a:lstStyle>
          <a:p>
            <a:r>
              <a:rPr lang="fa-IR" dirty="0"/>
              <a:t>فصل چهارم: معادلات دیفرانسیلی جریان سیالات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6390" y="1117682"/>
            <a:ext cx="717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جریان تراکم ناپذیر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(خواه پایا باشد یا ناپایا )</a:t>
            </a:r>
          </a:p>
          <a:p>
            <a:pPr algn="r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2887" y="-29223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cs typeface="B Titr" pitchFamily="2" charset="-78"/>
              </a:rPr>
              <a:t>4-2 : معادله دیفرانسیل پایستاری جرم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32" y="2853150"/>
            <a:ext cx="7902955" cy="24593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5495440"/>
            <a:ext cx="717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اغلب جریان ها جریان تراکم ناپذیر هستند بجز گازها با سرعت زیاد ....</a:t>
            </a:r>
          </a:p>
          <a:p>
            <a:pPr algn="ctr"/>
            <a:endParaRPr lang="fa-IR" sz="2000" b="1" dirty="0" smtClean="0">
              <a:solidFill>
                <a:srgbClr val="FF0000"/>
              </a:solidFill>
              <a:cs typeface="B Titr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588" y="1800539"/>
            <a:ext cx="2857500" cy="7239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5110838" y="2506457"/>
            <a:ext cx="381000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95" y="1275584"/>
            <a:ext cx="2257425" cy="552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39749" y="1377616"/>
            <a:ext cx="110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عدد ماخ</a:t>
            </a:r>
          </a:p>
        </p:txBody>
      </p:sp>
    </p:spTree>
    <p:extLst>
      <p:ext uri="{BB962C8B-B14F-4D97-AF65-F5344CB8AC3E}">
        <p14:creationId xmlns:p14="http://schemas.microsoft.com/office/powerpoint/2010/main" val="24641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6402</TotalTime>
  <Words>681</Words>
  <Application>Microsoft Office PowerPoint</Application>
  <PresentationFormat>On-screen Show (4:3)</PresentationFormat>
  <Paragraphs>143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B Nazanin</vt:lpstr>
      <vt:lpstr>B Titr</vt:lpstr>
      <vt:lpstr>Calibri</vt:lpstr>
      <vt:lpstr>Gill Sans MT</vt:lpstr>
      <vt:lpstr>IRANSans</vt:lpstr>
      <vt:lpstr>MJXc-TeX-math-I</vt:lpstr>
      <vt:lpstr>Times New Roman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Microsoft account</cp:lastModifiedBy>
  <cp:revision>518</cp:revision>
  <dcterms:created xsi:type="dcterms:W3CDTF">2006-08-16T00:00:00Z</dcterms:created>
  <dcterms:modified xsi:type="dcterms:W3CDTF">2024-05-31T17:21:36Z</dcterms:modified>
</cp:coreProperties>
</file>