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77" r:id="rId9"/>
    <p:sldId id="271" r:id="rId10"/>
    <p:sldId id="272" r:id="rId11"/>
    <p:sldId id="273" r:id="rId12"/>
    <p:sldId id="274" r:id="rId13"/>
    <p:sldId id="275" r:id="rId14"/>
    <p:sldId id="27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115" d="100"/>
          <a:sy n="115" d="100"/>
        </p:scale>
        <p:origin x="4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C1B8E2-849A-4B94-8DBB-63AF5280B70C}"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401456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1B8E2-849A-4B94-8DBB-63AF5280B70C}"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62662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1B8E2-849A-4B94-8DBB-63AF5280B70C}"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EF87F-F3F3-4A7C-8ACF-E9F80E2F34A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1690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1B8E2-849A-4B94-8DBB-63AF5280B70C}"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2672019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1B8E2-849A-4B94-8DBB-63AF5280B70C}"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EF87F-F3F3-4A7C-8ACF-E9F80E2F34A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1470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1B8E2-849A-4B94-8DBB-63AF5280B70C}"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69671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C1B8E2-849A-4B94-8DBB-63AF5280B70C}"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171818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C1B8E2-849A-4B94-8DBB-63AF5280B70C}"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267932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C1B8E2-849A-4B94-8DBB-63AF5280B70C}"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84691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1B8E2-849A-4B94-8DBB-63AF5280B70C}"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114788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C1B8E2-849A-4B94-8DBB-63AF5280B70C}"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2863469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C1B8E2-849A-4B94-8DBB-63AF5280B70C}" type="datetimeFigureOut">
              <a:rPr lang="en-US" smtClean="0"/>
              <a:t>7/23/2022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210518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C1B8E2-849A-4B94-8DBB-63AF5280B70C}"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121850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1B8E2-849A-4B94-8DBB-63AF5280B70C}" type="datetimeFigureOut">
              <a:rPr lang="en-US" smtClean="0"/>
              <a:t>7/23/2022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281352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1B8E2-849A-4B94-8DBB-63AF5280B70C}"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EF87F-F3F3-4A7C-8ACF-E9F80E2F34A2}" type="slidenum">
              <a:rPr lang="en-US" smtClean="0"/>
              <a:t>‹#›</a:t>
            </a:fld>
            <a:endParaRPr lang="en-US"/>
          </a:p>
        </p:txBody>
      </p:sp>
    </p:spTree>
    <p:extLst>
      <p:ext uri="{BB962C8B-B14F-4D97-AF65-F5344CB8AC3E}">
        <p14:creationId xmlns:p14="http://schemas.microsoft.com/office/powerpoint/2010/main" val="143583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EF87F-F3F3-4A7C-8ACF-E9F80E2F34A2}" type="slidenum">
              <a:rPr lang="en-US" smtClean="0"/>
              <a:t>‹#›</a:t>
            </a:fld>
            <a:endParaRPr lang="en-US"/>
          </a:p>
        </p:txBody>
      </p:sp>
      <p:sp>
        <p:nvSpPr>
          <p:cNvPr id="5" name="Date Placeholder 4"/>
          <p:cNvSpPr>
            <a:spLocks noGrp="1"/>
          </p:cNvSpPr>
          <p:nvPr>
            <p:ph type="dt" sz="half" idx="10"/>
          </p:nvPr>
        </p:nvSpPr>
        <p:spPr/>
        <p:txBody>
          <a:bodyPr/>
          <a:lstStyle/>
          <a:p>
            <a:fld id="{79C1B8E2-849A-4B94-8DBB-63AF5280B70C}" type="datetimeFigureOut">
              <a:rPr lang="en-US" smtClean="0"/>
              <a:t>7/23/2022</a:t>
            </a:fld>
            <a:endParaRPr lang="en-US"/>
          </a:p>
        </p:txBody>
      </p:sp>
    </p:spTree>
    <p:extLst>
      <p:ext uri="{BB962C8B-B14F-4D97-AF65-F5344CB8AC3E}">
        <p14:creationId xmlns:p14="http://schemas.microsoft.com/office/powerpoint/2010/main" val="295918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C1B8E2-849A-4B94-8DBB-63AF5280B70C}" type="datetimeFigureOut">
              <a:rPr lang="en-US" smtClean="0"/>
              <a:t>7/23/2022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1EF87F-F3F3-4A7C-8ACF-E9F80E2F34A2}" type="slidenum">
              <a:rPr lang="en-US" smtClean="0"/>
              <a:t>‹#›</a:t>
            </a:fld>
            <a:endParaRPr lang="en-US"/>
          </a:p>
        </p:txBody>
      </p:sp>
    </p:spTree>
    <p:extLst>
      <p:ext uri="{BB962C8B-B14F-4D97-AF65-F5344CB8AC3E}">
        <p14:creationId xmlns:p14="http://schemas.microsoft.com/office/powerpoint/2010/main" val="147047855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8916" y="362309"/>
            <a:ext cx="6783238" cy="2527540"/>
          </a:xfrm>
        </p:spPr>
        <p:txBody>
          <a:bodyPr/>
          <a:lstStyle/>
          <a:p>
            <a:pPr algn="ctr"/>
            <a:r>
              <a:rPr lang="en-US" dirty="0" smtClean="0"/>
              <a:t>SYSTEM ANALYSIS</a:t>
            </a:r>
            <a:br>
              <a:rPr lang="en-US" dirty="0" smtClean="0"/>
            </a:br>
            <a:r>
              <a:rPr lang="en-US" dirty="0" smtClean="0"/>
              <a:t>AND</a:t>
            </a:r>
            <a:br>
              <a:rPr lang="en-US" dirty="0" smtClean="0"/>
            </a:br>
            <a:r>
              <a:rPr lang="en-US" dirty="0" smtClean="0"/>
              <a:t>DESIGN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3810" y="1041918"/>
            <a:ext cx="1750212" cy="17502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095" y="1151879"/>
            <a:ext cx="1672643" cy="1530290"/>
          </a:xfrm>
          <a:prstGeom prst="rect">
            <a:avLst/>
          </a:prstGeom>
        </p:spPr>
      </p:pic>
      <p:sp>
        <p:nvSpPr>
          <p:cNvPr id="7" name="Rectangle 6"/>
          <p:cNvSpPr/>
          <p:nvPr/>
        </p:nvSpPr>
        <p:spPr>
          <a:xfrm>
            <a:off x="218536" y="5317964"/>
            <a:ext cx="6096000" cy="1483035"/>
          </a:xfrm>
          <a:prstGeom prst="rect">
            <a:avLst/>
          </a:prstGeom>
        </p:spPr>
        <p:txBody>
          <a:bodyPr>
            <a:spAutoFit/>
          </a:bodyPr>
          <a:lstStyle/>
          <a:p>
            <a:pPr>
              <a:lnSpc>
                <a:spcPct val="107000"/>
              </a:lnSpc>
              <a:spcAft>
                <a:spcPts val="800"/>
              </a:spcAft>
            </a:pPr>
            <a:r>
              <a:rPr lang="en-US" sz="2400" b="1"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MODULE CODE: </a:t>
            </a:r>
            <a:r>
              <a:rPr lang="en-US" sz="2400" b="1"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CT043-3-1-SAAD</a:t>
            </a:r>
            <a:endParaRPr lang="en-US" sz="2400"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TITLE: PRESENTATION</a:t>
            </a:r>
            <a:endParaRPr lang="en-US" sz="2400"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LECTURER: </a:t>
            </a:r>
            <a:r>
              <a:rPr lang="en-US" sz="2400" b="1" dirty="0" err="1"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Er.Jupiter</a:t>
            </a:r>
            <a:r>
              <a:rPr lang="en-US" sz="2400" b="1"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Tamrakar</a:t>
            </a:r>
            <a:endParaRPr lang="en-US" sz="2400" dirty="0" smtClean="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0201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280"/>
            <a:ext cx="8596668" cy="1320800"/>
          </a:xfrm>
        </p:spPr>
        <p:txBody>
          <a:bodyPr/>
          <a:lstStyle/>
          <a:p>
            <a:r>
              <a:rPr lang="en-US" dirty="0" smtClean="0"/>
              <a:t>System Implementation</a:t>
            </a:r>
            <a:endParaRPr lang="en-US" dirty="0"/>
          </a:p>
        </p:txBody>
      </p:sp>
      <p:sp>
        <p:nvSpPr>
          <p:cNvPr id="4" name="Rectangle 3"/>
          <p:cNvSpPr/>
          <p:nvPr/>
        </p:nvSpPr>
        <p:spPr>
          <a:xfrm>
            <a:off x="391407" y="1076411"/>
            <a:ext cx="9061888" cy="5124480"/>
          </a:xfrm>
          <a:prstGeom prst="rect">
            <a:avLst/>
          </a:prstGeom>
        </p:spPr>
        <p:txBody>
          <a:bodyPr wrap="square">
            <a:spAutoFit/>
          </a:bodyPr>
          <a:lstStyle/>
          <a:p>
            <a:pPr>
              <a:lnSpc>
                <a:spcPct val="150000"/>
              </a:lnSpc>
            </a:pPr>
            <a:endParaRPr lang="en-US" sz="2000" dirty="0" smtClean="0"/>
          </a:p>
          <a:p>
            <a:pPr marL="342900" indent="-342900">
              <a:lnSpc>
                <a:spcPct val="150000"/>
              </a:lnSpc>
              <a:buFont typeface="Arial" panose="020B0604020202020204" pitchFamily="34" charset="0"/>
              <a:buChar char="•"/>
            </a:pPr>
            <a:r>
              <a:rPr lang="en-US" dirty="0"/>
              <a:t>The system will keep all users up-to-date about information of classes and courses or availability of instructors and personal instructors</a:t>
            </a:r>
            <a:r>
              <a:rPr lang="en-US" dirty="0" smtClean="0"/>
              <a:t>.</a:t>
            </a:r>
          </a:p>
          <a:p>
            <a:pPr marL="342900" indent="-342900">
              <a:lnSpc>
                <a:spcPct val="150000"/>
              </a:lnSpc>
              <a:buFont typeface="Arial" panose="020B0604020202020204" pitchFamily="34" charset="0"/>
              <a:buChar char="•"/>
            </a:pPr>
            <a:r>
              <a:rPr lang="en-US" dirty="0"/>
              <a:t>The system will provide accurate and precise routine of classes and off-days to its users</a:t>
            </a:r>
            <a:r>
              <a:rPr lang="en-US" dirty="0" smtClean="0"/>
              <a:t>.</a:t>
            </a:r>
            <a:endParaRPr lang="en-US" sz="2000" dirty="0" smtClean="0"/>
          </a:p>
          <a:p>
            <a:pPr marL="342900" indent="-342900">
              <a:lnSpc>
                <a:spcPct val="150000"/>
              </a:lnSpc>
              <a:buFont typeface="Arial" panose="020B0604020202020204" pitchFamily="34" charset="0"/>
              <a:buChar char="•"/>
            </a:pPr>
            <a:r>
              <a:rPr lang="en-US" dirty="0"/>
              <a:t>The system will have better functions of choosing classes</a:t>
            </a:r>
            <a:r>
              <a:rPr lang="en-US" dirty="0" smtClean="0"/>
              <a:t>,</a:t>
            </a:r>
          </a:p>
          <a:p>
            <a:pPr marL="342900" indent="-342900">
              <a:lnSpc>
                <a:spcPct val="150000"/>
              </a:lnSpc>
              <a:buFont typeface="Arial" panose="020B0604020202020204" pitchFamily="34" charset="0"/>
              <a:buChar char="•"/>
            </a:pPr>
            <a:r>
              <a:rPr lang="en-US" dirty="0"/>
              <a:t>The system will have user friendly option to choose their routine to work or train in their favorable time.</a:t>
            </a:r>
          </a:p>
          <a:p>
            <a:pPr marL="342900" indent="-342900">
              <a:lnSpc>
                <a:spcPct val="150000"/>
              </a:lnSpc>
              <a:buFont typeface="Arial" panose="020B0604020202020204" pitchFamily="34" charset="0"/>
              <a:buChar char="•"/>
            </a:pPr>
            <a:r>
              <a:rPr lang="en-US" dirty="0"/>
              <a:t>The system will also have option to update and edit their details and membership plan.</a:t>
            </a:r>
          </a:p>
          <a:p>
            <a:pPr marL="342900" indent="-342900">
              <a:lnSpc>
                <a:spcPct val="150000"/>
              </a:lnSpc>
              <a:buFont typeface="Arial" panose="020B0604020202020204" pitchFamily="34" charset="0"/>
              <a:buChar char="•"/>
            </a:pPr>
            <a:r>
              <a:rPr lang="en-US" dirty="0"/>
              <a:t>The system will also have recommended diet plan following the course the user is taking</a:t>
            </a:r>
            <a:r>
              <a:rPr lang="en-US" dirty="0" smtClean="0"/>
              <a:t>.</a:t>
            </a:r>
            <a:endParaRPr lang="en-US" dirty="0"/>
          </a:p>
        </p:txBody>
      </p:sp>
    </p:spTree>
    <p:extLst>
      <p:ext uri="{BB962C8B-B14F-4D97-AF65-F5344CB8AC3E}">
        <p14:creationId xmlns:p14="http://schemas.microsoft.com/office/powerpoint/2010/main" val="3854417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280"/>
            <a:ext cx="8596668" cy="1320800"/>
          </a:xfrm>
        </p:spPr>
        <p:txBody>
          <a:bodyPr/>
          <a:lstStyle/>
          <a:p>
            <a:r>
              <a:rPr lang="en-US" dirty="0" smtClean="0"/>
              <a:t>System Security and Support</a:t>
            </a:r>
            <a:endParaRPr lang="en-US" dirty="0"/>
          </a:p>
        </p:txBody>
      </p:sp>
      <p:sp>
        <p:nvSpPr>
          <p:cNvPr id="4" name="Rectangle 3"/>
          <p:cNvSpPr/>
          <p:nvPr/>
        </p:nvSpPr>
        <p:spPr>
          <a:xfrm>
            <a:off x="391407" y="1076411"/>
            <a:ext cx="9061888" cy="3877985"/>
          </a:xfrm>
          <a:prstGeom prst="rect">
            <a:avLst/>
          </a:prstGeom>
        </p:spPr>
        <p:txBody>
          <a:bodyPr wrap="square">
            <a:spAutoFit/>
          </a:bodyPr>
          <a:lstStyle/>
          <a:p>
            <a:pPr>
              <a:lnSpc>
                <a:spcPct val="150000"/>
              </a:lnSpc>
            </a:pPr>
            <a:endParaRPr lang="en-US" sz="2000" dirty="0" smtClean="0"/>
          </a:p>
          <a:p>
            <a:pPr marL="342900" indent="-342900">
              <a:lnSpc>
                <a:spcPct val="150000"/>
              </a:lnSpc>
              <a:buFont typeface="Arial" panose="020B0604020202020204" pitchFamily="34" charset="0"/>
              <a:buChar char="•"/>
            </a:pPr>
            <a:r>
              <a:rPr lang="en-US" dirty="0"/>
              <a:t>App can be accessed using username and password the user specified while creating the account</a:t>
            </a:r>
            <a:r>
              <a:rPr lang="en-US" dirty="0" smtClean="0"/>
              <a:t>,</a:t>
            </a:r>
          </a:p>
          <a:p>
            <a:pPr marL="342900" indent="-342900">
              <a:lnSpc>
                <a:spcPct val="150000"/>
              </a:lnSpc>
              <a:buFont typeface="Arial" panose="020B0604020202020204" pitchFamily="34" charset="0"/>
              <a:buChar char="•"/>
            </a:pPr>
            <a:r>
              <a:rPr lang="en-US" dirty="0"/>
              <a:t>The app will provide guarantee that users data won’t be leaked anywhere </a:t>
            </a:r>
            <a:r>
              <a:rPr lang="en-US" dirty="0" smtClean="0"/>
              <a:t>,</a:t>
            </a:r>
            <a:endParaRPr lang="en-US" sz="2000" dirty="0" smtClean="0"/>
          </a:p>
          <a:p>
            <a:pPr marL="342900" indent="-342900">
              <a:lnSpc>
                <a:spcPct val="150000"/>
              </a:lnSpc>
              <a:buFont typeface="Arial" panose="020B0604020202020204" pitchFamily="34" charset="0"/>
              <a:buChar char="•"/>
            </a:pPr>
            <a:r>
              <a:rPr lang="en-US" dirty="0"/>
              <a:t>The company will be able to manage the routine and schedule along with instructor details and fees accordingly the system will have feature to enter the mod interface using the key they have to access the root command of the system,</a:t>
            </a:r>
            <a:endParaRPr lang="en-US" dirty="0" smtClean="0"/>
          </a:p>
          <a:p>
            <a:pPr marL="342900" indent="-342900">
              <a:lnSpc>
                <a:spcPct val="150000"/>
              </a:lnSpc>
              <a:buFont typeface="Arial" panose="020B0604020202020204" pitchFamily="34" charset="0"/>
              <a:buChar char="•"/>
            </a:pPr>
            <a:r>
              <a:rPr lang="en-US" dirty="0"/>
              <a:t>The maintenance will be made possible whenever necessary </a:t>
            </a:r>
            <a:r>
              <a:rPr lang="en-US" dirty="0" smtClean="0"/>
              <a:t>in </a:t>
            </a:r>
            <a:r>
              <a:rPr lang="en-US" dirty="0"/>
              <a:t>off hours and required changes in security and other will be done accordingly.  </a:t>
            </a:r>
          </a:p>
        </p:txBody>
      </p:sp>
    </p:spTree>
    <p:extLst>
      <p:ext uri="{BB962C8B-B14F-4D97-AF65-F5344CB8AC3E}">
        <p14:creationId xmlns:p14="http://schemas.microsoft.com/office/powerpoint/2010/main" val="3037416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280"/>
            <a:ext cx="8596668" cy="1320800"/>
          </a:xfrm>
        </p:spPr>
        <p:txBody>
          <a:bodyPr/>
          <a:lstStyle/>
          <a:p>
            <a:r>
              <a:rPr lang="en-US" dirty="0" smtClean="0"/>
              <a:t>Deliverables of this system</a:t>
            </a:r>
            <a:endParaRPr lang="en-US" dirty="0"/>
          </a:p>
        </p:txBody>
      </p:sp>
      <p:sp>
        <p:nvSpPr>
          <p:cNvPr id="4" name="Rectangle 3"/>
          <p:cNvSpPr/>
          <p:nvPr/>
        </p:nvSpPr>
        <p:spPr>
          <a:xfrm>
            <a:off x="391407" y="1076411"/>
            <a:ext cx="9061888" cy="5489131"/>
          </a:xfrm>
          <a:prstGeom prst="rect">
            <a:avLst/>
          </a:prstGeom>
        </p:spPr>
        <p:txBody>
          <a:bodyPr wrap="square">
            <a:spAutoFit/>
          </a:bodyPr>
          <a:lstStyle/>
          <a:p>
            <a:pPr>
              <a:lnSpc>
                <a:spcPct val="150000"/>
              </a:lnSpc>
            </a:pPr>
            <a:endParaRPr lang="en-US" sz="2000" dirty="0" smtClean="0"/>
          </a:p>
          <a:p>
            <a:pPr marL="285750" lvl="0" indent="-285750">
              <a:lnSpc>
                <a:spcPct val="150000"/>
              </a:lnSpc>
              <a:buFont typeface="Arial" panose="020B0604020202020204" pitchFamily="34" charset="0"/>
              <a:buChar char="•"/>
            </a:pPr>
            <a:r>
              <a:rPr lang="en-US" dirty="0"/>
              <a:t>Initial investigation report of what type of system and for which purpose, for whom will be prepared on planning.</a:t>
            </a:r>
          </a:p>
          <a:p>
            <a:pPr marL="285750" lvl="0" indent="-285750">
              <a:lnSpc>
                <a:spcPct val="150000"/>
              </a:lnSpc>
              <a:buFont typeface="Arial" panose="020B0604020202020204" pitchFamily="34" charset="0"/>
              <a:buChar char="•"/>
            </a:pPr>
            <a:r>
              <a:rPr lang="en-US" dirty="0"/>
              <a:t>The system requirement document of how much cost and how much time and help will be needed for fully functional system with actions needed to achieve most will be deliverable in analysis.</a:t>
            </a:r>
          </a:p>
          <a:p>
            <a:pPr marL="285750" lvl="0" indent="-285750">
              <a:lnSpc>
                <a:spcPct val="150000"/>
              </a:lnSpc>
              <a:buFont typeface="Arial" panose="020B0604020202020204" pitchFamily="34" charset="0"/>
              <a:buChar char="•"/>
            </a:pPr>
            <a:r>
              <a:rPr lang="en-US" dirty="0"/>
              <a:t>Specifications of system and its design with working algorithm, UI designs and model of app will be created and applied in design process.</a:t>
            </a:r>
          </a:p>
          <a:p>
            <a:pPr marL="285750" lvl="0" indent="-285750">
              <a:lnSpc>
                <a:spcPct val="150000"/>
              </a:lnSpc>
              <a:buFont typeface="Arial" panose="020B0604020202020204" pitchFamily="34" charset="0"/>
              <a:buChar char="•"/>
            </a:pPr>
            <a:r>
              <a:rPr lang="en-US" dirty="0"/>
              <a:t>Completely functioning and documented system will be delivered with description of how and who will use the system will be published in system implementation process.</a:t>
            </a:r>
          </a:p>
          <a:p>
            <a:pPr marL="285750" indent="-285750">
              <a:lnSpc>
                <a:spcPct val="150000"/>
              </a:lnSpc>
              <a:buFont typeface="Arial" panose="020B0604020202020204" pitchFamily="34" charset="0"/>
              <a:buChar char="•"/>
            </a:pPr>
            <a:r>
              <a:rPr lang="en-US" dirty="0"/>
              <a:t>A well designed app needs well designed security and support so, in this step, steps and updates that can be done in system will be noted and published</a:t>
            </a:r>
          </a:p>
        </p:txBody>
      </p:sp>
    </p:spTree>
    <p:extLst>
      <p:ext uri="{BB962C8B-B14F-4D97-AF65-F5344CB8AC3E}">
        <p14:creationId xmlns:p14="http://schemas.microsoft.com/office/powerpoint/2010/main" val="4087289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280"/>
            <a:ext cx="8596668" cy="1320800"/>
          </a:xfrm>
        </p:spPr>
        <p:txBody>
          <a:bodyPr/>
          <a:lstStyle/>
          <a:p>
            <a:r>
              <a:rPr lang="en-US" dirty="0" smtClean="0"/>
              <a:t>Functional Requirement of the system</a:t>
            </a:r>
            <a:endParaRPr lang="en-US" dirty="0"/>
          </a:p>
        </p:txBody>
      </p:sp>
      <p:sp>
        <p:nvSpPr>
          <p:cNvPr id="4" name="Rectangle 3"/>
          <p:cNvSpPr/>
          <p:nvPr/>
        </p:nvSpPr>
        <p:spPr>
          <a:xfrm>
            <a:off x="391407" y="1076411"/>
            <a:ext cx="9061888" cy="5262979"/>
          </a:xfrm>
          <a:prstGeom prst="rect">
            <a:avLst/>
          </a:prstGeom>
        </p:spPr>
        <p:txBody>
          <a:bodyPr wrap="square">
            <a:spAutoFit/>
          </a:bodyPr>
          <a:lstStyle/>
          <a:p>
            <a:pPr>
              <a:lnSpc>
                <a:spcPct val="150000"/>
              </a:lnSpc>
            </a:pPr>
            <a:endParaRPr lang="en-US" sz="2000" dirty="0" smtClean="0"/>
          </a:p>
          <a:p>
            <a:pPr marL="285750" lvl="0" indent="-285750" fontAlgn="base">
              <a:buFont typeface="Arial" panose="020B0604020202020204" pitchFamily="34" charset="0"/>
              <a:buChar char="•"/>
            </a:pPr>
            <a:r>
              <a:rPr lang="en-IN" dirty="0"/>
              <a:t>New members must be able to register without any problem.</a:t>
            </a:r>
            <a:r>
              <a:rPr lang="en-US" dirty="0"/>
              <a:t> </a:t>
            </a:r>
          </a:p>
          <a:p>
            <a:pPr fontAlgn="base"/>
            <a:endParaRPr lang="en-US" dirty="0"/>
          </a:p>
          <a:p>
            <a:pPr marL="285750" lvl="0" indent="-285750" fontAlgn="base">
              <a:buFont typeface="Arial" panose="020B0604020202020204" pitchFamily="34" charset="0"/>
              <a:buChar char="•"/>
            </a:pPr>
            <a:r>
              <a:rPr lang="en-IN" dirty="0"/>
              <a:t>Class schedules must be updated by the system.</a:t>
            </a:r>
            <a:r>
              <a:rPr lang="en-US" dirty="0"/>
              <a:t> </a:t>
            </a:r>
            <a:endParaRPr lang="en-US" dirty="0" smtClean="0"/>
          </a:p>
          <a:p>
            <a:pPr lvl="0" fontAlgn="base"/>
            <a:r>
              <a:rPr lang="en-US" dirty="0"/>
              <a:t> </a:t>
            </a:r>
          </a:p>
          <a:p>
            <a:pPr marL="285750" lvl="0" indent="-285750" fontAlgn="base">
              <a:buFont typeface="Arial" panose="020B0604020202020204" pitchFamily="34" charset="0"/>
              <a:buChar char="•"/>
            </a:pPr>
            <a:r>
              <a:rPr lang="en-IN" dirty="0"/>
              <a:t>Payments must be processed by the system.</a:t>
            </a:r>
            <a:r>
              <a:rPr lang="en-US" dirty="0"/>
              <a:t> </a:t>
            </a:r>
          </a:p>
          <a:p>
            <a:pPr fontAlgn="base"/>
            <a:r>
              <a:rPr lang="en-US" dirty="0"/>
              <a:t> </a:t>
            </a:r>
          </a:p>
          <a:p>
            <a:pPr marL="285750" lvl="0" indent="-285750" fontAlgn="base">
              <a:buFont typeface="Arial" panose="020B0604020202020204" pitchFamily="34" charset="0"/>
              <a:buChar char="•"/>
            </a:pPr>
            <a:r>
              <a:rPr lang="en-IN" dirty="0"/>
              <a:t>Class schedules must be available for users and trainers to view.</a:t>
            </a:r>
            <a:r>
              <a:rPr lang="en-US" dirty="0"/>
              <a:t> </a:t>
            </a:r>
          </a:p>
          <a:p>
            <a:pPr fontAlgn="base"/>
            <a:r>
              <a:rPr lang="en-US" dirty="0"/>
              <a:t> </a:t>
            </a:r>
          </a:p>
          <a:p>
            <a:pPr marL="285750" lvl="0" indent="-285750" fontAlgn="base">
              <a:buFont typeface="Arial" panose="020B0604020202020204" pitchFamily="34" charset="0"/>
              <a:buChar char="•"/>
            </a:pPr>
            <a:r>
              <a:rPr lang="en-IN" dirty="0"/>
              <a:t>Class attendance must be updated by the system.</a:t>
            </a:r>
            <a:r>
              <a:rPr lang="en-US" dirty="0"/>
              <a:t> </a:t>
            </a:r>
          </a:p>
          <a:p>
            <a:pPr fontAlgn="base"/>
            <a:r>
              <a:rPr lang="en-US" dirty="0"/>
              <a:t> </a:t>
            </a:r>
          </a:p>
          <a:p>
            <a:pPr marL="285750" lvl="0" indent="-285750" fontAlgn="base">
              <a:buFont typeface="Arial" panose="020B0604020202020204" pitchFamily="34" charset="0"/>
              <a:buChar char="•"/>
            </a:pPr>
            <a:r>
              <a:rPr lang="en-IN" dirty="0"/>
              <a:t>Registering personal classes must be available to the users.</a:t>
            </a:r>
            <a:r>
              <a:rPr lang="en-US" dirty="0"/>
              <a:t> </a:t>
            </a:r>
          </a:p>
          <a:p>
            <a:pPr fontAlgn="base"/>
            <a:r>
              <a:rPr lang="en-US" dirty="0"/>
              <a:t> </a:t>
            </a:r>
          </a:p>
          <a:p>
            <a:pPr marL="285750" lvl="0" indent="-285750" fontAlgn="base">
              <a:buFont typeface="Arial" panose="020B0604020202020204" pitchFamily="34" charset="0"/>
              <a:buChar char="•"/>
            </a:pPr>
            <a:r>
              <a:rPr lang="en-IN" dirty="0"/>
              <a:t>The system must be able to verify the instructor for the personal class as customers request.</a:t>
            </a:r>
            <a:endParaRPr lang="en-US" dirty="0"/>
          </a:p>
          <a:p>
            <a:pPr fontAlgn="base"/>
            <a:r>
              <a:rPr lang="en-US" dirty="0"/>
              <a:t> </a:t>
            </a:r>
          </a:p>
          <a:p>
            <a:pPr marL="285750" lvl="0" indent="-285750" fontAlgn="base">
              <a:buFont typeface="Arial" panose="020B0604020202020204" pitchFamily="34" charset="0"/>
              <a:buChar char="•"/>
            </a:pPr>
            <a:r>
              <a:rPr lang="en-IN" dirty="0"/>
              <a:t>The users must be able to provide feedback whereas the management to review that feedback.</a:t>
            </a:r>
            <a:r>
              <a:rPr lang="en-US" dirty="0"/>
              <a:t> </a:t>
            </a:r>
          </a:p>
        </p:txBody>
      </p:sp>
    </p:spTree>
    <p:extLst>
      <p:ext uri="{BB962C8B-B14F-4D97-AF65-F5344CB8AC3E}">
        <p14:creationId xmlns:p14="http://schemas.microsoft.com/office/powerpoint/2010/main" val="2214284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280"/>
            <a:ext cx="8596668" cy="1320800"/>
          </a:xfrm>
        </p:spPr>
        <p:txBody>
          <a:bodyPr/>
          <a:lstStyle/>
          <a:p>
            <a:r>
              <a:rPr lang="en-US" dirty="0" smtClean="0"/>
              <a:t>Non-Functional Requirement of the system</a:t>
            </a:r>
            <a:endParaRPr lang="en-US" dirty="0"/>
          </a:p>
        </p:txBody>
      </p:sp>
      <p:sp>
        <p:nvSpPr>
          <p:cNvPr id="4" name="Rectangle 3"/>
          <p:cNvSpPr/>
          <p:nvPr/>
        </p:nvSpPr>
        <p:spPr>
          <a:xfrm>
            <a:off x="391407" y="1076411"/>
            <a:ext cx="9061888" cy="4985980"/>
          </a:xfrm>
          <a:prstGeom prst="rect">
            <a:avLst/>
          </a:prstGeom>
        </p:spPr>
        <p:txBody>
          <a:bodyPr wrap="square">
            <a:spAutoFit/>
          </a:bodyPr>
          <a:lstStyle/>
          <a:p>
            <a:pPr>
              <a:lnSpc>
                <a:spcPct val="150000"/>
              </a:lnSpc>
            </a:pPr>
            <a:endParaRPr lang="en-US" sz="2000" dirty="0" smtClean="0"/>
          </a:p>
          <a:p>
            <a:pPr marL="285750" lvl="0" indent="-285750" fontAlgn="base">
              <a:buFont typeface="Arial" panose="020B0604020202020204" pitchFamily="34" charset="0"/>
              <a:buChar char="•"/>
            </a:pPr>
            <a:r>
              <a:rPr lang="en-IN" dirty="0"/>
              <a:t>Down-time for the system should be low.</a:t>
            </a:r>
            <a:r>
              <a:rPr lang="en-US" dirty="0"/>
              <a:t> </a:t>
            </a:r>
          </a:p>
          <a:p>
            <a:pPr fontAlgn="base"/>
            <a:r>
              <a:rPr lang="en-US" dirty="0"/>
              <a:t> </a:t>
            </a:r>
          </a:p>
          <a:p>
            <a:pPr marL="285750" lvl="0" indent="-285750" fontAlgn="base">
              <a:buFont typeface="Arial" panose="020B0604020202020204" pitchFamily="34" charset="0"/>
              <a:buChar char="•"/>
            </a:pPr>
            <a:r>
              <a:rPr lang="en-IN" dirty="0"/>
              <a:t>User should be able to choose from different payment methods.</a:t>
            </a:r>
            <a:r>
              <a:rPr lang="en-US" dirty="0"/>
              <a:t> </a:t>
            </a:r>
          </a:p>
          <a:p>
            <a:pPr fontAlgn="base"/>
            <a:r>
              <a:rPr lang="en-US" dirty="0"/>
              <a:t> </a:t>
            </a:r>
          </a:p>
          <a:p>
            <a:pPr marL="285750" lvl="0" indent="-285750" fontAlgn="base">
              <a:buFont typeface="Arial" panose="020B0604020202020204" pitchFamily="34" charset="0"/>
              <a:buChar char="•"/>
            </a:pPr>
            <a:r>
              <a:rPr lang="en-IN" dirty="0"/>
              <a:t>The payments security should be ensured by the system.</a:t>
            </a:r>
            <a:r>
              <a:rPr lang="en-US" dirty="0"/>
              <a:t> </a:t>
            </a:r>
          </a:p>
          <a:p>
            <a:pPr fontAlgn="base"/>
            <a:r>
              <a:rPr lang="en-US" dirty="0"/>
              <a:t> </a:t>
            </a:r>
          </a:p>
          <a:p>
            <a:pPr marL="285750" lvl="0" indent="-285750" fontAlgn="base">
              <a:buFont typeface="Arial" panose="020B0604020202020204" pitchFamily="34" charset="0"/>
              <a:buChar char="•"/>
            </a:pPr>
            <a:r>
              <a:rPr lang="en-IN" dirty="0"/>
              <a:t>Performance should be the priority while optimizing the system.</a:t>
            </a:r>
            <a:r>
              <a:rPr lang="en-US" dirty="0"/>
              <a:t> </a:t>
            </a:r>
          </a:p>
          <a:p>
            <a:pPr fontAlgn="base"/>
            <a:r>
              <a:rPr lang="en-US" dirty="0"/>
              <a:t> </a:t>
            </a:r>
          </a:p>
          <a:p>
            <a:pPr marL="285750" lvl="0" indent="-285750" fontAlgn="base">
              <a:buFont typeface="Arial" panose="020B0604020202020204" pitchFamily="34" charset="0"/>
              <a:buChar char="•"/>
            </a:pPr>
            <a:r>
              <a:rPr lang="en-IN" dirty="0"/>
              <a:t>Under any type of heavy load, the system should not crash.</a:t>
            </a:r>
            <a:r>
              <a:rPr lang="en-US" dirty="0"/>
              <a:t> </a:t>
            </a:r>
          </a:p>
          <a:p>
            <a:pPr fontAlgn="base"/>
            <a:r>
              <a:rPr lang="en-US" dirty="0"/>
              <a:t> </a:t>
            </a:r>
          </a:p>
          <a:p>
            <a:pPr marL="285750" lvl="0" indent="-285750" fontAlgn="base">
              <a:buFont typeface="Arial" panose="020B0604020202020204" pitchFamily="34" charset="0"/>
              <a:buChar char="•"/>
            </a:pPr>
            <a:r>
              <a:rPr lang="en-IN" dirty="0"/>
              <a:t>Data redundancy should be reduced and avoided by the system.</a:t>
            </a:r>
            <a:r>
              <a:rPr lang="en-US" dirty="0"/>
              <a:t> </a:t>
            </a:r>
          </a:p>
          <a:p>
            <a:pPr fontAlgn="base"/>
            <a:r>
              <a:rPr lang="en-US" dirty="0"/>
              <a:t> </a:t>
            </a:r>
          </a:p>
          <a:p>
            <a:pPr marL="285750" lvl="0" indent="-285750" fontAlgn="base">
              <a:buFont typeface="Arial" panose="020B0604020202020204" pitchFamily="34" charset="0"/>
              <a:buChar char="•"/>
            </a:pPr>
            <a:r>
              <a:rPr lang="en-IN" dirty="0"/>
              <a:t>A good user interface (UI) &amp; user experience (UX) should be provided by the system.</a:t>
            </a:r>
            <a:r>
              <a:rPr lang="en-US" dirty="0"/>
              <a:t> </a:t>
            </a:r>
          </a:p>
          <a:p>
            <a:pPr marL="285750" indent="-285750" fontAlgn="base">
              <a:buFont typeface="Arial" panose="020B0604020202020204" pitchFamily="34" charset="0"/>
              <a:buChar char="•"/>
            </a:pPr>
            <a:endParaRPr lang="en-US" dirty="0"/>
          </a:p>
          <a:p>
            <a:pPr marL="285750" indent="-285750">
              <a:buFont typeface="Arial" panose="020B0604020202020204" pitchFamily="34" charset="0"/>
              <a:buChar char="•"/>
            </a:pPr>
            <a:r>
              <a:rPr lang="en-IN" dirty="0"/>
              <a:t>Any changes to the schedule should be notifies to the user by the system.</a:t>
            </a:r>
            <a:endParaRPr lang="en-US" dirty="0"/>
          </a:p>
        </p:txBody>
      </p:sp>
    </p:spTree>
    <p:extLst>
      <p:ext uri="{BB962C8B-B14F-4D97-AF65-F5344CB8AC3E}">
        <p14:creationId xmlns:p14="http://schemas.microsoft.com/office/powerpoint/2010/main" val="3043094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712" y="790222"/>
            <a:ext cx="8596668" cy="1320800"/>
          </a:xfrm>
        </p:spPr>
        <p:txBody>
          <a:bodyPr/>
          <a:lstStyle/>
          <a:p>
            <a:r>
              <a:rPr lang="en-US" dirty="0" smtClean="0"/>
              <a:t>CONCLUSION</a:t>
            </a:r>
            <a:endParaRPr lang="en-US" dirty="0"/>
          </a:p>
        </p:txBody>
      </p:sp>
      <p:sp>
        <p:nvSpPr>
          <p:cNvPr id="5" name="Rectangle 4"/>
          <p:cNvSpPr/>
          <p:nvPr/>
        </p:nvSpPr>
        <p:spPr>
          <a:xfrm>
            <a:off x="959556" y="2009423"/>
            <a:ext cx="8579556" cy="6740307"/>
          </a:xfrm>
          <a:prstGeom prst="rect">
            <a:avLst/>
          </a:prstGeom>
        </p:spPr>
        <p:txBody>
          <a:bodyPr wrap="square">
            <a:spAutoFit/>
          </a:bodyPr>
          <a:lstStyle/>
          <a:p>
            <a:r>
              <a:rPr lang="en-US" dirty="0" smtClean="0"/>
              <a:t>We are very thankful to our </a:t>
            </a:r>
            <a:r>
              <a:rPr lang="en-US" dirty="0" err="1" smtClean="0"/>
              <a:t>Infomax</a:t>
            </a:r>
            <a:r>
              <a:rPr lang="en-US" dirty="0" smtClean="0"/>
              <a:t> family and Asia Pacific University for providing us with this assignment for our </a:t>
            </a:r>
            <a:r>
              <a:rPr lang="en-US" dirty="0" smtClean="0"/>
              <a:t>System analysis and design course</a:t>
            </a:r>
            <a:r>
              <a:rPr lang="en-US" dirty="0" smtClean="0"/>
              <a:t>. We were very confused at first because it was our first time dealing with this kind of challenge. But later down the road we learned so many things that even words can’t describe. We are surprised seeing how this assignment question was made because it was to the point of real life challenges in </a:t>
            </a:r>
            <a:r>
              <a:rPr lang="en-US" dirty="0" smtClean="0"/>
              <a:t>system development</a:t>
            </a:r>
            <a:r>
              <a:rPr lang="en-US" dirty="0" smtClean="0"/>
              <a:t> </a:t>
            </a:r>
            <a:r>
              <a:rPr lang="en-US" dirty="0" smtClean="0"/>
              <a:t>field</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249068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6466629"/>
              </p:ext>
            </p:extLst>
          </p:nvPr>
        </p:nvGraphicFramePr>
        <p:xfrm>
          <a:off x="617807" y="1645293"/>
          <a:ext cx="7875918" cy="4271051"/>
        </p:xfrm>
        <a:graphic>
          <a:graphicData uri="http://schemas.openxmlformats.org/drawingml/2006/table">
            <a:tbl>
              <a:tblPr firstRow="1" firstCol="1" bandRow="1">
                <a:tableStyleId>{5C22544A-7EE6-4342-B048-85BDC9FD1C3A}</a:tableStyleId>
              </a:tblPr>
              <a:tblGrid>
                <a:gridCol w="1898235">
                  <a:extLst>
                    <a:ext uri="{9D8B030D-6E8A-4147-A177-3AD203B41FA5}">
                      <a16:colId xmlns:a16="http://schemas.microsoft.com/office/drawing/2014/main" val="20000"/>
                    </a:ext>
                  </a:extLst>
                </a:gridCol>
                <a:gridCol w="2581142">
                  <a:extLst>
                    <a:ext uri="{9D8B030D-6E8A-4147-A177-3AD203B41FA5}">
                      <a16:colId xmlns:a16="http://schemas.microsoft.com/office/drawing/2014/main" val="20001"/>
                    </a:ext>
                  </a:extLst>
                </a:gridCol>
                <a:gridCol w="3396541">
                  <a:extLst>
                    <a:ext uri="{9D8B030D-6E8A-4147-A177-3AD203B41FA5}">
                      <a16:colId xmlns:a16="http://schemas.microsoft.com/office/drawing/2014/main" val="20002"/>
                    </a:ext>
                  </a:extLst>
                </a:gridCol>
              </a:tblGrid>
              <a:tr h="841150">
                <a:tc>
                  <a:txBody>
                    <a:bodyPr/>
                    <a:lstStyle/>
                    <a:p>
                      <a:pPr marL="0" marR="0" algn="ctr">
                        <a:lnSpc>
                          <a:spcPct val="150000"/>
                        </a:lnSpc>
                        <a:spcBef>
                          <a:spcPts val="0"/>
                        </a:spcBef>
                        <a:spcAft>
                          <a:spcPts val="0"/>
                        </a:spcAft>
                      </a:pPr>
                      <a:r>
                        <a:rPr lang="en-US" sz="1800" dirty="0">
                          <a:ln>
                            <a:noFill/>
                          </a:ln>
                          <a:effectLst/>
                        </a:rPr>
                        <a:t>TEAM MEMEBERS</a:t>
                      </a:r>
                      <a:endParaRPr lang="en-US" sz="1800" b="1" dirty="0">
                        <a:ln>
                          <a:noFill/>
                        </a:ln>
                        <a:solidFill>
                          <a:srgbClr val="000000"/>
                        </a:solidFill>
                        <a:effectLst/>
                        <a:latin typeface="Helvetica Neue"/>
                        <a:ea typeface="Helvetica Neue"/>
                        <a:cs typeface="Helvetica Neue"/>
                      </a:endParaRPr>
                    </a:p>
                  </a:txBody>
                  <a:tcPr marL="50800" marR="50800" marT="50800" marB="50800"/>
                </a:tc>
                <a:tc>
                  <a:txBody>
                    <a:bodyPr/>
                    <a:lstStyle/>
                    <a:p>
                      <a:pPr marL="0" marR="0" algn="ctr">
                        <a:lnSpc>
                          <a:spcPct val="150000"/>
                        </a:lnSpc>
                        <a:spcBef>
                          <a:spcPts val="0"/>
                        </a:spcBef>
                        <a:spcAft>
                          <a:spcPts val="0"/>
                        </a:spcAft>
                      </a:pPr>
                      <a:r>
                        <a:rPr lang="en-US" sz="1800">
                          <a:ln>
                            <a:noFill/>
                          </a:ln>
                          <a:effectLst/>
                        </a:rPr>
                        <a:t>STUDENT NUMBER</a:t>
                      </a:r>
                      <a:endParaRPr lang="en-US" sz="1800" b="1">
                        <a:ln>
                          <a:noFill/>
                        </a:ln>
                        <a:solidFill>
                          <a:srgbClr val="000000"/>
                        </a:solidFill>
                        <a:effectLst/>
                        <a:latin typeface="Helvetica Neue"/>
                        <a:ea typeface="Helvetica Neue"/>
                        <a:cs typeface="Helvetica Neue"/>
                      </a:endParaRPr>
                    </a:p>
                  </a:txBody>
                  <a:tcPr marL="50800" marR="50800" marT="50800" marB="50800"/>
                </a:tc>
                <a:tc>
                  <a:txBody>
                    <a:bodyPr/>
                    <a:lstStyle/>
                    <a:p>
                      <a:pPr marL="0" marR="0" algn="ctr">
                        <a:lnSpc>
                          <a:spcPct val="150000"/>
                        </a:lnSpc>
                        <a:spcBef>
                          <a:spcPts val="0"/>
                        </a:spcBef>
                        <a:spcAft>
                          <a:spcPts val="0"/>
                        </a:spcAft>
                      </a:pPr>
                      <a:r>
                        <a:rPr lang="en-US" sz="1800" dirty="0" smtClean="0">
                          <a:ln>
                            <a:noFill/>
                          </a:ln>
                          <a:effectLst/>
                        </a:rPr>
                        <a:t>SIGNATURE</a:t>
                      </a:r>
                      <a:endParaRPr lang="en-US" sz="1800" b="1" dirty="0">
                        <a:ln>
                          <a:noFill/>
                        </a:ln>
                        <a:solidFill>
                          <a:srgbClr val="000000"/>
                        </a:solidFill>
                        <a:effectLst/>
                        <a:latin typeface="Helvetica Neue"/>
                        <a:ea typeface="Helvetica Neue"/>
                        <a:cs typeface="Helvetica Neue"/>
                      </a:endParaRPr>
                    </a:p>
                  </a:txBody>
                  <a:tcPr marL="50800" marR="50800" marT="50800" marB="50800"/>
                </a:tc>
                <a:extLst>
                  <a:ext uri="{0D108BD9-81ED-4DB2-BD59-A6C34878D82A}">
                    <a16:rowId xmlns:a16="http://schemas.microsoft.com/office/drawing/2014/main" val="10000"/>
                  </a:ext>
                </a:extLst>
              </a:tr>
              <a:tr h="458595">
                <a:tc>
                  <a:txBody>
                    <a:bodyPr/>
                    <a:lstStyle/>
                    <a:p>
                      <a:pPr marL="0" marR="0" algn="ctr">
                        <a:lnSpc>
                          <a:spcPct val="150000"/>
                        </a:lnSpc>
                        <a:spcBef>
                          <a:spcPts val="0"/>
                        </a:spcBef>
                        <a:spcAft>
                          <a:spcPts val="0"/>
                        </a:spcAft>
                      </a:pPr>
                      <a:r>
                        <a:rPr lang="en-US" sz="1200">
                          <a:ln>
                            <a:noFill/>
                          </a:ln>
                          <a:effectLst/>
                        </a:rPr>
                        <a:t>ADARSHA TIMSINA</a:t>
                      </a:r>
                      <a:endParaRPr lang="en-US" sz="1000" b="1">
                        <a:ln>
                          <a:noFill/>
                        </a:ln>
                        <a:solidFill>
                          <a:srgbClr val="000000"/>
                        </a:solidFill>
                        <a:effectLst/>
                        <a:latin typeface="Helvetica Neue"/>
                        <a:ea typeface="Helvetica Neue"/>
                        <a:cs typeface="Helvetica Neue"/>
                      </a:endParaRPr>
                    </a:p>
                  </a:txBody>
                  <a:tcPr marL="50800" marR="50800" marT="50800" marB="50800"/>
                </a:tc>
                <a:tc>
                  <a:txBody>
                    <a:bodyPr/>
                    <a:lstStyle/>
                    <a:p>
                      <a:pPr marL="0" marR="0" algn="ctr">
                        <a:lnSpc>
                          <a:spcPct val="150000"/>
                        </a:lnSpc>
                        <a:spcBef>
                          <a:spcPts val="0"/>
                        </a:spcBef>
                        <a:spcAft>
                          <a:spcPts val="800"/>
                        </a:spcAft>
                      </a:pPr>
                      <a:r>
                        <a:rPr lang="en-US" sz="1400">
                          <a:effectLst/>
                        </a:rPr>
                        <a:t>NPI000139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800" marR="50800" marT="50800" marB="50800"/>
                </a:tc>
                <a:tc>
                  <a:txBody>
                    <a:bodyPr/>
                    <a:lstStyle/>
                    <a:p>
                      <a:pPr marL="0" marR="0" algn="ctr">
                        <a:lnSpc>
                          <a:spcPct val="150000"/>
                        </a:lnSpc>
                        <a:spcBef>
                          <a:spcPts val="0"/>
                        </a:spcBef>
                        <a:spcAft>
                          <a:spcPts val="800"/>
                        </a:spcAft>
                      </a:pPr>
                      <a:r>
                        <a:rPr lang="en-US" sz="1400" dirty="0">
                          <a:effectLst/>
                        </a:rPr>
                        <a:t> </a:t>
                      </a:r>
                      <a:r>
                        <a:rPr lang="en-US" sz="1400" dirty="0" err="1" smtClean="0">
                          <a:effectLst/>
                        </a:rPr>
                        <a:t>adarshaaaaa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0001"/>
                  </a:ext>
                </a:extLst>
              </a:tr>
              <a:tr h="458595">
                <a:tc>
                  <a:txBody>
                    <a:bodyPr/>
                    <a:lstStyle/>
                    <a:p>
                      <a:pPr marL="0" marR="0" algn="ctr">
                        <a:lnSpc>
                          <a:spcPct val="150000"/>
                        </a:lnSpc>
                        <a:spcBef>
                          <a:spcPts val="0"/>
                        </a:spcBef>
                        <a:spcAft>
                          <a:spcPts val="0"/>
                        </a:spcAft>
                      </a:pPr>
                      <a:r>
                        <a:rPr lang="en-US" sz="1200" dirty="0">
                          <a:ln>
                            <a:noFill/>
                          </a:ln>
                          <a:effectLst/>
                        </a:rPr>
                        <a:t>NABIN ADHIKARI</a:t>
                      </a:r>
                      <a:endParaRPr lang="en-US" sz="1000" b="1" dirty="0">
                        <a:ln>
                          <a:noFill/>
                        </a:ln>
                        <a:solidFill>
                          <a:srgbClr val="000000"/>
                        </a:solidFill>
                        <a:effectLst/>
                        <a:latin typeface="Helvetica Neue"/>
                        <a:ea typeface="Helvetica Neue"/>
                        <a:cs typeface="Helvetica Neue"/>
                      </a:endParaRPr>
                    </a:p>
                  </a:txBody>
                  <a:tcPr marL="50800" marR="50800" marT="50800" marB="50800"/>
                </a:tc>
                <a:tc>
                  <a:txBody>
                    <a:bodyPr/>
                    <a:lstStyle/>
                    <a:p>
                      <a:pPr marL="0" marR="0" algn="ctr">
                        <a:lnSpc>
                          <a:spcPct val="150000"/>
                        </a:lnSpc>
                        <a:spcBef>
                          <a:spcPts val="0"/>
                        </a:spcBef>
                        <a:spcAft>
                          <a:spcPts val="800"/>
                        </a:spcAft>
                      </a:pPr>
                      <a:r>
                        <a:rPr lang="en-US" sz="1400" dirty="0">
                          <a:effectLst/>
                        </a:rPr>
                        <a:t>NPI000158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00" marR="50800" marT="50800" marB="50800"/>
                </a:tc>
                <a:tc>
                  <a:txBody>
                    <a:bodyPr/>
                    <a:lstStyle/>
                    <a:p>
                      <a:pPr marL="0" marR="0" algn="ctr">
                        <a:lnSpc>
                          <a:spcPct val="150000"/>
                        </a:lnSpc>
                        <a:spcBef>
                          <a:spcPts val="0"/>
                        </a:spcBef>
                        <a:spcAft>
                          <a:spcPts val="800"/>
                        </a:spcAft>
                      </a:pPr>
                      <a:r>
                        <a:rPr lang="en-US" sz="1400" dirty="0" err="1">
                          <a:effectLst/>
                        </a:rPr>
                        <a:t>nabin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0002"/>
                  </a:ext>
                </a:extLst>
              </a:tr>
              <a:tr h="826151">
                <a:tc>
                  <a:txBody>
                    <a:bodyPr/>
                    <a:lstStyle/>
                    <a:p>
                      <a:pPr marL="0" marR="0" algn="ctr">
                        <a:lnSpc>
                          <a:spcPct val="150000"/>
                        </a:lnSpc>
                        <a:spcBef>
                          <a:spcPts val="0"/>
                        </a:spcBef>
                        <a:spcAft>
                          <a:spcPts val="0"/>
                        </a:spcAft>
                      </a:pPr>
                      <a:r>
                        <a:rPr lang="en-US" sz="1200">
                          <a:ln>
                            <a:noFill/>
                          </a:ln>
                          <a:effectLst/>
                        </a:rPr>
                        <a:t>TEJ BHADUR GHATRI CHETTRI</a:t>
                      </a:r>
                      <a:endParaRPr lang="en-US" sz="1000" b="1">
                        <a:ln>
                          <a:noFill/>
                        </a:ln>
                        <a:solidFill>
                          <a:srgbClr val="000000"/>
                        </a:solidFill>
                        <a:effectLst/>
                        <a:latin typeface="Helvetica Neue"/>
                        <a:ea typeface="Helvetica Neue"/>
                        <a:cs typeface="Helvetica Neue"/>
                      </a:endParaRPr>
                    </a:p>
                  </a:txBody>
                  <a:tcPr marL="50800" marR="50800" marT="50800" marB="50800"/>
                </a:tc>
                <a:tc>
                  <a:txBody>
                    <a:bodyPr/>
                    <a:lstStyle/>
                    <a:p>
                      <a:pPr marL="0" marR="0" algn="ctr">
                        <a:lnSpc>
                          <a:spcPct val="150000"/>
                        </a:lnSpc>
                        <a:spcBef>
                          <a:spcPts val="0"/>
                        </a:spcBef>
                        <a:spcAft>
                          <a:spcPts val="800"/>
                        </a:spcAft>
                      </a:pPr>
                      <a:r>
                        <a:rPr lang="en-US" sz="1400" dirty="0">
                          <a:effectLst/>
                        </a:rPr>
                        <a:t>NPI000183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00" marR="50800" marT="50800" marB="50800"/>
                </a:tc>
                <a:tc>
                  <a:txBody>
                    <a:bodyPr/>
                    <a:lstStyle/>
                    <a:p>
                      <a:pPr marL="0" marR="0" algn="ctr">
                        <a:lnSpc>
                          <a:spcPct val="150000"/>
                        </a:lnSpc>
                        <a:spcBef>
                          <a:spcPts val="0"/>
                        </a:spcBef>
                        <a:spcAft>
                          <a:spcPts val="800"/>
                        </a:spcAft>
                      </a:pPr>
                      <a:r>
                        <a:rPr lang="en-US" sz="1400" dirty="0">
                          <a:effectLst/>
                        </a:rPr>
                        <a:t> </a:t>
                      </a:r>
                      <a:r>
                        <a:rPr lang="en-US" sz="1400" dirty="0" err="1" smtClean="0">
                          <a:effectLst/>
                        </a:rPr>
                        <a:t>tej</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0003"/>
                  </a:ext>
                </a:extLst>
              </a:tr>
              <a:tr h="458595">
                <a:tc>
                  <a:txBody>
                    <a:bodyPr/>
                    <a:lstStyle/>
                    <a:p>
                      <a:pPr marL="0" marR="0" algn="ctr">
                        <a:lnSpc>
                          <a:spcPct val="150000"/>
                        </a:lnSpc>
                        <a:spcBef>
                          <a:spcPts val="0"/>
                        </a:spcBef>
                        <a:spcAft>
                          <a:spcPts val="0"/>
                        </a:spcAft>
                      </a:pPr>
                      <a:r>
                        <a:rPr lang="en-US" sz="1200" dirty="0">
                          <a:ln>
                            <a:noFill/>
                          </a:ln>
                          <a:effectLst/>
                        </a:rPr>
                        <a:t>SAIYAM </a:t>
                      </a:r>
                      <a:r>
                        <a:rPr lang="en-US" sz="1200" dirty="0" smtClean="0">
                          <a:ln>
                            <a:noFill/>
                          </a:ln>
                          <a:effectLst/>
                        </a:rPr>
                        <a:t>RANA</a:t>
                      </a:r>
                    </a:p>
                    <a:p>
                      <a:pPr marL="0" marR="0" algn="ctr">
                        <a:lnSpc>
                          <a:spcPct val="150000"/>
                        </a:lnSpc>
                        <a:spcBef>
                          <a:spcPts val="0"/>
                        </a:spcBef>
                        <a:spcAft>
                          <a:spcPts val="0"/>
                        </a:spcAft>
                      </a:pPr>
                      <a:endParaRPr lang="en-US" sz="1200" dirty="0" smtClean="0">
                        <a:ln>
                          <a:noFill/>
                        </a:ln>
                        <a:effectLst/>
                      </a:endParaRPr>
                    </a:p>
                    <a:p>
                      <a:pPr marL="0" marR="0" algn="ctr">
                        <a:lnSpc>
                          <a:spcPct val="150000"/>
                        </a:lnSpc>
                        <a:spcBef>
                          <a:spcPts val="0"/>
                        </a:spcBef>
                        <a:spcAft>
                          <a:spcPts val="0"/>
                        </a:spcAft>
                      </a:pPr>
                      <a:r>
                        <a:rPr lang="en-US" sz="1200" b="1" dirty="0" err="1" smtClean="0">
                          <a:ln>
                            <a:noFill/>
                          </a:ln>
                          <a:solidFill>
                            <a:schemeClr val="bg1"/>
                          </a:solidFill>
                          <a:effectLst/>
                          <a:latin typeface="Helvetica Neue"/>
                          <a:ea typeface="Helvetica Neue"/>
                          <a:cs typeface="Helvetica Neue"/>
                        </a:rPr>
                        <a:t>Sajag</a:t>
                      </a:r>
                      <a:r>
                        <a:rPr lang="en-US" sz="1200" b="1" baseline="0" dirty="0" smtClean="0">
                          <a:ln>
                            <a:noFill/>
                          </a:ln>
                          <a:solidFill>
                            <a:schemeClr val="bg1"/>
                          </a:solidFill>
                          <a:effectLst/>
                          <a:latin typeface="Helvetica Neue"/>
                          <a:ea typeface="Helvetica Neue"/>
                          <a:cs typeface="Helvetica Neue"/>
                        </a:rPr>
                        <a:t> Shrestha</a:t>
                      </a:r>
                    </a:p>
                    <a:p>
                      <a:pPr marL="0" marR="0" algn="ctr">
                        <a:lnSpc>
                          <a:spcPct val="150000"/>
                        </a:lnSpc>
                        <a:spcBef>
                          <a:spcPts val="0"/>
                        </a:spcBef>
                        <a:spcAft>
                          <a:spcPts val="0"/>
                        </a:spcAft>
                      </a:pPr>
                      <a:r>
                        <a:rPr lang="en-US" sz="1200" b="1" baseline="0" dirty="0" err="1" smtClean="0">
                          <a:ln>
                            <a:noFill/>
                          </a:ln>
                          <a:solidFill>
                            <a:schemeClr val="bg1"/>
                          </a:solidFill>
                          <a:effectLst/>
                          <a:latin typeface="Helvetica Neue"/>
                          <a:ea typeface="Helvetica Neue"/>
                          <a:cs typeface="Helvetica Neue"/>
                        </a:rPr>
                        <a:t>Ashsish</a:t>
                      </a:r>
                      <a:r>
                        <a:rPr lang="en-US" sz="1200" b="1" baseline="0" dirty="0" smtClean="0">
                          <a:ln>
                            <a:noFill/>
                          </a:ln>
                          <a:solidFill>
                            <a:schemeClr val="bg1"/>
                          </a:solidFill>
                          <a:effectLst/>
                          <a:latin typeface="Helvetica Neue"/>
                          <a:ea typeface="Helvetica Neue"/>
                          <a:cs typeface="Helvetica Neue"/>
                        </a:rPr>
                        <a:t> </a:t>
                      </a:r>
                      <a:r>
                        <a:rPr lang="en-US" sz="1200" b="1" baseline="0" dirty="0" err="1" smtClean="0">
                          <a:ln>
                            <a:noFill/>
                          </a:ln>
                          <a:solidFill>
                            <a:schemeClr val="bg1"/>
                          </a:solidFill>
                          <a:effectLst/>
                          <a:latin typeface="Helvetica Neue"/>
                          <a:ea typeface="Helvetica Neue"/>
                          <a:cs typeface="Helvetica Neue"/>
                        </a:rPr>
                        <a:t>Khadka</a:t>
                      </a:r>
                      <a:r>
                        <a:rPr lang="en-US" sz="1200" b="1" baseline="0" dirty="0" smtClean="0">
                          <a:ln>
                            <a:noFill/>
                          </a:ln>
                          <a:solidFill>
                            <a:schemeClr val="bg1"/>
                          </a:solidFill>
                          <a:effectLst/>
                          <a:latin typeface="Helvetica Neue"/>
                          <a:ea typeface="Helvetica Neue"/>
                          <a:cs typeface="Helvetica Neue"/>
                        </a:rPr>
                        <a:t>                             </a:t>
                      </a:r>
                    </a:p>
                  </a:txBody>
                  <a:tcPr marL="50800" marR="50800" marT="50800" marB="50800"/>
                </a:tc>
                <a:tc>
                  <a:txBody>
                    <a:bodyPr/>
                    <a:lstStyle/>
                    <a:p>
                      <a:pPr marL="0" marR="0" algn="ctr">
                        <a:lnSpc>
                          <a:spcPct val="150000"/>
                        </a:lnSpc>
                        <a:spcBef>
                          <a:spcPts val="0"/>
                        </a:spcBef>
                        <a:spcAft>
                          <a:spcPts val="800"/>
                        </a:spcAft>
                      </a:pPr>
                      <a:r>
                        <a:rPr lang="en-US" sz="1400" dirty="0" smtClean="0">
                          <a:effectLst/>
                        </a:rPr>
                        <a:t>NPI000171</a:t>
                      </a:r>
                    </a:p>
                    <a:p>
                      <a:pPr marL="0" marR="0" algn="ctr">
                        <a:lnSpc>
                          <a:spcPct val="150000"/>
                        </a:lnSpc>
                        <a:spcBef>
                          <a:spcPts val="0"/>
                        </a:spcBef>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NPI000172</a:t>
                      </a:r>
                    </a:p>
                    <a:p>
                      <a:pPr marL="0" marR="0" algn="ctr">
                        <a:lnSpc>
                          <a:spcPct val="150000"/>
                        </a:lnSpc>
                        <a:spcBef>
                          <a:spcPts val="0"/>
                        </a:spcBef>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NPI000138</a:t>
                      </a:r>
                    </a:p>
                  </a:txBody>
                  <a:tcPr marL="50800" marR="50800" marT="50800" marB="50800"/>
                </a:tc>
                <a:tc>
                  <a:txBody>
                    <a:bodyPr/>
                    <a:lstStyle/>
                    <a:p>
                      <a:pPr marL="0" marR="0" algn="ctr">
                        <a:lnSpc>
                          <a:spcPct val="150000"/>
                        </a:lnSpc>
                        <a:spcBef>
                          <a:spcPts val="0"/>
                        </a:spcBef>
                        <a:spcAft>
                          <a:spcPts val="800"/>
                        </a:spcAft>
                      </a:pPr>
                      <a:r>
                        <a:rPr lang="en-US" sz="1400" dirty="0" err="1" smtClean="0">
                          <a:effectLst/>
                        </a:rPr>
                        <a:t>Saiyam</a:t>
                      </a:r>
                      <a:endParaRPr lang="en-US" sz="1400" dirty="0" smtClean="0">
                        <a:effectLst/>
                      </a:endParaRPr>
                    </a:p>
                    <a:p>
                      <a:pPr marL="0" marR="0" algn="ctr">
                        <a:lnSpc>
                          <a:spcPct val="150000"/>
                        </a:lnSpc>
                        <a:spcBef>
                          <a:spcPts val="0"/>
                        </a:spcBef>
                        <a:spcAft>
                          <a:spcPts val="800"/>
                        </a:spcAft>
                      </a:pPr>
                      <a:r>
                        <a:rPr lang="en-US" sz="1400" dirty="0" err="1" smtClean="0">
                          <a:effectLst/>
                        </a:rPr>
                        <a:t>Sajjjag</a:t>
                      </a:r>
                      <a:endParaRPr lang="en-US" sz="1400" dirty="0" smtClean="0">
                        <a:effectLst/>
                      </a:endParaRPr>
                    </a:p>
                    <a:p>
                      <a:pPr marL="0" marR="0" algn="ctr">
                        <a:lnSpc>
                          <a:spcPct val="150000"/>
                        </a:lnSpc>
                        <a:spcBef>
                          <a:spcPts val="0"/>
                        </a:spcBef>
                        <a:spcAft>
                          <a:spcPts val="800"/>
                        </a:spcAft>
                      </a:pPr>
                      <a:r>
                        <a:rPr lang="en-US" sz="1400" dirty="0" err="1" smtClean="0">
                          <a:effectLst/>
                        </a:rPr>
                        <a:t>Assiiissh</a:t>
                      </a:r>
                      <a:endParaRPr lang="en-US" sz="1400" dirty="0" smtClean="0">
                        <a:effectLst/>
                      </a:endParaRPr>
                    </a:p>
                    <a:p>
                      <a:pPr marL="0" marR="0" algn="ctr">
                        <a:lnSpc>
                          <a:spcPct val="150000"/>
                        </a:lnSpc>
                        <a:spcBef>
                          <a:spcPts val="0"/>
                        </a:spcBef>
                        <a:spcAft>
                          <a:spcPts val="800"/>
                        </a:spcAft>
                      </a:pPr>
                      <a:endParaRPr lang="en-US" sz="1400" dirty="0" smtClean="0">
                        <a:effectLst/>
                      </a:endParaRPr>
                    </a:p>
                  </a:txBody>
                  <a:tcPr marL="50800" marR="50800" marT="50800" marB="50800"/>
                </a:tc>
                <a:extLst>
                  <a:ext uri="{0D108BD9-81ED-4DB2-BD59-A6C34878D82A}">
                    <a16:rowId xmlns:a16="http://schemas.microsoft.com/office/drawing/2014/main" val="10004"/>
                  </a:ext>
                </a:extLst>
              </a:tr>
            </a:tbl>
          </a:graphicData>
        </a:graphic>
      </p:graphicFrame>
      <p:sp>
        <p:nvSpPr>
          <p:cNvPr id="5" name="Title 4"/>
          <p:cNvSpPr>
            <a:spLocks noGrp="1"/>
          </p:cNvSpPr>
          <p:nvPr>
            <p:ph type="title"/>
          </p:nvPr>
        </p:nvSpPr>
        <p:spPr>
          <a:xfrm>
            <a:off x="617807" y="393626"/>
            <a:ext cx="8596668" cy="1320800"/>
          </a:xfrm>
        </p:spPr>
        <p:txBody>
          <a:bodyPr/>
          <a:lstStyle/>
          <a:p>
            <a:r>
              <a:rPr lang="en-US" dirty="0" smtClean="0"/>
              <a:t>GROUP MEMBERS:</a:t>
            </a:r>
            <a:endParaRPr lang="en-US" dirty="0"/>
          </a:p>
        </p:txBody>
      </p:sp>
    </p:spTree>
    <p:extLst>
      <p:ext uri="{BB962C8B-B14F-4D97-AF65-F5344CB8AC3E}">
        <p14:creationId xmlns:p14="http://schemas.microsoft.com/office/powerpoint/2010/main" val="1955510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4489" y="186906"/>
            <a:ext cx="3385707" cy="1320800"/>
          </a:xfrm>
        </p:spPr>
        <p:txBody>
          <a:bodyPr/>
          <a:lstStyle/>
          <a:p>
            <a:r>
              <a:rPr lang="en-US" dirty="0" smtClean="0"/>
              <a:t>INTRODUCTION</a:t>
            </a:r>
            <a:endParaRPr lang="en-US" dirty="0"/>
          </a:p>
        </p:txBody>
      </p:sp>
      <p:sp>
        <p:nvSpPr>
          <p:cNvPr id="3" name="Rectangle 2"/>
          <p:cNvSpPr/>
          <p:nvPr/>
        </p:nvSpPr>
        <p:spPr>
          <a:xfrm>
            <a:off x="391407" y="1076411"/>
            <a:ext cx="9061888" cy="2585323"/>
          </a:xfrm>
          <a:prstGeom prst="rect">
            <a:avLst/>
          </a:prstGeom>
        </p:spPr>
        <p:txBody>
          <a:bodyPr wrap="square">
            <a:spAutoFit/>
          </a:bodyPr>
          <a:lstStyle/>
          <a:p>
            <a:r>
              <a:rPr lang="en-US" dirty="0"/>
              <a:t>Our company Nepal Association of Software’s and Techs (NASTs)  is founded in 2022 Dec 15 with group of 6 members. Main purpose of our company is to revolutionize the software industry. We have a straight vision with this company that is to provide technical support and help in every field the technical field. We also want all these tech companies to be One and to create a system that allows everything to work by just one finger touch. The mission of this tech company is to solve problems related with tech in Nepal. Our company writes our motto as “All Control </a:t>
            </a:r>
            <a:r>
              <a:rPr lang="en-US" dirty="0" smtClean="0"/>
              <a:t>is in </a:t>
            </a:r>
            <a:r>
              <a:rPr lang="en-US" dirty="0"/>
              <a:t>Your Finger Tips</a:t>
            </a:r>
            <a:r>
              <a:rPr lang="en-US" dirty="0" smtClean="0"/>
              <a:t>”. And we are provided to do a project of building a fitness app for One Pacific Health Club.</a:t>
            </a:r>
            <a:endParaRPr lang="en-US" sz="2000" dirty="0"/>
          </a:p>
        </p:txBody>
      </p:sp>
    </p:spTree>
    <p:extLst>
      <p:ext uri="{BB962C8B-B14F-4D97-AF65-F5344CB8AC3E}">
        <p14:creationId xmlns:p14="http://schemas.microsoft.com/office/powerpoint/2010/main" val="1529120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Proposed Solution</a:t>
            </a:r>
            <a:br>
              <a:rPr lang="en-US" dirty="0" smtClean="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81368836"/>
              </p:ext>
            </p:extLst>
          </p:nvPr>
        </p:nvGraphicFramePr>
        <p:xfrm>
          <a:off x="984020" y="1553759"/>
          <a:ext cx="8554117" cy="5067758"/>
        </p:xfrm>
        <a:graphic>
          <a:graphicData uri="http://schemas.openxmlformats.org/drawingml/2006/table">
            <a:tbl>
              <a:tblPr firstRow="1" firstCol="1">
                <a:tableStyleId>{5C22544A-7EE6-4342-B048-85BDC9FD1C3A}</a:tableStyleId>
              </a:tblPr>
              <a:tblGrid>
                <a:gridCol w="822512">
                  <a:extLst>
                    <a:ext uri="{9D8B030D-6E8A-4147-A177-3AD203B41FA5}">
                      <a16:colId xmlns:a16="http://schemas.microsoft.com/office/drawing/2014/main" val="3095016184"/>
                    </a:ext>
                  </a:extLst>
                </a:gridCol>
                <a:gridCol w="7731605">
                  <a:extLst>
                    <a:ext uri="{9D8B030D-6E8A-4147-A177-3AD203B41FA5}">
                      <a16:colId xmlns:a16="http://schemas.microsoft.com/office/drawing/2014/main" val="378236624"/>
                    </a:ext>
                  </a:extLst>
                </a:gridCol>
              </a:tblGrid>
              <a:tr h="887703">
                <a:tc>
                  <a:txBody>
                    <a:bodyPr/>
                    <a:lstStyle/>
                    <a:p>
                      <a:pPr marL="0" marR="0" algn="just">
                        <a:lnSpc>
                          <a:spcPct val="107000"/>
                        </a:lnSpc>
                        <a:spcBef>
                          <a:spcPts val="0"/>
                        </a:spcBef>
                        <a:spcAft>
                          <a:spcPts val="120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a:solidFill>
                            <a:schemeClr val="tx1"/>
                          </a:solidFill>
                          <a:effectLst/>
                        </a:rPr>
                        <a:t>Not having much profit because currently they must rely on file-based system and need</a:t>
                      </a:r>
                    </a:p>
                    <a:p>
                      <a:pPr marL="0" marR="0" algn="just">
                        <a:lnSpc>
                          <a:spcPct val="107000"/>
                        </a:lnSpc>
                        <a:spcBef>
                          <a:spcPts val="0"/>
                        </a:spcBef>
                        <a:spcAft>
                          <a:spcPts val="1200"/>
                        </a:spcAft>
                      </a:pPr>
                      <a:r>
                        <a:rPr lang="en-US" sz="1400" dirty="0">
                          <a:solidFill>
                            <a:schemeClr val="tx1"/>
                          </a:solidFill>
                          <a:effectLst/>
                        </a:rPr>
                        <a:t>more employee to handle the work,</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3235893613"/>
                  </a:ext>
                </a:extLst>
              </a:tr>
              <a:tr h="469844">
                <a:tc>
                  <a:txBody>
                    <a:bodyPr/>
                    <a:lstStyle/>
                    <a:p>
                      <a:pPr marL="0" marR="0" algn="just">
                        <a:lnSpc>
                          <a:spcPct val="107000"/>
                        </a:lnSpc>
                        <a:spcBef>
                          <a:spcPts val="0"/>
                        </a:spcBef>
                        <a:spcAft>
                          <a:spcPts val="120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a:effectLst/>
                        </a:rPr>
                        <a:t>Attracting less customers because of not having any online features which could really give detailed about club and club plan,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3208826269"/>
                  </a:ext>
                </a:extLst>
              </a:tr>
              <a:tr h="469844">
                <a:tc>
                  <a:txBody>
                    <a:bodyPr/>
                    <a:lstStyle/>
                    <a:p>
                      <a:pPr marL="0" marR="0" algn="just">
                        <a:lnSpc>
                          <a:spcPct val="107000"/>
                        </a:lnSpc>
                        <a:spcBef>
                          <a:spcPts val="0"/>
                        </a:spcBef>
                        <a:spcAft>
                          <a:spcPts val="120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a:effectLst/>
                        </a:rPr>
                        <a:t>Problem updating club plan due to file-based system which is both time consuming and costly,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2513402052"/>
                  </a:ext>
                </a:extLst>
              </a:tr>
              <a:tr h="891147">
                <a:tc>
                  <a:txBody>
                    <a:bodyPr/>
                    <a:lstStyle/>
                    <a:p>
                      <a:pPr marL="0" marR="0" algn="just">
                        <a:lnSpc>
                          <a:spcPct val="107000"/>
                        </a:lnSpc>
                        <a:spcBef>
                          <a:spcPts val="0"/>
                        </a:spcBef>
                        <a:spcAft>
                          <a:spcPts val="120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a:effectLst/>
                        </a:rPr>
                        <a:t>Problem managing membership, instructor remuneration or any other extra fees because every details are file based and need to re-read every pages of files which leads to inaccurate and faulty details or no details of members, instructor and fees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1679317661"/>
                  </a:ext>
                </a:extLst>
              </a:tr>
              <a:tr h="704766">
                <a:tc>
                  <a:txBody>
                    <a:bodyPr/>
                    <a:lstStyle/>
                    <a:p>
                      <a:pPr marL="0" marR="0" algn="just">
                        <a:lnSpc>
                          <a:spcPct val="107000"/>
                        </a:lnSpc>
                        <a:spcBef>
                          <a:spcPts val="0"/>
                        </a:spcBef>
                        <a:spcAft>
                          <a:spcPts val="120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a:effectLst/>
                        </a:rPr>
                        <a:t>Because of not having proper system unable to provide good and detailed data of instructor which provide unnecessary leisure time to instructor and they are not making well income,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2405673304"/>
                  </a:ext>
                </a:extLst>
              </a:tr>
              <a:tr h="704766">
                <a:tc>
                  <a:txBody>
                    <a:bodyPr/>
                    <a:lstStyle/>
                    <a:p>
                      <a:pPr marL="0" marR="0" algn="just">
                        <a:lnSpc>
                          <a:spcPct val="107000"/>
                        </a:lnSpc>
                        <a:spcBef>
                          <a:spcPts val="0"/>
                        </a:spcBef>
                        <a:spcAft>
                          <a:spcPts val="120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a:effectLst/>
                        </a:rPr>
                        <a:t>Problem producing report of any members accomplishment and history due to unmanaged data of members and their progress which demotivates members and also effects the identity and reputation of the club,</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4194713040"/>
                  </a:ext>
                </a:extLst>
              </a:tr>
              <a:tr h="939688">
                <a:tc>
                  <a:txBody>
                    <a:bodyPr/>
                    <a:lstStyle/>
                    <a:p>
                      <a:pPr marL="0" marR="0" algn="just">
                        <a:lnSpc>
                          <a:spcPct val="107000"/>
                        </a:lnSpc>
                        <a:spcBef>
                          <a:spcPts val="0"/>
                        </a:spcBef>
                        <a:spcAft>
                          <a:spcPts val="120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a:effectLst/>
                        </a:rPr>
                        <a:t>Problem re-reading payment details and giving necessary other details and necessary output and deliverables because of file-based system in which currently club relies which leads to loss of club because some members never pay their fees and sometimes didn’t provide all documents the club demands.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2433554813"/>
                  </a:ext>
                </a:extLst>
              </a:tr>
            </a:tbl>
          </a:graphicData>
        </a:graphic>
      </p:graphicFrame>
    </p:spTree>
    <p:extLst>
      <p:ext uri="{BB962C8B-B14F-4D97-AF65-F5344CB8AC3E}">
        <p14:creationId xmlns:p14="http://schemas.microsoft.com/office/powerpoint/2010/main" val="3435789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829" y="135461"/>
            <a:ext cx="8596668" cy="1320800"/>
          </a:xfrm>
        </p:spPr>
        <p:txBody>
          <a:bodyPr>
            <a:normAutofit/>
          </a:bodyPr>
          <a:lstStyle/>
          <a:p>
            <a:r>
              <a:rPr lang="en-US" b="1" dirty="0"/>
              <a:t>Aim and Objective </a:t>
            </a:r>
            <a:br>
              <a:rPr lang="en-US" b="1" dirty="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15593108"/>
              </p:ext>
            </p:extLst>
          </p:nvPr>
        </p:nvGraphicFramePr>
        <p:xfrm>
          <a:off x="726325" y="1072055"/>
          <a:ext cx="9883867" cy="5300997"/>
        </p:xfrm>
        <a:graphic>
          <a:graphicData uri="http://schemas.openxmlformats.org/drawingml/2006/table">
            <a:tbl>
              <a:tblPr firstRow="1" firstCol="1">
                <a:tableStyleId>{5C22544A-7EE6-4342-B048-85BDC9FD1C3A}</a:tableStyleId>
              </a:tblPr>
              <a:tblGrid>
                <a:gridCol w="950372">
                  <a:extLst>
                    <a:ext uri="{9D8B030D-6E8A-4147-A177-3AD203B41FA5}">
                      <a16:colId xmlns:a16="http://schemas.microsoft.com/office/drawing/2014/main" val="3095016184"/>
                    </a:ext>
                  </a:extLst>
                </a:gridCol>
                <a:gridCol w="8933495">
                  <a:extLst>
                    <a:ext uri="{9D8B030D-6E8A-4147-A177-3AD203B41FA5}">
                      <a16:colId xmlns:a16="http://schemas.microsoft.com/office/drawing/2014/main" val="378236624"/>
                    </a:ext>
                  </a:extLst>
                </a:gridCol>
              </a:tblGrid>
              <a:tr h="783313">
                <a:tc>
                  <a:txBody>
                    <a:bodyPr/>
                    <a:lstStyle/>
                    <a:p>
                      <a:pPr marL="0" marR="0" algn="just">
                        <a:lnSpc>
                          <a:spcPct val="107000"/>
                        </a:lnSpc>
                        <a:spcBef>
                          <a:spcPts val="0"/>
                        </a:spcBef>
                        <a:spcAft>
                          <a:spcPts val="120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Create a smooth-running software to fully eliminate the problem of storing data in file-based system</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6515" marR="56515" marT="0" marB="0"/>
                </a:tc>
                <a:extLst>
                  <a:ext uri="{0D108BD9-81ED-4DB2-BD59-A6C34878D82A}">
                    <a16:rowId xmlns:a16="http://schemas.microsoft.com/office/drawing/2014/main" val="3235893613"/>
                  </a:ext>
                </a:extLst>
              </a:tr>
              <a:tr h="414592">
                <a:tc>
                  <a:txBody>
                    <a:bodyPr/>
                    <a:lstStyle/>
                    <a:p>
                      <a:pPr marL="0" marR="0" algn="just">
                        <a:lnSpc>
                          <a:spcPct val="107000"/>
                        </a:lnSpc>
                        <a:spcBef>
                          <a:spcPts val="0"/>
                        </a:spcBef>
                        <a:spcAft>
                          <a:spcPts val="120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Attracting User Interface and design with interacting function to attract more users for the </a:t>
                      </a:r>
                      <a:r>
                        <a:rPr lang="en-US" sz="140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app,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6515" marR="56515" marT="0" marB="0"/>
                </a:tc>
                <a:extLst>
                  <a:ext uri="{0D108BD9-81ED-4DB2-BD59-A6C34878D82A}">
                    <a16:rowId xmlns:a16="http://schemas.microsoft.com/office/drawing/2014/main" val="3208826269"/>
                  </a:ext>
                </a:extLst>
              </a:tr>
              <a:tr h="414592">
                <a:tc>
                  <a:txBody>
                    <a:bodyPr/>
                    <a:lstStyle/>
                    <a:p>
                      <a:pPr marL="0" marR="0" algn="just">
                        <a:lnSpc>
                          <a:spcPct val="107000"/>
                        </a:lnSpc>
                        <a:spcBef>
                          <a:spcPts val="0"/>
                        </a:spcBef>
                        <a:spcAft>
                          <a:spcPts val="120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smtClean="0">
                          <a:effectLst/>
                          <a:latin typeface="+mn-lt"/>
                          <a:ea typeface="+mn-ea"/>
                          <a:cs typeface="+mn-cs"/>
                        </a:rPr>
                        <a:t>Function</a:t>
                      </a:r>
                      <a:r>
                        <a:rPr lang="en-US" sz="1400" baseline="0" dirty="0" smtClean="0">
                          <a:effectLst/>
                          <a:latin typeface="+mn-lt"/>
                          <a:ea typeface="+mn-ea"/>
                          <a:cs typeface="+mn-cs"/>
                        </a:rPr>
                        <a:t> to update club plans accordingly,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2513402052"/>
                  </a:ext>
                </a:extLst>
              </a:tr>
              <a:tr h="786352">
                <a:tc>
                  <a:txBody>
                    <a:bodyPr/>
                    <a:lstStyle/>
                    <a:p>
                      <a:pPr marL="0" marR="0" algn="just">
                        <a:lnSpc>
                          <a:spcPct val="107000"/>
                        </a:lnSpc>
                        <a:spcBef>
                          <a:spcPts val="0"/>
                        </a:spcBef>
                        <a:spcAft>
                          <a:spcPts val="120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smtClean="0">
                          <a:effectLst/>
                          <a:latin typeface="+mn-lt"/>
                          <a:ea typeface="+mn-ea"/>
                          <a:cs typeface="+mn-cs"/>
                        </a:rPr>
                        <a:t>Function</a:t>
                      </a:r>
                      <a:r>
                        <a:rPr lang="en-US" sz="1400" baseline="0" dirty="0" smtClean="0">
                          <a:effectLst/>
                          <a:latin typeface="+mn-lt"/>
                          <a:ea typeface="+mn-ea"/>
                          <a:cs typeface="+mn-cs"/>
                        </a:rPr>
                        <a:t> to manage membership,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1679317661"/>
                  </a:ext>
                </a:extLst>
              </a:tr>
              <a:tr h="621889">
                <a:tc>
                  <a:txBody>
                    <a:bodyPr/>
                    <a:lstStyle/>
                    <a:p>
                      <a:pPr marL="0" marR="0" algn="just">
                        <a:lnSpc>
                          <a:spcPct val="107000"/>
                        </a:lnSpc>
                        <a:spcBef>
                          <a:spcPts val="0"/>
                        </a:spcBef>
                        <a:spcAft>
                          <a:spcPts val="120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smtClean="0">
                          <a:effectLst/>
                          <a:latin typeface="+mn-lt"/>
                          <a:ea typeface="+mn-ea"/>
                          <a:cs typeface="+mn-cs"/>
                        </a:rPr>
                        <a:t>Function</a:t>
                      </a:r>
                      <a:r>
                        <a:rPr lang="en-US" sz="1400" baseline="0" dirty="0" smtClean="0">
                          <a:effectLst/>
                          <a:latin typeface="+mn-lt"/>
                          <a:ea typeface="+mn-ea"/>
                          <a:cs typeface="+mn-cs"/>
                        </a:rPr>
                        <a:t> to manage personal and non-personal trainer or instructor wages and details along with extra charge fees,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2405673304"/>
                  </a:ext>
                </a:extLst>
              </a:tr>
              <a:tr h="621889">
                <a:tc>
                  <a:txBody>
                    <a:bodyPr/>
                    <a:lstStyle/>
                    <a:p>
                      <a:pPr marL="0" marR="0" algn="just">
                        <a:lnSpc>
                          <a:spcPct val="107000"/>
                        </a:lnSpc>
                        <a:spcBef>
                          <a:spcPts val="0"/>
                        </a:spcBef>
                        <a:spcAft>
                          <a:spcPts val="120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smtClean="0">
                          <a:effectLst/>
                          <a:latin typeface="+mn-lt"/>
                          <a:ea typeface="+mn-ea"/>
                          <a:cs typeface="+mn-cs"/>
                        </a:rPr>
                        <a:t>Function</a:t>
                      </a:r>
                      <a:r>
                        <a:rPr lang="en-US" sz="1400" baseline="0" dirty="0" smtClean="0">
                          <a:effectLst/>
                          <a:latin typeface="+mn-lt"/>
                          <a:ea typeface="+mn-ea"/>
                          <a:cs typeface="+mn-cs"/>
                        </a:rPr>
                        <a:t> to produce detailed report of all members and instructors along with higher department,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4194713040"/>
                  </a:ext>
                </a:extLst>
              </a:tr>
              <a:tr h="829185">
                <a:tc>
                  <a:txBody>
                    <a:bodyPr/>
                    <a:lstStyle/>
                    <a:p>
                      <a:pPr marL="0" marR="0" algn="just">
                        <a:lnSpc>
                          <a:spcPct val="107000"/>
                        </a:lnSpc>
                        <a:spcBef>
                          <a:spcPts val="0"/>
                        </a:spcBef>
                        <a:spcAft>
                          <a:spcPts val="120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smtClean="0">
                          <a:effectLst/>
                          <a:latin typeface="+mn-lt"/>
                          <a:ea typeface="+mn-ea"/>
                          <a:cs typeface="+mn-cs"/>
                        </a:rPr>
                        <a:t>Function</a:t>
                      </a:r>
                      <a:r>
                        <a:rPr lang="en-US" sz="1400" baseline="0" dirty="0" smtClean="0">
                          <a:effectLst/>
                          <a:latin typeface="+mn-lt"/>
                          <a:ea typeface="+mn-ea"/>
                          <a:cs typeface="+mn-cs"/>
                        </a:rPr>
                        <a:t> to manage every class and give plan and routines of every class,</a:t>
                      </a:r>
                    </a:p>
                    <a:p>
                      <a:pPr marL="0" marR="0" algn="just">
                        <a:lnSpc>
                          <a:spcPct val="107000"/>
                        </a:lnSpc>
                        <a:spcBef>
                          <a:spcPts val="0"/>
                        </a:spcBef>
                        <a:spcAft>
                          <a:spcPts val="12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2433554813"/>
                  </a:ext>
                </a:extLst>
              </a:tr>
              <a:tr h="829185">
                <a:tc>
                  <a:txBody>
                    <a:bodyPr/>
                    <a:lstStyle/>
                    <a:p>
                      <a:pPr marL="0" marR="0" algn="just">
                        <a:lnSpc>
                          <a:spcPct val="107000"/>
                        </a:lnSpc>
                        <a:spcBef>
                          <a:spcPts val="0"/>
                        </a:spcBef>
                        <a:spcAft>
                          <a:spcPts val="12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tc>
                  <a:txBody>
                    <a:bodyPr/>
                    <a:lstStyle/>
                    <a:p>
                      <a:pPr marL="0" marR="0" algn="just">
                        <a:lnSpc>
                          <a:spcPct val="107000"/>
                        </a:lnSpc>
                        <a:spcBef>
                          <a:spcPts val="0"/>
                        </a:spcBef>
                        <a:spcAft>
                          <a:spcPts val="12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Show payment details of every member and also provide other necessary</a:t>
                      </a:r>
                      <a:r>
                        <a:rPr lang="en-US" sz="1400" baseline="0" dirty="0" smtClean="0">
                          <a:effectLst/>
                          <a:latin typeface="Calibri" panose="020F0502020204030204" pitchFamily="34" charset="0"/>
                          <a:ea typeface="Calibri" panose="020F0502020204030204" pitchFamily="34" charset="0"/>
                          <a:cs typeface="Times New Roman" panose="02020603050405020304" pitchFamily="18" charset="0"/>
                        </a:rPr>
                        <a:t> outputs &amp; deliverables.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458" marR="65458" marT="0" marB="0"/>
                </a:tc>
                <a:extLst>
                  <a:ext uri="{0D108BD9-81ED-4DB2-BD59-A6C34878D82A}">
                    <a16:rowId xmlns:a16="http://schemas.microsoft.com/office/drawing/2014/main" val="347946437"/>
                  </a:ext>
                </a:extLst>
              </a:tr>
            </a:tbl>
          </a:graphicData>
        </a:graphic>
      </p:graphicFrame>
    </p:spTree>
    <p:extLst>
      <p:ext uri="{BB962C8B-B14F-4D97-AF65-F5344CB8AC3E}">
        <p14:creationId xmlns:p14="http://schemas.microsoft.com/office/powerpoint/2010/main" val="1033445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07" y="126124"/>
            <a:ext cx="9150014" cy="1150883"/>
          </a:xfrm>
        </p:spPr>
        <p:txBody>
          <a:bodyPr>
            <a:normAutofit fontScale="90000"/>
          </a:bodyPr>
          <a:lstStyle/>
          <a:p>
            <a:r>
              <a:rPr lang="en-US" dirty="0" smtClean="0"/>
              <a:t>System Analysis &amp; Design Phase</a:t>
            </a:r>
            <a:br>
              <a:rPr lang="en-US" dirty="0" smtClean="0"/>
            </a:br>
            <a:r>
              <a:rPr lang="en-US" dirty="0" smtClean="0"/>
              <a:t>System Planning</a:t>
            </a:r>
            <a:endParaRPr lang="en-US" dirty="0"/>
          </a:p>
        </p:txBody>
      </p:sp>
      <p:sp>
        <p:nvSpPr>
          <p:cNvPr id="5" name="Rectangle 4"/>
          <p:cNvSpPr/>
          <p:nvPr/>
        </p:nvSpPr>
        <p:spPr>
          <a:xfrm>
            <a:off x="391407" y="1076411"/>
            <a:ext cx="9061888" cy="3077766"/>
          </a:xfrm>
          <a:prstGeom prst="rect">
            <a:avLst/>
          </a:prstGeom>
        </p:spPr>
        <p:txBody>
          <a:bodyPr wrap="square">
            <a:spAutoFit/>
          </a:bodyPr>
          <a:lstStyle/>
          <a:p>
            <a:r>
              <a:rPr lang="en-US" dirty="0" smtClean="0"/>
              <a:t>We have to develop a system to manage membership, classes personal class and payment to overcome the problem of file based system data management which is time consuming, inaccurate and costly too.</a:t>
            </a:r>
          </a:p>
          <a:p>
            <a:endParaRPr lang="en-US" sz="2000" dirty="0"/>
          </a:p>
          <a:p>
            <a:r>
              <a:rPr lang="en-US" sz="2000" dirty="0" smtClean="0"/>
              <a:t>Main motto of developing this system will be:</a:t>
            </a:r>
          </a:p>
          <a:p>
            <a:endParaRPr lang="en-US" sz="2000" dirty="0" smtClean="0"/>
          </a:p>
          <a:p>
            <a:pPr marL="342900" indent="-342900">
              <a:buFont typeface="Arial" panose="020B0604020202020204" pitchFamily="34" charset="0"/>
              <a:buChar char="•"/>
            </a:pPr>
            <a:r>
              <a:rPr lang="en-US" sz="2000" dirty="0" smtClean="0"/>
              <a:t>Accurate Data Management</a:t>
            </a:r>
          </a:p>
          <a:p>
            <a:pPr marL="342900" indent="-342900">
              <a:buFont typeface="Arial" panose="020B0604020202020204" pitchFamily="34" charset="0"/>
              <a:buChar char="•"/>
            </a:pPr>
            <a:r>
              <a:rPr lang="en-US" sz="2000" dirty="0" smtClean="0"/>
              <a:t>Reduce consumable time, cost and manpower</a:t>
            </a:r>
          </a:p>
          <a:p>
            <a:pPr marL="342900" indent="-342900">
              <a:buFont typeface="Arial" panose="020B0604020202020204" pitchFamily="34" charset="0"/>
              <a:buChar char="•"/>
            </a:pPr>
            <a:r>
              <a:rPr lang="en-US" sz="2000" dirty="0" smtClean="0"/>
              <a:t>To provide company better profits</a:t>
            </a:r>
          </a:p>
          <a:p>
            <a:pPr marL="342900" indent="-342900">
              <a:buFont typeface="Arial" panose="020B0604020202020204" pitchFamily="34" charset="0"/>
              <a:buChar char="•"/>
            </a:pPr>
            <a:r>
              <a:rPr lang="en-US" sz="2000" dirty="0" smtClean="0"/>
              <a:t>After the completion of this system the company will be able to attract</a:t>
            </a:r>
            <a:endParaRPr lang="en-US" sz="2000" dirty="0"/>
          </a:p>
        </p:txBody>
      </p:sp>
    </p:spTree>
    <p:extLst>
      <p:ext uri="{BB962C8B-B14F-4D97-AF65-F5344CB8AC3E}">
        <p14:creationId xmlns:p14="http://schemas.microsoft.com/office/powerpoint/2010/main" val="961053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280"/>
            <a:ext cx="8596668" cy="1320800"/>
          </a:xfrm>
        </p:spPr>
        <p:txBody>
          <a:bodyPr/>
          <a:lstStyle/>
          <a:p>
            <a:r>
              <a:rPr lang="en-US" dirty="0" smtClean="0"/>
              <a:t>System Analysis</a:t>
            </a:r>
            <a:endParaRPr lang="en-US" dirty="0"/>
          </a:p>
        </p:txBody>
      </p:sp>
      <p:sp>
        <p:nvSpPr>
          <p:cNvPr id="4" name="Rectangle 3"/>
          <p:cNvSpPr/>
          <p:nvPr/>
        </p:nvSpPr>
        <p:spPr>
          <a:xfrm>
            <a:off x="391407" y="1076411"/>
            <a:ext cx="9061888" cy="2123658"/>
          </a:xfrm>
          <a:prstGeom prst="rect">
            <a:avLst/>
          </a:prstGeom>
        </p:spPr>
        <p:txBody>
          <a:bodyPr wrap="square">
            <a:spAutoFit/>
          </a:bodyPr>
          <a:lstStyle/>
          <a:p>
            <a:r>
              <a:rPr lang="en-US" dirty="0" smtClean="0"/>
              <a:t>In system analysis following task will be held:</a:t>
            </a:r>
            <a:endParaRPr lang="en-US" dirty="0" smtClean="0"/>
          </a:p>
          <a:p>
            <a:endParaRPr lang="en-US" sz="2000" dirty="0" smtClean="0"/>
          </a:p>
          <a:p>
            <a:pPr marL="342900" indent="-342900">
              <a:buFont typeface="Arial" panose="020B0604020202020204" pitchFamily="34" charset="0"/>
              <a:buChar char="•"/>
            </a:pPr>
            <a:r>
              <a:rPr lang="en-US" dirty="0"/>
              <a:t>Surveys will be organized on the company premise.</a:t>
            </a:r>
            <a:endParaRPr lang="en-US" sz="2000" dirty="0" smtClean="0"/>
          </a:p>
          <a:p>
            <a:pPr marL="342900" indent="-342900">
              <a:buFont typeface="Arial" panose="020B0604020202020204" pitchFamily="34" charset="0"/>
              <a:buChar char="•"/>
            </a:pPr>
            <a:r>
              <a:rPr lang="en-US" dirty="0"/>
              <a:t>The software or system will be developed based on the users rather than company</a:t>
            </a:r>
            <a:r>
              <a:rPr lang="en-US" dirty="0" smtClean="0"/>
              <a:t>.</a:t>
            </a:r>
            <a:r>
              <a:rPr lang="en-US" sz="2000" dirty="0" smtClean="0"/>
              <a:t> </a:t>
            </a:r>
          </a:p>
          <a:p>
            <a:pPr marL="342900" indent="-342900">
              <a:buFont typeface="Arial" panose="020B0604020202020204" pitchFamily="34" charset="0"/>
              <a:buChar char="•"/>
            </a:pPr>
            <a:r>
              <a:rPr lang="en-US" dirty="0"/>
              <a:t>Required time and cost for the completion of the app will be determined and documented</a:t>
            </a:r>
            <a:r>
              <a:rPr lang="en-US" dirty="0" smtClean="0"/>
              <a:t>.</a:t>
            </a:r>
            <a:endParaRPr lang="en-US" sz="2000" dirty="0" smtClean="0"/>
          </a:p>
          <a:p>
            <a:pPr marL="342900" indent="-342900">
              <a:buFont typeface="Arial" panose="020B0604020202020204" pitchFamily="34" charset="0"/>
              <a:buChar char="•"/>
            </a:pPr>
            <a:r>
              <a:rPr lang="en-US" sz="2000" dirty="0" smtClean="0"/>
              <a:t>Required data will be provided to developer.</a:t>
            </a:r>
            <a:endParaRPr lang="en-US" sz="2000" dirty="0"/>
          </a:p>
        </p:txBody>
      </p:sp>
    </p:spTree>
    <p:extLst>
      <p:ext uri="{BB962C8B-B14F-4D97-AF65-F5344CB8AC3E}">
        <p14:creationId xmlns:p14="http://schemas.microsoft.com/office/powerpoint/2010/main" val="3426555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280"/>
            <a:ext cx="8596668" cy="1320800"/>
          </a:xfrm>
        </p:spPr>
        <p:txBody>
          <a:bodyPr/>
          <a:lstStyle/>
          <a:p>
            <a:r>
              <a:rPr lang="en-US" dirty="0" smtClean="0"/>
              <a:t>System Analysis</a:t>
            </a:r>
            <a:endParaRPr lang="en-US" dirty="0"/>
          </a:p>
        </p:txBody>
      </p:sp>
      <p:sp>
        <p:nvSpPr>
          <p:cNvPr id="4" name="Rectangle 3"/>
          <p:cNvSpPr/>
          <p:nvPr/>
        </p:nvSpPr>
        <p:spPr>
          <a:xfrm>
            <a:off x="391407" y="1076411"/>
            <a:ext cx="9061888" cy="1908215"/>
          </a:xfrm>
          <a:prstGeom prst="rect">
            <a:avLst/>
          </a:prstGeom>
        </p:spPr>
        <p:txBody>
          <a:bodyPr wrap="square">
            <a:spAutoFit/>
          </a:bodyPr>
          <a:lstStyle/>
          <a:p>
            <a:r>
              <a:rPr lang="en-US" dirty="0" smtClean="0"/>
              <a:t>For this many fact finding techniques are used like:</a:t>
            </a:r>
          </a:p>
          <a:p>
            <a:endParaRPr lang="en-US" sz="2000" dirty="0"/>
          </a:p>
          <a:p>
            <a:pPr marL="457200" indent="-457200">
              <a:buAutoNum type="arabicPeriod"/>
            </a:pPr>
            <a:r>
              <a:rPr lang="en-US" sz="2000" dirty="0" smtClean="0"/>
              <a:t>Interview</a:t>
            </a:r>
          </a:p>
          <a:p>
            <a:pPr marL="457200" indent="-457200">
              <a:buAutoNum type="arabicPeriod"/>
            </a:pPr>
            <a:r>
              <a:rPr lang="en-US" sz="2000" dirty="0" smtClean="0"/>
              <a:t>Sampling</a:t>
            </a:r>
          </a:p>
          <a:p>
            <a:pPr marL="457200" indent="-457200">
              <a:buAutoNum type="arabicPeriod"/>
            </a:pPr>
            <a:r>
              <a:rPr lang="en-US" sz="2000" dirty="0" smtClean="0"/>
              <a:t>Observation</a:t>
            </a:r>
          </a:p>
          <a:p>
            <a:pPr marL="457200" indent="-457200">
              <a:buAutoNum type="arabicPeriod"/>
            </a:pPr>
            <a:r>
              <a:rPr lang="en-US" sz="2000" dirty="0" err="1" smtClean="0"/>
              <a:t>etc</a:t>
            </a:r>
            <a:endParaRPr lang="en-US" sz="2000" dirty="0"/>
          </a:p>
        </p:txBody>
      </p:sp>
    </p:spTree>
    <p:extLst>
      <p:ext uri="{BB962C8B-B14F-4D97-AF65-F5344CB8AC3E}">
        <p14:creationId xmlns:p14="http://schemas.microsoft.com/office/powerpoint/2010/main" val="672743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280"/>
            <a:ext cx="8596668" cy="1320800"/>
          </a:xfrm>
        </p:spPr>
        <p:txBody>
          <a:bodyPr/>
          <a:lstStyle/>
          <a:p>
            <a:r>
              <a:rPr lang="en-US" dirty="0" smtClean="0"/>
              <a:t>System Design</a:t>
            </a:r>
            <a:endParaRPr lang="en-US" dirty="0"/>
          </a:p>
        </p:txBody>
      </p:sp>
      <p:sp>
        <p:nvSpPr>
          <p:cNvPr id="4" name="Rectangle 3"/>
          <p:cNvSpPr/>
          <p:nvPr/>
        </p:nvSpPr>
        <p:spPr>
          <a:xfrm>
            <a:off x="391407" y="1076411"/>
            <a:ext cx="9061888" cy="4242636"/>
          </a:xfrm>
          <a:prstGeom prst="rect">
            <a:avLst/>
          </a:prstGeom>
        </p:spPr>
        <p:txBody>
          <a:bodyPr wrap="square">
            <a:spAutoFit/>
          </a:bodyPr>
          <a:lstStyle/>
          <a:p>
            <a:pPr>
              <a:lnSpc>
                <a:spcPct val="150000"/>
              </a:lnSpc>
            </a:pPr>
            <a:endParaRPr lang="en-US" sz="2000" dirty="0" smtClean="0"/>
          </a:p>
          <a:p>
            <a:pPr marL="342900" indent="-342900">
              <a:lnSpc>
                <a:spcPct val="150000"/>
              </a:lnSpc>
              <a:buFont typeface="Arial" panose="020B0604020202020204" pitchFamily="34" charset="0"/>
              <a:buChar char="•"/>
            </a:pPr>
            <a:r>
              <a:rPr lang="en-US" dirty="0"/>
              <a:t>Design will have UI of light blue, green  and white color theme. Main theme will be white consisting text in black with action buttons in blue followed by red color for alerts and notifications in </a:t>
            </a:r>
            <a:r>
              <a:rPr lang="en-US" dirty="0" smtClean="0"/>
              <a:t>green.</a:t>
            </a:r>
            <a:endParaRPr lang="en-US" sz="2000" dirty="0" smtClean="0"/>
          </a:p>
          <a:p>
            <a:pPr marL="342900" indent="-342900">
              <a:lnSpc>
                <a:spcPct val="150000"/>
              </a:lnSpc>
              <a:buFont typeface="Arial" panose="020B0604020202020204" pitchFamily="34" charset="0"/>
              <a:buChar char="•"/>
            </a:pPr>
            <a:r>
              <a:rPr lang="en-US" dirty="0"/>
              <a:t>Homepage will have physical achievement or process of member in his membership class and followed by exercise tabs which are included in the class</a:t>
            </a:r>
            <a:r>
              <a:rPr lang="en-US" dirty="0" smtClean="0"/>
              <a:t>.</a:t>
            </a:r>
            <a:endParaRPr lang="en-US" sz="2000" dirty="0" smtClean="0"/>
          </a:p>
          <a:p>
            <a:pPr marL="342900" indent="-342900">
              <a:lnSpc>
                <a:spcPct val="150000"/>
              </a:lnSpc>
              <a:buFont typeface="Arial" panose="020B0604020202020204" pitchFamily="34" charset="0"/>
              <a:buChar char="•"/>
            </a:pPr>
            <a:r>
              <a:rPr lang="en-US" dirty="0"/>
              <a:t>All membership , classes and instructor section  will have dedicated sections in and all will have its dedicated functions and options.</a:t>
            </a:r>
            <a:endParaRPr lang="en-US" sz="2000" dirty="0" smtClean="0"/>
          </a:p>
          <a:p>
            <a:pPr marL="342900" indent="-342900">
              <a:lnSpc>
                <a:spcPct val="150000"/>
              </a:lnSpc>
              <a:buFont typeface="Arial" panose="020B0604020202020204" pitchFamily="34" charset="0"/>
              <a:buChar char="•"/>
            </a:pPr>
            <a:r>
              <a:rPr lang="en-US" dirty="0"/>
              <a:t>The daily check inn we can say attendance screen will pop up </a:t>
            </a:r>
            <a:r>
              <a:rPr lang="en-US" dirty="0" err="1"/>
              <a:t>everytime</a:t>
            </a:r>
            <a:r>
              <a:rPr lang="en-US" dirty="0"/>
              <a:t> the user opens the </a:t>
            </a:r>
            <a:r>
              <a:rPr lang="en-US" dirty="0" smtClean="0"/>
              <a:t>system</a:t>
            </a:r>
            <a:endParaRPr lang="en-US" dirty="0"/>
          </a:p>
        </p:txBody>
      </p:sp>
    </p:spTree>
    <p:extLst>
      <p:ext uri="{BB962C8B-B14F-4D97-AF65-F5344CB8AC3E}">
        <p14:creationId xmlns:p14="http://schemas.microsoft.com/office/powerpoint/2010/main" val="1418751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306</TotalTime>
  <Words>1451</Words>
  <Application>Microsoft Office PowerPoint</Application>
  <PresentationFormat>Widescreen</PresentationFormat>
  <Paragraphs>164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Helvetica Neue</vt:lpstr>
      <vt:lpstr>Times New Roman</vt:lpstr>
      <vt:lpstr>Trebuchet MS</vt:lpstr>
      <vt:lpstr>Wingdings 3</vt:lpstr>
      <vt:lpstr>Facet</vt:lpstr>
      <vt:lpstr>SYSTEM ANALYSIS AND DESIGN</vt:lpstr>
      <vt:lpstr>GROUP MEMBERS:</vt:lpstr>
      <vt:lpstr>INTRODUCTION</vt:lpstr>
      <vt:lpstr>Problems and Proposed Solution </vt:lpstr>
      <vt:lpstr>Aim and Objective  </vt:lpstr>
      <vt:lpstr>System Analysis &amp; Design Phase System Planning</vt:lpstr>
      <vt:lpstr>System Analysis</vt:lpstr>
      <vt:lpstr>System Analysis</vt:lpstr>
      <vt:lpstr>System Design</vt:lpstr>
      <vt:lpstr>System Implementation</vt:lpstr>
      <vt:lpstr>System Security and Support</vt:lpstr>
      <vt:lpstr>Deliverables of this system</vt:lpstr>
      <vt:lpstr>Functional Requirement of the system</vt:lpstr>
      <vt:lpstr>Non-Functional Requirement of the system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NETWORKING</dc:title>
  <dc:creator>Microsoft account</dc:creator>
  <cp:lastModifiedBy>ASUS</cp:lastModifiedBy>
  <cp:revision>21</cp:revision>
  <dcterms:created xsi:type="dcterms:W3CDTF">2022-06-27T03:03:51Z</dcterms:created>
  <dcterms:modified xsi:type="dcterms:W3CDTF">2022-07-23T07:33:40Z</dcterms:modified>
</cp:coreProperties>
</file>