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4"/>
  </p:sldMasterIdLst>
  <p:sldIdLst>
    <p:sldId id="256" r:id="rId5"/>
    <p:sldId id="257" r:id="rId6"/>
    <p:sldId id="258" r:id="rId7"/>
    <p:sldId id="263" r:id="rId8"/>
    <p:sldId id="269"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92" r:id="rId28"/>
    <p:sldId id="293" r:id="rId29"/>
    <p:sldId id="294" r:id="rId30"/>
    <p:sldId id="300" r:id="rId31"/>
    <p:sldId id="301" r:id="rId32"/>
    <p:sldId id="302" r:id="rId33"/>
    <p:sldId id="316" r:id="rId34"/>
    <p:sldId id="312" r:id="rId35"/>
    <p:sldId id="313" r:id="rId36"/>
    <p:sldId id="31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6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B9389-B481-487E-9D3E-FDF1675237CE}" v="8" dt="2022-07-04T15:42:01.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4660"/>
  </p:normalViewPr>
  <p:slideViewPr>
    <p:cSldViewPr snapToGrid="0">
      <p:cViewPr>
        <p:scale>
          <a:sx n="65" d="100"/>
          <a:sy n="65" d="100"/>
        </p:scale>
        <p:origin x="1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Thapa" userId="S::maheshthapa2202it@infomaxcollege.edu.np::caa72af5-6fe1-4c5a-8d56-04259fca83b7" providerId="AD" clId="Web-{BF8B9389-B481-487E-9D3E-FDF1675237CE}"/>
    <pc:docChg chg="delSld">
      <pc:chgData name="Mahesh Thapa" userId="S::maheshthapa2202it@infomaxcollege.edu.np::caa72af5-6fe1-4c5a-8d56-04259fca83b7" providerId="AD" clId="Web-{BF8B9389-B481-487E-9D3E-FDF1675237CE}" dt="2022-07-04T15:42:01.576" v="7"/>
      <pc:docMkLst>
        <pc:docMk/>
      </pc:docMkLst>
      <pc:sldChg chg="del">
        <pc:chgData name="Mahesh Thapa" userId="S::maheshthapa2202it@infomaxcollege.edu.np::caa72af5-6fe1-4c5a-8d56-04259fca83b7" providerId="AD" clId="Web-{BF8B9389-B481-487E-9D3E-FDF1675237CE}" dt="2022-07-04T15:41:39.122" v="0"/>
        <pc:sldMkLst>
          <pc:docMk/>
          <pc:sldMk cId="3383521516" sldId="259"/>
        </pc:sldMkLst>
      </pc:sldChg>
      <pc:sldChg chg="del">
        <pc:chgData name="Mahesh Thapa" userId="S::maheshthapa2202it@infomaxcollege.edu.np::caa72af5-6fe1-4c5a-8d56-04259fca83b7" providerId="AD" clId="Web-{BF8B9389-B481-487E-9D3E-FDF1675237CE}" dt="2022-07-04T15:41:42.966" v="1"/>
        <pc:sldMkLst>
          <pc:docMk/>
          <pc:sldMk cId="4186426683" sldId="260"/>
        </pc:sldMkLst>
      </pc:sldChg>
      <pc:sldChg chg="del">
        <pc:chgData name="Mahesh Thapa" userId="S::maheshthapa2202it@infomaxcollege.edu.np::caa72af5-6fe1-4c5a-8d56-04259fca83b7" providerId="AD" clId="Web-{BF8B9389-B481-487E-9D3E-FDF1675237CE}" dt="2022-07-04T15:41:44.497" v="2"/>
        <pc:sldMkLst>
          <pc:docMk/>
          <pc:sldMk cId="2127619927" sldId="261"/>
        </pc:sldMkLst>
      </pc:sldChg>
      <pc:sldChg chg="del">
        <pc:chgData name="Mahesh Thapa" userId="S::maheshthapa2202it@infomaxcollege.edu.np::caa72af5-6fe1-4c5a-8d56-04259fca83b7" providerId="AD" clId="Web-{BF8B9389-B481-487E-9D3E-FDF1675237CE}" dt="2022-07-04T15:41:46.857" v="3"/>
        <pc:sldMkLst>
          <pc:docMk/>
          <pc:sldMk cId="2605277027" sldId="262"/>
        </pc:sldMkLst>
      </pc:sldChg>
      <pc:sldChg chg="del">
        <pc:chgData name="Mahesh Thapa" userId="S::maheshthapa2202it@infomaxcollege.edu.np::caa72af5-6fe1-4c5a-8d56-04259fca83b7" providerId="AD" clId="Web-{BF8B9389-B481-487E-9D3E-FDF1675237CE}" dt="2022-07-04T15:41:51.294" v="4"/>
        <pc:sldMkLst>
          <pc:docMk/>
          <pc:sldMk cId="2385860547" sldId="264"/>
        </pc:sldMkLst>
      </pc:sldChg>
      <pc:sldChg chg="del">
        <pc:chgData name="Mahesh Thapa" userId="S::maheshthapa2202it@infomaxcollege.edu.np::caa72af5-6fe1-4c5a-8d56-04259fca83b7" providerId="AD" clId="Web-{BF8B9389-B481-487E-9D3E-FDF1675237CE}" dt="2022-07-04T15:41:56.904" v="5"/>
        <pc:sldMkLst>
          <pc:docMk/>
          <pc:sldMk cId="2608573300" sldId="265"/>
        </pc:sldMkLst>
      </pc:sldChg>
      <pc:sldChg chg="del">
        <pc:chgData name="Mahesh Thapa" userId="S::maheshthapa2202it@infomaxcollege.edu.np::caa72af5-6fe1-4c5a-8d56-04259fca83b7" providerId="AD" clId="Web-{BF8B9389-B481-487E-9D3E-FDF1675237CE}" dt="2022-07-04T15:41:59.498" v="6"/>
        <pc:sldMkLst>
          <pc:docMk/>
          <pc:sldMk cId="4151582746" sldId="266"/>
        </pc:sldMkLst>
      </pc:sldChg>
      <pc:sldChg chg="del">
        <pc:chgData name="Mahesh Thapa" userId="S::maheshthapa2202it@infomaxcollege.edu.np::caa72af5-6fe1-4c5a-8d56-04259fca83b7" providerId="AD" clId="Web-{BF8B9389-B481-487E-9D3E-FDF1675237CE}" dt="2022-07-04T15:42:01.576" v="7"/>
        <pc:sldMkLst>
          <pc:docMk/>
          <pc:sldMk cId="790283577" sldId="267"/>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1236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001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8300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335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7/5/2022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881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4127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2768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4193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1432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296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75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7/5/2022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84991621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yldrIdoXiYk"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ixabay.com/en/aesthetic-ripe-snow-sky-blue-586801/" TargetMode="External"/><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42FF-4DF4-481E-A606-45E5BFB2471E}"/>
              </a:ext>
            </a:extLst>
          </p:cNvPr>
          <p:cNvSpPr>
            <a:spLocks noGrp="1"/>
          </p:cNvSpPr>
          <p:nvPr>
            <p:ph type="ctrTitle"/>
          </p:nvPr>
        </p:nvSpPr>
        <p:spPr>
          <a:xfrm>
            <a:off x="982111" y="1594268"/>
            <a:ext cx="8891093" cy="1069849"/>
          </a:xfrm>
        </p:spPr>
        <p:txBody>
          <a:bodyPr/>
          <a:lstStyle/>
          <a:p>
            <a:r>
              <a:rPr lang="en-US" sz="6000"/>
              <a:t>Welcome to Our presentation</a:t>
            </a:r>
          </a:p>
        </p:txBody>
      </p:sp>
      <p:sp>
        <p:nvSpPr>
          <p:cNvPr id="3" name="Subtitle 2">
            <a:extLst>
              <a:ext uri="{FF2B5EF4-FFF2-40B4-BE49-F238E27FC236}">
                <a16:creationId xmlns:a16="http://schemas.microsoft.com/office/drawing/2014/main" id="{DBD243F3-7A2E-4D0D-8A1B-00F50083C34A}"/>
              </a:ext>
            </a:extLst>
          </p:cNvPr>
          <p:cNvSpPr>
            <a:spLocks noGrp="1"/>
          </p:cNvSpPr>
          <p:nvPr>
            <p:ph type="subTitle" idx="1"/>
          </p:nvPr>
        </p:nvSpPr>
        <p:spPr>
          <a:xfrm>
            <a:off x="1069848" y="4389120"/>
            <a:ext cx="2622476" cy="1069848"/>
          </a:xfrm>
        </p:spPr>
        <p:txBody>
          <a:bodyPr/>
          <a:lstStyle/>
          <a:p>
            <a:pPr marL="342900" indent="-342900">
              <a:buClr>
                <a:srgbClr val="CC0000"/>
              </a:buClr>
              <a:buFont typeface="Wingdings" panose="05000000000000000000" pitchFamily="2" charset="2"/>
              <a:buChar char="m"/>
            </a:pPr>
            <a:r>
              <a:rPr lang="en-US" dirty="0"/>
              <a:t>Safal Acharya                         </a:t>
            </a:r>
          </a:p>
          <a:p>
            <a:pPr marL="342900" indent="-342900">
              <a:buClr>
                <a:srgbClr val="CC0000"/>
              </a:buClr>
              <a:buFont typeface="Wingdings" panose="05000000000000000000" pitchFamily="2" charset="2"/>
              <a:buChar char="m"/>
            </a:pPr>
            <a:r>
              <a:rPr lang="en-US" dirty="0" err="1"/>
              <a:t>Sajag</a:t>
            </a:r>
            <a:r>
              <a:rPr lang="en-US" dirty="0"/>
              <a:t> Shrestha </a:t>
            </a:r>
          </a:p>
        </p:txBody>
      </p:sp>
      <p:sp>
        <p:nvSpPr>
          <p:cNvPr id="5" name="Title 1">
            <a:extLst>
              <a:ext uri="{FF2B5EF4-FFF2-40B4-BE49-F238E27FC236}">
                <a16:creationId xmlns:a16="http://schemas.microsoft.com/office/drawing/2014/main" id="{BBB55509-146D-4A8E-93FE-E98E227189D0}"/>
              </a:ext>
            </a:extLst>
          </p:cNvPr>
          <p:cNvSpPr txBox="1">
            <a:spLocks/>
          </p:cNvSpPr>
          <p:nvPr/>
        </p:nvSpPr>
        <p:spPr>
          <a:xfrm>
            <a:off x="1069848" y="2468880"/>
            <a:ext cx="8891093" cy="1069849"/>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sz="4000"/>
              <a:t>Group members:</a:t>
            </a:r>
            <a:endParaRPr lang="en-US" sz="6000"/>
          </a:p>
        </p:txBody>
      </p:sp>
      <p:sp>
        <p:nvSpPr>
          <p:cNvPr id="6" name="Subtitle 2">
            <a:extLst>
              <a:ext uri="{FF2B5EF4-FFF2-40B4-BE49-F238E27FC236}">
                <a16:creationId xmlns:a16="http://schemas.microsoft.com/office/drawing/2014/main" id="{0090308B-2AEA-4A81-90B8-8F6A672E4F4C}"/>
              </a:ext>
            </a:extLst>
          </p:cNvPr>
          <p:cNvSpPr txBox="1">
            <a:spLocks/>
          </p:cNvSpPr>
          <p:nvPr/>
        </p:nvSpPr>
        <p:spPr>
          <a:xfrm>
            <a:off x="5846333" y="4389120"/>
            <a:ext cx="2622476" cy="10698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marL="342900" indent="-342900">
              <a:buClr>
                <a:srgbClr val="CC0000"/>
              </a:buClr>
              <a:buFont typeface="Wingdings" pitchFamily="2" charset="2"/>
              <a:buChar char="m"/>
            </a:pPr>
            <a:r>
              <a:rPr lang="en-US" err="1"/>
              <a:t>Riden</a:t>
            </a:r>
            <a:r>
              <a:rPr lang="en-US"/>
              <a:t> Poudel                         </a:t>
            </a:r>
          </a:p>
          <a:p>
            <a:pPr marL="342900" indent="-342900">
              <a:buClr>
                <a:srgbClr val="CC0000"/>
              </a:buClr>
              <a:buFont typeface="Wingdings" pitchFamily="2" charset="2"/>
              <a:buChar char="m"/>
            </a:pPr>
            <a:r>
              <a:rPr lang="en-US" err="1"/>
              <a:t>Rangin</a:t>
            </a:r>
            <a:r>
              <a:rPr lang="en-US"/>
              <a:t> Basnet </a:t>
            </a:r>
          </a:p>
        </p:txBody>
      </p:sp>
    </p:spTree>
    <p:extLst>
      <p:ext uri="{BB962C8B-B14F-4D97-AF65-F5344CB8AC3E}">
        <p14:creationId xmlns:p14="http://schemas.microsoft.com/office/powerpoint/2010/main" val="11017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Second Normal Form (2NF)</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1895623"/>
            <a:ext cx="10058400" cy="3959942"/>
          </a:xfrm>
        </p:spPr>
        <p:txBody>
          <a:bodyPr>
            <a:normAutofit/>
          </a:bodyPr>
          <a:lstStyle/>
          <a:p>
            <a:pPr marL="0" indent="0">
              <a:lnSpc>
                <a:spcPct val="150000"/>
              </a:lnSpc>
              <a:buNone/>
            </a:pPr>
            <a:r>
              <a:rPr lang="en-US" sz="2200"/>
              <a:t>After the normalization of first form, it should be normalized to second form. Certain settings should be followed to perform the second normal form that are enlisted below:</a:t>
            </a:r>
          </a:p>
          <a:p>
            <a:pPr>
              <a:lnSpc>
                <a:spcPct val="150000"/>
              </a:lnSpc>
              <a:buClr>
                <a:srgbClr val="87281B"/>
              </a:buClr>
              <a:buFont typeface="Wingdings" panose="05000000000000000000" pitchFamily="2" charset="2"/>
              <a:buChar char="m"/>
            </a:pPr>
            <a:r>
              <a:rPr lang="en-US"/>
              <a:t> It should be in first normal form </a:t>
            </a:r>
          </a:p>
          <a:p>
            <a:pPr>
              <a:lnSpc>
                <a:spcPct val="150000"/>
              </a:lnSpc>
              <a:buClr>
                <a:srgbClr val="87281B"/>
              </a:buClr>
              <a:buFont typeface="Wingdings" panose="05000000000000000000" pitchFamily="2" charset="2"/>
              <a:buChar char="m"/>
            </a:pPr>
            <a:r>
              <a:rPr lang="en-US"/>
              <a:t> Partial dependencies should not exist between non-key attributes and key attributes.</a:t>
            </a:r>
          </a:p>
          <a:p>
            <a:pPr marL="0" indent="0">
              <a:lnSpc>
                <a:spcPct val="150000"/>
              </a:lnSpc>
              <a:buClr>
                <a:srgbClr val="87281B"/>
              </a:buClr>
              <a:buNone/>
            </a:pPr>
            <a:r>
              <a:rPr lang="en-US" sz="2200"/>
              <a:t>Therefore, the 2NF table is created on the basis of above settings:</a:t>
            </a:r>
          </a:p>
          <a:p>
            <a:pPr marL="0" indent="0">
              <a:lnSpc>
                <a:spcPct val="150000"/>
              </a:lnSpc>
              <a:buNone/>
            </a:pPr>
            <a:endParaRPr lang="en-US" sz="2200"/>
          </a:p>
          <a:p>
            <a:pPr marL="0" indent="0">
              <a:buClr>
                <a:srgbClr val="3F130D"/>
              </a:buClr>
              <a:buNone/>
            </a:pPr>
            <a:endParaRPr lang="en-US" sz="2200"/>
          </a:p>
        </p:txBody>
      </p:sp>
    </p:spTree>
    <p:extLst>
      <p:ext uri="{BB962C8B-B14F-4D97-AF65-F5344CB8AC3E}">
        <p14:creationId xmlns:p14="http://schemas.microsoft.com/office/powerpoint/2010/main" val="371356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Second Normal Form (2NF)</a:t>
            </a:r>
          </a:p>
        </p:txBody>
      </p:sp>
      <p:graphicFrame>
        <p:nvGraphicFramePr>
          <p:cNvPr id="10" name="Content Placeholder 9">
            <a:extLst>
              <a:ext uri="{FF2B5EF4-FFF2-40B4-BE49-F238E27FC236}">
                <a16:creationId xmlns:a16="http://schemas.microsoft.com/office/drawing/2014/main" id="{C03A2613-61BF-44D9-A9E4-6470F5BB6406}"/>
              </a:ext>
            </a:extLst>
          </p:cNvPr>
          <p:cNvGraphicFramePr>
            <a:graphicFrameLocks noGrp="1"/>
          </p:cNvGraphicFramePr>
          <p:nvPr>
            <p:ph idx="1"/>
            <p:extLst>
              <p:ext uri="{D42A27DB-BD31-4B8C-83A1-F6EECF244321}">
                <p14:modId xmlns:p14="http://schemas.microsoft.com/office/powerpoint/2010/main" val="2971403998"/>
              </p:ext>
            </p:extLst>
          </p:nvPr>
        </p:nvGraphicFramePr>
        <p:xfrm>
          <a:off x="1069974" y="2333626"/>
          <a:ext cx="10055226" cy="3340785"/>
        </p:xfrm>
        <a:graphic>
          <a:graphicData uri="http://schemas.openxmlformats.org/drawingml/2006/table">
            <a:tbl>
              <a:tblPr firstRow="1" bandRow="1">
                <a:tableStyleId>{5C22544A-7EE6-4342-B048-85BDC9FD1C3A}</a:tableStyleId>
              </a:tblPr>
              <a:tblGrid>
                <a:gridCol w="3593760">
                  <a:extLst>
                    <a:ext uri="{9D8B030D-6E8A-4147-A177-3AD203B41FA5}">
                      <a16:colId xmlns:a16="http://schemas.microsoft.com/office/drawing/2014/main" val="3078531515"/>
                    </a:ext>
                  </a:extLst>
                </a:gridCol>
                <a:gridCol w="1899639">
                  <a:extLst>
                    <a:ext uri="{9D8B030D-6E8A-4147-A177-3AD203B41FA5}">
                      <a16:colId xmlns:a16="http://schemas.microsoft.com/office/drawing/2014/main" val="1197133541"/>
                    </a:ext>
                  </a:extLst>
                </a:gridCol>
                <a:gridCol w="2048021">
                  <a:extLst>
                    <a:ext uri="{9D8B030D-6E8A-4147-A177-3AD203B41FA5}">
                      <a16:colId xmlns:a16="http://schemas.microsoft.com/office/drawing/2014/main" val="2260966577"/>
                    </a:ext>
                  </a:extLst>
                </a:gridCol>
                <a:gridCol w="2513806">
                  <a:extLst>
                    <a:ext uri="{9D8B030D-6E8A-4147-A177-3AD203B41FA5}">
                      <a16:colId xmlns:a16="http://schemas.microsoft.com/office/drawing/2014/main" val="375437174"/>
                    </a:ext>
                  </a:extLst>
                </a:gridCol>
              </a:tblGrid>
              <a:tr h="668157">
                <a:tc>
                  <a:txBody>
                    <a:bodyPr/>
                    <a:lstStyle/>
                    <a:p>
                      <a:pPr algn="ctr"/>
                      <a:r>
                        <a:rPr lang="en-US"/>
                        <a:t>Student-ID</a:t>
                      </a:r>
                    </a:p>
                  </a:txBody>
                  <a:tcPr/>
                </a:tc>
                <a:tc>
                  <a:txBody>
                    <a:bodyPr/>
                    <a:lstStyle/>
                    <a:p>
                      <a:pPr algn="ctr"/>
                      <a:r>
                        <a:rPr lang="en-US"/>
                        <a:t>Name</a:t>
                      </a:r>
                    </a:p>
                  </a:txBody>
                  <a:tcPr/>
                </a:tc>
                <a:tc>
                  <a:txBody>
                    <a:bodyPr/>
                    <a:lstStyle/>
                    <a:p>
                      <a:pPr algn="ctr"/>
                      <a:r>
                        <a:rPr lang="en-US"/>
                        <a:t>Status</a:t>
                      </a:r>
                    </a:p>
                  </a:txBody>
                  <a:tcPr/>
                </a:tc>
                <a:tc>
                  <a:txBody>
                    <a:bodyPr/>
                    <a:lstStyle/>
                    <a:p>
                      <a:pPr algn="ctr"/>
                      <a:r>
                        <a:rPr lang="en-US"/>
                        <a:t>Address</a:t>
                      </a:r>
                    </a:p>
                  </a:txBody>
                  <a:tcPr/>
                </a:tc>
                <a:extLst>
                  <a:ext uri="{0D108BD9-81ED-4DB2-BD59-A6C34878D82A}">
                    <a16:rowId xmlns:a16="http://schemas.microsoft.com/office/drawing/2014/main" val="627090958"/>
                  </a:ext>
                </a:extLst>
              </a:tr>
              <a:tr h="668157">
                <a:tc>
                  <a:txBody>
                    <a:bodyPr/>
                    <a:lstStyle/>
                    <a:p>
                      <a:pPr algn="ctr"/>
                      <a:r>
                        <a:rPr lang="en-US"/>
                        <a:t>SushiUPA220085</a:t>
                      </a:r>
                    </a:p>
                  </a:txBody>
                  <a:tcPr/>
                </a:tc>
                <a:tc>
                  <a:txBody>
                    <a:bodyPr/>
                    <a:lstStyle/>
                    <a:p>
                      <a:pPr algn="ctr"/>
                      <a:r>
                        <a:rPr lang="en-US"/>
                        <a:t>Sushi</a:t>
                      </a:r>
                    </a:p>
                  </a:txBody>
                  <a:tcPr/>
                </a:tc>
                <a:tc>
                  <a:txBody>
                    <a:bodyPr/>
                    <a:lstStyle/>
                    <a:p>
                      <a:pPr algn="ctr"/>
                      <a:r>
                        <a:rPr lang="en-US"/>
                        <a:t>BE</a:t>
                      </a:r>
                    </a:p>
                  </a:txBody>
                  <a:tcPr/>
                </a:tc>
                <a:tc>
                  <a:txBody>
                    <a:bodyPr/>
                    <a:lstStyle/>
                    <a:p>
                      <a:pPr algn="ctr"/>
                      <a:r>
                        <a:rPr lang="en-US"/>
                        <a:t>Kathmandu</a:t>
                      </a:r>
                    </a:p>
                  </a:txBody>
                  <a:tcPr/>
                </a:tc>
                <a:extLst>
                  <a:ext uri="{0D108BD9-81ED-4DB2-BD59-A6C34878D82A}">
                    <a16:rowId xmlns:a16="http://schemas.microsoft.com/office/drawing/2014/main" val="673275053"/>
                  </a:ext>
                </a:extLst>
              </a:tr>
              <a:tr h="668157">
                <a:tc>
                  <a:txBody>
                    <a:bodyPr/>
                    <a:lstStyle/>
                    <a:p>
                      <a:pPr algn="ctr"/>
                      <a:r>
                        <a:rPr lang="en-US"/>
                        <a:t>BikashUPA220016</a:t>
                      </a:r>
                    </a:p>
                  </a:txBody>
                  <a:tcPr/>
                </a:tc>
                <a:tc>
                  <a:txBody>
                    <a:bodyPr/>
                    <a:lstStyle/>
                    <a:p>
                      <a:pPr algn="ctr"/>
                      <a:r>
                        <a:rPr lang="en-US"/>
                        <a:t>Bikash</a:t>
                      </a:r>
                    </a:p>
                  </a:txBody>
                  <a:tcPr/>
                </a:tc>
                <a:tc>
                  <a:txBody>
                    <a:bodyPr/>
                    <a:lstStyle/>
                    <a:p>
                      <a:pPr algn="ctr"/>
                      <a:r>
                        <a:rPr lang="en-US"/>
                        <a:t>MD</a:t>
                      </a:r>
                    </a:p>
                  </a:txBody>
                  <a:tcPr/>
                </a:tc>
                <a:tc>
                  <a:txBody>
                    <a:bodyPr/>
                    <a:lstStyle/>
                    <a:p>
                      <a:pPr algn="ctr"/>
                      <a:r>
                        <a:rPr lang="en-US"/>
                        <a:t>Paris</a:t>
                      </a:r>
                    </a:p>
                  </a:txBody>
                  <a:tcPr/>
                </a:tc>
                <a:extLst>
                  <a:ext uri="{0D108BD9-81ED-4DB2-BD59-A6C34878D82A}">
                    <a16:rowId xmlns:a16="http://schemas.microsoft.com/office/drawing/2014/main" val="4196927413"/>
                  </a:ext>
                </a:extLst>
              </a:tr>
              <a:tr h="668157">
                <a:tc>
                  <a:txBody>
                    <a:bodyPr/>
                    <a:lstStyle/>
                    <a:p>
                      <a:pPr algn="ctr"/>
                      <a:r>
                        <a:rPr lang="en-US"/>
                        <a:t>IsaiahUPA220025</a:t>
                      </a:r>
                    </a:p>
                  </a:txBody>
                  <a:tcPr/>
                </a:tc>
                <a:tc>
                  <a:txBody>
                    <a:bodyPr/>
                    <a:lstStyle/>
                    <a:p>
                      <a:pPr algn="ctr"/>
                      <a:r>
                        <a:rPr lang="en-US"/>
                        <a:t>Isaiah</a:t>
                      </a:r>
                    </a:p>
                  </a:txBody>
                  <a:tcPr/>
                </a:tc>
                <a:tc>
                  <a:txBody>
                    <a:bodyPr/>
                    <a:lstStyle/>
                    <a:p>
                      <a:pPr algn="ctr"/>
                      <a:r>
                        <a:rPr lang="en-US"/>
                        <a:t>BE</a:t>
                      </a:r>
                    </a:p>
                  </a:txBody>
                  <a:tcPr/>
                </a:tc>
                <a:tc>
                  <a:txBody>
                    <a:bodyPr/>
                    <a:lstStyle/>
                    <a:p>
                      <a:pPr algn="ctr"/>
                      <a:r>
                        <a:rPr lang="en-US"/>
                        <a:t>Beijing</a:t>
                      </a:r>
                    </a:p>
                  </a:txBody>
                  <a:tcPr/>
                </a:tc>
                <a:extLst>
                  <a:ext uri="{0D108BD9-81ED-4DB2-BD59-A6C34878D82A}">
                    <a16:rowId xmlns:a16="http://schemas.microsoft.com/office/drawing/2014/main" val="2850345755"/>
                  </a:ext>
                </a:extLst>
              </a:tr>
              <a:tr h="668157">
                <a:tc>
                  <a:txBody>
                    <a:bodyPr/>
                    <a:lstStyle/>
                    <a:p>
                      <a:pPr algn="ctr"/>
                      <a:r>
                        <a:rPr lang="en-US"/>
                        <a:t>SacarUPA220025</a:t>
                      </a:r>
                    </a:p>
                  </a:txBody>
                  <a:tcPr/>
                </a:tc>
                <a:tc>
                  <a:txBody>
                    <a:bodyPr/>
                    <a:lstStyle/>
                    <a:p>
                      <a:pPr algn="ctr"/>
                      <a:r>
                        <a:rPr lang="en-US" err="1"/>
                        <a:t>Sacar</a:t>
                      </a:r>
                      <a:endParaRPr lang="en-US"/>
                    </a:p>
                  </a:txBody>
                  <a:tcPr/>
                </a:tc>
                <a:tc>
                  <a:txBody>
                    <a:bodyPr/>
                    <a:lstStyle/>
                    <a:p>
                      <a:pPr algn="ctr"/>
                      <a:r>
                        <a:rPr lang="en-US"/>
                        <a:t>PHO</a:t>
                      </a:r>
                    </a:p>
                  </a:txBody>
                  <a:tcPr/>
                </a:tc>
                <a:tc>
                  <a:txBody>
                    <a:bodyPr/>
                    <a:lstStyle/>
                    <a:p>
                      <a:pPr algn="ctr"/>
                      <a:r>
                        <a:rPr lang="en-US" dirty="0"/>
                        <a:t>Delhi</a:t>
                      </a:r>
                    </a:p>
                  </a:txBody>
                  <a:tcPr/>
                </a:tc>
                <a:extLst>
                  <a:ext uri="{0D108BD9-81ED-4DB2-BD59-A6C34878D82A}">
                    <a16:rowId xmlns:a16="http://schemas.microsoft.com/office/drawing/2014/main" val="502708266"/>
                  </a:ext>
                </a:extLst>
              </a:tr>
            </a:tbl>
          </a:graphicData>
        </a:graphic>
      </p:graphicFrame>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err="1"/>
              <a:t>i</a:t>
            </a:r>
            <a:r>
              <a:rPr lang="en-US"/>
              <a:t>) Student Details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5" name="Content Placeholder 2">
            <a:extLst>
              <a:ext uri="{FF2B5EF4-FFF2-40B4-BE49-F238E27FC236}">
                <a16:creationId xmlns:a16="http://schemas.microsoft.com/office/drawing/2014/main" id="{B79B036D-ABEC-4532-B09A-C3FB60E76070}"/>
              </a:ext>
            </a:extLst>
          </p:cNvPr>
          <p:cNvSpPr txBox="1">
            <a:spLocks/>
          </p:cNvSpPr>
          <p:nvPr/>
        </p:nvSpPr>
        <p:spPr>
          <a:xfrm>
            <a:off x="1070927" y="16881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Conversion of 1NF to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Tree>
    <p:extLst>
      <p:ext uri="{BB962C8B-B14F-4D97-AF65-F5344CB8AC3E}">
        <p14:creationId xmlns:p14="http://schemas.microsoft.com/office/powerpoint/2010/main" val="157502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Second Normal Form (2NF)</a:t>
            </a:r>
          </a:p>
        </p:txBody>
      </p:sp>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a:t>ii) Contact Details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5" name="Content Placeholder 2">
            <a:extLst>
              <a:ext uri="{FF2B5EF4-FFF2-40B4-BE49-F238E27FC236}">
                <a16:creationId xmlns:a16="http://schemas.microsoft.com/office/drawing/2014/main" id="{B79B036D-ABEC-4532-B09A-C3FB60E76070}"/>
              </a:ext>
            </a:extLst>
          </p:cNvPr>
          <p:cNvSpPr txBox="1">
            <a:spLocks/>
          </p:cNvSpPr>
          <p:nvPr/>
        </p:nvSpPr>
        <p:spPr>
          <a:xfrm>
            <a:off x="1070927" y="16881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Conversion of 1NF to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graphicFrame>
        <p:nvGraphicFramePr>
          <p:cNvPr id="6" name="Content Placeholder 5">
            <a:extLst>
              <a:ext uri="{FF2B5EF4-FFF2-40B4-BE49-F238E27FC236}">
                <a16:creationId xmlns:a16="http://schemas.microsoft.com/office/drawing/2014/main" id="{26776C2E-B4D8-4467-B8AA-4339611E4FE3}"/>
              </a:ext>
            </a:extLst>
          </p:cNvPr>
          <p:cNvGraphicFramePr>
            <a:graphicFrameLocks noGrp="1"/>
          </p:cNvGraphicFramePr>
          <p:nvPr>
            <p:ph idx="1"/>
            <p:extLst>
              <p:ext uri="{D42A27DB-BD31-4B8C-83A1-F6EECF244321}">
                <p14:modId xmlns:p14="http://schemas.microsoft.com/office/powerpoint/2010/main" val="768108977"/>
              </p:ext>
            </p:extLst>
          </p:nvPr>
        </p:nvGraphicFramePr>
        <p:xfrm>
          <a:off x="1069975" y="2340198"/>
          <a:ext cx="10051098" cy="3340785"/>
        </p:xfrm>
        <a:graphic>
          <a:graphicData uri="http://schemas.openxmlformats.org/drawingml/2006/table">
            <a:tbl>
              <a:tblPr firstRow="1" bandRow="1">
                <a:tableStyleId>{5C22544A-7EE6-4342-B048-85BDC9FD1C3A}</a:tableStyleId>
              </a:tblPr>
              <a:tblGrid>
                <a:gridCol w="3350366">
                  <a:extLst>
                    <a:ext uri="{9D8B030D-6E8A-4147-A177-3AD203B41FA5}">
                      <a16:colId xmlns:a16="http://schemas.microsoft.com/office/drawing/2014/main" val="4035948422"/>
                    </a:ext>
                  </a:extLst>
                </a:gridCol>
                <a:gridCol w="3206541">
                  <a:extLst>
                    <a:ext uri="{9D8B030D-6E8A-4147-A177-3AD203B41FA5}">
                      <a16:colId xmlns:a16="http://schemas.microsoft.com/office/drawing/2014/main" val="1835667157"/>
                    </a:ext>
                  </a:extLst>
                </a:gridCol>
                <a:gridCol w="3494191">
                  <a:extLst>
                    <a:ext uri="{9D8B030D-6E8A-4147-A177-3AD203B41FA5}">
                      <a16:colId xmlns:a16="http://schemas.microsoft.com/office/drawing/2014/main" val="3057819767"/>
                    </a:ext>
                  </a:extLst>
                </a:gridCol>
              </a:tblGrid>
              <a:tr h="668157">
                <a:tc>
                  <a:txBody>
                    <a:bodyPr/>
                    <a:lstStyle/>
                    <a:p>
                      <a:pPr algn="ctr"/>
                      <a:r>
                        <a:rPr lang="en-US"/>
                        <a:t>Book</a:t>
                      </a:r>
                    </a:p>
                  </a:txBody>
                  <a:tcPr/>
                </a:tc>
                <a:tc>
                  <a:txBody>
                    <a:bodyPr/>
                    <a:lstStyle/>
                    <a:p>
                      <a:pPr algn="ctr"/>
                      <a:r>
                        <a:rPr lang="en-US"/>
                        <a:t>Publisher</a:t>
                      </a:r>
                    </a:p>
                  </a:txBody>
                  <a:tcPr/>
                </a:tc>
                <a:tc>
                  <a:txBody>
                    <a:bodyPr/>
                    <a:lstStyle/>
                    <a:p>
                      <a:pPr algn="ctr"/>
                      <a:r>
                        <a:rPr lang="en-US"/>
                        <a:t>Phone no:</a:t>
                      </a:r>
                    </a:p>
                  </a:txBody>
                  <a:tcPr/>
                </a:tc>
                <a:extLst>
                  <a:ext uri="{0D108BD9-81ED-4DB2-BD59-A6C34878D82A}">
                    <a16:rowId xmlns:a16="http://schemas.microsoft.com/office/drawing/2014/main" val="2518648814"/>
                  </a:ext>
                </a:extLst>
              </a:tr>
              <a:tr h="668157">
                <a:tc>
                  <a:txBody>
                    <a:bodyPr/>
                    <a:lstStyle/>
                    <a:p>
                      <a:pPr algn="ctr"/>
                      <a:r>
                        <a:rPr lang="en-US"/>
                        <a:t>Quantum+</a:t>
                      </a:r>
                    </a:p>
                  </a:txBody>
                  <a:tcPr/>
                </a:tc>
                <a:tc>
                  <a:txBody>
                    <a:bodyPr/>
                    <a:lstStyle/>
                    <a:p>
                      <a:pPr algn="ctr"/>
                      <a:r>
                        <a:rPr lang="en-US"/>
                        <a:t>ABC</a:t>
                      </a:r>
                    </a:p>
                  </a:txBody>
                  <a:tcPr/>
                </a:tc>
                <a:tc>
                  <a:txBody>
                    <a:bodyPr/>
                    <a:lstStyle/>
                    <a:p>
                      <a:pPr algn="ctr"/>
                      <a:r>
                        <a:rPr lang="en-US"/>
                        <a:t>9856008722</a:t>
                      </a:r>
                    </a:p>
                  </a:txBody>
                  <a:tcPr/>
                </a:tc>
                <a:extLst>
                  <a:ext uri="{0D108BD9-81ED-4DB2-BD59-A6C34878D82A}">
                    <a16:rowId xmlns:a16="http://schemas.microsoft.com/office/drawing/2014/main" val="930320320"/>
                  </a:ext>
                </a:extLst>
              </a:tr>
              <a:tr h="668157">
                <a:tc>
                  <a:txBody>
                    <a:bodyPr/>
                    <a:lstStyle/>
                    <a:p>
                      <a:pPr algn="ctr"/>
                      <a:r>
                        <a:rPr lang="en-US"/>
                        <a:t>Nuclear</a:t>
                      </a:r>
                    </a:p>
                  </a:txBody>
                  <a:tcPr/>
                </a:tc>
                <a:tc>
                  <a:txBody>
                    <a:bodyPr/>
                    <a:lstStyle/>
                    <a:p>
                      <a:pPr algn="ctr"/>
                      <a:r>
                        <a:rPr lang="en-US"/>
                        <a:t>JPT</a:t>
                      </a:r>
                    </a:p>
                  </a:txBody>
                  <a:tcPr/>
                </a:tc>
                <a:tc>
                  <a:txBody>
                    <a:bodyPr/>
                    <a:lstStyle/>
                    <a:p>
                      <a:pPr algn="ctr"/>
                      <a:r>
                        <a:rPr lang="en-US"/>
                        <a:t>9865523471</a:t>
                      </a:r>
                    </a:p>
                  </a:txBody>
                  <a:tcPr/>
                </a:tc>
                <a:extLst>
                  <a:ext uri="{0D108BD9-81ED-4DB2-BD59-A6C34878D82A}">
                    <a16:rowId xmlns:a16="http://schemas.microsoft.com/office/drawing/2014/main" val="1981354837"/>
                  </a:ext>
                </a:extLst>
              </a:tr>
              <a:tr h="668157">
                <a:tc>
                  <a:txBody>
                    <a:bodyPr/>
                    <a:lstStyle/>
                    <a:p>
                      <a:pPr algn="ctr"/>
                      <a:r>
                        <a:rPr lang="en-US"/>
                        <a:t>Business+</a:t>
                      </a:r>
                    </a:p>
                  </a:txBody>
                  <a:tcPr/>
                </a:tc>
                <a:tc>
                  <a:txBody>
                    <a:bodyPr/>
                    <a:lstStyle/>
                    <a:p>
                      <a:pPr algn="ctr"/>
                      <a:r>
                        <a:rPr lang="en-US"/>
                        <a:t>BMW</a:t>
                      </a:r>
                    </a:p>
                  </a:txBody>
                  <a:tcPr/>
                </a:tc>
                <a:tc>
                  <a:txBody>
                    <a:bodyPr/>
                    <a:lstStyle/>
                    <a:p>
                      <a:pPr algn="ctr"/>
                      <a:r>
                        <a:rPr lang="en-US"/>
                        <a:t>9875268210</a:t>
                      </a:r>
                    </a:p>
                  </a:txBody>
                  <a:tcPr/>
                </a:tc>
                <a:extLst>
                  <a:ext uri="{0D108BD9-81ED-4DB2-BD59-A6C34878D82A}">
                    <a16:rowId xmlns:a16="http://schemas.microsoft.com/office/drawing/2014/main" val="3293376058"/>
                  </a:ext>
                </a:extLst>
              </a:tr>
              <a:tr h="668157">
                <a:tc>
                  <a:txBody>
                    <a:bodyPr/>
                    <a:lstStyle/>
                    <a:p>
                      <a:pPr algn="ctr"/>
                      <a:r>
                        <a:rPr lang="en-US"/>
                        <a:t>All </a:t>
                      </a:r>
                      <a:r>
                        <a:rPr lang="en-US" err="1"/>
                        <a:t>inc</a:t>
                      </a:r>
                      <a:endParaRPr lang="en-US"/>
                    </a:p>
                  </a:txBody>
                  <a:tcPr/>
                </a:tc>
                <a:tc>
                  <a:txBody>
                    <a:bodyPr/>
                    <a:lstStyle/>
                    <a:p>
                      <a:pPr algn="ctr"/>
                      <a:r>
                        <a:rPr lang="en-US"/>
                        <a:t>JMC</a:t>
                      </a:r>
                    </a:p>
                  </a:txBody>
                  <a:tcPr/>
                </a:tc>
                <a:tc>
                  <a:txBody>
                    <a:bodyPr/>
                    <a:lstStyle/>
                    <a:p>
                      <a:pPr algn="ctr"/>
                      <a:r>
                        <a:rPr lang="en-US"/>
                        <a:t>9988712956</a:t>
                      </a:r>
                    </a:p>
                  </a:txBody>
                  <a:tcPr/>
                </a:tc>
                <a:extLst>
                  <a:ext uri="{0D108BD9-81ED-4DB2-BD59-A6C34878D82A}">
                    <a16:rowId xmlns:a16="http://schemas.microsoft.com/office/drawing/2014/main" val="141129680"/>
                  </a:ext>
                </a:extLst>
              </a:tr>
            </a:tbl>
          </a:graphicData>
        </a:graphic>
      </p:graphicFrame>
    </p:spTree>
    <p:extLst>
      <p:ext uri="{BB962C8B-B14F-4D97-AF65-F5344CB8AC3E}">
        <p14:creationId xmlns:p14="http://schemas.microsoft.com/office/powerpoint/2010/main" val="148629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Second Normal Form (2NF)</a:t>
            </a:r>
          </a:p>
        </p:txBody>
      </p:sp>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a:t>iii) Contact Details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5" name="Content Placeholder 2">
            <a:extLst>
              <a:ext uri="{FF2B5EF4-FFF2-40B4-BE49-F238E27FC236}">
                <a16:creationId xmlns:a16="http://schemas.microsoft.com/office/drawing/2014/main" id="{B79B036D-ABEC-4532-B09A-C3FB60E76070}"/>
              </a:ext>
            </a:extLst>
          </p:cNvPr>
          <p:cNvSpPr txBox="1">
            <a:spLocks/>
          </p:cNvSpPr>
          <p:nvPr/>
        </p:nvSpPr>
        <p:spPr>
          <a:xfrm>
            <a:off x="1070927" y="16881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Conversion of 1NF to 2NF: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graphicFrame>
        <p:nvGraphicFramePr>
          <p:cNvPr id="6" name="Content Placeholder 5">
            <a:extLst>
              <a:ext uri="{FF2B5EF4-FFF2-40B4-BE49-F238E27FC236}">
                <a16:creationId xmlns:a16="http://schemas.microsoft.com/office/drawing/2014/main" id="{26776C2E-B4D8-4467-B8AA-4339611E4FE3}"/>
              </a:ext>
            </a:extLst>
          </p:cNvPr>
          <p:cNvGraphicFramePr>
            <a:graphicFrameLocks noGrp="1"/>
          </p:cNvGraphicFramePr>
          <p:nvPr>
            <p:ph idx="1"/>
            <p:extLst>
              <p:ext uri="{D42A27DB-BD31-4B8C-83A1-F6EECF244321}">
                <p14:modId xmlns:p14="http://schemas.microsoft.com/office/powerpoint/2010/main" val="3647987046"/>
              </p:ext>
            </p:extLst>
          </p:nvPr>
        </p:nvGraphicFramePr>
        <p:xfrm>
          <a:off x="1069975" y="2340198"/>
          <a:ext cx="10051099" cy="2004471"/>
        </p:xfrm>
        <a:graphic>
          <a:graphicData uri="http://schemas.openxmlformats.org/drawingml/2006/table">
            <a:tbl>
              <a:tblPr firstRow="1" bandRow="1">
                <a:tableStyleId>{5C22544A-7EE6-4342-B048-85BDC9FD1C3A}</a:tableStyleId>
              </a:tblPr>
              <a:tblGrid>
                <a:gridCol w="4809812">
                  <a:extLst>
                    <a:ext uri="{9D8B030D-6E8A-4147-A177-3AD203B41FA5}">
                      <a16:colId xmlns:a16="http://schemas.microsoft.com/office/drawing/2014/main" val="1835667157"/>
                    </a:ext>
                  </a:extLst>
                </a:gridCol>
                <a:gridCol w="5241287">
                  <a:extLst>
                    <a:ext uri="{9D8B030D-6E8A-4147-A177-3AD203B41FA5}">
                      <a16:colId xmlns:a16="http://schemas.microsoft.com/office/drawing/2014/main" val="3057819767"/>
                    </a:ext>
                  </a:extLst>
                </a:gridCol>
              </a:tblGrid>
              <a:tr h="668157">
                <a:tc>
                  <a:txBody>
                    <a:bodyPr/>
                    <a:lstStyle/>
                    <a:p>
                      <a:pPr algn="ctr"/>
                      <a:r>
                        <a:rPr lang="en-US"/>
                        <a:t>Publisher</a:t>
                      </a:r>
                    </a:p>
                  </a:txBody>
                  <a:tcPr/>
                </a:tc>
                <a:tc>
                  <a:txBody>
                    <a:bodyPr/>
                    <a:lstStyle/>
                    <a:p>
                      <a:pPr algn="ctr"/>
                      <a:r>
                        <a:rPr lang="en-US"/>
                        <a:t>Phone no:</a:t>
                      </a:r>
                    </a:p>
                  </a:txBody>
                  <a:tcPr/>
                </a:tc>
                <a:extLst>
                  <a:ext uri="{0D108BD9-81ED-4DB2-BD59-A6C34878D82A}">
                    <a16:rowId xmlns:a16="http://schemas.microsoft.com/office/drawing/2014/main" val="2518648814"/>
                  </a:ext>
                </a:extLst>
              </a:tr>
              <a:tr h="668157">
                <a:tc>
                  <a:txBody>
                    <a:bodyPr/>
                    <a:lstStyle/>
                    <a:p>
                      <a:pPr algn="ctr"/>
                      <a:r>
                        <a:rPr lang="en-US"/>
                        <a:t>JMC</a:t>
                      </a:r>
                    </a:p>
                  </a:txBody>
                  <a:tcPr/>
                </a:tc>
                <a:tc>
                  <a:txBody>
                    <a:bodyPr/>
                    <a:lstStyle/>
                    <a:p>
                      <a:pPr algn="ctr"/>
                      <a:r>
                        <a:rPr lang="en-US"/>
                        <a:t>9988712956</a:t>
                      </a:r>
                    </a:p>
                  </a:txBody>
                  <a:tcPr/>
                </a:tc>
                <a:extLst>
                  <a:ext uri="{0D108BD9-81ED-4DB2-BD59-A6C34878D82A}">
                    <a16:rowId xmlns:a16="http://schemas.microsoft.com/office/drawing/2014/main" val="141129680"/>
                  </a:ext>
                </a:extLst>
              </a:tr>
              <a:tr h="668157">
                <a:tc>
                  <a:txBody>
                    <a:bodyPr/>
                    <a:lstStyle/>
                    <a:p>
                      <a:pPr algn="ctr"/>
                      <a:r>
                        <a:rPr lang="en-US"/>
                        <a:t>JMC</a:t>
                      </a:r>
                    </a:p>
                  </a:txBody>
                  <a:tcPr/>
                </a:tc>
                <a:tc>
                  <a:txBody>
                    <a:bodyPr/>
                    <a:lstStyle/>
                    <a:p>
                      <a:pPr algn="ctr"/>
                      <a:r>
                        <a:rPr lang="en-US" sz="1800" kern="1200">
                          <a:solidFill>
                            <a:schemeClr val="dk1"/>
                          </a:solidFill>
                          <a:effectLst/>
                          <a:latin typeface="+mn-lt"/>
                          <a:ea typeface="+mn-ea"/>
                          <a:cs typeface="+mn-cs"/>
                        </a:rPr>
                        <a:t>9866502144</a:t>
                      </a:r>
                      <a:endParaRPr lang="en-US"/>
                    </a:p>
                  </a:txBody>
                  <a:tcPr/>
                </a:tc>
                <a:extLst>
                  <a:ext uri="{0D108BD9-81ED-4DB2-BD59-A6C34878D82A}">
                    <a16:rowId xmlns:a16="http://schemas.microsoft.com/office/drawing/2014/main" val="3016384214"/>
                  </a:ext>
                </a:extLst>
              </a:tr>
            </a:tbl>
          </a:graphicData>
        </a:graphic>
      </p:graphicFrame>
    </p:spTree>
    <p:extLst>
      <p:ext uri="{BB962C8B-B14F-4D97-AF65-F5344CB8AC3E}">
        <p14:creationId xmlns:p14="http://schemas.microsoft.com/office/powerpoint/2010/main" val="368231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third Normal Form (3NF)</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1895623"/>
            <a:ext cx="10058400" cy="3959942"/>
          </a:xfrm>
        </p:spPr>
        <p:txBody>
          <a:bodyPr>
            <a:normAutofit/>
          </a:bodyPr>
          <a:lstStyle/>
          <a:p>
            <a:pPr marL="0" indent="0">
              <a:lnSpc>
                <a:spcPct val="150000"/>
              </a:lnSpc>
              <a:buNone/>
            </a:pPr>
            <a:r>
              <a:rPr lang="en-US" sz="2200"/>
              <a:t>After the normalization of second form, it should be normalized to third form. Certain settings should be followed to perform the third normal form that are enlisted below:</a:t>
            </a:r>
          </a:p>
          <a:p>
            <a:pPr>
              <a:lnSpc>
                <a:spcPct val="150000"/>
              </a:lnSpc>
              <a:buClr>
                <a:srgbClr val="87281B"/>
              </a:buClr>
              <a:buFont typeface="Wingdings" panose="05000000000000000000" pitchFamily="2" charset="2"/>
              <a:buChar char="m"/>
            </a:pPr>
            <a:r>
              <a:rPr lang="en-US"/>
              <a:t> It must be in 2NF.</a:t>
            </a:r>
          </a:p>
          <a:p>
            <a:pPr>
              <a:lnSpc>
                <a:spcPct val="150000"/>
              </a:lnSpc>
              <a:buClr>
                <a:srgbClr val="87281B"/>
              </a:buClr>
              <a:buFont typeface="Wingdings" panose="05000000000000000000" pitchFamily="2" charset="2"/>
              <a:buChar char="m"/>
            </a:pPr>
            <a:r>
              <a:rPr lang="en-US"/>
              <a:t> There must not exist any transitive dependencies between the non-key attributes and key attributes.</a:t>
            </a:r>
          </a:p>
          <a:p>
            <a:pPr marL="0" indent="0">
              <a:lnSpc>
                <a:spcPct val="150000"/>
              </a:lnSpc>
              <a:buClr>
                <a:srgbClr val="87281B"/>
              </a:buClr>
              <a:buNone/>
            </a:pPr>
            <a:r>
              <a:rPr lang="en-US" sz="2200"/>
              <a:t>Therefore, the 3NF table is created on the basis of above settings:</a:t>
            </a:r>
          </a:p>
          <a:p>
            <a:pPr marL="0" indent="0">
              <a:lnSpc>
                <a:spcPct val="150000"/>
              </a:lnSpc>
              <a:buNone/>
            </a:pPr>
            <a:endParaRPr lang="en-US" sz="2200"/>
          </a:p>
          <a:p>
            <a:pPr marL="0" indent="0">
              <a:buClr>
                <a:srgbClr val="3F130D"/>
              </a:buClr>
              <a:buNone/>
            </a:pPr>
            <a:endParaRPr lang="en-US" sz="2200"/>
          </a:p>
        </p:txBody>
      </p:sp>
    </p:spTree>
    <p:extLst>
      <p:ext uri="{BB962C8B-B14F-4D97-AF65-F5344CB8AC3E}">
        <p14:creationId xmlns:p14="http://schemas.microsoft.com/office/powerpoint/2010/main" val="205268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Third Normal Form (3NF)</a:t>
            </a:r>
          </a:p>
        </p:txBody>
      </p:sp>
      <p:graphicFrame>
        <p:nvGraphicFramePr>
          <p:cNvPr id="10" name="Content Placeholder 9">
            <a:extLst>
              <a:ext uri="{FF2B5EF4-FFF2-40B4-BE49-F238E27FC236}">
                <a16:creationId xmlns:a16="http://schemas.microsoft.com/office/drawing/2014/main" id="{C03A2613-61BF-44D9-A9E4-6470F5BB6406}"/>
              </a:ext>
            </a:extLst>
          </p:cNvPr>
          <p:cNvGraphicFramePr>
            <a:graphicFrameLocks noGrp="1"/>
          </p:cNvGraphicFramePr>
          <p:nvPr>
            <p:ph idx="1"/>
          </p:nvPr>
        </p:nvGraphicFramePr>
        <p:xfrm>
          <a:off x="1069974" y="2333626"/>
          <a:ext cx="10055226" cy="3340785"/>
        </p:xfrm>
        <a:graphic>
          <a:graphicData uri="http://schemas.openxmlformats.org/drawingml/2006/table">
            <a:tbl>
              <a:tblPr firstRow="1" bandRow="1">
                <a:tableStyleId>{5C22544A-7EE6-4342-B048-85BDC9FD1C3A}</a:tableStyleId>
              </a:tblPr>
              <a:tblGrid>
                <a:gridCol w="3593760">
                  <a:extLst>
                    <a:ext uri="{9D8B030D-6E8A-4147-A177-3AD203B41FA5}">
                      <a16:colId xmlns:a16="http://schemas.microsoft.com/office/drawing/2014/main" val="3078531515"/>
                    </a:ext>
                  </a:extLst>
                </a:gridCol>
                <a:gridCol w="1899639">
                  <a:extLst>
                    <a:ext uri="{9D8B030D-6E8A-4147-A177-3AD203B41FA5}">
                      <a16:colId xmlns:a16="http://schemas.microsoft.com/office/drawing/2014/main" val="1197133541"/>
                    </a:ext>
                  </a:extLst>
                </a:gridCol>
                <a:gridCol w="2048021">
                  <a:extLst>
                    <a:ext uri="{9D8B030D-6E8A-4147-A177-3AD203B41FA5}">
                      <a16:colId xmlns:a16="http://schemas.microsoft.com/office/drawing/2014/main" val="2260966577"/>
                    </a:ext>
                  </a:extLst>
                </a:gridCol>
                <a:gridCol w="2513806">
                  <a:extLst>
                    <a:ext uri="{9D8B030D-6E8A-4147-A177-3AD203B41FA5}">
                      <a16:colId xmlns:a16="http://schemas.microsoft.com/office/drawing/2014/main" val="375437174"/>
                    </a:ext>
                  </a:extLst>
                </a:gridCol>
              </a:tblGrid>
              <a:tr h="668157">
                <a:tc>
                  <a:txBody>
                    <a:bodyPr/>
                    <a:lstStyle/>
                    <a:p>
                      <a:pPr algn="ctr"/>
                      <a:r>
                        <a:rPr lang="en-US"/>
                        <a:t>Student-ID</a:t>
                      </a:r>
                    </a:p>
                  </a:txBody>
                  <a:tcPr/>
                </a:tc>
                <a:tc>
                  <a:txBody>
                    <a:bodyPr/>
                    <a:lstStyle/>
                    <a:p>
                      <a:pPr algn="ctr"/>
                      <a:r>
                        <a:rPr lang="en-US"/>
                        <a:t>Name</a:t>
                      </a:r>
                    </a:p>
                  </a:txBody>
                  <a:tcPr/>
                </a:tc>
                <a:tc>
                  <a:txBody>
                    <a:bodyPr/>
                    <a:lstStyle/>
                    <a:p>
                      <a:pPr algn="ctr"/>
                      <a:r>
                        <a:rPr lang="en-US"/>
                        <a:t>Status</a:t>
                      </a:r>
                    </a:p>
                  </a:txBody>
                  <a:tcPr/>
                </a:tc>
                <a:tc>
                  <a:txBody>
                    <a:bodyPr/>
                    <a:lstStyle/>
                    <a:p>
                      <a:pPr algn="ctr"/>
                      <a:r>
                        <a:rPr lang="en-US"/>
                        <a:t>Address</a:t>
                      </a:r>
                    </a:p>
                  </a:txBody>
                  <a:tcPr/>
                </a:tc>
                <a:extLst>
                  <a:ext uri="{0D108BD9-81ED-4DB2-BD59-A6C34878D82A}">
                    <a16:rowId xmlns:a16="http://schemas.microsoft.com/office/drawing/2014/main" val="627090958"/>
                  </a:ext>
                </a:extLst>
              </a:tr>
              <a:tr h="668157">
                <a:tc>
                  <a:txBody>
                    <a:bodyPr/>
                    <a:lstStyle/>
                    <a:p>
                      <a:pPr algn="ctr"/>
                      <a:r>
                        <a:rPr lang="en-US"/>
                        <a:t>SushiUPA220085</a:t>
                      </a:r>
                    </a:p>
                  </a:txBody>
                  <a:tcPr/>
                </a:tc>
                <a:tc>
                  <a:txBody>
                    <a:bodyPr/>
                    <a:lstStyle/>
                    <a:p>
                      <a:pPr algn="ctr"/>
                      <a:r>
                        <a:rPr lang="en-US"/>
                        <a:t>Sushi</a:t>
                      </a:r>
                    </a:p>
                  </a:txBody>
                  <a:tcPr/>
                </a:tc>
                <a:tc>
                  <a:txBody>
                    <a:bodyPr/>
                    <a:lstStyle/>
                    <a:p>
                      <a:pPr algn="ctr"/>
                      <a:r>
                        <a:rPr lang="en-US"/>
                        <a:t>BE</a:t>
                      </a:r>
                    </a:p>
                  </a:txBody>
                  <a:tcPr/>
                </a:tc>
                <a:tc>
                  <a:txBody>
                    <a:bodyPr/>
                    <a:lstStyle/>
                    <a:p>
                      <a:pPr algn="ctr"/>
                      <a:r>
                        <a:rPr lang="en-US"/>
                        <a:t>Kathmandu</a:t>
                      </a:r>
                    </a:p>
                  </a:txBody>
                  <a:tcPr/>
                </a:tc>
                <a:extLst>
                  <a:ext uri="{0D108BD9-81ED-4DB2-BD59-A6C34878D82A}">
                    <a16:rowId xmlns:a16="http://schemas.microsoft.com/office/drawing/2014/main" val="673275053"/>
                  </a:ext>
                </a:extLst>
              </a:tr>
              <a:tr h="668157">
                <a:tc>
                  <a:txBody>
                    <a:bodyPr/>
                    <a:lstStyle/>
                    <a:p>
                      <a:pPr algn="ctr"/>
                      <a:r>
                        <a:rPr lang="en-US"/>
                        <a:t>BikashUPA220016</a:t>
                      </a:r>
                    </a:p>
                  </a:txBody>
                  <a:tcPr/>
                </a:tc>
                <a:tc>
                  <a:txBody>
                    <a:bodyPr/>
                    <a:lstStyle/>
                    <a:p>
                      <a:pPr algn="ctr"/>
                      <a:r>
                        <a:rPr lang="en-US"/>
                        <a:t>Bikash</a:t>
                      </a:r>
                    </a:p>
                  </a:txBody>
                  <a:tcPr/>
                </a:tc>
                <a:tc>
                  <a:txBody>
                    <a:bodyPr/>
                    <a:lstStyle/>
                    <a:p>
                      <a:pPr algn="ctr"/>
                      <a:r>
                        <a:rPr lang="en-US"/>
                        <a:t>MD</a:t>
                      </a:r>
                    </a:p>
                  </a:txBody>
                  <a:tcPr/>
                </a:tc>
                <a:tc>
                  <a:txBody>
                    <a:bodyPr/>
                    <a:lstStyle/>
                    <a:p>
                      <a:pPr algn="ctr"/>
                      <a:r>
                        <a:rPr lang="en-US"/>
                        <a:t>Paris</a:t>
                      </a:r>
                    </a:p>
                  </a:txBody>
                  <a:tcPr/>
                </a:tc>
                <a:extLst>
                  <a:ext uri="{0D108BD9-81ED-4DB2-BD59-A6C34878D82A}">
                    <a16:rowId xmlns:a16="http://schemas.microsoft.com/office/drawing/2014/main" val="4196927413"/>
                  </a:ext>
                </a:extLst>
              </a:tr>
              <a:tr h="668157">
                <a:tc>
                  <a:txBody>
                    <a:bodyPr/>
                    <a:lstStyle/>
                    <a:p>
                      <a:pPr algn="ctr"/>
                      <a:r>
                        <a:rPr lang="en-US"/>
                        <a:t>IsaiahUPA220025</a:t>
                      </a:r>
                    </a:p>
                  </a:txBody>
                  <a:tcPr/>
                </a:tc>
                <a:tc>
                  <a:txBody>
                    <a:bodyPr/>
                    <a:lstStyle/>
                    <a:p>
                      <a:pPr algn="ctr"/>
                      <a:r>
                        <a:rPr lang="en-US"/>
                        <a:t>Isaiah</a:t>
                      </a:r>
                    </a:p>
                  </a:txBody>
                  <a:tcPr/>
                </a:tc>
                <a:tc>
                  <a:txBody>
                    <a:bodyPr/>
                    <a:lstStyle/>
                    <a:p>
                      <a:pPr algn="ctr"/>
                      <a:r>
                        <a:rPr lang="en-US"/>
                        <a:t>BE</a:t>
                      </a:r>
                    </a:p>
                  </a:txBody>
                  <a:tcPr/>
                </a:tc>
                <a:tc>
                  <a:txBody>
                    <a:bodyPr/>
                    <a:lstStyle/>
                    <a:p>
                      <a:pPr algn="ctr"/>
                      <a:r>
                        <a:rPr lang="en-US"/>
                        <a:t>Beijing</a:t>
                      </a:r>
                    </a:p>
                  </a:txBody>
                  <a:tcPr/>
                </a:tc>
                <a:extLst>
                  <a:ext uri="{0D108BD9-81ED-4DB2-BD59-A6C34878D82A}">
                    <a16:rowId xmlns:a16="http://schemas.microsoft.com/office/drawing/2014/main" val="2850345755"/>
                  </a:ext>
                </a:extLst>
              </a:tr>
              <a:tr h="668157">
                <a:tc>
                  <a:txBody>
                    <a:bodyPr/>
                    <a:lstStyle/>
                    <a:p>
                      <a:pPr algn="ctr"/>
                      <a:r>
                        <a:rPr lang="en-US"/>
                        <a:t>SacarUPA220025</a:t>
                      </a:r>
                    </a:p>
                  </a:txBody>
                  <a:tcPr/>
                </a:tc>
                <a:tc>
                  <a:txBody>
                    <a:bodyPr/>
                    <a:lstStyle/>
                    <a:p>
                      <a:pPr algn="ctr"/>
                      <a:r>
                        <a:rPr lang="en-US" err="1"/>
                        <a:t>Sacar</a:t>
                      </a:r>
                      <a:endParaRPr lang="en-US"/>
                    </a:p>
                  </a:txBody>
                  <a:tcPr/>
                </a:tc>
                <a:tc>
                  <a:txBody>
                    <a:bodyPr/>
                    <a:lstStyle/>
                    <a:p>
                      <a:pPr algn="ctr"/>
                      <a:r>
                        <a:rPr lang="en-US"/>
                        <a:t>PHO</a:t>
                      </a:r>
                    </a:p>
                  </a:txBody>
                  <a:tcPr/>
                </a:tc>
                <a:tc>
                  <a:txBody>
                    <a:bodyPr/>
                    <a:lstStyle/>
                    <a:p>
                      <a:pPr algn="ctr"/>
                      <a:r>
                        <a:rPr lang="en-US" dirty="0"/>
                        <a:t>Delhi</a:t>
                      </a:r>
                    </a:p>
                  </a:txBody>
                  <a:tcPr/>
                </a:tc>
                <a:extLst>
                  <a:ext uri="{0D108BD9-81ED-4DB2-BD59-A6C34878D82A}">
                    <a16:rowId xmlns:a16="http://schemas.microsoft.com/office/drawing/2014/main" val="502708266"/>
                  </a:ext>
                </a:extLst>
              </a:tr>
            </a:tbl>
          </a:graphicData>
        </a:graphic>
      </p:graphicFrame>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10058400" cy="91440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err="1"/>
              <a:t>i</a:t>
            </a:r>
            <a:r>
              <a:rPr lang="en-US"/>
              <a:t>) Student Details (3NF)</a:t>
            </a:r>
          </a:p>
          <a:p>
            <a:pPr marL="0" indent="0">
              <a:lnSpc>
                <a:spcPct val="110000"/>
              </a:lnSpc>
              <a:buNone/>
            </a:pPr>
            <a:r>
              <a:rPr lang="en-US"/>
              <a:t>The above table </a:t>
            </a:r>
            <a:r>
              <a:rPr lang="en-US" err="1"/>
              <a:t>i</a:t>
            </a:r>
            <a:r>
              <a:rPr lang="en-US"/>
              <a:t>) already reduced to 3NF so it doesn't need to be further normalized.</a:t>
            </a:r>
            <a:endParaRPr lang="en-US" sz="2100"/>
          </a:p>
          <a:p>
            <a:pPr marL="0" indent="0">
              <a:lnSpc>
                <a:spcPct val="110000"/>
              </a:lnSpc>
              <a:buClr>
                <a:srgbClr val="3F130D"/>
              </a:buClr>
              <a:buFont typeface="Wingdings" pitchFamily="2" charset="2"/>
              <a:buNone/>
            </a:pPr>
            <a:endParaRPr lang="en-US" sz="2200"/>
          </a:p>
        </p:txBody>
      </p:sp>
      <p:sp>
        <p:nvSpPr>
          <p:cNvPr id="5" name="Content Placeholder 2">
            <a:extLst>
              <a:ext uri="{FF2B5EF4-FFF2-40B4-BE49-F238E27FC236}">
                <a16:creationId xmlns:a16="http://schemas.microsoft.com/office/drawing/2014/main" id="{B79B036D-ABEC-4532-B09A-C3FB60E76070}"/>
              </a:ext>
            </a:extLst>
          </p:cNvPr>
          <p:cNvSpPr txBox="1">
            <a:spLocks/>
          </p:cNvSpPr>
          <p:nvPr/>
        </p:nvSpPr>
        <p:spPr>
          <a:xfrm>
            <a:off x="1070927" y="16881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Conversion of 2NF to 3NF: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6" name="Content Placeholder 2">
            <a:extLst>
              <a:ext uri="{FF2B5EF4-FFF2-40B4-BE49-F238E27FC236}">
                <a16:creationId xmlns:a16="http://schemas.microsoft.com/office/drawing/2014/main" id="{B8CCCB29-DF13-451B-B7E1-314056786509}"/>
              </a:ext>
            </a:extLst>
          </p:cNvPr>
          <p:cNvSpPr txBox="1">
            <a:spLocks/>
          </p:cNvSpPr>
          <p:nvPr/>
        </p:nvSpPr>
        <p:spPr>
          <a:xfrm>
            <a:off x="1066800" y="6016200"/>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endParaRPr lang="en-US"/>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Tree>
    <p:extLst>
      <p:ext uri="{BB962C8B-B14F-4D97-AF65-F5344CB8AC3E}">
        <p14:creationId xmlns:p14="http://schemas.microsoft.com/office/powerpoint/2010/main" val="340240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Third Normal Form (3NF)</a:t>
            </a:r>
          </a:p>
        </p:txBody>
      </p:sp>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5026024"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a:t>ii) (3NF)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5" name="Content Placeholder 2">
            <a:extLst>
              <a:ext uri="{FF2B5EF4-FFF2-40B4-BE49-F238E27FC236}">
                <a16:creationId xmlns:a16="http://schemas.microsoft.com/office/drawing/2014/main" id="{B79B036D-ABEC-4532-B09A-C3FB60E76070}"/>
              </a:ext>
            </a:extLst>
          </p:cNvPr>
          <p:cNvSpPr txBox="1">
            <a:spLocks/>
          </p:cNvSpPr>
          <p:nvPr/>
        </p:nvSpPr>
        <p:spPr>
          <a:xfrm>
            <a:off x="1070927" y="16881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Conversion of 2NF to 3NF: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graphicFrame>
        <p:nvGraphicFramePr>
          <p:cNvPr id="6" name="Content Placeholder 5">
            <a:extLst>
              <a:ext uri="{FF2B5EF4-FFF2-40B4-BE49-F238E27FC236}">
                <a16:creationId xmlns:a16="http://schemas.microsoft.com/office/drawing/2014/main" id="{26776C2E-B4D8-4467-B8AA-4339611E4FE3}"/>
              </a:ext>
            </a:extLst>
          </p:cNvPr>
          <p:cNvGraphicFramePr>
            <a:graphicFrameLocks noGrp="1"/>
          </p:cNvGraphicFramePr>
          <p:nvPr>
            <p:ph idx="1"/>
            <p:extLst>
              <p:ext uri="{D42A27DB-BD31-4B8C-83A1-F6EECF244321}">
                <p14:modId xmlns:p14="http://schemas.microsoft.com/office/powerpoint/2010/main" val="2888271208"/>
              </p:ext>
            </p:extLst>
          </p:nvPr>
        </p:nvGraphicFramePr>
        <p:xfrm>
          <a:off x="1069976" y="2340198"/>
          <a:ext cx="5026024" cy="3340785"/>
        </p:xfrm>
        <a:graphic>
          <a:graphicData uri="http://schemas.openxmlformats.org/drawingml/2006/table">
            <a:tbl>
              <a:tblPr firstRow="1" bandRow="1">
                <a:tableStyleId>{5C22544A-7EE6-4342-B048-85BDC9FD1C3A}</a:tableStyleId>
              </a:tblPr>
              <a:tblGrid>
                <a:gridCol w="2568135">
                  <a:extLst>
                    <a:ext uri="{9D8B030D-6E8A-4147-A177-3AD203B41FA5}">
                      <a16:colId xmlns:a16="http://schemas.microsoft.com/office/drawing/2014/main" val="4035948422"/>
                    </a:ext>
                  </a:extLst>
                </a:gridCol>
                <a:gridCol w="2457889">
                  <a:extLst>
                    <a:ext uri="{9D8B030D-6E8A-4147-A177-3AD203B41FA5}">
                      <a16:colId xmlns:a16="http://schemas.microsoft.com/office/drawing/2014/main" val="1835667157"/>
                    </a:ext>
                  </a:extLst>
                </a:gridCol>
              </a:tblGrid>
              <a:tr h="668157">
                <a:tc>
                  <a:txBody>
                    <a:bodyPr/>
                    <a:lstStyle/>
                    <a:p>
                      <a:pPr algn="ctr"/>
                      <a:r>
                        <a:rPr lang="en-US"/>
                        <a:t>Book</a:t>
                      </a:r>
                    </a:p>
                  </a:txBody>
                  <a:tcPr/>
                </a:tc>
                <a:tc>
                  <a:txBody>
                    <a:bodyPr/>
                    <a:lstStyle/>
                    <a:p>
                      <a:pPr algn="ctr"/>
                      <a:r>
                        <a:rPr lang="en-US"/>
                        <a:t>Publisher</a:t>
                      </a:r>
                    </a:p>
                  </a:txBody>
                  <a:tcPr/>
                </a:tc>
                <a:extLst>
                  <a:ext uri="{0D108BD9-81ED-4DB2-BD59-A6C34878D82A}">
                    <a16:rowId xmlns:a16="http://schemas.microsoft.com/office/drawing/2014/main" val="2518648814"/>
                  </a:ext>
                </a:extLst>
              </a:tr>
              <a:tr h="668157">
                <a:tc>
                  <a:txBody>
                    <a:bodyPr/>
                    <a:lstStyle/>
                    <a:p>
                      <a:pPr algn="ctr"/>
                      <a:r>
                        <a:rPr lang="en-US"/>
                        <a:t>Quantum+</a:t>
                      </a:r>
                    </a:p>
                  </a:txBody>
                  <a:tcPr/>
                </a:tc>
                <a:tc>
                  <a:txBody>
                    <a:bodyPr/>
                    <a:lstStyle/>
                    <a:p>
                      <a:pPr algn="ctr"/>
                      <a:r>
                        <a:rPr lang="en-US"/>
                        <a:t>ABC</a:t>
                      </a:r>
                    </a:p>
                  </a:txBody>
                  <a:tcPr/>
                </a:tc>
                <a:extLst>
                  <a:ext uri="{0D108BD9-81ED-4DB2-BD59-A6C34878D82A}">
                    <a16:rowId xmlns:a16="http://schemas.microsoft.com/office/drawing/2014/main" val="930320320"/>
                  </a:ext>
                </a:extLst>
              </a:tr>
              <a:tr h="668157">
                <a:tc>
                  <a:txBody>
                    <a:bodyPr/>
                    <a:lstStyle/>
                    <a:p>
                      <a:pPr algn="ctr"/>
                      <a:r>
                        <a:rPr lang="en-US"/>
                        <a:t>Nuclear</a:t>
                      </a:r>
                    </a:p>
                  </a:txBody>
                  <a:tcPr/>
                </a:tc>
                <a:tc>
                  <a:txBody>
                    <a:bodyPr/>
                    <a:lstStyle/>
                    <a:p>
                      <a:pPr algn="ctr"/>
                      <a:r>
                        <a:rPr lang="en-US"/>
                        <a:t>JPT</a:t>
                      </a:r>
                    </a:p>
                  </a:txBody>
                  <a:tcPr/>
                </a:tc>
                <a:extLst>
                  <a:ext uri="{0D108BD9-81ED-4DB2-BD59-A6C34878D82A}">
                    <a16:rowId xmlns:a16="http://schemas.microsoft.com/office/drawing/2014/main" val="1981354837"/>
                  </a:ext>
                </a:extLst>
              </a:tr>
              <a:tr h="668157">
                <a:tc>
                  <a:txBody>
                    <a:bodyPr/>
                    <a:lstStyle/>
                    <a:p>
                      <a:pPr algn="ctr"/>
                      <a:r>
                        <a:rPr lang="en-US"/>
                        <a:t>Business+</a:t>
                      </a:r>
                    </a:p>
                  </a:txBody>
                  <a:tcPr/>
                </a:tc>
                <a:tc>
                  <a:txBody>
                    <a:bodyPr/>
                    <a:lstStyle/>
                    <a:p>
                      <a:pPr algn="ctr"/>
                      <a:r>
                        <a:rPr lang="en-US"/>
                        <a:t>BMW</a:t>
                      </a:r>
                    </a:p>
                  </a:txBody>
                  <a:tcPr/>
                </a:tc>
                <a:extLst>
                  <a:ext uri="{0D108BD9-81ED-4DB2-BD59-A6C34878D82A}">
                    <a16:rowId xmlns:a16="http://schemas.microsoft.com/office/drawing/2014/main" val="3293376058"/>
                  </a:ext>
                </a:extLst>
              </a:tr>
              <a:tr h="668157">
                <a:tc>
                  <a:txBody>
                    <a:bodyPr/>
                    <a:lstStyle/>
                    <a:p>
                      <a:pPr algn="ctr"/>
                      <a:r>
                        <a:rPr lang="en-US"/>
                        <a:t>All </a:t>
                      </a:r>
                      <a:r>
                        <a:rPr lang="en-US" err="1"/>
                        <a:t>inc</a:t>
                      </a:r>
                      <a:endParaRPr lang="en-US"/>
                    </a:p>
                  </a:txBody>
                  <a:tcPr/>
                </a:tc>
                <a:tc>
                  <a:txBody>
                    <a:bodyPr/>
                    <a:lstStyle/>
                    <a:p>
                      <a:pPr algn="ctr"/>
                      <a:r>
                        <a:rPr lang="en-US"/>
                        <a:t>JMC</a:t>
                      </a:r>
                    </a:p>
                  </a:txBody>
                  <a:tcPr/>
                </a:tc>
                <a:extLst>
                  <a:ext uri="{0D108BD9-81ED-4DB2-BD59-A6C34878D82A}">
                    <a16:rowId xmlns:a16="http://schemas.microsoft.com/office/drawing/2014/main" val="141129680"/>
                  </a:ext>
                </a:extLst>
              </a:tr>
            </a:tbl>
          </a:graphicData>
        </a:graphic>
      </p:graphicFrame>
      <p:graphicFrame>
        <p:nvGraphicFramePr>
          <p:cNvPr id="7" name="Content Placeholder 5">
            <a:extLst>
              <a:ext uri="{FF2B5EF4-FFF2-40B4-BE49-F238E27FC236}">
                <a16:creationId xmlns:a16="http://schemas.microsoft.com/office/drawing/2014/main" id="{18C4564E-527A-4DA1-89C5-4CB6DECD78F0}"/>
              </a:ext>
            </a:extLst>
          </p:cNvPr>
          <p:cNvGraphicFramePr>
            <a:graphicFrameLocks/>
          </p:cNvGraphicFramePr>
          <p:nvPr>
            <p:extLst>
              <p:ext uri="{D42A27DB-BD31-4B8C-83A1-F6EECF244321}">
                <p14:modId xmlns:p14="http://schemas.microsoft.com/office/powerpoint/2010/main" val="2648418847"/>
              </p:ext>
            </p:extLst>
          </p:nvPr>
        </p:nvGraphicFramePr>
        <p:xfrm>
          <a:off x="6270175" y="2340197"/>
          <a:ext cx="4891188" cy="3340785"/>
        </p:xfrm>
        <a:graphic>
          <a:graphicData uri="http://schemas.openxmlformats.org/drawingml/2006/table">
            <a:tbl>
              <a:tblPr firstRow="1" bandRow="1">
                <a:tableStyleId>{5C22544A-7EE6-4342-B048-85BDC9FD1C3A}</a:tableStyleId>
              </a:tblPr>
              <a:tblGrid>
                <a:gridCol w="2340609">
                  <a:extLst>
                    <a:ext uri="{9D8B030D-6E8A-4147-A177-3AD203B41FA5}">
                      <a16:colId xmlns:a16="http://schemas.microsoft.com/office/drawing/2014/main" val="1835667157"/>
                    </a:ext>
                  </a:extLst>
                </a:gridCol>
                <a:gridCol w="2550579">
                  <a:extLst>
                    <a:ext uri="{9D8B030D-6E8A-4147-A177-3AD203B41FA5}">
                      <a16:colId xmlns:a16="http://schemas.microsoft.com/office/drawing/2014/main" val="3057819767"/>
                    </a:ext>
                  </a:extLst>
                </a:gridCol>
              </a:tblGrid>
              <a:tr h="668157">
                <a:tc>
                  <a:txBody>
                    <a:bodyPr/>
                    <a:lstStyle/>
                    <a:p>
                      <a:pPr algn="ctr"/>
                      <a:r>
                        <a:rPr lang="en-US"/>
                        <a:t>Publisher</a:t>
                      </a:r>
                    </a:p>
                  </a:txBody>
                  <a:tcPr/>
                </a:tc>
                <a:tc>
                  <a:txBody>
                    <a:bodyPr/>
                    <a:lstStyle/>
                    <a:p>
                      <a:pPr algn="ctr"/>
                      <a:r>
                        <a:rPr lang="en-US"/>
                        <a:t>Phone no:</a:t>
                      </a:r>
                    </a:p>
                  </a:txBody>
                  <a:tcPr/>
                </a:tc>
                <a:extLst>
                  <a:ext uri="{0D108BD9-81ED-4DB2-BD59-A6C34878D82A}">
                    <a16:rowId xmlns:a16="http://schemas.microsoft.com/office/drawing/2014/main" val="2518648814"/>
                  </a:ext>
                </a:extLst>
              </a:tr>
              <a:tr h="668157">
                <a:tc>
                  <a:txBody>
                    <a:bodyPr/>
                    <a:lstStyle/>
                    <a:p>
                      <a:pPr algn="ctr"/>
                      <a:r>
                        <a:rPr lang="en-US"/>
                        <a:t>ABC</a:t>
                      </a:r>
                    </a:p>
                  </a:txBody>
                  <a:tcPr/>
                </a:tc>
                <a:tc>
                  <a:txBody>
                    <a:bodyPr/>
                    <a:lstStyle/>
                    <a:p>
                      <a:pPr algn="ctr"/>
                      <a:r>
                        <a:rPr lang="en-US"/>
                        <a:t>9856008722</a:t>
                      </a:r>
                    </a:p>
                  </a:txBody>
                  <a:tcPr/>
                </a:tc>
                <a:extLst>
                  <a:ext uri="{0D108BD9-81ED-4DB2-BD59-A6C34878D82A}">
                    <a16:rowId xmlns:a16="http://schemas.microsoft.com/office/drawing/2014/main" val="930320320"/>
                  </a:ext>
                </a:extLst>
              </a:tr>
              <a:tr h="668157">
                <a:tc>
                  <a:txBody>
                    <a:bodyPr/>
                    <a:lstStyle/>
                    <a:p>
                      <a:pPr algn="ctr"/>
                      <a:r>
                        <a:rPr lang="en-US"/>
                        <a:t>JPT</a:t>
                      </a:r>
                    </a:p>
                  </a:txBody>
                  <a:tcPr/>
                </a:tc>
                <a:tc>
                  <a:txBody>
                    <a:bodyPr/>
                    <a:lstStyle/>
                    <a:p>
                      <a:pPr algn="ctr"/>
                      <a:r>
                        <a:rPr lang="en-US"/>
                        <a:t>9865523471</a:t>
                      </a:r>
                    </a:p>
                  </a:txBody>
                  <a:tcPr/>
                </a:tc>
                <a:extLst>
                  <a:ext uri="{0D108BD9-81ED-4DB2-BD59-A6C34878D82A}">
                    <a16:rowId xmlns:a16="http://schemas.microsoft.com/office/drawing/2014/main" val="1981354837"/>
                  </a:ext>
                </a:extLst>
              </a:tr>
              <a:tr h="668157">
                <a:tc>
                  <a:txBody>
                    <a:bodyPr/>
                    <a:lstStyle/>
                    <a:p>
                      <a:pPr algn="ctr"/>
                      <a:r>
                        <a:rPr lang="en-US"/>
                        <a:t>BMW</a:t>
                      </a:r>
                    </a:p>
                  </a:txBody>
                  <a:tcPr/>
                </a:tc>
                <a:tc>
                  <a:txBody>
                    <a:bodyPr/>
                    <a:lstStyle/>
                    <a:p>
                      <a:pPr algn="ctr"/>
                      <a:r>
                        <a:rPr lang="en-US"/>
                        <a:t>9875268210</a:t>
                      </a:r>
                    </a:p>
                  </a:txBody>
                  <a:tcPr/>
                </a:tc>
                <a:extLst>
                  <a:ext uri="{0D108BD9-81ED-4DB2-BD59-A6C34878D82A}">
                    <a16:rowId xmlns:a16="http://schemas.microsoft.com/office/drawing/2014/main" val="3293376058"/>
                  </a:ext>
                </a:extLst>
              </a:tr>
              <a:tr h="668157">
                <a:tc>
                  <a:txBody>
                    <a:bodyPr/>
                    <a:lstStyle/>
                    <a:p>
                      <a:pPr algn="ctr"/>
                      <a:r>
                        <a:rPr lang="en-US"/>
                        <a:t>JMC</a:t>
                      </a:r>
                    </a:p>
                  </a:txBody>
                  <a:tcPr/>
                </a:tc>
                <a:tc>
                  <a:txBody>
                    <a:bodyPr/>
                    <a:lstStyle/>
                    <a:p>
                      <a:pPr algn="ctr"/>
                      <a:r>
                        <a:rPr lang="en-US"/>
                        <a:t>9988712956</a:t>
                      </a:r>
                    </a:p>
                  </a:txBody>
                  <a:tcPr/>
                </a:tc>
                <a:extLst>
                  <a:ext uri="{0D108BD9-81ED-4DB2-BD59-A6C34878D82A}">
                    <a16:rowId xmlns:a16="http://schemas.microsoft.com/office/drawing/2014/main" val="141129680"/>
                  </a:ext>
                </a:extLst>
              </a:tr>
            </a:tbl>
          </a:graphicData>
        </a:graphic>
      </p:graphicFrame>
      <p:sp>
        <p:nvSpPr>
          <p:cNvPr id="8" name="Content Placeholder 2">
            <a:extLst>
              <a:ext uri="{FF2B5EF4-FFF2-40B4-BE49-F238E27FC236}">
                <a16:creationId xmlns:a16="http://schemas.microsoft.com/office/drawing/2014/main" id="{89C06EBF-2D56-4329-86A8-C6D589619ABE}"/>
              </a:ext>
            </a:extLst>
          </p:cNvPr>
          <p:cNvSpPr txBox="1">
            <a:spLocks/>
          </p:cNvSpPr>
          <p:nvPr/>
        </p:nvSpPr>
        <p:spPr>
          <a:xfrm>
            <a:off x="6270175" y="5774238"/>
            <a:ext cx="4891188"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10000"/>
              </a:lnSpc>
              <a:buNone/>
            </a:pPr>
            <a:r>
              <a:rPr lang="en-US"/>
              <a:t>ii) (3NF)</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Tree>
    <p:extLst>
      <p:ext uri="{BB962C8B-B14F-4D97-AF65-F5344CB8AC3E}">
        <p14:creationId xmlns:p14="http://schemas.microsoft.com/office/powerpoint/2010/main" val="82936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350555"/>
            <a:ext cx="10058400" cy="914400"/>
          </a:xfrm>
          <a:ln>
            <a:solidFill>
              <a:schemeClr val="accent2"/>
            </a:solidFill>
          </a:ln>
        </p:spPr>
        <p:txBody>
          <a:bodyPr/>
          <a:lstStyle/>
          <a:p>
            <a:r>
              <a:rPr lang="en-US"/>
              <a:t>Simple ERD</a:t>
            </a:r>
          </a:p>
        </p:txBody>
      </p:sp>
      <p:pic>
        <p:nvPicPr>
          <p:cNvPr id="8" name="Picture 7">
            <a:extLst>
              <a:ext uri="{FF2B5EF4-FFF2-40B4-BE49-F238E27FC236}">
                <a16:creationId xmlns:a16="http://schemas.microsoft.com/office/drawing/2014/main" id="{59A955E7-7E05-4748-8B79-E2600333C321}"/>
              </a:ext>
            </a:extLst>
          </p:cNvPr>
          <p:cNvPicPr>
            <a:picLocks noChangeAspect="1"/>
          </p:cNvPicPr>
          <p:nvPr/>
        </p:nvPicPr>
        <p:blipFill>
          <a:blip r:embed="rId3"/>
          <a:stretch>
            <a:fillRect/>
          </a:stretch>
        </p:blipFill>
        <p:spPr>
          <a:xfrm>
            <a:off x="2972760" y="1379255"/>
            <a:ext cx="6209340" cy="5340527"/>
          </a:xfrm>
          <a:prstGeom prst="rect">
            <a:avLst/>
          </a:prstGeom>
        </p:spPr>
      </p:pic>
    </p:spTree>
    <p:extLst>
      <p:ext uri="{BB962C8B-B14F-4D97-AF65-F5344CB8AC3E}">
        <p14:creationId xmlns:p14="http://schemas.microsoft.com/office/powerpoint/2010/main" val="17465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42FF-4DF4-481E-A606-45E5BFB2471E}"/>
              </a:ext>
            </a:extLst>
          </p:cNvPr>
          <p:cNvSpPr>
            <a:spLocks noGrp="1"/>
          </p:cNvSpPr>
          <p:nvPr>
            <p:ph type="ctrTitle"/>
          </p:nvPr>
        </p:nvSpPr>
        <p:spPr>
          <a:xfrm>
            <a:off x="3181350" y="1548579"/>
            <a:ext cx="7525979" cy="2713704"/>
          </a:xfrm>
        </p:spPr>
        <p:txBody>
          <a:bodyPr/>
          <a:lstStyle/>
          <a:p>
            <a:r>
              <a:rPr lang="en-US" sz="6000"/>
              <a:t>Database Schema</a:t>
            </a:r>
          </a:p>
        </p:txBody>
      </p:sp>
    </p:spTree>
    <p:extLst>
      <p:ext uri="{BB962C8B-B14F-4D97-AF65-F5344CB8AC3E}">
        <p14:creationId xmlns:p14="http://schemas.microsoft.com/office/powerpoint/2010/main" val="270739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350555"/>
            <a:ext cx="10058400" cy="914400"/>
          </a:xfrm>
          <a:ln>
            <a:solidFill>
              <a:schemeClr val="accent2"/>
            </a:solidFill>
          </a:ln>
        </p:spPr>
        <p:txBody>
          <a:bodyPr/>
          <a:lstStyle/>
          <a:p>
            <a:r>
              <a:rPr lang="en-US"/>
              <a:t>Finalized ERD</a:t>
            </a:r>
          </a:p>
        </p:txBody>
      </p:sp>
      <p:pic>
        <p:nvPicPr>
          <p:cNvPr id="3" name="Picture 2">
            <a:extLst>
              <a:ext uri="{FF2B5EF4-FFF2-40B4-BE49-F238E27FC236}">
                <a16:creationId xmlns:a16="http://schemas.microsoft.com/office/drawing/2014/main" id="{D243B893-5EFF-4E63-8D0D-8272F09BA14F}"/>
              </a:ext>
            </a:extLst>
          </p:cNvPr>
          <p:cNvPicPr>
            <a:picLocks noChangeAspect="1"/>
          </p:cNvPicPr>
          <p:nvPr/>
        </p:nvPicPr>
        <p:blipFill>
          <a:blip r:embed="rId3"/>
          <a:stretch>
            <a:fillRect/>
          </a:stretch>
        </p:blipFill>
        <p:spPr>
          <a:xfrm>
            <a:off x="2897803" y="1336638"/>
            <a:ext cx="6341447" cy="5441519"/>
          </a:xfrm>
          <a:prstGeom prst="rect">
            <a:avLst/>
          </a:prstGeom>
        </p:spPr>
      </p:pic>
    </p:spTree>
    <p:extLst>
      <p:ext uri="{BB962C8B-B14F-4D97-AF65-F5344CB8AC3E}">
        <p14:creationId xmlns:p14="http://schemas.microsoft.com/office/powerpoint/2010/main" val="13509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4CC4-8F29-4705-BC2B-CF53657B946F}"/>
              </a:ext>
            </a:extLst>
          </p:cNvPr>
          <p:cNvSpPr>
            <a:spLocks noGrp="1"/>
          </p:cNvSpPr>
          <p:nvPr>
            <p:ph type="title"/>
          </p:nvPr>
        </p:nvSpPr>
        <p:spPr>
          <a:xfrm>
            <a:off x="1069848" y="855406"/>
            <a:ext cx="10058400" cy="914400"/>
          </a:xfrm>
          <a:noFill/>
          <a:ln>
            <a:solidFill>
              <a:schemeClr val="accent2"/>
            </a:solidFill>
          </a:ln>
        </p:spPr>
        <p:txBody>
          <a:bodyPr/>
          <a:lstStyle/>
          <a:p>
            <a:r>
              <a:rPr lang="en-US"/>
              <a:t>INTRODUCTION </a:t>
            </a:r>
          </a:p>
        </p:txBody>
      </p:sp>
      <p:sp>
        <p:nvSpPr>
          <p:cNvPr id="6" name="Content Placeholder 5">
            <a:extLst>
              <a:ext uri="{FF2B5EF4-FFF2-40B4-BE49-F238E27FC236}">
                <a16:creationId xmlns:a16="http://schemas.microsoft.com/office/drawing/2014/main" id="{E9F48B2D-105D-42EB-8B50-78916395FF9E}"/>
              </a:ext>
            </a:extLst>
          </p:cNvPr>
          <p:cNvSpPr>
            <a:spLocks noGrp="1"/>
          </p:cNvSpPr>
          <p:nvPr>
            <p:ph idx="1"/>
          </p:nvPr>
        </p:nvSpPr>
        <p:spPr>
          <a:noFill/>
        </p:spPr>
        <p:txBody>
          <a:bodyPr>
            <a:normAutofit fontScale="92500"/>
          </a:bodyPr>
          <a:lstStyle/>
          <a:p>
            <a:pPr>
              <a:lnSpc>
                <a:spcPct val="150000"/>
              </a:lnSpc>
            </a:pPr>
            <a:r>
              <a:rPr lang="en-US" b="1" dirty="0"/>
              <a:t>The project aims to build a complete library management database system for UPA university as per their request. The project is named </a:t>
            </a:r>
            <a:r>
              <a:rPr lang="en-US" b="1" i="1" dirty="0"/>
              <a:t>"Cosmic library".</a:t>
            </a:r>
          </a:p>
          <a:p>
            <a:pPr>
              <a:lnSpc>
                <a:spcPct val="150000"/>
              </a:lnSpc>
            </a:pPr>
            <a:r>
              <a:rPr lang="en-US" b="1" i="1" dirty="0"/>
              <a:t> </a:t>
            </a:r>
            <a:r>
              <a:rPr lang="en-US" b="1" dirty="0"/>
              <a:t>Before the project begins all the business rules of the university library are determined. </a:t>
            </a:r>
          </a:p>
          <a:p>
            <a:pPr>
              <a:lnSpc>
                <a:spcPct val="150000"/>
              </a:lnSpc>
            </a:pPr>
            <a:r>
              <a:rPr lang="en-US" b="1" dirty="0"/>
              <a:t>Once the business rules are finalized, the entities, attributes and relationship between the entities are also finalized. Then ERD is formed accordingly. </a:t>
            </a:r>
          </a:p>
          <a:p>
            <a:pPr>
              <a:lnSpc>
                <a:spcPct val="150000"/>
              </a:lnSpc>
            </a:pPr>
            <a:r>
              <a:rPr lang="en-US" b="1" dirty="0"/>
              <a:t>After that database schema is generated with the help of which normalization is carried out. </a:t>
            </a:r>
          </a:p>
        </p:txBody>
      </p:sp>
    </p:spTree>
    <p:extLst>
      <p:ext uri="{BB962C8B-B14F-4D97-AF65-F5344CB8AC3E}">
        <p14:creationId xmlns:p14="http://schemas.microsoft.com/office/powerpoint/2010/main" val="333385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350555"/>
            <a:ext cx="10058400" cy="914400"/>
          </a:xfrm>
          <a:ln>
            <a:solidFill>
              <a:schemeClr val="accent2"/>
            </a:solidFill>
          </a:ln>
        </p:spPr>
        <p:txBody>
          <a:bodyPr/>
          <a:lstStyle/>
          <a:p>
            <a:r>
              <a:rPr lang="en-US"/>
              <a:t>Database diagram</a:t>
            </a:r>
          </a:p>
        </p:txBody>
      </p:sp>
      <p:pic>
        <p:nvPicPr>
          <p:cNvPr id="4" name="Picture 3">
            <a:extLst>
              <a:ext uri="{FF2B5EF4-FFF2-40B4-BE49-F238E27FC236}">
                <a16:creationId xmlns:a16="http://schemas.microsoft.com/office/drawing/2014/main" id="{2C4CB3A1-728F-4FAA-9F5D-92E73BEEF4A4}"/>
              </a:ext>
            </a:extLst>
          </p:cNvPr>
          <p:cNvPicPr>
            <a:picLocks noChangeAspect="1"/>
          </p:cNvPicPr>
          <p:nvPr/>
        </p:nvPicPr>
        <p:blipFill>
          <a:blip r:embed="rId3"/>
          <a:stretch>
            <a:fillRect/>
          </a:stretch>
        </p:blipFill>
        <p:spPr>
          <a:xfrm>
            <a:off x="2416969" y="1398306"/>
            <a:ext cx="7431882" cy="5346360"/>
          </a:xfrm>
          <a:prstGeom prst="rect">
            <a:avLst/>
          </a:prstGeom>
        </p:spPr>
      </p:pic>
    </p:spTree>
    <p:extLst>
      <p:ext uri="{BB962C8B-B14F-4D97-AF65-F5344CB8AC3E}">
        <p14:creationId xmlns:p14="http://schemas.microsoft.com/office/powerpoint/2010/main" val="134246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42FF-4DF4-481E-A606-45E5BFB2471E}"/>
              </a:ext>
            </a:extLst>
          </p:cNvPr>
          <p:cNvSpPr>
            <a:spLocks noGrp="1"/>
          </p:cNvSpPr>
          <p:nvPr>
            <p:ph type="ctrTitle"/>
          </p:nvPr>
        </p:nvSpPr>
        <p:spPr>
          <a:xfrm>
            <a:off x="1507066" y="1548579"/>
            <a:ext cx="9846733" cy="2713704"/>
          </a:xfrm>
        </p:spPr>
        <p:txBody>
          <a:bodyPr/>
          <a:lstStyle/>
          <a:p>
            <a:r>
              <a:rPr lang="en-US" sz="6000"/>
              <a:t>Data Definition Language (</a:t>
            </a:r>
            <a:r>
              <a:rPr lang="en-US" sz="6000" err="1"/>
              <a:t>DDl</a:t>
            </a:r>
            <a:r>
              <a:rPr lang="en-US" sz="6000"/>
              <a:t>)</a:t>
            </a:r>
          </a:p>
        </p:txBody>
      </p:sp>
    </p:spTree>
    <p:extLst>
      <p:ext uri="{BB962C8B-B14F-4D97-AF65-F5344CB8AC3E}">
        <p14:creationId xmlns:p14="http://schemas.microsoft.com/office/powerpoint/2010/main" val="135758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Create database</a:t>
            </a:r>
          </a:p>
        </p:txBody>
      </p:sp>
      <p:pic>
        <p:nvPicPr>
          <p:cNvPr id="4" name="Picture 3">
            <a:extLst>
              <a:ext uri="{FF2B5EF4-FFF2-40B4-BE49-F238E27FC236}">
                <a16:creationId xmlns:a16="http://schemas.microsoft.com/office/drawing/2014/main" id="{4BB98EFD-6C4B-4957-A1E1-EABDCC48F1DD}"/>
              </a:ext>
            </a:extLst>
          </p:cNvPr>
          <p:cNvPicPr/>
          <p:nvPr/>
        </p:nvPicPr>
        <p:blipFill>
          <a:blip r:embed="rId3"/>
          <a:stretch>
            <a:fillRect/>
          </a:stretch>
        </p:blipFill>
        <p:spPr>
          <a:xfrm>
            <a:off x="1681162" y="1652587"/>
            <a:ext cx="8789437" cy="914400"/>
          </a:xfrm>
          <a:prstGeom prst="rect">
            <a:avLst/>
          </a:prstGeom>
        </p:spPr>
      </p:pic>
      <p:sp>
        <p:nvSpPr>
          <p:cNvPr id="5" name="Title 1">
            <a:extLst>
              <a:ext uri="{FF2B5EF4-FFF2-40B4-BE49-F238E27FC236}">
                <a16:creationId xmlns:a16="http://schemas.microsoft.com/office/drawing/2014/main" id="{833E21CD-B3AD-4DAA-B15E-D8C86C8536C9}"/>
              </a:ext>
            </a:extLst>
          </p:cNvPr>
          <p:cNvSpPr txBox="1">
            <a:spLocks/>
          </p:cNvSpPr>
          <p:nvPr/>
        </p:nvSpPr>
        <p:spPr>
          <a:xfrm>
            <a:off x="1066800" y="3341405"/>
            <a:ext cx="10058400" cy="914400"/>
          </a:xfrm>
          <a:prstGeom prst="rect">
            <a:avLst/>
          </a:prstGeom>
          <a:ln>
            <a:solidFill>
              <a:schemeClr val="accent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a:t>Create Table</a:t>
            </a:r>
          </a:p>
        </p:txBody>
      </p:sp>
      <p:sp>
        <p:nvSpPr>
          <p:cNvPr id="6" name="Content Placeholder 2">
            <a:extLst>
              <a:ext uri="{FF2B5EF4-FFF2-40B4-BE49-F238E27FC236}">
                <a16:creationId xmlns:a16="http://schemas.microsoft.com/office/drawing/2014/main" id="{F433B469-E917-44CB-82BE-1428258B06B3}"/>
              </a:ext>
            </a:extLst>
          </p:cNvPr>
          <p:cNvSpPr txBox="1">
            <a:spLocks/>
          </p:cNvSpPr>
          <p:nvPr/>
        </p:nvSpPr>
        <p:spPr>
          <a:xfrm>
            <a:off x="1070927" y="43170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Publisher Table: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7" name="Picture 6">
            <a:extLst>
              <a:ext uri="{FF2B5EF4-FFF2-40B4-BE49-F238E27FC236}">
                <a16:creationId xmlns:a16="http://schemas.microsoft.com/office/drawing/2014/main" id="{0B6F0115-9C59-4A81-B981-7AEA61EADC38}"/>
              </a:ext>
            </a:extLst>
          </p:cNvPr>
          <p:cNvPicPr/>
          <p:nvPr/>
        </p:nvPicPr>
        <p:blipFill>
          <a:blip r:embed="rId5"/>
          <a:stretch>
            <a:fillRect/>
          </a:stretch>
        </p:blipFill>
        <p:spPr>
          <a:xfrm>
            <a:off x="1681161" y="5148263"/>
            <a:ext cx="8789437" cy="914399"/>
          </a:xfrm>
          <a:prstGeom prst="rect">
            <a:avLst/>
          </a:prstGeom>
        </p:spPr>
      </p:pic>
    </p:spTree>
    <p:extLst>
      <p:ext uri="{BB962C8B-B14F-4D97-AF65-F5344CB8AC3E}">
        <p14:creationId xmlns:p14="http://schemas.microsoft.com/office/powerpoint/2010/main" val="4200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33B469-E917-44CB-82BE-1428258B06B3}"/>
              </a:ext>
            </a:extLst>
          </p:cNvPr>
          <p:cNvSpPr txBox="1">
            <a:spLocks/>
          </p:cNvSpPr>
          <p:nvPr/>
        </p:nvSpPr>
        <p:spPr>
          <a:xfrm>
            <a:off x="1070927" y="265969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Book Table: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
        <p:nvSpPr>
          <p:cNvPr id="9" name="Content Placeholder 2">
            <a:extLst>
              <a:ext uri="{FF2B5EF4-FFF2-40B4-BE49-F238E27FC236}">
                <a16:creationId xmlns:a16="http://schemas.microsoft.com/office/drawing/2014/main" id="{5BB3B460-32FD-42F8-9BF4-0DDAF87B921D}"/>
              </a:ext>
            </a:extLst>
          </p:cNvPr>
          <p:cNvSpPr txBox="1">
            <a:spLocks/>
          </p:cNvSpPr>
          <p:nvPr/>
        </p:nvSpPr>
        <p:spPr>
          <a:xfrm>
            <a:off x="1070927" y="4308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Author Table: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10" name="Picture 9">
            <a:extLst>
              <a:ext uri="{FF2B5EF4-FFF2-40B4-BE49-F238E27FC236}">
                <a16:creationId xmlns:a16="http://schemas.microsoft.com/office/drawing/2014/main" id="{F4C79A82-AA54-407D-A3BA-B355B93FE8C8}"/>
              </a:ext>
            </a:extLst>
          </p:cNvPr>
          <p:cNvPicPr/>
          <p:nvPr/>
        </p:nvPicPr>
        <p:blipFill>
          <a:blip r:embed="rId3"/>
          <a:stretch>
            <a:fillRect/>
          </a:stretch>
        </p:blipFill>
        <p:spPr>
          <a:xfrm>
            <a:off x="1450517" y="1074107"/>
            <a:ext cx="9020081" cy="914400"/>
          </a:xfrm>
          <a:prstGeom prst="rect">
            <a:avLst/>
          </a:prstGeom>
        </p:spPr>
      </p:pic>
      <p:pic>
        <p:nvPicPr>
          <p:cNvPr id="11" name="Picture 10">
            <a:extLst>
              <a:ext uri="{FF2B5EF4-FFF2-40B4-BE49-F238E27FC236}">
                <a16:creationId xmlns:a16="http://schemas.microsoft.com/office/drawing/2014/main" id="{B1C8A739-F4D6-4390-BB48-9BEB4EBBB61D}"/>
              </a:ext>
            </a:extLst>
          </p:cNvPr>
          <p:cNvPicPr/>
          <p:nvPr/>
        </p:nvPicPr>
        <p:blipFill>
          <a:blip r:embed="rId4"/>
          <a:stretch>
            <a:fillRect/>
          </a:stretch>
        </p:blipFill>
        <p:spPr>
          <a:xfrm>
            <a:off x="1450517" y="3265486"/>
            <a:ext cx="9020081" cy="994347"/>
          </a:xfrm>
          <a:prstGeom prst="rect">
            <a:avLst/>
          </a:prstGeom>
        </p:spPr>
      </p:pic>
      <p:sp>
        <p:nvSpPr>
          <p:cNvPr id="12" name="Content Placeholder 2">
            <a:extLst>
              <a:ext uri="{FF2B5EF4-FFF2-40B4-BE49-F238E27FC236}">
                <a16:creationId xmlns:a16="http://schemas.microsoft.com/office/drawing/2014/main" id="{040C27DC-3587-477C-A285-A33ACFE4BD3C}"/>
              </a:ext>
            </a:extLst>
          </p:cNvPr>
          <p:cNvSpPr txBox="1">
            <a:spLocks/>
          </p:cNvSpPr>
          <p:nvPr/>
        </p:nvSpPr>
        <p:spPr>
          <a:xfrm>
            <a:off x="1070927" y="48123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Classification Table: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13" name="Picture 12">
            <a:extLst>
              <a:ext uri="{FF2B5EF4-FFF2-40B4-BE49-F238E27FC236}">
                <a16:creationId xmlns:a16="http://schemas.microsoft.com/office/drawing/2014/main" id="{DA9FBB5D-0F93-4618-B38E-FE67079950A7}"/>
              </a:ext>
            </a:extLst>
          </p:cNvPr>
          <p:cNvPicPr>
            <a:picLocks noChangeAspect="1"/>
          </p:cNvPicPr>
          <p:nvPr/>
        </p:nvPicPr>
        <p:blipFill>
          <a:blip r:embed="rId5"/>
          <a:stretch>
            <a:fillRect/>
          </a:stretch>
        </p:blipFill>
        <p:spPr>
          <a:xfrm>
            <a:off x="1450517" y="5383843"/>
            <a:ext cx="9020080" cy="943962"/>
          </a:xfrm>
          <a:prstGeom prst="rect">
            <a:avLst/>
          </a:prstGeom>
        </p:spPr>
      </p:pic>
    </p:spTree>
    <p:extLst>
      <p:ext uri="{BB962C8B-B14F-4D97-AF65-F5344CB8AC3E}">
        <p14:creationId xmlns:p14="http://schemas.microsoft.com/office/powerpoint/2010/main" val="342789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Insert int0 Table</a:t>
            </a:r>
          </a:p>
        </p:txBody>
      </p:sp>
      <p:sp>
        <p:nvSpPr>
          <p:cNvPr id="6" name="Content Placeholder 2">
            <a:extLst>
              <a:ext uri="{FF2B5EF4-FFF2-40B4-BE49-F238E27FC236}">
                <a16:creationId xmlns:a16="http://schemas.microsoft.com/office/drawing/2014/main" id="{F433B469-E917-44CB-82BE-1428258B06B3}"/>
              </a:ext>
            </a:extLst>
          </p:cNvPr>
          <p:cNvSpPr txBox="1">
            <a:spLocks/>
          </p:cNvSpPr>
          <p:nvPr/>
        </p:nvSpPr>
        <p:spPr>
          <a:xfrm>
            <a:off x="1066800" y="138334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Publisher Value: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10" name="Picture 9">
            <a:extLst>
              <a:ext uri="{FF2B5EF4-FFF2-40B4-BE49-F238E27FC236}">
                <a16:creationId xmlns:a16="http://schemas.microsoft.com/office/drawing/2014/main" id="{72AF60FC-DDDD-4714-A079-FE37BECA9DBA}"/>
              </a:ext>
            </a:extLst>
          </p:cNvPr>
          <p:cNvPicPr>
            <a:picLocks noChangeAspect="1"/>
          </p:cNvPicPr>
          <p:nvPr/>
        </p:nvPicPr>
        <p:blipFill>
          <a:blip r:embed="rId3"/>
          <a:stretch>
            <a:fillRect/>
          </a:stretch>
        </p:blipFill>
        <p:spPr>
          <a:xfrm>
            <a:off x="2407468" y="3848271"/>
            <a:ext cx="7377064" cy="2659174"/>
          </a:xfrm>
          <a:prstGeom prst="rect">
            <a:avLst/>
          </a:prstGeom>
        </p:spPr>
      </p:pic>
      <p:pic>
        <p:nvPicPr>
          <p:cNvPr id="11" name="Picture 10">
            <a:extLst>
              <a:ext uri="{FF2B5EF4-FFF2-40B4-BE49-F238E27FC236}">
                <a16:creationId xmlns:a16="http://schemas.microsoft.com/office/drawing/2014/main" id="{EBCEBF2A-9763-42A4-9595-06AACFCA1B8F}"/>
              </a:ext>
            </a:extLst>
          </p:cNvPr>
          <p:cNvPicPr/>
          <p:nvPr/>
        </p:nvPicPr>
        <p:blipFill>
          <a:blip r:embed="rId4"/>
          <a:stretch>
            <a:fillRect/>
          </a:stretch>
        </p:blipFill>
        <p:spPr>
          <a:xfrm>
            <a:off x="1539067" y="1917507"/>
            <a:ext cx="9113865" cy="1579225"/>
          </a:xfrm>
          <a:prstGeom prst="rect">
            <a:avLst/>
          </a:prstGeom>
        </p:spPr>
      </p:pic>
    </p:spTree>
    <p:extLst>
      <p:ext uri="{BB962C8B-B14F-4D97-AF65-F5344CB8AC3E}">
        <p14:creationId xmlns:p14="http://schemas.microsoft.com/office/powerpoint/2010/main" val="1143087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Insert int0 Table</a:t>
            </a:r>
          </a:p>
        </p:txBody>
      </p:sp>
      <p:sp>
        <p:nvSpPr>
          <p:cNvPr id="6" name="Content Placeholder 2">
            <a:extLst>
              <a:ext uri="{FF2B5EF4-FFF2-40B4-BE49-F238E27FC236}">
                <a16:creationId xmlns:a16="http://schemas.microsoft.com/office/drawing/2014/main" id="{F433B469-E917-44CB-82BE-1428258B06B3}"/>
              </a:ext>
            </a:extLst>
          </p:cNvPr>
          <p:cNvSpPr txBox="1">
            <a:spLocks/>
          </p:cNvSpPr>
          <p:nvPr/>
        </p:nvSpPr>
        <p:spPr>
          <a:xfrm>
            <a:off x="1070927" y="140239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Author Value: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8" name="Picture 7">
            <a:extLst>
              <a:ext uri="{FF2B5EF4-FFF2-40B4-BE49-F238E27FC236}">
                <a16:creationId xmlns:a16="http://schemas.microsoft.com/office/drawing/2014/main" id="{4E6AC809-299F-48AF-832C-4C1C563236E5}"/>
              </a:ext>
            </a:extLst>
          </p:cNvPr>
          <p:cNvPicPr/>
          <p:nvPr/>
        </p:nvPicPr>
        <p:blipFill>
          <a:blip r:embed="rId3"/>
          <a:stretch>
            <a:fillRect/>
          </a:stretch>
        </p:blipFill>
        <p:spPr>
          <a:xfrm>
            <a:off x="1585960" y="2010335"/>
            <a:ext cx="8988417" cy="1373258"/>
          </a:xfrm>
          <a:prstGeom prst="rect">
            <a:avLst/>
          </a:prstGeom>
        </p:spPr>
      </p:pic>
      <p:pic>
        <p:nvPicPr>
          <p:cNvPr id="9" name="Picture 8">
            <a:extLst>
              <a:ext uri="{FF2B5EF4-FFF2-40B4-BE49-F238E27FC236}">
                <a16:creationId xmlns:a16="http://schemas.microsoft.com/office/drawing/2014/main" id="{2B262BBA-0D28-41C4-A02E-950321D74224}"/>
              </a:ext>
            </a:extLst>
          </p:cNvPr>
          <p:cNvPicPr/>
          <p:nvPr/>
        </p:nvPicPr>
        <p:blipFill>
          <a:blip r:embed="rId4"/>
          <a:stretch>
            <a:fillRect/>
          </a:stretch>
        </p:blipFill>
        <p:spPr>
          <a:xfrm>
            <a:off x="3009445" y="3631191"/>
            <a:ext cx="6173110" cy="3071041"/>
          </a:xfrm>
          <a:prstGeom prst="rect">
            <a:avLst/>
          </a:prstGeom>
        </p:spPr>
      </p:pic>
    </p:spTree>
    <p:extLst>
      <p:ext uri="{BB962C8B-B14F-4D97-AF65-F5344CB8AC3E}">
        <p14:creationId xmlns:p14="http://schemas.microsoft.com/office/powerpoint/2010/main" val="401995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Insert int0 Table</a:t>
            </a:r>
          </a:p>
        </p:txBody>
      </p:sp>
      <p:sp>
        <p:nvSpPr>
          <p:cNvPr id="6" name="Content Placeholder 2">
            <a:extLst>
              <a:ext uri="{FF2B5EF4-FFF2-40B4-BE49-F238E27FC236}">
                <a16:creationId xmlns:a16="http://schemas.microsoft.com/office/drawing/2014/main" id="{F433B469-E917-44CB-82BE-1428258B06B3}"/>
              </a:ext>
            </a:extLst>
          </p:cNvPr>
          <p:cNvSpPr txBox="1">
            <a:spLocks/>
          </p:cNvSpPr>
          <p:nvPr/>
        </p:nvSpPr>
        <p:spPr>
          <a:xfrm>
            <a:off x="1070927" y="1402393"/>
            <a:ext cx="10058400" cy="914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sz="2200"/>
              <a:t>Book Value:</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pic>
        <p:nvPicPr>
          <p:cNvPr id="10" name="Picture 9">
            <a:extLst>
              <a:ext uri="{FF2B5EF4-FFF2-40B4-BE49-F238E27FC236}">
                <a16:creationId xmlns:a16="http://schemas.microsoft.com/office/drawing/2014/main" id="{544E326F-56DD-48C8-AEB3-EF6B7AFEB8B0}"/>
              </a:ext>
            </a:extLst>
          </p:cNvPr>
          <p:cNvPicPr/>
          <p:nvPr/>
        </p:nvPicPr>
        <p:blipFill>
          <a:blip r:embed="rId3"/>
          <a:stretch>
            <a:fillRect/>
          </a:stretch>
        </p:blipFill>
        <p:spPr>
          <a:xfrm>
            <a:off x="1585960" y="1869883"/>
            <a:ext cx="9020080" cy="1248181"/>
          </a:xfrm>
          <a:prstGeom prst="rect">
            <a:avLst/>
          </a:prstGeom>
        </p:spPr>
      </p:pic>
      <p:pic>
        <p:nvPicPr>
          <p:cNvPr id="11" name="Picture 10">
            <a:extLst>
              <a:ext uri="{FF2B5EF4-FFF2-40B4-BE49-F238E27FC236}">
                <a16:creationId xmlns:a16="http://schemas.microsoft.com/office/drawing/2014/main" id="{DAE9D618-3958-4EE3-A833-B56B451CA6E6}"/>
              </a:ext>
            </a:extLst>
          </p:cNvPr>
          <p:cNvPicPr/>
          <p:nvPr/>
        </p:nvPicPr>
        <p:blipFill>
          <a:blip r:embed="rId4"/>
          <a:stretch>
            <a:fillRect/>
          </a:stretch>
        </p:blipFill>
        <p:spPr>
          <a:xfrm>
            <a:off x="2836543" y="3202731"/>
            <a:ext cx="6518913" cy="3584463"/>
          </a:xfrm>
          <a:prstGeom prst="rect">
            <a:avLst/>
          </a:prstGeom>
        </p:spPr>
      </p:pic>
    </p:spTree>
    <p:extLst>
      <p:ext uri="{BB962C8B-B14F-4D97-AF65-F5344CB8AC3E}">
        <p14:creationId xmlns:p14="http://schemas.microsoft.com/office/powerpoint/2010/main" val="2613584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4"/>
            <a:ext cx="10058400" cy="1418923"/>
          </a:xfrm>
          <a:ln>
            <a:solidFill>
              <a:schemeClr val="accent2"/>
            </a:solidFill>
          </a:ln>
        </p:spPr>
        <p:txBody>
          <a:bodyPr>
            <a:normAutofit fontScale="90000"/>
          </a:bodyPr>
          <a:lstStyle/>
          <a:p>
            <a:r>
              <a:rPr lang="en-US" sz="5000" dirty="0"/>
              <a:t>DML</a:t>
            </a:r>
            <a:br>
              <a:rPr lang="en-US" sz="5000" dirty="0"/>
            </a:br>
            <a:r>
              <a:rPr lang="en-US" sz="5000" dirty="0"/>
              <a:t>1</a:t>
            </a:r>
            <a:r>
              <a:rPr lang="en-US" sz="5000" baseline="30000" dirty="0"/>
              <a:t>st</a:t>
            </a:r>
            <a:r>
              <a:rPr lang="en-US" sz="5000" dirty="0"/>
              <a:t> Query</a:t>
            </a:r>
          </a:p>
        </p:txBody>
      </p:sp>
      <p:pic>
        <p:nvPicPr>
          <p:cNvPr id="9" name="Picture 8">
            <a:extLst>
              <a:ext uri="{FF2B5EF4-FFF2-40B4-BE49-F238E27FC236}">
                <a16:creationId xmlns:a16="http://schemas.microsoft.com/office/drawing/2014/main" id="{38792B9B-91B4-490E-8C2D-4B1B4AC1D433}"/>
              </a:ext>
            </a:extLst>
          </p:cNvPr>
          <p:cNvPicPr/>
          <p:nvPr/>
        </p:nvPicPr>
        <p:blipFill>
          <a:blip r:embed="rId3"/>
          <a:stretch>
            <a:fillRect/>
          </a:stretch>
        </p:blipFill>
        <p:spPr>
          <a:xfrm>
            <a:off x="1495713" y="2478766"/>
            <a:ext cx="9200574" cy="1418923"/>
          </a:xfrm>
          <a:prstGeom prst="rect">
            <a:avLst/>
          </a:prstGeom>
        </p:spPr>
      </p:pic>
      <p:pic>
        <p:nvPicPr>
          <p:cNvPr id="10" name="Picture 9">
            <a:extLst>
              <a:ext uri="{FF2B5EF4-FFF2-40B4-BE49-F238E27FC236}">
                <a16:creationId xmlns:a16="http://schemas.microsoft.com/office/drawing/2014/main" id="{DAB3B656-C930-423B-8BB8-3731FA96A7E2}"/>
              </a:ext>
            </a:extLst>
          </p:cNvPr>
          <p:cNvPicPr/>
          <p:nvPr/>
        </p:nvPicPr>
        <p:blipFill>
          <a:blip r:embed="rId4"/>
          <a:stretch>
            <a:fillRect/>
          </a:stretch>
        </p:blipFill>
        <p:spPr>
          <a:xfrm>
            <a:off x="1495713" y="4587772"/>
            <a:ext cx="9200574" cy="1382227"/>
          </a:xfrm>
          <a:prstGeom prst="rect">
            <a:avLst/>
          </a:prstGeom>
        </p:spPr>
      </p:pic>
    </p:spTree>
    <p:extLst>
      <p:ext uri="{BB962C8B-B14F-4D97-AF65-F5344CB8AC3E}">
        <p14:creationId xmlns:p14="http://schemas.microsoft.com/office/powerpoint/2010/main" val="2286932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2</a:t>
            </a:r>
            <a:r>
              <a:rPr lang="en-US" sz="5000" baseline="30000"/>
              <a:t>nd </a:t>
            </a:r>
            <a:r>
              <a:rPr lang="en-US" sz="5000"/>
              <a:t>Query</a:t>
            </a:r>
          </a:p>
        </p:txBody>
      </p:sp>
      <p:pic>
        <p:nvPicPr>
          <p:cNvPr id="5" name="Picture 4">
            <a:extLst>
              <a:ext uri="{FF2B5EF4-FFF2-40B4-BE49-F238E27FC236}">
                <a16:creationId xmlns:a16="http://schemas.microsoft.com/office/drawing/2014/main" id="{A6D7280F-9582-402F-BC4A-2523979B4837}"/>
              </a:ext>
            </a:extLst>
          </p:cNvPr>
          <p:cNvPicPr/>
          <p:nvPr/>
        </p:nvPicPr>
        <p:blipFill>
          <a:blip r:embed="rId3"/>
          <a:stretch>
            <a:fillRect/>
          </a:stretch>
        </p:blipFill>
        <p:spPr>
          <a:xfrm>
            <a:off x="1495712" y="1634881"/>
            <a:ext cx="9200573" cy="1222190"/>
          </a:xfrm>
          <a:prstGeom prst="rect">
            <a:avLst/>
          </a:prstGeom>
        </p:spPr>
      </p:pic>
      <p:pic>
        <p:nvPicPr>
          <p:cNvPr id="6" name="Picture 5">
            <a:extLst>
              <a:ext uri="{FF2B5EF4-FFF2-40B4-BE49-F238E27FC236}">
                <a16:creationId xmlns:a16="http://schemas.microsoft.com/office/drawing/2014/main" id="{722BDF3B-F120-4C7B-93C5-2F5A5DA79512}"/>
              </a:ext>
            </a:extLst>
          </p:cNvPr>
          <p:cNvPicPr/>
          <p:nvPr/>
        </p:nvPicPr>
        <p:blipFill>
          <a:blip r:embed="rId4"/>
          <a:stretch>
            <a:fillRect/>
          </a:stretch>
        </p:blipFill>
        <p:spPr>
          <a:xfrm>
            <a:off x="2876420" y="3227807"/>
            <a:ext cx="6439160" cy="2145779"/>
          </a:xfrm>
          <a:prstGeom prst="rect">
            <a:avLst/>
          </a:prstGeom>
        </p:spPr>
      </p:pic>
    </p:spTree>
    <p:extLst>
      <p:ext uri="{BB962C8B-B14F-4D97-AF65-F5344CB8AC3E}">
        <p14:creationId xmlns:p14="http://schemas.microsoft.com/office/powerpoint/2010/main" val="2942475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3</a:t>
            </a:r>
            <a:r>
              <a:rPr lang="en-US" sz="5000" baseline="30000"/>
              <a:t>rd</a:t>
            </a:r>
            <a:r>
              <a:rPr lang="en-US" sz="5000"/>
              <a:t> Query</a:t>
            </a:r>
          </a:p>
        </p:txBody>
      </p:sp>
      <p:pic>
        <p:nvPicPr>
          <p:cNvPr id="7" name="Picture 6">
            <a:extLst>
              <a:ext uri="{FF2B5EF4-FFF2-40B4-BE49-F238E27FC236}">
                <a16:creationId xmlns:a16="http://schemas.microsoft.com/office/drawing/2014/main" id="{98BCAA5C-1520-4E1E-88E0-3330F39EBC94}"/>
              </a:ext>
            </a:extLst>
          </p:cNvPr>
          <p:cNvPicPr/>
          <p:nvPr/>
        </p:nvPicPr>
        <p:blipFill>
          <a:blip r:embed="rId3"/>
          <a:stretch>
            <a:fillRect/>
          </a:stretch>
        </p:blipFill>
        <p:spPr>
          <a:xfrm>
            <a:off x="1495714" y="1595954"/>
            <a:ext cx="9200572" cy="1369994"/>
          </a:xfrm>
          <a:prstGeom prst="rect">
            <a:avLst/>
          </a:prstGeom>
        </p:spPr>
      </p:pic>
      <p:pic>
        <p:nvPicPr>
          <p:cNvPr id="8" name="Picture 7">
            <a:extLst>
              <a:ext uri="{FF2B5EF4-FFF2-40B4-BE49-F238E27FC236}">
                <a16:creationId xmlns:a16="http://schemas.microsoft.com/office/drawing/2014/main" id="{BC7D862E-836E-4331-96F7-38BE51A11EA4}"/>
              </a:ext>
            </a:extLst>
          </p:cNvPr>
          <p:cNvPicPr/>
          <p:nvPr/>
        </p:nvPicPr>
        <p:blipFill>
          <a:blip r:embed="rId4"/>
          <a:stretch>
            <a:fillRect/>
          </a:stretch>
        </p:blipFill>
        <p:spPr>
          <a:xfrm>
            <a:off x="1495714" y="3282433"/>
            <a:ext cx="9191142" cy="1724994"/>
          </a:xfrm>
          <a:prstGeom prst="rect">
            <a:avLst/>
          </a:prstGeom>
        </p:spPr>
      </p:pic>
    </p:spTree>
    <p:extLst>
      <p:ext uri="{BB962C8B-B14F-4D97-AF65-F5344CB8AC3E}">
        <p14:creationId xmlns:p14="http://schemas.microsoft.com/office/powerpoint/2010/main" val="4478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973394"/>
            <a:ext cx="10058400" cy="914400"/>
          </a:xfrm>
          <a:ln>
            <a:solidFill>
              <a:schemeClr val="accent2"/>
            </a:solidFill>
          </a:ln>
        </p:spPr>
        <p:txBody>
          <a:bodyPr/>
          <a:lstStyle/>
          <a:p>
            <a:r>
              <a:rPr lang="en-US" sz="4400"/>
              <a:t>Disadvantages of using file based system</a:t>
            </a:r>
            <a:endParaRPr lang="en-US"/>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2300748"/>
            <a:ext cx="10058400" cy="3959942"/>
          </a:xfrm>
        </p:spPr>
        <p:txBody>
          <a:bodyPr/>
          <a:lstStyle/>
          <a:p>
            <a:pPr>
              <a:buClr>
                <a:schemeClr val="accent2"/>
              </a:buClr>
              <a:buFont typeface="Wingdings" panose="05000000000000000000" pitchFamily="2" charset="2"/>
              <a:buChar char="m"/>
            </a:pPr>
            <a:r>
              <a:rPr lang="en-US" dirty="0"/>
              <a:t> </a:t>
            </a:r>
            <a:r>
              <a:rPr lang="en-US" b="1" dirty="0"/>
              <a:t>Data Redundancy</a:t>
            </a:r>
          </a:p>
          <a:p>
            <a:pPr marL="0" indent="0">
              <a:buClr>
                <a:srgbClr val="CA2D02"/>
              </a:buClr>
              <a:buNone/>
            </a:pPr>
            <a:endParaRPr lang="en-US" b="1" dirty="0"/>
          </a:p>
          <a:p>
            <a:pPr>
              <a:buClr>
                <a:schemeClr val="accent2"/>
              </a:buClr>
              <a:buFont typeface="Wingdings" panose="05000000000000000000" pitchFamily="2" charset="2"/>
              <a:buChar char="m"/>
            </a:pPr>
            <a:r>
              <a:rPr lang="en-US" b="1" dirty="0"/>
              <a:t> Data Inconsistency</a:t>
            </a:r>
          </a:p>
          <a:p>
            <a:pPr marL="0" indent="0">
              <a:buClr>
                <a:srgbClr val="CA2D02"/>
              </a:buClr>
              <a:buNone/>
            </a:pPr>
            <a:endParaRPr lang="en-US" b="1" dirty="0"/>
          </a:p>
          <a:p>
            <a:pPr>
              <a:buClr>
                <a:schemeClr val="accent2"/>
              </a:buClr>
              <a:buFont typeface="Wingdings" panose="05000000000000000000" pitchFamily="2" charset="2"/>
              <a:buChar char="m"/>
            </a:pPr>
            <a:r>
              <a:rPr lang="en-US" b="1" dirty="0"/>
              <a:t> Accessing Anomalies</a:t>
            </a:r>
          </a:p>
          <a:p>
            <a:pPr marL="0" indent="0">
              <a:buClr>
                <a:srgbClr val="CA2D02"/>
              </a:buClr>
              <a:buNone/>
            </a:pPr>
            <a:endParaRPr lang="en-US" b="1" dirty="0"/>
          </a:p>
          <a:p>
            <a:pPr>
              <a:buClr>
                <a:schemeClr val="accent2"/>
              </a:buClr>
              <a:buFont typeface="Wingdings" panose="05000000000000000000" pitchFamily="2" charset="2"/>
              <a:buChar char="m"/>
            </a:pPr>
            <a:r>
              <a:rPr lang="en-US" b="1" dirty="0"/>
              <a:t> Poor Data Integrity</a:t>
            </a:r>
          </a:p>
        </p:txBody>
      </p:sp>
    </p:spTree>
    <p:extLst>
      <p:ext uri="{BB962C8B-B14F-4D97-AF65-F5344CB8AC3E}">
        <p14:creationId xmlns:p14="http://schemas.microsoft.com/office/powerpoint/2010/main" val="1031292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42FF-4DF4-481E-A606-45E5BFB2471E}"/>
              </a:ext>
            </a:extLst>
          </p:cNvPr>
          <p:cNvSpPr>
            <a:spLocks noGrp="1"/>
          </p:cNvSpPr>
          <p:nvPr>
            <p:ph type="ctrTitle"/>
          </p:nvPr>
        </p:nvSpPr>
        <p:spPr>
          <a:xfrm>
            <a:off x="982111" y="1594268"/>
            <a:ext cx="8891093" cy="1069849"/>
          </a:xfrm>
        </p:spPr>
        <p:txBody>
          <a:bodyPr/>
          <a:lstStyle/>
          <a:p>
            <a:r>
              <a:rPr lang="en-US" sz="6000" dirty="0"/>
              <a:t>Workload matrix</a:t>
            </a:r>
          </a:p>
        </p:txBody>
      </p:sp>
      <p:graphicFrame>
        <p:nvGraphicFramePr>
          <p:cNvPr id="9" name="Table 9">
            <a:extLst>
              <a:ext uri="{FF2B5EF4-FFF2-40B4-BE49-F238E27FC236}">
                <a16:creationId xmlns:a16="http://schemas.microsoft.com/office/drawing/2014/main" id="{A16CF960-E5A8-381B-CA00-3D7E776897B6}"/>
              </a:ext>
            </a:extLst>
          </p:cNvPr>
          <p:cNvGraphicFramePr>
            <a:graphicFrameLocks noGrp="1"/>
          </p:cNvGraphicFramePr>
          <p:nvPr>
            <p:extLst>
              <p:ext uri="{D42A27DB-BD31-4B8C-83A1-F6EECF244321}">
                <p14:modId xmlns:p14="http://schemas.microsoft.com/office/powerpoint/2010/main" val="1355241751"/>
              </p:ext>
            </p:extLst>
          </p:nvPr>
        </p:nvGraphicFramePr>
        <p:xfrm>
          <a:off x="1088103" y="2799188"/>
          <a:ext cx="6502400" cy="3586865"/>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718873185"/>
                    </a:ext>
                  </a:extLst>
                </a:gridCol>
                <a:gridCol w="1300480">
                  <a:extLst>
                    <a:ext uri="{9D8B030D-6E8A-4147-A177-3AD203B41FA5}">
                      <a16:colId xmlns:a16="http://schemas.microsoft.com/office/drawing/2014/main" val="736153641"/>
                    </a:ext>
                  </a:extLst>
                </a:gridCol>
                <a:gridCol w="1300480">
                  <a:extLst>
                    <a:ext uri="{9D8B030D-6E8A-4147-A177-3AD203B41FA5}">
                      <a16:colId xmlns:a16="http://schemas.microsoft.com/office/drawing/2014/main" val="4148778018"/>
                    </a:ext>
                  </a:extLst>
                </a:gridCol>
                <a:gridCol w="1300480">
                  <a:extLst>
                    <a:ext uri="{9D8B030D-6E8A-4147-A177-3AD203B41FA5}">
                      <a16:colId xmlns:a16="http://schemas.microsoft.com/office/drawing/2014/main" val="2409502103"/>
                    </a:ext>
                  </a:extLst>
                </a:gridCol>
                <a:gridCol w="1300480">
                  <a:extLst>
                    <a:ext uri="{9D8B030D-6E8A-4147-A177-3AD203B41FA5}">
                      <a16:colId xmlns:a16="http://schemas.microsoft.com/office/drawing/2014/main" val="1791195348"/>
                    </a:ext>
                  </a:extLst>
                </a:gridCol>
              </a:tblGrid>
              <a:tr h="717373">
                <a:tc>
                  <a:txBody>
                    <a:bodyPr/>
                    <a:lstStyle/>
                    <a:p>
                      <a:pPr algn="ctr"/>
                      <a:endParaRPr lang="en-US" dirty="0"/>
                    </a:p>
                  </a:txBody>
                  <a:tcPr/>
                </a:tc>
                <a:tc>
                  <a:txBody>
                    <a:bodyPr/>
                    <a:lstStyle/>
                    <a:p>
                      <a:pPr algn="ctr"/>
                      <a:r>
                        <a:rPr lang="en-US" dirty="0" err="1"/>
                        <a:t>Rangin</a:t>
                      </a:r>
                      <a:r>
                        <a:rPr lang="en-US" dirty="0"/>
                        <a:t> Basnet</a:t>
                      </a:r>
                    </a:p>
                  </a:txBody>
                  <a:tcPr/>
                </a:tc>
                <a:tc>
                  <a:txBody>
                    <a:bodyPr/>
                    <a:lstStyle/>
                    <a:p>
                      <a:pPr algn="ctr"/>
                      <a:r>
                        <a:rPr lang="en-US" dirty="0"/>
                        <a:t>Safal Acharya</a:t>
                      </a:r>
                    </a:p>
                  </a:txBody>
                  <a:tcPr/>
                </a:tc>
                <a:tc>
                  <a:txBody>
                    <a:bodyPr/>
                    <a:lstStyle/>
                    <a:p>
                      <a:pPr algn="ctr"/>
                      <a:r>
                        <a:rPr lang="en-US" dirty="0" err="1"/>
                        <a:t>Sajag</a:t>
                      </a:r>
                      <a:r>
                        <a:rPr lang="en-US" dirty="0"/>
                        <a:t> Shrestha</a:t>
                      </a:r>
                    </a:p>
                  </a:txBody>
                  <a:tcPr/>
                </a:tc>
                <a:tc>
                  <a:txBody>
                    <a:bodyPr/>
                    <a:lstStyle/>
                    <a:p>
                      <a:pPr algn="ctr"/>
                      <a:r>
                        <a:rPr lang="en-US" dirty="0" err="1"/>
                        <a:t>Riden</a:t>
                      </a:r>
                      <a:r>
                        <a:rPr lang="en-US" dirty="0"/>
                        <a:t> </a:t>
                      </a:r>
                      <a:r>
                        <a:rPr lang="en-US" dirty="0" err="1"/>
                        <a:t>Paudel</a:t>
                      </a:r>
                      <a:endParaRPr lang="en-US" dirty="0"/>
                    </a:p>
                  </a:txBody>
                  <a:tcPr/>
                </a:tc>
                <a:extLst>
                  <a:ext uri="{0D108BD9-81ED-4DB2-BD59-A6C34878D82A}">
                    <a16:rowId xmlns:a16="http://schemas.microsoft.com/office/drawing/2014/main" val="307358777"/>
                  </a:ext>
                </a:extLst>
              </a:tr>
              <a:tr h="717373">
                <a:tc>
                  <a:txBody>
                    <a:bodyPr/>
                    <a:lstStyle/>
                    <a:p>
                      <a:pPr algn="ctr"/>
                      <a:r>
                        <a:rPr lang="en-US" dirty="0"/>
                        <a:t>Pros and cons</a:t>
                      </a:r>
                    </a:p>
                  </a:txBody>
                  <a:tcPr/>
                </a:tc>
                <a:tc>
                  <a:txBody>
                    <a:bodyPr/>
                    <a:lstStyle/>
                    <a:p>
                      <a:pPr algn="ctr"/>
                      <a:r>
                        <a:rPr lang="en-US" dirty="0"/>
                        <a:t>40%</a:t>
                      </a:r>
                    </a:p>
                  </a:txBody>
                  <a:tcPr/>
                </a:tc>
                <a:tc>
                  <a:txBody>
                    <a:bodyPr/>
                    <a:lstStyle/>
                    <a:p>
                      <a:pPr algn="ctr"/>
                      <a:r>
                        <a:rPr lang="en-US" dirty="0"/>
                        <a:t>10%</a:t>
                      </a:r>
                    </a:p>
                  </a:txBody>
                  <a:tcPr/>
                </a:tc>
                <a:tc>
                  <a:txBody>
                    <a:bodyPr/>
                    <a:lstStyle/>
                    <a:p>
                      <a:pPr algn="ctr"/>
                      <a:r>
                        <a:rPr lang="en-US" dirty="0"/>
                        <a:t>40%</a:t>
                      </a:r>
                    </a:p>
                  </a:txBody>
                  <a:tcPr/>
                </a:tc>
                <a:tc>
                  <a:txBody>
                    <a:bodyPr/>
                    <a:lstStyle/>
                    <a:p>
                      <a:pPr algn="ctr"/>
                      <a:r>
                        <a:rPr lang="en-US" dirty="0"/>
                        <a:t>10%</a:t>
                      </a:r>
                    </a:p>
                  </a:txBody>
                  <a:tcPr/>
                </a:tc>
                <a:extLst>
                  <a:ext uri="{0D108BD9-81ED-4DB2-BD59-A6C34878D82A}">
                    <a16:rowId xmlns:a16="http://schemas.microsoft.com/office/drawing/2014/main" val="620111883"/>
                  </a:ext>
                </a:extLst>
              </a:tr>
              <a:tr h="717373">
                <a:tc>
                  <a:txBody>
                    <a:bodyPr/>
                    <a:lstStyle/>
                    <a:p>
                      <a:pPr algn="ctr"/>
                      <a:r>
                        <a:rPr lang="en-US" dirty="0"/>
                        <a:t>Business Rules</a:t>
                      </a:r>
                    </a:p>
                  </a:txBody>
                  <a:tcPr/>
                </a:tc>
                <a:tc>
                  <a:txBody>
                    <a:bodyPr/>
                    <a:lstStyle/>
                    <a:p>
                      <a:pPr algn="ctr"/>
                      <a:r>
                        <a:rPr lang="en-US" dirty="0"/>
                        <a:t>10%</a:t>
                      </a:r>
                    </a:p>
                  </a:txBody>
                  <a:tcPr/>
                </a:tc>
                <a:tc>
                  <a:txBody>
                    <a:bodyPr/>
                    <a:lstStyle/>
                    <a:p>
                      <a:pPr algn="ctr"/>
                      <a:r>
                        <a:rPr lang="en-US" dirty="0"/>
                        <a:t>40%</a:t>
                      </a:r>
                    </a:p>
                  </a:txBody>
                  <a:tcPr/>
                </a:tc>
                <a:tc>
                  <a:txBody>
                    <a:bodyPr/>
                    <a:lstStyle/>
                    <a:p>
                      <a:pPr algn="ctr"/>
                      <a:r>
                        <a:rPr lang="en-US" dirty="0"/>
                        <a:t>10%</a:t>
                      </a:r>
                    </a:p>
                  </a:txBody>
                  <a:tcPr/>
                </a:tc>
                <a:tc>
                  <a:txBody>
                    <a:bodyPr/>
                    <a:lstStyle/>
                    <a:p>
                      <a:pPr algn="ctr"/>
                      <a:r>
                        <a:rPr lang="en-US" dirty="0"/>
                        <a:t>40%</a:t>
                      </a:r>
                    </a:p>
                  </a:txBody>
                  <a:tcPr/>
                </a:tc>
                <a:extLst>
                  <a:ext uri="{0D108BD9-81ED-4DB2-BD59-A6C34878D82A}">
                    <a16:rowId xmlns:a16="http://schemas.microsoft.com/office/drawing/2014/main" val="253910839"/>
                  </a:ext>
                </a:extLst>
              </a:tr>
              <a:tr h="717373">
                <a:tc>
                  <a:txBody>
                    <a:bodyPr/>
                    <a:lstStyle/>
                    <a:p>
                      <a:pPr algn="ctr"/>
                      <a:r>
                        <a:rPr lang="en-US" dirty="0"/>
                        <a:t>Normalization</a:t>
                      </a:r>
                    </a:p>
                  </a:txBody>
                  <a:tcPr/>
                </a:tc>
                <a:tc>
                  <a:txBody>
                    <a:bodyPr/>
                    <a:lstStyle/>
                    <a:p>
                      <a:pPr algn="ctr"/>
                      <a:r>
                        <a:rPr lang="en-US" dirty="0"/>
                        <a:t>15%</a:t>
                      </a:r>
                    </a:p>
                  </a:txBody>
                  <a:tcPr/>
                </a:tc>
                <a:tc>
                  <a:txBody>
                    <a:bodyPr/>
                    <a:lstStyle/>
                    <a:p>
                      <a:pPr algn="ctr"/>
                      <a:r>
                        <a:rPr lang="en-US" dirty="0"/>
                        <a:t>55%</a:t>
                      </a:r>
                    </a:p>
                  </a:txBody>
                  <a:tcPr/>
                </a:tc>
                <a:tc>
                  <a:txBody>
                    <a:bodyPr/>
                    <a:lstStyle/>
                    <a:p>
                      <a:pPr algn="ctr"/>
                      <a:r>
                        <a:rPr lang="en-US" dirty="0"/>
                        <a:t>15%</a:t>
                      </a:r>
                    </a:p>
                  </a:txBody>
                  <a:tcPr/>
                </a:tc>
                <a:tc>
                  <a:txBody>
                    <a:bodyPr/>
                    <a:lstStyle/>
                    <a:p>
                      <a:pPr algn="ctr"/>
                      <a:r>
                        <a:rPr lang="en-US" dirty="0"/>
                        <a:t>15%</a:t>
                      </a:r>
                    </a:p>
                  </a:txBody>
                  <a:tcPr/>
                </a:tc>
                <a:extLst>
                  <a:ext uri="{0D108BD9-81ED-4DB2-BD59-A6C34878D82A}">
                    <a16:rowId xmlns:a16="http://schemas.microsoft.com/office/drawing/2014/main" val="136720167"/>
                  </a:ext>
                </a:extLst>
              </a:tr>
              <a:tr h="717373">
                <a:tc>
                  <a:txBody>
                    <a:bodyPr/>
                    <a:lstStyle/>
                    <a:p>
                      <a:pPr algn="ctr"/>
                      <a:r>
                        <a:rPr lang="en-US" dirty="0"/>
                        <a:t>ERD</a:t>
                      </a:r>
                    </a:p>
                  </a:txBody>
                  <a:tcPr/>
                </a:tc>
                <a:tc>
                  <a:txBody>
                    <a:bodyPr/>
                    <a:lstStyle/>
                    <a:p>
                      <a:pPr algn="ctr"/>
                      <a:r>
                        <a:rPr lang="en-US" dirty="0"/>
                        <a:t>40%</a:t>
                      </a:r>
                    </a:p>
                  </a:txBody>
                  <a:tcPr/>
                </a:tc>
                <a:tc>
                  <a:txBody>
                    <a:bodyPr/>
                    <a:lstStyle/>
                    <a:p>
                      <a:pPr algn="ctr"/>
                      <a:r>
                        <a:rPr lang="en-US" dirty="0"/>
                        <a:t>10%</a:t>
                      </a:r>
                    </a:p>
                  </a:txBody>
                  <a:tcPr/>
                </a:tc>
                <a:tc>
                  <a:txBody>
                    <a:bodyPr/>
                    <a:lstStyle/>
                    <a:p>
                      <a:pPr algn="ctr"/>
                      <a:r>
                        <a:rPr lang="en-US" dirty="0"/>
                        <a:t>40%</a:t>
                      </a:r>
                    </a:p>
                  </a:txBody>
                  <a:tcPr/>
                </a:tc>
                <a:tc>
                  <a:txBody>
                    <a:bodyPr/>
                    <a:lstStyle/>
                    <a:p>
                      <a:pPr algn="ctr"/>
                      <a:r>
                        <a:rPr lang="en-US" dirty="0"/>
                        <a:t>10%</a:t>
                      </a:r>
                    </a:p>
                  </a:txBody>
                  <a:tcPr/>
                </a:tc>
                <a:extLst>
                  <a:ext uri="{0D108BD9-81ED-4DB2-BD59-A6C34878D82A}">
                    <a16:rowId xmlns:a16="http://schemas.microsoft.com/office/drawing/2014/main" val="3811892341"/>
                  </a:ext>
                </a:extLst>
              </a:tr>
            </a:tbl>
          </a:graphicData>
        </a:graphic>
      </p:graphicFrame>
    </p:spTree>
    <p:extLst>
      <p:ext uri="{BB962C8B-B14F-4D97-AF65-F5344CB8AC3E}">
        <p14:creationId xmlns:p14="http://schemas.microsoft.com/office/powerpoint/2010/main" val="82590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Conclusion</a:t>
            </a:r>
          </a:p>
        </p:txBody>
      </p:sp>
      <p:sp>
        <p:nvSpPr>
          <p:cNvPr id="5" name="Content Placeholder 2">
            <a:extLst>
              <a:ext uri="{FF2B5EF4-FFF2-40B4-BE49-F238E27FC236}">
                <a16:creationId xmlns:a16="http://schemas.microsoft.com/office/drawing/2014/main" id="{6B59FADB-434F-4B12-AA73-893F93FF5C2B}"/>
              </a:ext>
            </a:extLst>
          </p:cNvPr>
          <p:cNvSpPr>
            <a:spLocks noGrp="1"/>
          </p:cNvSpPr>
          <p:nvPr>
            <p:ph idx="1"/>
          </p:nvPr>
        </p:nvSpPr>
        <p:spPr>
          <a:xfrm>
            <a:off x="1055096" y="1895623"/>
            <a:ext cx="10058400" cy="3959942"/>
          </a:xfrm>
        </p:spPr>
        <p:txBody>
          <a:bodyPr>
            <a:normAutofit/>
          </a:bodyPr>
          <a:lstStyle/>
          <a:p>
            <a:pPr>
              <a:lnSpc>
                <a:spcPct val="150000"/>
              </a:lnSpc>
              <a:buClr>
                <a:schemeClr val="accent2"/>
              </a:buClr>
              <a:buFont typeface="Wingdings" panose="05000000000000000000" pitchFamily="2" charset="2"/>
              <a:buChar char="m"/>
            </a:pPr>
            <a:r>
              <a:rPr lang="en-US" sz="2200" dirty="0"/>
              <a:t>We had a great experience as a group doing the project. It was a great learning experience. </a:t>
            </a:r>
          </a:p>
          <a:p>
            <a:pPr>
              <a:lnSpc>
                <a:spcPct val="150000"/>
              </a:lnSpc>
              <a:buClr>
                <a:schemeClr val="accent2"/>
              </a:buClr>
              <a:buFont typeface="Wingdings" panose="05000000000000000000" pitchFamily="2" charset="2"/>
              <a:buChar char="m"/>
            </a:pPr>
            <a:r>
              <a:rPr lang="en-US" sz="2200" dirty="0"/>
              <a:t>We learnt working in group and coping with problems in group.</a:t>
            </a:r>
          </a:p>
          <a:p>
            <a:pPr>
              <a:lnSpc>
                <a:spcPct val="150000"/>
              </a:lnSpc>
              <a:buClr>
                <a:schemeClr val="accent2"/>
              </a:buClr>
              <a:buFont typeface="Wingdings" panose="05000000000000000000" pitchFamily="2" charset="2"/>
              <a:buChar char="m"/>
            </a:pPr>
            <a:r>
              <a:rPr lang="en-US" sz="2200" dirty="0"/>
              <a:t>We would like to thank our module teacher Er. </a:t>
            </a:r>
            <a:r>
              <a:rPr lang="en-US" sz="2200" dirty="0" err="1"/>
              <a:t>Isha</a:t>
            </a:r>
            <a:r>
              <a:rPr lang="en-US" sz="2200" dirty="0"/>
              <a:t> </a:t>
            </a:r>
            <a:r>
              <a:rPr lang="en-US" sz="2200" dirty="0" err="1"/>
              <a:t>Baral</a:t>
            </a:r>
            <a:r>
              <a:rPr lang="en-US" sz="2200" dirty="0"/>
              <a:t> for her kind cooperation through the process. </a:t>
            </a:r>
          </a:p>
        </p:txBody>
      </p:sp>
    </p:spTree>
    <p:extLst>
      <p:ext uri="{BB962C8B-B14F-4D97-AF65-F5344CB8AC3E}">
        <p14:creationId xmlns:p14="http://schemas.microsoft.com/office/powerpoint/2010/main" val="1070319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6800" y="350555"/>
            <a:ext cx="10058400" cy="914400"/>
          </a:xfrm>
          <a:ln>
            <a:solidFill>
              <a:schemeClr val="accent2"/>
            </a:solidFill>
          </a:ln>
        </p:spPr>
        <p:txBody>
          <a:bodyPr>
            <a:normAutofit/>
          </a:bodyPr>
          <a:lstStyle/>
          <a:p>
            <a:r>
              <a:rPr lang="en-US" sz="5000"/>
              <a:t>References</a:t>
            </a:r>
          </a:p>
        </p:txBody>
      </p:sp>
      <p:sp>
        <p:nvSpPr>
          <p:cNvPr id="5" name="Content Placeholder 2">
            <a:extLst>
              <a:ext uri="{FF2B5EF4-FFF2-40B4-BE49-F238E27FC236}">
                <a16:creationId xmlns:a16="http://schemas.microsoft.com/office/drawing/2014/main" id="{6B59FADB-434F-4B12-AA73-893F93FF5C2B}"/>
              </a:ext>
            </a:extLst>
          </p:cNvPr>
          <p:cNvSpPr>
            <a:spLocks noGrp="1"/>
          </p:cNvSpPr>
          <p:nvPr>
            <p:ph idx="1"/>
          </p:nvPr>
        </p:nvSpPr>
        <p:spPr>
          <a:xfrm>
            <a:off x="1055096" y="1895623"/>
            <a:ext cx="10058400" cy="4611822"/>
          </a:xfrm>
        </p:spPr>
        <p:txBody>
          <a:bodyPr>
            <a:normAutofit/>
          </a:bodyPr>
          <a:lstStyle/>
          <a:p>
            <a:pPr>
              <a:lnSpc>
                <a:spcPct val="150000"/>
              </a:lnSpc>
              <a:buClr>
                <a:srgbClr val="6C2016"/>
              </a:buClr>
              <a:buFont typeface="Wingdings" panose="05000000000000000000" pitchFamily="2" charset="2"/>
              <a:buChar char="m"/>
            </a:pPr>
            <a:r>
              <a:rPr lang="en-US" b="1" dirty="0"/>
              <a:t> </a:t>
            </a:r>
            <a:r>
              <a:rPr lang="en-US" b="1" i="1" dirty="0"/>
              <a:t>Hector Garcia-Molina, Jeffrey D. Ullman, Jennifer </a:t>
            </a:r>
            <a:r>
              <a:rPr lang="en-US" b="1" i="1" dirty="0" err="1"/>
              <a:t>Widom</a:t>
            </a:r>
            <a:r>
              <a:rPr lang="en-US" b="1" i="1" dirty="0"/>
              <a:t>: 2009,</a:t>
            </a:r>
          </a:p>
          <a:p>
            <a:pPr>
              <a:lnSpc>
                <a:spcPct val="150000"/>
              </a:lnSpc>
              <a:buClr>
                <a:srgbClr val="6C2016"/>
              </a:buClr>
              <a:buFont typeface="Wingdings" panose="05000000000000000000" pitchFamily="2" charset="2"/>
              <a:buChar char="m"/>
            </a:pPr>
            <a:r>
              <a:rPr lang="en-US" b="1" i="1" dirty="0"/>
              <a:t> Pearson Prentice Hall Database System the Complete Book. Pearson Prentice Hall: Available at: https://people.inf.elte.hu/miiqaai/elektroModulatorDva.pdf</a:t>
            </a:r>
          </a:p>
          <a:p>
            <a:pPr>
              <a:lnSpc>
                <a:spcPct val="150000"/>
              </a:lnSpc>
              <a:buClr>
                <a:srgbClr val="6C2016"/>
              </a:buClr>
              <a:buFont typeface="Wingdings" panose="05000000000000000000" pitchFamily="2" charset="2"/>
              <a:buChar char="m"/>
            </a:pPr>
            <a:r>
              <a:rPr lang="en-US" b="1" i="1" dirty="0"/>
              <a:t> Ben </a:t>
            </a:r>
            <a:r>
              <a:rPr lang="en-US" b="1" i="1" dirty="0" err="1"/>
              <a:t>Brumm</a:t>
            </a:r>
            <a:r>
              <a:rPr lang="en-US" b="1" i="1" dirty="0"/>
              <a:t>, Jun 23, 202I, Database Design for a Library Management System [Video] </a:t>
            </a:r>
            <a:r>
              <a:rPr lang="en-US" b="1" i="1" dirty="0">
                <a:hlinkClick r:id="rId3"/>
              </a:rPr>
              <a:t>https://youtu.be/yldrIdoXiYk</a:t>
            </a:r>
            <a:endParaRPr lang="en-US" b="1" i="1" dirty="0"/>
          </a:p>
          <a:p>
            <a:pPr>
              <a:lnSpc>
                <a:spcPct val="150000"/>
              </a:lnSpc>
              <a:buClr>
                <a:srgbClr val="6C2016"/>
              </a:buClr>
              <a:buFont typeface="Wingdings" panose="05000000000000000000" pitchFamily="2" charset="2"/>
              <a:buChar char="m"/>
            </a:pPr>
            <a:r>
              <a:rPr lang="en-US" b="1" i="1" dirty="0"/>
              <a:t> Paul Beynon-Davies, Third Edition, Database Systems.</a:t>
            </a:r>
          </a:p>
          <a:p>
            <a:pPr>
              <a:lnSpc>
                <a:spcPct val="150000"/>
              </a:lnSpc>
              <a:buClr>
                <a:srgbClr val="6C2016"/>
              </a:buClr>
              <a:buFont typeface="Wingdings" panose="05000000000000000000" pitchFamily="2" charset="2"/>
              <a:buChar char="m"/>
            </a:pPr>
            <a:r>
              <a:rPr lang="en-US" b="1" i="1" dirty="0"/>
              <a:t> Raghu </a:t>
            </a:r>
            <a:r>
              <a:rPr lang="en-US" b="1" i="1" dirty="0" err="1"/>
              <a:t>Ramakrislhanan</a:t>
            </a:r>
            <a:r>
              <a:rPr lang="en-US" b="1" i="1" dirty="0"/>
              <a:t> &amp; Johannes </a:t>
            </a:r>
            <a:r>
              <a:rPr lang="en-US" b="1" i="1" dirty="0" err="1"/>
              <a:t>Gehrke</a:t>
            </a:r>
            <a:r>
              <a:rPr lang="en-US" b="1" i="1" dirty="0"/>
              <a:t>. Database Management System, Second Edition.</a:t>
            </a:r>
          </a:p>
          <a:p>
            <a:pPr>
              <a:lnSpc>
                <a:spcPct val="150000"/>
              </a:lnSpc>
              <a:buClr>
                <a:schemeClr val="accent2"/>
              </a:buClr>
              <a:buFont typeface="Wingdings" panose="05000000000000000000" pitchFamily="2" charset="2"/>
              <a:buChar char="m"/>
            </a:pPr>
            <a:endParaRPr lang="en-US" sz="2200" dirty="0"/>
          </a:p>
        </p:txBody>
      </p:sp>
    </p:spTree>
    <p:extLst>
      <p:ext uri="{BB962C8B-B14F-4D97-AF65-F5344CB8AC3E}">
        <p14:creationId xmlns:p14="http://schemas.microsoft.com/office/powerpoint/2010/main" val="1983993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42FF-4DF4-481E-A606-45E5BFB2471E}"/>
              </a:ext>
            </a:extLst>
          </p:cNvPr>
          <p:cNvSpPr>
            <a:spLocks noGrp="1"/>
          </p:cNvSpPr>
          <p:nvPr>
            <p:ph type="ctrTitle"/>
          </p:nvPr>
        </p:nvSpPr>
        <p:spPr>
          <a:xfrm>
            <a:off x="1591733" y="1548579"/>
            <a:ext cx="9115596" cy="2713704"/>
          </a:xfrm>
        </p:spPr>
        <p:txBody>
          <a:bodyPr/>
          <a:lstStyle/>
          <a:p>
            <a:r>
              <a:rPr lang="en-US" sz="6000"/>
              <a:t>Thank you for your attention</a:t>
            </a:r>
          </a:p>
        </p:txBody>
      </p:sp>
    </p:spTree>
    <p:extLst>
      <p:ext uri="{BB962C8B-B14F-4D97-AF65-F5344CB8AC3E}">
        <p14:creationId xmlns:p14="http://schemas.microsoft.com/office/powerpoint/2010/main" val="313823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973394"/>
            <a:ext cx="10058400" cy="914400"/>
          </a:xfrm>
          <a:ln>
            <a:solidFill>
              <a:srgbClr val="80261A"/>
            </a:solidFill>
          </a:ln>
        </p:spPr>
        <p:txBody>
          <a:bodyPr>
            <a:normAutofit/>
          </a:bodyPr>
          <a:lstStyle/>
          <a:p>
            <a:r>
              <a:rPr lang="en-US"/>
              <a:t>Advantages of database and DBMS</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2300748"/>
            <a:ext cx="10058400" cy="3959942"/>
          </a:xfrm>
        </p:spPr>
        <p:txBody>
          <a:bodyPr/>
          <a:lstStyle/>
          <a:p>
            <a:pPr>
              <a:buClr>
                <a:srgbClr val="3F130D"/>
              </a:buClr>
              <a:buFont typeface="Wingdings" panose="05000000000000000000" pitchFamily="2" charset="2"/>
              <a:buChar char="m"/>
            </a:pPr>
            <a:r>
              <a:rPr lang="en-US" dirty="0"/>
              <a:t> </a:t>
            </a:r>
            <a:r>
              <a:rPr lang="en-US" sz="2200" b="1" dirty="0"/>
              <a:t>Easier Data Access</a:t>
            </a:r>
          </a:p>
          <a:p>
            <a:pPr>
              <a:buClr>
                <a:srgbClr val="3F130D"/>
              </a:buClr>
              <a:buFont typeface="Wingdings" panose="05000000000000000000" pitchFamily="2" charset="2"/>
              <a:buChar char="m"/>
            </a:pPr>
            <a:endParaRPr lang="en-US" sz="2200" b="1" dirty="0"/>
          </a:p>
          <a:p>
            <a:pPr>
              <a:buClr>
                <a:srgbClr val="3F130D"/>
              </a:buClr>
              <a:buFont typeface="Wingdings" panose="05000000000000000000" pitchFamily="2" charset="2"/>
              <a:buChar char="m"/>
            </a:pPr>
            <a:r>
              <a:rPr lang="en-US" sz="2200" b="1" dirty="0"/>
              <a:t> Improved Data Security</a:t>
            </a:r>
          </a:p>
          <a:p>
            <a:pPr>
              <a:buClr>
                <a:srgbClr val="3F130D"/>
              </a:buClr>
              <a:buFont typeface="Wingdings" panose="05000000000000000000" pitchFamily="2" charset="2"/>
              <a:buChar char="m"/>
            </a:pPr>
            <a:endParaRPr lang="en-US" sz="2200" b="1" dirty="0"/>
          </a:p>
          <a:p>
            <a:pPr>
              <a:buClr>
                <a:srgbClr val="3F130D"/>
              </a:buClr>
              <a:buFont typeface="Wingdings" panose="05000000000000000000" pitchFamily="2" charset="2"/>
              <a:buChar char="m"/>
            </a:pPr>
            <a:r>
              <a:rPr lang="en-US" sz="2200" b="1" dirty="0"/>
              <a:t> Limited Data Redundancy</a:t>
            </a:r>
          </a:p>
          <a:p>
            <a:pPr>
              <a:buClr>
                <a:srgbClr val="3F130D"/>
              </a:buClr>
              <a:buFont typeface="Wingdings" panose="05000000000000000000" pitchFamily="2" charset="2"/>
              <a:buChar char="m"/>
            </a:pPr>
            <a:endParaRPr lang="en-US" sz="2200" b="1" dirty="0"/>
          </a:p>
          <a:p>
            <a:pPr>
              <a:buClr>
                <a:srgbClr val="3F130D"/>
              </a:buClr>
              <a:buFont typeface="Wingdings" panose="05000000000000000000" pitchFamily="2" charset="2"/>
              <a:buChar char="m"/>
            </a:pPr>
            <a:r>
              <a:rPr lang="en-US" sz="2200" b="1" dirty="0"/>
              <a:t> Minimized Data Inconsistency</a:t>
            </a:r>
          </a:p>
        </p:txBody>
      </p:sp>
    </p:spTree>
    <p:extLst>
      <p:ext uri="{BB962C8B-B14F-4D97-AF65-F5344CB8AC3E}">
        <p14:creationId xmlns:p14="http://schemas.microsoft.com/office/powerpoint/2010/main" val="256138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chemeClr val="accent2"/>
            </a:solidFill>
          </a:ln>
        </p:spPr>
        <p:txBody>
          <a:bodyPr/>
          <a:lstStyle/>
          <a:p>
            <a:r>
              <a:rPr lang="en-US"/>
              <a:t>Business Rules</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1895623"/>
            <a:ext cx="10058400" cy="3959942"/>
          </a:xfrm>
        </p:spPr>
        <p:txBody>
          <a:bodyPr>
            <a:normAutofit fontScale="85000" lnSpcReduction="20000"/>
          </a:bodyPr>
          <a:lstStyle/>
          <a:p>
            <a:pPr>
              <a:lnSpc>
                <a:spcPct val="150000"/>
              </a:lnSpc>
              <a:buClr>
                <a:schemeClr val="accent2"/>
              </a:buClr>
              <a:buFont typeface="Wingdings" panose="05000000000000000000" pitchFamily="2" charset="2"/>
              <a:buChar char="m"/>
            </a:pPr>
            <a:r>
              <a:rPr lang="en-US" sz="2200" b="1" dirty="0"/>
              <a:t> The library won't lend some books, such as reference books, journals, etc. So, the students should be able to differentiate between the books which can be lent and which can’t.</a:t>
            </a:r>
          </a:p>
          <a:p>
            <a:pPr>
              <a:lnSpc>
                <a:spcPct val="150000"/>
              </a:lnSpc>
              <a:buClr>
                <a:schemeClr val="accent2"/>
              </a:buClr>
              <a:buFont typeface="Wingdings" panose="05000000000000000000" pitchFamily="2" charset="2"/>
              <a:buChar char="m"/>
            </a:pPr>
            <a:r>
              <a:rPr lang="en-US" sz="2200" b="1" dirty="0"/>
              <a:t> The books are tagged with assorted colors and for Lecturers, they are permitted to borrow green tagged books. They can return the book after an interval of one month.</a:t>
            </a:r>
          </a:p>
          <a:p>
            <a:pPr>
              <a:lnSpc>
                <a:spcPct val="150000"/>
              </a:lnSpc>
              <a:buClr>
                <a:schemeClr val="accent2"/>
              </a:buClr>
              <a:buFont typeface="Wingdings" panose="05000000000000000000" pitchFamily="2" charset="2"/>
              <a:buChar char="m"/>
            </a:pPr>
            <a:r>
              <a:rPr lang="en-US" sz="2200" b="1" dirty="0"/>
              <a:t> Students are permitted to lend a maximum of five books at a time.</a:t>
            </a:r>
          </a:p>
          <a:p>
            <a:pPr>
              <a:lnSpc>
                <a:spcPct val="150000"/>
              </a:lnSpc>
              <a:buClr>
                <a:schemeClr val="accent2"/>
              </a:buClr>
              <a:buFont typeface="Wingdings" panose="05000000000000000000" pitchFamily="2" charset="2"/>
              <a:buChar char="m"/>
            </a:pPr>
            <a:r>
              <a:rPr lang="en-US" sz="2200" b="1" dirty="0"/>
              <a:t> Students are reminded of their return date through an e-mail a day before the due date.</a:t>
            </a:r>
          </a:p>
          <a:p>
            <a:pPr marL="0" indent="0">
              <a:buClr>
                <a:srgbClr val="CA2D02"/>
              </a:buClr>
              <a:buNone/>
            </a:pPr>
            <a:endParaRPr lang="en-US" dirty="0"/>
          </a:p>
        </p:txBody>
      </p:sp>
    </p:spTree>
    <p:extLst>
      <p:ext uri="{BB962C8B-B14F-4D97-AF65-F5344CB8AC3E}">
        <p14:creationId xmlns:p14="http://schemas.microsoft.com/office/powerpoint/2010/main" val="284732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701135" y="656758"/>
            <a:ext cx="10058400" cy="2278171"/>
          </a:xfrm>
          <a:ln>
            <a:solidFill>
              <a:srgbClr val="80261A"/>
            </a:solidFill>
          </a:ln>
        </p:spPr>
        <p:txBody>
          <a:bodyPr>
            <a:normAutofit fontScale="90000"/>
          </a:bodyPr>
          <a:lstStyle/>
          <a:p>
            <a:r>
              <a:rPr lang="en-US" b="1" u="sng" dirty="0"/>
              <a:t>Normalization</a:t>
            </a:r>
            <a:br>
              <a:rPr lang="en-US" dirty="0"/>
            </a:br>
            <a:br>
              <a:rPr lang="en-US" dirty="0"/>
            </a:br>
            <a:r>
              <a:rPr lang="en-US" dirty="0"/>
              <a:t>Un Normal Form (UNF)</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420916" y="3237727"/>
            <a:ext cx="10058400" cy="3959942"/>
          </a:xfrm>
        </p:spPr>
        <p:txBody>
          <a:bodyPr/>
          <a:lstStyle/>
          <a:p>
            <a:pPr marL="0" indent="0">
              <a:lnSpc>
                <a:spcPct val="150000"/>
              </a:lnSpc>
              <a:buNone/>
            </a:pPr>
            <a:r>
              <a:rPr lang="en-US" sz="2400" dirty="0"/>
              <a:t>The data model where the relational model does not meet any of the conditions of normalization is UNF.</a:t>
            </a:r>
          </a:p>
          <a:p>
            <a:pPr marL="0" indent="0">
              <a:lnSpc>
                <a:spcPct val="150000"/>
              </a:lnSpc>
              <a:buNone/>
            </a:pPr>
            <a:r>
              <a:rPr lang="en-US" sz="2400" dirty="0"/>
              <a:t>Based on the case study let us take an example of Un Normal Form (UNF):</a:t>
            </a:r>
          </a:p>
          <a:p>
            <a:pPr marL="0" indent="0">
              <a:buClr>
                <a:srgbClr val="3F130D"/>
              </a:buClr>
              <a:buNone/>
            </a:pPr>
            <a:endParaRPr lang="en-US" sz="2200" dirty="0"/>
          </a:p>
        </p:txBody>
      </p:sp>
    </p:spTree>
    <p:extLst>
      <p:ext uri="{BB962C8B-B14F-4D97-AF65-F5344CB8AC3E}">
        <p14:creationId xmlns:p14="http://schemas.microsoft.com/office/powerpoint/2010/main" val="52103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Un Normal Form (UNF)</a:t>
            </a:r>
          </a:p>
        </p:txBody>
      </p:sp>
      <p:graphicFrame>
        <p:nvGraphicFramePr>
          <p:cNvPr id="10" name="Content Placeholder 9">
            <a:extLst>
              <a:ext uri="{FF2B5EF4-FFF2-40B4-BE49-F238E27FC236}">
                <a16:creationId xmlns:a16="http://schemas.microsoft.com/office/drawing/2014/main" id="{C03A2613-61BF-44D9-A9E4-6470F5BB6406}"/>
              </a:ext>
            </a:extLst>
          </p:cNvPr>
          <p:cNvGraphicFramePr>
            <a:graphicFrameLocks noGrp="1"/>
          </p:cNvGraphicFramePr>
          <p:nvPr>
            <p:ph idx="1"/>
            <p:extLst>
              <p:ext uri="{D42A27DB-BD31-4B8C-83A1-F6EECF244321}">
                <p14:modId xmlns:p14="http://schemas.microsoft.com/office/powerpoint/2010/main" val="368651220"/>
              </p:ext>
            </p:extLst>
          </p:nvPr>
        </p:nvGraphicFramePr>
        <p:xfrm>
          <a:off x="1069975" y="1715776"/>
          <a:ext cx="10058398" cy="3340785"/>
        </p:xfrm>
        <a:graphic>
          <a:graphicData uri="http://schemas.openxmlformats.org/drawingml/2006/table">
            <a:tbl>
              <a:tblPr firstRow="1" bandRow="1">
                <a:tableStyleId>{5C22544A-7EE6-4342-B048-85BDC9FD1C3A}</a:tableStyleId>
              </a:tblPr>
              <a:tblGrid>
                <a:gridCol w="2054225">
                  <a:extLst>
                    <a:ext uri="{9D8B030D-6E8A-4147-A177-3AD203B41FA5}">
                      <a16:colId xmlns:a16="http://schemas.microsoft.com/office/drawing/2014/main" val="3078531515"/>
                    </a:ext>
                  </a:extLst>
                </a:gridCol>
                <a:gridCol w="1085850">
                  <a:extLst>
                    <a:ext uri="{9D8B030D-6E8A-4147-A177-3AD203B41FA5}">
                      <a16:colId xmlns:a16="http://schemas.microsoft.com/office/drawing/2014/main" val="1197133541"/>
                    </a:ext>
                  </a:extLst>
                </a:gridCol>
                <a:gridCol w="1170667">
                  <a:extLst>
                    <a:ext uri="{9D8B030D-6E8A-4147-A177-3AD203B41FA5}">
                      <a16:colId xmlns:a16="http://schemas.microsoft.com/office/drawing/2014/main" val="2260966577"/>
                    </a:ext>
                  </a:extLst>
                </a:gridCol>
                <a:gridCol w="1436914">
                  <a:extLst>
                    <a:ext uri="{9D8B030D-6E8A-4147-A177-3AD203B41FA5}">
                      <a16:colId xmlns:a16="http://schemas.microsoft.com/office/drawing/2014/main" val="375437174"/>
                    </a:ext>
                  </a:extLst>
                </a:gridCol>
                <a:gridCol w="1436914">
                  <a:extLst>
                    <a:ext uri="{9D8B030D-6E8A-4147-A177-3AD203B41FA5}">
                      <a16:colId xmlns:a16="http://schemas.microsoft.com/office/drawing/2014/main" val="2717048645"/>
                    </a:ext>
                  </a:extLst>
                </a:gridCol>
                <a:gridCol w="1375230">
                  <a:extLst>
                    <a:ext uri="{9D8B030D-6E8A-4147-A177-3AD203B41FA5}">
                      <a16:colId xmlns:a16="http://schemas.microsoft.com/office/drawing/2014/main" val="286570399"/>
                    </a:ext>
                  </a:extLst>
                </a:gridCol>
                <a:gridCol w="1498598">
                  <a:extLst>
                    <a:ext uri="{9D8B030D-6E8A-4147-A177-3AD203B41FA5}">
                      <a16:colId xmlns:a16="http://schemas.microsoft.com/office/drawing/2014/main" val="1847706364"/>
                    </a:ext>
                  </a:extLst>
                </a:gridCol>
              </a:tblGrid>
              <a:tr h="668157">
                <a:tc>
                  <a:txBody>
                    <a:bodyPr/>
                    <a:lstStyle/>
                    <a:p>
                      <a:pPr algn="ctr"/>
                      <a:r>
                        <a:rPr lang="en-US" b="0"/>
                        <a:t>Student-ID</a:t>
                      </a:r>
                    </a:p>
                  </a:txBody>
                  <a:tcPr/>
                </a:tc>
                <a:tc>
                  <a:txBody>
                    <a:bodyPr/>
                    <a:lstStyle/>
                    <a:p>
                      <a:pPr algn="ctr"/>
                      <a:r>
                        <a:rPr lang="en-US" b="0"/>
                        <a:t>Name</a:t>
                      </a:r>
                    </a:p>
                  </a:txBody>
                  <a:tcPr/>
                </a:tc>
                <a:tc>
                  <a:txBody>
                    <a:bodyPr/>
                    <a:lstStyle/>
                    <a:p>
                      <a:pPr algn="ctr"/>
                      <a:r>
                        <a:rPr lang="en-US" b="0"/>
                        <a:t>Status</a:t>
                      </a:r>
                    </a:p>
                  </a:txBody>
                  <a:tcPr/>
                </a:tc>
                <a:tc>
                  <a:txBody>
                    <a:bodyPr/>
                    <a:lstStyle/>
                    <a:p>
                      <a:pPr algn="ctr"/>
                      <a:r>
                        <a:rPr lang="en-US" b="0"/>
                        <a:t>Address</a:t>
                      </a:r>
                    </a:p>
                  </a:txBody>
                  <a:tcPr/>
                </a:tc>
                <a:tc>
                  <a:txBody>
                    <a:bodyPr/>
                    <a:lstStyle/>
                    <a:p>
                      <a:pPr algn="ctr"/>
                      <a:r>
                        <a:rPr lang="en-US" b="0"/>
                        <a:t>Book</a:t>
                      </a:r>
                    </a:p>
                  </a:txBody>
                  <a:tcPr/>
                </a:tc>
                <a:tc>
                  <a:txBody>
                    <a:bodyPr/>
                    <a:lstStyle/>
                    <a:p>
                      <a:pPr algn="ctr"/>
                      <a:r>
                        <a:rPr lang="en-US" b="0"/>
                        <a:t>Publisher</a:t>
                      </a:r>
                    </a:p>
                  </a:txBody>
                  <a:tcPr/>
                </a:tc>
                <a:tc>
                  <a:txBody>
                    <a:bodyPr/>
                    <a:lstStyle/>
                    <a:p>
                      <a:pPr algn="ctr"/>
                      <a:r>
                        <a:rPr lang="en-US" b="0"/>
                        <a:t>Phone no:</a:t>
                      </a:r>
                    </a:p>
                  </a:txBody>
                  <a:tcPr/>
                </a:tc>
                <a:extLst>
                  <a:ext uri="{0D108BD9-81ED-4DB2-BD59-A6C34878D82A}">
                    <a16:rowId xmlns:a16="http://schemas.microsoft.com/office/drawing/2014/main" val="627090958"/>
                  </a:ext>
                </a:extLst>
              </a:tr>
              <a:tr h="668157">
                <a:tc>
                  <a:txBody>
                    <a:bodyPr/>
                    <a:lstStyle/>
                    <a:p>
                      <a:pPr algn="ctr"/>
                      <a:r>
                        <a:rPr lang="en-US"/>
                        <a:t>SushiUPA220085</a:t>
                      </a:r>
                    </a:p>
                  </a:txBody>
                  <a:tcPr/>
                </a:tc>
                <a:tc>
                  <a:txBody>
                    <a:bodyPr/>
                    <a:lstStyle/>
                    <a:p>
                      <a:pPr algn="ctr"/>
                      <a:r>
                        <a:rPr lang="en-US"/>
                        <a:t>Sushi</a:t>
                      </a:r>
                    </a:p>
                  </a:txBody>
                  <a:tcPr/>
                </a:tc>
                <a:tc>
                  <a:txBody>
                    <a:bodyPr/>
                    <a:lstStyle/>
                    <a:p>
                      <a:pPr algn="ctr"/>
                      <a:r>
                        <a:rPr lang="en-US"/>
                        <a:t>BE</a:t>
                      </a:r>
                    </a:p>
                  </a:txBody>
                  <a:tcPr/>
                </a:tc>
                <a:tc>
                  <a:txBody>
                    <a:bodyPr/>
                    <a:lstStyle/>
                    <a:p>
                      <a:pPr algn="ctr"/>
                      <a:r>
                        <a:rPr lang="en-US"/>
                        <a:t>Kathmandu</a:t>
                      </a:r>
                    </a:p>
                  </a:txBody>
                  <a:tcPr/>
                </a:tc>
                <a:tc>
                  <a:txBody>
                    <a:bodyPr/>
                    <a:lstStyle/>
                    <a:p>
                      <a:pPr algn="ctr"/>
                      <a:r>
                        <a:rPr lang="en-US"/>
                        <a:t>Quantum+</a:t>
                      </a:r>
                    </a:p>
                  </a:txBody>
                  <a:tcPr/>
                </a:tc>
                <a:tc>
                  <a:txBody>
                    <a:bodyPr/>
                    <a:lstStyle/>
                    <a:p>
                      <a:pPr algn="ctr"/>
                      <a:r>
                        <a:rPr lang="en-US"/>
                        <a:t>ABC</a:t>
                      </a:r>
                    </a:p>
                  </a:txBody>
                  <a:tcPr/>
                </a:tc>
                <a:tc>
                  <a:txBody>
                    <a:bodyPr/>
                    <a:lstStyle/>
                    <a:p>
                      <a:pPr algn="ctr"/>
                      <a:r>
                        <a:rPr lang="en-US" sz="1800" kern="1200">
                          <a:solidFill>
                            <a:schemeClr val="dk1"/>
                          </a:solidFill>
                          <a:effectLst/>
                          <a:latin typeface="+mn-lt"/>
                          <a:ea typeface="+mn-ea"/>
                          <a:cs typeface="+mn-cs"/>
                        </a:rPr>
                        <a:t>9856008722</a:t>
                      </a:r>
                      <a:endParaRPr lang="en-US"/>
                    </a:p>
                  </a:txBody>
                  <a:tcPr/>
                </a:tc>
                <a:extLst>
                  <a:ext uri="{0D108BD9-81ED-4DB2-BD59-A6C34878D82A}">
                    <a16:rowId xmlns:a16="http://schemas.microsoft.com/office/drawing/2014/main" val="673275053"/>
                  </a:ext>
                </a:extLst>
              </a:tr>
              <a:tr h="668157">
                <a:tc>
                  <a:txBody>
                    <a:bodyPr/>
                    <a:lstStyle/>
                    <a:p>
                      <a:pPr algn="ctr"/>
                      <a:r>
                        <a:rPr lang="en-US"/>
                        <a:t>BikashUPA220016</a:t>
                      </a:r>
                    </a:p>
                  </a:txBody>
                  <a:tcPr/>
                </a:tc>
                <a:tc>
                  <a:txBody>
                    <a:bodyPr/>
                    <a:lstStyle/>
                    <a:p>
                      <a:pPr algn="ctr"/>
                      <a:r>
                        <a:rPr lang="en-US"/>
                        <a:t>Bikash</a:t>
                      </a:r>
                    </a:p>
                  </a:txBody>
                  <a:tcPr/>
                </a:tc>
                <a:tc>
                  <a:txBody>
                    <a:bodyPr/>
                    <a:lstStyle/>
                    <a:p>
                      <a:pPr algn="ctr"/>
                      <a:r>
                        <a:rPr lang="en-US"/>
                        <a:t>MD</a:t>
                      </a:r>
                    </a:p>
                  </a:txBody>
                  <a:tcPr/>
                </a:tc>
                <a:tc>
                  <a:txBody>
                    <a:bodyPr/>
                    <a:lstStyle/>
                    <a:p>
                      <a:pPr algn="ctr"/>
                      <a:r>
                        <a:rPr lang="en-US"/>
                        <a:t>Paris</a:t>
                      </a:r>
                    </a:p>
                  </a:txBody>
                  <a:tcPr/>
                </a:tc>
                <a:tc>
                  <a:txBody>
                    <a:bodyPr/>
                    <a:lstStyle/>
                    <a:p>
                      <a:pPr algn="ctr"/>
                      <a:r>
                        <a:rPr lang="en-US"/>
                        <a:t>Nuclear</a:t>
                      </a:r>
                    </a:p>
                  </a:txBody>
                  <a:tcPr/>
                </a:tc>
                <a:tc>
                  <a:txBody>
                    <a:bodyPr/>
                    <a:lstStyle/>
                    <a:p>
                      <a:pPr algn="ctr"/>
                      <a:r>
                        <a:rPr lang="en-US"/>
                        <a:t>JPT</a:t>
                      </a:r>
                    </a:p>
                  </a:txBody>
                  <a:tcPr/>
                </a:tc>
                <a:tc>
                  <a:txBody>
                    <a:bodyPr/>
                    <a:lstStyle/>
                    <a:p>
                      <a:pPr algn="ctr"/>
                      <a:r>
                        <a:rPr lang="en-US"/>
                        <a:t>9865523471</a:t>
                      </a:r>
                    </a:p>
                  </a:txBody>
                  <a:tcPr/>
                </a:tc>
                <a:extLst>
                  <a:ext uri="{0D108BD9-81ED-4DB2-BD59-A6C34878D82A}">
                    <a16:rowId xmlns:a16="http://schemas.microsoft.com/office/drawing/2014/main" val="4196927413"/>
                  </a:ext>
                </a:extLst>
              </a:tr>
              <a:tr h="668157">
                <a:tc>
                  <a:txBody>
                    <a:bodyPr/>
                    <a:lstStyle/>
                    <a:p>
                      <a:pPr algn="ctr"/>
                      <a:r>
                        <a:rPr lang="en-US"/>
                        <a:t>IsaiahUPA220025</a:t>
                      </a:r>
                    </a:p>
                  </a:txBody>
                  <a:tcPr/>
                </a:tc>
                <a:tc>
                  <a:txBody>
                    <a:bodyPr/>
                    <a:lstStyle/>
                    <a:p>
                      <a:pPr algn="ctr"/>
                      <a:r>
                        <a:rPr lang="en-US"/>
                        <a:t>Isaiah</a:t>
                      </a:r>
                    </a:p>
                  </a:txBody>
                  <a:tcPr/>
                </a:tc>
                <a:tc>
                  <a:txBody>
                    <a:bodyPr/>
                    <a:lstStyle/>
                    <a:p>
                      <a:pPr algn="ctr"/>
                      <a:r>
                        <a:rPr lang="en-US"/>
                        <a:t>BE</a:t>
                      </a:r>
                    </a:p>
                  </a:txBody>
                  <a:tcPr/>
                </a:tc>
                <a:tc>
                  <a:txBody>
                    <a:bodyPr/>
                    <a:lstStyle/>
                    <a:p>
                      <a:pPr algn="ctr"/>
                      <a:r>
                        <a:rPr lang="en-US"/>
                        <a:t>Beijing</a:t>
                      </a:r>
                    </a:p>
                  </a:txBody>
                  <a:tcPr/>
                </a:tc>
                <a:tc>
                  <a:txBody>
                    <a:bodyPr/>
                    <a:lstStyle/>
                    <a:p>
                      <a:pPr algn="ctr"/>
                      <a:r>
                        <a:rPr lang="en-US"/>
                        <a:t>Business+</a:t>
                      </a:r>
                    </a:p>
                  </a:txBody>
                  <a:tcPr/>
                </a:tc>
                <a:tc>
                  <a:txBody>
                    <a:bodyPr/>
                    <a:lstStyle/>
                    <a:p>
                      <a:pPr algn="ctr"/>
                      <a:r>
                        <a:rPr lang="en-US"/>
                        <a:t>BMW</a:t>
                      </a:r>
                    </a:p>
                  </a:txBody>
                  <a:tcPr/>
                </a:tc>
                <a:tc>
                  <a:txBody>
                    <a:bodyPr/>
                    <a:lstStyle/>
                    <a:p>
                      <a:pPr algn="ctr"/>
                      <a:r>
                        <a:rPr lang="en-US"/>
                        <a:t>9875268210</a:t>
                      </a:r>
                    </a:p>
                  </a:txBody>
                  <a:tcPr/>
                </a:tc>
                <a:extLst>
                  <a:ext uri="{0D108BD9-81ED-4DB2-BD59-A6C34878D82A}">
                    <a16:rowId xmlns:a16="http://schemas.microsoft.com/office/drawing/2014/main" val="2850345755"/>
                  </a:ext>
                </a:extLst>
              </a:tr>
              <a:tr h="668157">
                <a:tc>
                  <a:txBody>
                    <a:bodyPr/>
                    <a:lstStyle/>
                    <a:p>
                      <a:pPr algn="ctr"/>
                      <a:r>
                        <a:rPr lang="en-US" sz="1800" kern="1200">
                          <a:solidFill>
                            <a:schemeClr val="dk1"/>
                          </a:solidFill>
                          <a:effectLst/>
                          <a:latin typeface="+mn-lt"/>
                          <a:ea typeface="+mn-ea"/>
                          <a:cs typeface="+mn-cs"/>
                        </a:rPr>
                        <a:t>SacarUPA220025</a:t>
                      </a:r>
                      <a:endParaRPr lang="en-US"/>
                    </a:p>
                  </a:txBody>
                  <a:tcPr/>
                </a:tc>
                <a:tc>
                  <a:txBody>
                    <a:bodyPr/>
                    <a:lstStyle/>
                    <a:p>
                      <a:pPr algn="ctr"/>
                      <a:r>
                        <a:rPr lang="en-US" err="1"/>
                        <a:t>Sacar</a:t>
                      </a:r>
                      <a:endParaRPr lang="en-US"/>
                    </a:p>
                  </a:txBody>
                  <a:tcPr/>
                </a:tc>
                <a:tc>
                  <a:txBody>
                    <a:bodyPr/>
                    <a:lstStyle/>
                    <a:p>
                      <a:pPr algn="ctr"/>
                      <a:r>
                        <a:rPr lang="en-US"/>
                        <a:t>PHO</a:t>
                      </a:r>
                    </a:p>
                  </a:txBody>
                  <a:tcPr/>
                </a:tc>
                <a:tc>
                  <a:txBody>
                    <a:bodyPr/>
                    <a:lstStyle/>
                    <a:p>
                      <a:pPr algn="ctr"/>
                      <a:r>
                        <a:rPr lang="en-US"/>
                        <a:t>Delhi</a:t>
                      </a:r>
                    </a:p>
                  </a:txBody>
                  <a:tcPr/>
                </a:tc>
                <a:tc>
                  <a:txBody>
                    <a:bodyPr/>
                    <a:lstStyle/>
                    <a:p>
                      <a:pPr algn="ctr"/>
                      <a:r>
                        <a:rPr lang="en-US"/>
                        <a:t>All </a:t>
                      </a:r>
                      <a:r>
                        <a:rPr lang="en-US" err="1"/>
                        <a:t>inc</a:t>
                      </a:r>
                      <a:endParaRPr lang="en-US"/>
                    </a:p>
                  </a:txBody>
                  <a:tcPr/>
                </a:tc>
                <a:tc>
                  <a:txBody>
                    <a:bodyPr/>
                    <a:lstStyle/>
                    <a:p>
                      <a:pPr algn="ctr"/>
                      <a:r>
                        <a:rPr lang="en-US"/>
                        <a:t>JMC</a:t>
                      </a:r>
                    </a:p>
                  </a:txBody>
                  <a:tcPr/>
                </a:tc>
                <a:tc>
                  <a:txBody>
                    <a:bodyPr/>
                    <a:lstStyle/>
                    <a:p>
                      <a:r>
                        <a:rPr lang="en-US" sz="1800" kern="1200">
                          <a:solidFill>
                            <a:schemeClr val="dk1"/>
                          </a:solidFill>
                          <a:effectLst/>
                          <a:latin typeface="+mn-lt"/>
                          <a:ea typeface="+mn-ea"/>
                          <a:cs typeface="+mn-cs"/>
                        </a:rPr>
                        <a:t>9988712956,</a:t>
                      </a:r>
                    </a:p>
                    <a:p>
                      <a:r>
                        <a:rPr lang="en-US" sz="1800" kern="1200">
                          <a:solidFill>
                            <a:schemeClr val="dk1"/>
                          </a:solidFill>
                          <a:effectLst/>
                          <a:latin typeface="+mn-lt"/>
                          <a:ea typeface="+mn-ea"/>
                          <a:cs typeface="+mn-cs"/>
                        </a:rPr>
                        <a:t>9866502144</a:t>
                      </a:r>
                      <a:endParaRPr lang="en-US"/>
                    </a:p>
                  </a:txBody>
                  <a:tcPr/>
                </a:tc>
                <a:extLst>
                  <a:ext uri="{0D108BD9-81ED-4DB2-BD59-A6C34878D82A}">
                    <a16:rowId xmlns:a16="http://schemas.microsoft.com/office/drawing/2014/main" val="502708266"/>
                  </a:ext>
                </a:extLst>
              </a:tr>
            </a:tbl>
          </a:graphicData>
        </a:graphic>
      </p:graphicFrame>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9848" y="5289668"/>
            <a:ext cx="10058400" cy="91440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50000"/>
              </a:lnSpc>
              <a:buNone/>
            </a:pPr>
            <a:r>
              <a:rPr lang="en-US" sz="2100" b="1" dirty="0"/>
              <a:t>Un Normal Form is illustrated in the above table having values in same row consisting of varying attributes. It can be further normalized as it results in issues like repetition of data</a:t>
            </a:r>
            <a:r>
              <a:rPr lang="en-US" sz="2100" dirty="0"/>
              <a:t>.</a:t>
            </a:r>
          </a:p>
          <a:p>
            <a:pPr marL="0" indent="0">
              <a:buClr>
                <a:srgbClr val="3F130D"/>
              </a:buClr>
              <a:buFont typeface="Wingdings" pitchFamily="2" charset="2"/>
              <a:buNone/>
            </a:pPr>
            <a:endParaRPr lang="en-US" sz="2200" dirty="0"/>
          </a:p>
        </p:txBody>
      </p:sp>
    </p:spTree>
    <p:extLst>
      <p:ext uri="{BB962C8B-B14F-4D97-AF65-F5344CB8AC3E}">
        <p14:creationId xmlns:p14="http://schemas.microsoft.com/office/powerpoint/2010/main" val="50398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First Normal Form (1NF)</a:t>
            </a:r>
          </a:p>
        </p:txBody>
      </p:sp>
      <p:sp>
        <p:nvSpPr>
          <p:cNvPr id="3" name="Content Placeholder 2">
            <a:extLst>
              <a:ext uri="{FF2B5EF4-FFF2-40B4-BE49-F238E27FC236}">
                <a16:creationId xmlns:a16="http://schemas.microsoft.com/office/drawing/2014/main" id="{EBD28F7F-3763-4B69-A2DC-68AB9479D609}"/>
              </a:ext>
            </a:extLst>
          </p:cNvPr>
          <p:cNvSpPr>
            <a:spLocks noGrp="1"/>
          </p:cNvSpPr>
          <p:nvPr>
            <p:ph idx="1"/>
          </p:nvPr>
        </p:nvSpPr>
        <p:spPr>
          <a:xfrm>
            <a:off x="1055096" y="1895623"/>
            <a:ext cx="10058400" cy="3959942"/>
          </a:xfrm>
        </p:spPr>
        <p:txBody>
          <a:bodyPr/>
          <a:lstStyle/>
          <a:p>
            <a:pPr marL="0" indent="0">
              <a:lnSpc>
                <a:spcPct val="150000"/>
              </a:lnSpc>
              <a:buNone/>
            </a:pPr>
            <a:r>
              <a:rPr lang="en-US" sz="2200" b="1" dirty="0"/>
              <a:t>Certain settings should be followed to perform the first normal form that are enlisted below:</a:t>
            </a:r>
          </a:p>
          <a:p>
            <a:pPr>
              <a:lnSpc>
                <a:spcPct val="150000"/>
              </a:lnSpc>
              <a:buClr>
                <a:srgbClr val="87281B"/>
              </a:buClr>
              <a:buFont typeface="Wingdings" panose="05000000000000000000" pitchFamily="2" charset="2"/>
              <a:buChar char="m"/>
            </a:pPr>
            <a:r>
              <a:rPr lang="en-US" b="1" dirty="0"/>
              <a:t> Each cell should be single valued i.e. atomic. </a:t>
            </a:r>
          </a:p>
          <a:p>
            <a:pPr>
              <a:lnSpc>
                <a:spcPct val="150000"/>
              </a:lnSpc>
              <a:buClr>
                <a:srgbClr val="87281B"/>
              </a:buClr>
              <a:buFont typeface="Wingdings" panose="05000000000000000000" pitchFamily="2" charset="2"/>
              <a:buChar char="m"/>
            </a:pPr>
            <a:r>
              <a:rPr lang="en-US" b="1" dirty="0"/>
              <a:t> Duplicate rows are avoided in the table.</a:t>
            </a:r>
          </a:p>
          <a:p>
            <a:pPr>
              <a:lnSpc>
                <a:spcPct val="150000"/>
              </a:lnSpc>
              <a:buClr>
                <a:srgbClr val="87281B"/>
              </a:buClr>
              <a:buFont typeface="Wingdings" panose="05000000000000000000" pitchFamily="2" charset="2"/>
              <a:buChar char="m"/>
            </a:pPr>
            <a:r>
              <a:rPr lang="en-US" b="1" dirty="0"/>
              <a:t> Arrays are not repeated.</a:t>
            </a:r>
          </a:p>
          <a:p>
            <a:pPr marL="0" indent="0">
              <a:lnSpc>
                <a:spcPct val="150000"/>
              </a:lnSpc>
              <a:buNone/>
            </a:pPr>
            <a:r>
              <a:rPr lang="en-US" sz="2200" b="1" dirty="0"/>
              <a:t>Therefore, the 1NF table is created on the basis of above settings:</a:t>
            </a:r>
          </a:p>
          <a:p>
            <a:pPr marL="0" indent="0">
              <a:lnSpc>
                <a:spcPct val="150000"/>
              </a:lnSpc>
              <a:buNone/>
            </a:pPr>
            <a:endParaRPr lang="en-US" sz="2200" dirty="0"/>
          </a:p>
          <a:p>
            <a:pPr marL="0" indent="0">
              <a:buClr>
                <a:srgbClr val="3F130D"/>
              </a:buClr>
              <a:buNone/>
            </a:pPr>
            <a:endParaRPr lang="en-US" sz="2200" dirty="0"/>
          </a:p>
        </p:txBody>
      </p:sp>
    </p:spTree>
    <p:extLst>
      <p:ext uri="{BB962C8B-B14F-4D97-AF65-F5344CB8AC3E}">
        <p14:creationId xmlns:p14="http://schemas.microsoft.com/office/powerpoint/2010/main" val="3617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EEF-3605-4716-8596-B95F6FE50E73}"/>
              </a:ext>
            </a:extLst>
          </p:cNvPr>
          <p:cNvSpPr>
            <a:spLocks noGrp="1"/>
          </p:cNvSpPr>
          <p:nvPr>
            <p:ph type="title"/>
          </p:nvPr>
        </p:nvSpPr>
        <p:spPr>
          <a:xfrm>
            <a:off x="1069848" y="568269"/>
            <a:ext cx="10058400" cy="914400"/>
          </a:xfrm>
          <a:ln>
            <a:solidFill>
              <a:srgbClr val="80261A"/>
            </a:solidFill>
          </a:ln>
        </p:spPr>
        <p:txBody>
          <a:bodyPr>
            <a:normAutofit/>
          </a:bodyPr>
          <a:lstStyle/>
          <a:p>
            <a:r>
              <a:rPr lang="en-US"/>
              <a:t>First Normal Form (1NF)</a:t>
            </a:r>
          </a:p>
        </p:txBody>
      </p:sp>
      <p:graphicFrame>
        <p:nvGraphicFramePr>
          <p:cNvPr id="10" name="Content Placeholder 9">
            <a:extLst>
              <a:ext uri="{FF2B5EF4-FFF2-40B4-BE49-F238E27FC236}">
                <a16:creationId xmlns:a16="http://schemas.microsoft.com/office/drawing/2014/main" id="{C03A2613-61BF-44D9-A9E4-6470F5BB6406}"/>
              </a:ext>
            </a:extLst>
          </p:cNvPr>
          <p:cNvGraphicFramePr>
            <a:graphicFrameLocks noGrp="1"/>
          </p:cNvGraphicFramePr>
          <p:nvPr>
            <p:ph idx="1"/>
            <p:extLst>
              <p:ext uri="{D42A27DB-BD31-4B8C-83A1-F6EECF244321}">
                <p14:modId xmlns:p14="http://schemas.microsoft.com/office/powerpoint/2010/main" val="2977535681"/>
              </p:ext>
            </p:extLst>
          </p:nvPr>
        </p:nvGraphicFramePr>
        <p:xfrm>
          <a:off x="1069975" y="1715776"/>
          <a:ext cx="10058398" cy="4008942"/>
        </p:xfrm>
        <a:graphic>
          <a:graphicData uri="http://schemas.openxmlformats.org/drawingml/2006/table">
            <a:tbl>
              <a:tblPr firstRow="1" bandRow="1">
                <a:tableStyleId>{5C22544A-7EE6-4342-B048-85BDC9FD1C3A}</a:tableStyleId>
              </a:tblPr>
              <a:tblGrid>
                <a:gridCol w="2054225">
                  <a:extLst>
                    <a:ext uri="{9D8B030D-6E8A-4147-A177-3AD203B41FA5}">
                      <a16:colId xmlns:a16="http://schemas.microsoft.com/office/drawing/2014/main" val="3078531515"/>
                    </a:ext>
                  </a:extLst>
                </a:gridCol>
                <a:gridCol w="1085850">
                  <a:extLst>
                    <a:ext uri="{9D8B030D-6E8A-4147-A177-3AD203B41FA5}">
                      <a16:colId xmlns:a16="http://schemas.microsoft.com/office/drawing/2014/main" val="1197133541"/>
                    </a:ext>
                  </a:extLst>
                </a:gridCol>
                <a:gridCol w="1170667">
                  <a:extLst>
                    <a:ext uri="{9D8B030D-6E8A-4147-A177-3AD203B41FA5}">
                      <a16:colId xmlns:a16="http://schemas.microsoft.com/office/drawing/2014/main" val="2260966577"/>
                    </a:ext>
                  </a:extLst>
                </a:gridCol>
                <a:gridCol w="1436914">
                  <a:extLst>
                    <a:ext uri="{9D8B030D-6E8A-4147-A177-3AD203B41FA5}">
                      <a16:colId xmlns:a16="http://schemas.microsoft.com/office/drawing/2014/main" val="375437174"/>
                    </a:ext>
                  </a:extLst>
                </a:gridCol>
                <a:gridCol w="1436914">
                  <a:extLst>
                    <a:ext uri="{9D8B030D-6E8A-4147-A177-3AD203B41FA5}">
                      <a16:colId xmlns:a16="http://schemas.microsoft.com/office/drawing/2014/main" val="2717048645"/>
                    </a:ext>
                  </a:extLst>
                </a:gridCol>
                <a:gridCol w="1375230">
                  <a:extLst>
                    <a:ext uri="{9D8B030D-6E8A-4147-A177-3AD203B41FA5}">
                      <a16:colId xmlns:a16="http://schemas.microsoft.com/office/drawing/2014/main" val="286570399"/>
                    </a:ext>
                  </a:extLst>
                </a:gridCol>
                <a:gridCol w="1498598">
                  <a:extLst>
                    <a:ext uri="{9D8B030D-6E8A-4147-A177-3AD203B41FA5}">
                      <a16:colId xmlns:a16="http://schemas.microsoft.com/office/drawing/2014/main" val="1847706364"/>
                    </a:ext>
                  </a:extLst>
                </a:gridCol>
              </a:tblGrid>
              <a:tr h="668157">
                <a:tc>
                  <a:txBody>
                    <a:bodyPr/>
                    <a:lstStyle/>
                    <a:p>
                      <a:pPr algn="ctr"/>
                      <a:r>
                        <a:rPr lang="en-US"/>
                        <a:t>Student-ID</a:t>
                      </a:r>
                    </a:p>
                  </a:txBody>
                  <a:tcPr/>
                </a:tc>
                <a:tc>
                  <a:txBody>
                    <a:bodyPr/>
                    <a:lstStyle/>
                    <a:p>
                      <a:pPr algn="ctr"/>
                      <a:r>
                        <a:rPr lang="en-US"/>
                        <a:t>Name</a:t>
                      </a:r>
                    </a:p>
                  </a:txBody>
                  <a:tcPr/>
                </a:tc>
                <a:tc>
                  <a:txBody>
                    <a:bodyPr/>
                    <a:lstStyle/>
                    <a:p>
                      <a:pPr algn="ctr"/>
                      <a:r>
                        <a:rPr lang="en-US"/>
                        <a:t>Status</a:t>
                      </a:r>
                    </a:p>
                  </a:txBody>
                  <a:tcPr/>
                </a:tc>
                <a:tc>
                  <a:txBody>
                    <a:bodyPr/>
                    <a:lstStyle/>
                    <a:p>
                      <a:pPr algn="ctr"/>
                      <a:r>
                        <a:rPr lang="en-US"/>
                        <a:t>Address</a:t>
                      </a:r>
                    </a:p>
                  </a:txBody>
                  <a:tcPr/>
                </a:tc>
                <a:tc>
                  <a:txBody>
                    <a:bodyPr/>
                    <a:lstStyle/>
                    <a:p>
                      <a:pPr algn="ctr"/>
                      <a:r>
                        <a:rPr lang="en-US"/>
                        <a:t>Book</a:t>
                      </a:r>
                    </a:p>
                  </a:txBody>
                  <a:tcPr/>
                </a:tc>
                <a:tc>
                  <a:txBody>
                    <a:bodyPr/>
                    <a:lstStyle/>
                    <a:p>
                      <a:pPr algn="ctr"/>
                      <a:r>
                        <a:rPr lang="en-US"/>
                        <a:t>Publisher</a:t>
                      </a:r>
                    </a:p>
                  </a:txBody>
                  <a:tcPr/>
                </a:tc>
                <a:tc>
                  <a:txBody>
                    <a:bodyPr/>
                    <a:lstStyle/>
                    <a:p>
                      <a:pPr algn="ctr"/>
                      <a:r>
                        <a:rPr lang="en-US"/>
                        <a:t>Phone no:</a:t>
                      </a:r>
                    </a:p>
                  </a:txBody>
                  <a:tcPr/>
                </a:tc>
                <a:extLst>
                  <a:ext uri="{0D108BD9-81ED-4DB2-BD59-A6C34878D82A}">
                    <a16:rowId xmlns:a16="http://schemas.microsoft.com/office/drawing/2014/main" val="627090958"/>
                  </a:ext>
                </a:extLst>
              </a:tr>
              <a:tr h="668157">
                <a:tc>
                  <a:txBody>
                    <a:bodyPr/>
                    <a:lstStyle/>
                    <a:p>
                      <a:pPr algn="ctr"/>
                      <a:r>
                        <a:rPr lang="en-US"/>
                        <a:t>SushiUPA220085</a:t>
                      </a:r>
                    </a:p>
                  </a:txBody>
                  <a:tcPr/>
                </a:tc>
                <a:tc>
                  <a:txBody>
                    <a:bodyPr/>
                    <a:lstStyle/>
                    <a:p>
                      <a:pPr algn="ctr"/>
                      <a:r>
                        <a:rPr lang="en-US"/>
                        <a:t>Sushi</a:t>
                      </a:r>
                    </a:p>
                  </a:txBody>
                  <a:tcPr/>
                </a:tc>
                <a:tc>
                  <a:txBody>
                    <a:bodyPr/>
                    <a:lstStyle/>
                    <a:p>
                      <a:pPr algn="ctr"/>
                      <a:r>
                        <a:rPr lang="en-US"/>
                        <a:t>BE</a:t>
                      </a:r>
                    </a:p>
                  </a:txBody>
                  <a:tcPr/>
                </a:tc>
                <a:tc>
                  <a:txBody>
                    <a:bodyPr/>
                    <a:lstStyle/>
                    <a:p>
                      <a:pPr algn="ctr"/>
                      <a:r>
                        <a:rPr lang="en-US"/>
                        <a:t>Kathmandu</a:t>
                      </a:r>
                    </a:p>
                  </a:txBody>
                  <a:tcPr/>
                </a:tc>
                <a:tc>
                  <a:txBody>
                    <a:bodyPr/>
                    <a:lstStyle/>
                    <a:p>
                      <a:pPr algn="ctr"/>
                      <a:r>
                        <a:rPr lang="en-US"/>
                        <a:t>Quantum+</a:t>
                      </a:r>
                    </a:p>
                  </a:txBody>
                  <a:tcPr/>
                </a:tc>
                <a:tc>
                  <a:txBody>
                    <a:bodyPr/>
                    <a:lstStyle/>
                    <a:p>
                      <a:pPr algn="ctr"/>
                      <a:r>
                        <a:rPr lang="en-US"/>
                        <a:t>ABC</a:t>
                      </a:r>
                    </a:p>
                  </a:txBody>
                  <a:tcPr/>
                </a:tc>
                <a:tc>
                  <a:txBody>
                    <a:bodyPr/>
                    <a:lstStyle/>
                    <a:p>
                      <a:pPr algn="ctr"/>
                      <a:r>
                        <a:rPr lang="en-US"/>
                        <a:t>9856008722</a:t>
                      </a:r>
                    </a:p>
                  </a:txBody>
                  <a:tcPr/>
                </a:tc>
                <a:extLst>
                  <a:ext uri="{0D108BD9-81ED-4DB2-BD59-A6C34878D82A}">
                    <a16:rowId xmlns:a16="http://schemas.microsoft.com/office/drawing/2014/main" val="673275053"/>
                  </a:ext>
                </a:extLst>
              </a:tr>
              <a:tr h="668157">
                <a:tc>
                  <a:txBody>
                    <a:bodyPr/>
                    <a:lstStyle/>
                    <a:p>
                      <a:pPr algn="ctr"/>
                      <a:r>
                        <a:rPr lang="en-US"/>
                        <a:t>BikashUPA220016</a:t>
                      </a:r>
                    </a:p>
                  </a:txBody>
                  <a:tcPr/>
                </a:tc>
                <a:tc>
                  <a:txBody>
                    <a:bodyPr/>
                    <a:lstStyle/>
                    <a:p>
                      <a:pPr algn="ctr"/>
                      <a:r>
                        <a:rPr lang="en-US"/>
                        <a:t>Bikash</a:t>
                      </a:r>
                    </a:p>
                  </a:txBody>
                  <a:tcPr/>
                </a:tc>
                <a:tc>
                  <a:txBody>
                    <a:bodyPr/>
                    <a:lstStyle/>
                    <a:p>
                      <a:pPr algn="ctr"/>
                      <a:r>
                        <a:rPr lang="en-US"/>
                        <a:t>MD</a:t>
                      </a:r>
                    </a:p>
                  </a:txBody>
                  <a:tcPr/>
                </a:tc>
                <a:tc>
                  <a:txBody>
                    <a:bodyPr/>
                    <a:lstStyle/>
                    <a:p>
                      <a:pPr algn="ctr"/>
                      <a:r>
                        <a:rPr lang="en-US"/>
                        <a:t>Paris</a:t>
                      </a:r>
                    </a:p>
                  </a:txBody>
                  <a:tcPr/>
                </a:tc>
                <a:tc>
                  <a:txBody>
                    <a:bodyPr/>
                    <a:lstStyle/>
                    <a:p>
                      <a:pPr algn="ctr"/>
                      <a:r>
                        <a:rPr lang="en-US"/>
                        <a:t>Nuclear</a:t>
                      </a:r>
                    </a:p>
                  </a:txBody>
                  <a:tcPr/>
                </a:tc>
                <a:tc>
                  <a:txBody>
                    <a:bodyPr/>
                    <a:lstStyle/>
                    <a:p>
                      <a:pPr algn="ctr"/>
                      <a:r>
                        <a:rPr lang="en-US"/>
                        <a:t>JPT</a:t>
                      </a:r>
                    </a:p>
                  </a:txBody>
                  <a:tcPr/>
                </a:tc>
                <a:tc>
                  <a:txBody>
                    <a:bodyPr/>
                    <a:lstStyle/>
                    <a:p>
                      <a:pPr algn="ctr"/>
                      <a:r>
                        <a:rPr lang="en-US"/>
                        <a:t>9865523471</a:t>
                      </a:r>
                    </a:p>
                  </a:txBody>
                  <a:tcPr/>
                </a:tc>
                <a:extLst>
                  <a:ext uri="{0D108BD9-81ED-4DB2-BD59-A6C34878D82A}">
                    <a16:rowId xmlns:a16="http://schemas.microsoft.com/office/drawing/2014/main" val="4196927413"/>
                  </a:ext>
                </a:extLst>
              </a:tr>
              <a:tr h="668157">
                <a:tc>
                  <a:txBody>
                    <a:bodyPr/>
                    <a:lstStyle/>
                    <a:p>
                      <a:pPr algn="ctr"/>
                      <a:r>
                        <a:rPr lang="en-US"/>
                        <a:t>IsaiahUPA220025</a:t>
                      </a:r>
                    </a:p>
                  </a:txBody>
                  <a:tcPr/>
                </a:tc>
                <a:tc>
                  <a:txBody>
                    <a:bodyPr/>
                    <a:lstStyle/>
                    <a:p>
                      <a:pPr algn="ctr"/>
                      <a:r>
                        <a:rPr lang="en-US"/>
                        <a:t>Isaiah</a:t>
                      </a:r>
                    </a:p>
                  </a:txBody>
                  <a:tcPr/>
                </a:tc>
                <a:tc>
                  <a:txBody>
                    <a:bodyPr/>
                    <a:lstStyle/>
                    <a:p>
                      <a:pPr algn="ctr"/>
                      <a:r>
                        <a:rPr lang="en-US"/>
                        <a:t>BE</a:t>
                      </a:r>
                    </a:p>
                  </a:txBody>
                  <a:tcPr/>
                </a:tc>
                <a:tc>
                  <a:txBody>
                    <a:bodyPr/>
                    <a:lstStyle/>
                    <a:p>
                      <a:pPr algn="ctr"/>
                      <a:r>
                        <a:rPr lang="en-US"/>
                        <a:t>Beijing</a:t>
                      </a:r>
                    </a:p>
                  </a:txBody>
                  <a:tcPr/>
                </a:tc>
                <a:tc>
                  <a:txBody>
                    <a:bodyPr/>
                    <a:lstStyle/>
                    <a:p>
                      <a:pPr algn="ctr"/>
                      <a:r>
                        <a:rPr lang="en-US"/>
                        <a:t>Business+</a:t>
                      </a:r>
                    </a:p>
                  </a:txBody>
                  <a:tcPr/>
                </a:tc>
                <a:tc>
                  <a:txBody>
                    <a:bodyPr/>
                    <a:lstStyle/>
                    <a:p>
                      <a:pPr algn="ctr"/>
                      <a:r>
                        <a:rPr lang="en-US"/>
                        <a:t>BMW</a:t>
                      </a:r>
                    </a:p>
                  </a:txBody>
                  <a:tcPr/>
                </a:tc>
                <a:tc>
                  <a:txBody>
                    <a:bodyPr/>
                    <a:lstStyle/>
                    <a:p>
                      <a:pPr algn="ctr"/>
                      <a:r>
                        <a:rPr lang="en-US"/>
                        <a:t>9875268210</a:t>
                      </a:r>
                    </a:p>
                  </a:txBody>
                  <a:tcPr/>
                </a:tc>
                <a:extLst>
                  <a:ext uri="{0D108BD9-81ED-4DB2-BD59-A6C34878D82A}">
                    <a16:rowId xmlns:a16="http://schemas.microsoft.com/office/drawing/2014/main" val="2850345755"/>
                  </a:ext>
                </a:extLst>
              </a:tr>
              <a:tr h="668157">
                <a:tc>
                  <a:txBody>
                    <a:bodyPr/>
                    <a:lstStyle/>
                    <a:p>
                      <a:pPr algn="ctr"/>
                      <a:r>
                        <a:rPr lang="en-US"/>
                        <a:t>SacarUPA220025</a:t>
                      </a:r>
                    </a:p>
                  </a:txBody>
                  <a:tcPr/>
                </a:tc>
                <a:tc>
                  <a:txBody>
                    <a:bodyPr/>
                    <a:lstStyle/>
                    <a:p>
                      <a:pPr algn="ctr"/>
                      <a:r>
                        <a:rPr lang="en-US" err="1"/>
                        <a:t>Sacar</a:t>
                      </a:r>
                      <a:endParaRPr lang="en-US"/>
                    </a:p>
                  </a:txBody>
                  <a:tcPr/>
                </a:tc>
                <a:tc>
                  <a:txBody>
                    <a:bodyPr/>
                    <a:lstStyle/>
                    <a:p>
                      <a:pPr algn="ctr"/>
                      <a:r>
                        <a:rPr lang="en-US"/>
                        <a:t>PHO</a:t>
                      </a:r>
                    </a:p>
                  </a:txBody>
                  <a:tcPr/>
                </a:tc>
                <a:tc>
                  <a:txBody>
                    <a:bodyPr/>
                    <a:lstStyle/>
                    <a:p>
                      <a:pPr algn="ctr"/>
                      <a:r>
                        <a:rPr lang="en-US"/>
                        <a:t>Delhi</a:t>
                      </a:r>
                    </a:p>
                  </a:txBody>
                  <a:tcPr/>
                </a:tc>
                <a:tc>
                  <a:txBody>
                    <a:bodyPr/>
                    <a:lstStyle/>
                    <a:p>
                      <a:pPr algn="ctr"/>
                      <a:r>
                        <a:rPr lang="en-US"/>
                        <a:t>All </a:t>
                      </a:r>
                      <a:r>
                        <a:rPr lang="en-US" err="1"/>
                        <a:t>inc</a:t>
                      </a:r>
                      <a:endParaRPr lang="en-US"/>
                    </a:p>
                  </a:txBody>
                  <a:tcPr/>
                </a:tc>
                <a:tc>
                  <a:txBody>
                    <a:bodyPr/>
                    <a:lstStyle/>
                    <a:p>
                      <a:pPr algn="ctr"/>
                      <a:r>
                        <a:rPr lang="en-US"/>
                        <a:t>JMC</a:t>
                      </a:r>
                    </a:p>
                  </a:txBody>
                  <a:tcPr/>
                </a:tc>
                <a:tc>
                  <a:txBody>
                    <a:bodyPr/>
                    <a:lstStyle/>
                    <a:p>
                      <a:r>
                        <a:rPr lang="en-US"/>
                        <a:t>9988712956</a:t>
                      </a:r>
                    </a:p>
                  </a:txBody>
                  <a:tcPr/>
                </a:tc>
                <a:extLst>
                  <a:ext uri="{0D108BD9-81ED-4DB2-BD59-A6C34878D82A}">
                    <a16:rowId xmlns:a16="http://schemas.microsoft.com/office/drawing/2014/main" val="502708266"/>
                  </a:ext>
                </a:extLst>
              </a:tr>
              <a:tr h="668157">
                <a:tc>
                  <a:txBody>
                    <a:bodyPr/>
                    <a:lstStyle/>
                    <a:p>
                      <a:pPr algn="ctr"/>
                      <a:r>
                        <a:rPr lang="en-US"/>
                        <a:t>SacarUPA220025</a:t>
                      </a:r>
                    </a:p>
                  </a:txBody>
                  <a:tcPr/>
                </a:tc>
                <a:tc>
                  <a:txBody>
                    <a:bodyPr/>
                    <a:lstStyle/>
                    <a:p>
                      <a:pPr algn="ctr"/>
                      <a:r>
                        <a:rPr lang="en-US" err="1"/>
                        <a:t>Sacar</a:t>
                      </a:r>
                      <a:endParaRPr lang="en-US"/>
                    </a:p>
                  </a:txBody>
                  <a:tcPr/>
                </a:tc>
                <a:tc>
                  <a:txBody>
                    <a:bodyPr/>
                    <a:lstStyle/>
                    <a:p>
                      <a:pPr algn="ctr"/>
                      <a:r>
                        <a:rPr lang="en-US"/>
                        <a:t>PHO</a:t>
                      </a:r>
                    </a:p>
                  </a:txBody>
                  <a:tcPr/>
                </a:tc>
                <a:tc>
                  <a:txBody>
                    <a:bodyPr/>
                    <a:lstStyle/>
                    <a:p>
                      <a:pPr algn="ctr"/>
                      <a:r>
                        <a:rPr lang="en-US"/>
                        <a:t>Delhi</a:t>
                      </a:r>
                    </a:p>
                  </a:txBody>
                  <a:tcPr/>
                </a:tc>
                <a:tc>
                  <a:txBody>
                    <a:bodyPr/>
                    <a:lstStyle/>
                    <a:p>
                      <a:pPr algn="ctr"/>
                      <a:r>
                        <a:rPr lang="en-US"/>
                        <a:t>All </a:t>
                      </a:r>
                      <a:r>
                        <a:rPr lang="en-US" err="1"/>
                        <a:t>inc</a:t>
                      </a:r>
                      <a:endParaRPr lang="en-US"/>
                    </a:p>
                  </a:txBody>
                  <a:tcPr/>
                </a:tc>
                <a:tc>
                  <a:txBody>
                    <a:bodyPr/>
                    <a:lstStyle/>
                    <a:p>
                      <a:pPr algn="ctr"/>
                      <a:r>
                        <a:rPr lang="en-US"/>
                        <a:t>JMC</a:t>
                      </a:r>
                    </a:p>
                  </a:txBody>
                  <a:tcPr/>
                </a:tc>
                <a:tc>
                  <a:txBody>
                    <a:bodyPr/>
                    <a:lstStyle/>
                    <a:p>
                      <a:r>
                        <a:rPr lang="en-US"/>
                        <a:t>9866502144</a:t>
                      </a:r>
                    </a:p>
                  </a:txBody>
                  <a:tcPr/>
                </a:tc>
                <a:extLst>
                  <a:ext uri="{0D108BD9-81ED-4DB2-BD59-A6C34878D82A}">
                    <a16:rowId xmlns:a16="http://schemas.microsoft.com/office/drawing/2014/main" val="2833121789"/>
                  </a:ext>
                </a:extLst>
              </a:tr>
            </a:tbl>
          </a:graphicData>
        </a:graphic>
      </p:graphicFrame>
      <p:sp>
        <p:nvSpPr>
          <p:cNvPr id="11" name="Content Placeholder 2">
            <a:extLst>
              <a:ext uri="{FF2B5EF4-FFF2-40B4-BE49-F238E27FC236}">
                <a16:creationId xmlns:a16="http://schemas.microsoft.com/office/drawing/2014/main" id="{8615BA4B-E0FC-41F3-82DB-F547207C356A}"/>
              </a:ext>
            </a:extLst>
          </p:cNvPr>
          <p:cNvSpPr txBox="1">
            <a:spLocks/>
          </p:cNvSpPr>
          <p:nvPr/>
        </p:nvSpPr>
        <p:spPr>
          <a:xfrm>
            <a:off x="1066800" y="5805743"/>
            <a:ext cx="10058400" cy="9144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10000"/>
              </a:lnSpc>
              <a:buNone/>
            </a:pPr>
            <a:r>
              <a:rPr lang="en-US"/>
              <a:t>The table is normalized into first form according to the requirement and each row has diverse values. There are 2/2 rows in above table with same </a:t>
            </a:r>
            <a:r>
              <a:rPr lang="en-US" err="1"/>
              <a:t>student_id</a:t>
            </a:r>
            <a:r>
              <a:rPr lang="en-US"/>
              <a:t> so the row was diversely identified.</a:t>
            </a:r>
          </a:p>
          <a:p>
            <a:pPr marL="0" indent="0">
              <a:lnSpc>
                <a:spcPct val="110000"/>
              </a:lnSpc>
              <a:buNone/>
            </a:pPr>
            <a:endParaRPr lang="en-US" sz="2100"/>
          </a:p>
          <a:p>
            <a:pPr marL="0" indent="0">
              <a:lnSpc>
                <a:spcPct val="110000"/>
              </a:lnSpc>
              <a:buClr>
                <a:srgbClr val="3F130D"/>
              </a:buClr>
              <a:buFont typeface="Wingdings" pitchFamily="2" charset="2"/>
              <a:buNone/>
            </a:pPr>
            <a:endParaRPr lang="en-US" sz="2200"/>
          </a:p>
        </p:txBody>
      </p:sp>
    </p:spTree>
    <p:extLst>
      <p:ext uri="{BB962C8B-B14F-4D97-AF65-F5344CB8AC3E}">
        <p14:creationId xmlns:p14="http://schemas.microsoft.com/office/powerpoint/2010/main" val="805421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D0409FDCE9764AAB4AD2828C2D87AE" ma:contentTypeVersion="13" ma:contentTypeDescription="Create a new document." ma:contentTypeScope="" ma:versionID="03a80adc3a2e5a4e3cf3b7873a952c19">
  <xsd:schema xmlns:xsd="http://www.w3.org/2001/XMLSchema" xmlns:xs="http://www.w3.org/2001/XMLSchema" xmlns:p="http://schemas.microsoft.com/office/2006/metadata/properties" xmlns:ns2="b8cd6bef-0a1d-4244-b808-8a8e92651597" xmlns:ns3="c8819266-0028-4d50-ab4d-1a760b112394" targetNamespace="http://schemas.microsoft.com/office/2006/metadata/properties" ma:root="true" ma:fieldsID="026e2268c272592f173a9c589535da08" ns2:_="" ns3:_="">
    <xsd:import namespace="b8cd6bef-0a1d-4244-b808-8a8e92651597"/>
    <xsd:import namespace="c8819266-0028-4d50-ab4d-1a760b1123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cd6bef-0a1d-4244-b808-8a8e926515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7003662-674a-4202-b82a-090a5e9a72c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819266-0028-4d50-ab4d-1a760b11239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458ef3-ac64-4187-bb0a-4007a34f4309}" ma:internalName="TaxCatchAll" ma:showField="CatchAllData" ma:web="c8819266-0028-4d50-ab4d-1a760b11239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8819266-0028-4d50-ab4d-1a760b112394">
      <UserInfo>
        <DisplayName>Trail Members</DisplayName>
        <AccountId>7</AccountId>
        <AccountType/>
      </UserInfo>
    </SharedWithUsers>
    <TaxCatchAll xmlns="c8819266-0028-4d50-ab4d-1a760b112394" xsi:nil="true"/>
    <lcf76f155ced4ddcb4097134ff3c332f xmlns="b8cd6bef-0a1d-4244-b808-8a8e9265159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D13675-977B-4256-B2FE-C6FEA36408C4}">
  <ds:schemaRefs>
    <ds:schemaRef ds:uri="http://schemas.microsoft.com/sharepoint/v3/contenttype/forms"/>
  </ds:schemaRefs>
</ds:datastoreItem>
</file>

<file path=customXml/itemProps2.xml><?xml version="1.0" encoding="utf-8"?>
<ds:datastoreItem xmlns:ds="http://schemas.openxmlformats.org/officeDocument/2006/customXml" ds:itemID="{5C7AFE83-FEEB-4087-8189-C8A41E49D136}">
  <ds:schemaRefs>
    <ds:schemaRef ds:uri="b8cd6bef-0a1d-4244-b808-8a8e92651597"/>
    <ds:schemaRef ds:uri="c8819266-0028-4d50-ab4d-1a760b1123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0709AF-F59D-4AAE-9318-004183C4990B}">
  <ds:schemaRefs>
    <ds:schemaRef ds:uri="b8cd6bef-0a1d-4244-b808-8a8e92651597"/>
    <ds:schemaRef ds:uri="c8819266-0028-4d50-ab4d-1a760b112394"/>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120</TotalTime>
  <Words>1142</Words>
  <Application>Microsoft Office PowerPoint</Application>
  <PresentationFormat>Widescreen</PresentationFormat>
  <Paragraphs>288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Rockwell</vt:lpstr>
      <vt:lpstr>Rockwell Condensed</vt:lpstr>
      <vt:lpstr>Wingdings</vt:lpstr>
      <vt:lpstr>Wood Type</vt:lpstr>
      <vt:lpstr>Welcome to Our presentation</vt:lpstr>
      <vt:lpstr>INTRODUCTION </vt:lpstr>
      <vt:lpstr>Disadvantages of using file based system</vt:lpstr>
      <vt:lpstr>Advantages of database and DBMS</vt:lpstr>
      <vt:lpstr>Business Rules</vt:lpstr>
      <vt:lpstr>Normalization  Un Normal Form (UNF)</vt:lpstr>
      <vt:lpstr>Un Normal Form (UNF)</vt:lpstr>
      <vt:lpstr>First Normal Form (1NF)</vt:lpstr>
      <vt:lpstr>First Normal Form (1NF)</vt:lpstr>
      <vt:lpstr>Second Normal Form (2NF)</vt:lpstr>
      <vt:lpstr>Second Normal Form (2NF)</vt:lpstr>
      <vt:lpstr>Second Normal Form (2NF)</vt:lpstr>
      <vt:lpstr>Second Normal Form (2NF)</vt:lpstr>
      <vt:lpstr>third Normal Form (3NF)</vt:lpstr>
      <vt:lpstr>Third Normal Form (3NF)</vt:lpstr>
      <vt:lpstr>Third Normal Form (3NF)</vt:lpstr>
      <vt:lpstr>Simple ERD</vt:lpstr>
      <vt:lpstr>Database Schema</vt:lpstr>
      <vt:lpstr>Finalized ERD</vt:lpstr>
      <vt:lpstr>Database diagram</vt:lpstr>
      <vt:lpstr>Data Definition Language (DDl)</vt:lpstr>
      <vt:lpstr>Create database</vt:lpstr>
      <vt:lpstr>PowerPoint Presentation</vt:lpstr>
      <vt:lpstr>Insert int0 Table</vt:lpstr>
      <vt:lpstr>Insert int0 Table</vt:lpstr>
      <vt:lpstr>Insert int0 Table</vt:lpstr>
      <vt:lpstr>DML 1st Query</vt:lpstr>
      <vt:lpstr>2nd Query</vt:lpstr>
      <vt:lpstr>3rd Query</vt:lpstr>
      <vt:lpstr>Workload matrix</vt:lpstr>
      <vt:lpstr>Conclusion</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Sajag</dc:creator>
  <cp:lastModifiedBy>Safal Acharya</cp:lastModifiedBy>
  <cp:revision>3</cp:revision>
  <dcterms:created xsi:type="dcterms:W3CDTF">2022-07-04T10:06:26Z</dcterms:created>
  <dcterms:modified xsi:type="dcterms:W3CDTF">2022-07-05T02:25:08Z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0x0101004BD0409FDCE9764AAB4AD2828C2D87AE</vt:lpwstr>
  </property>
  <property fmtid="{D5CDD505-2E9C-101B-9397-08002B2CF9AE}" pid="3" name="MediaServiceImageTags">
    <vt:lpwstr/>
  </property>
</Properties>
</file>