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68" r:id="rId4"/>
    <p:sldId id="260" r:id="rId5"/>
    <p:sldId id="262" r:id="rId6"/>
    <p:sldId id="259" r:id="rId7"/>
    <p:sldId id="263" r:id="rId8"/>
    <p:sldId id="256" r:id="rId9"/>
    <p:sldId id="257" r:id="rId10"/>
    <p:sldId id="261" r:id="rId11"/>
    <p:sldId id="258" r:id="rId12"/>
    <p:sldId id="264" r:id="rId13"/>
    <p:sldId id="265" r:id="rId14"/>
    <p:sldId id="266" r:id="rId15"/>
    <p:sldId id="267" r:id="rId16"/>
    <p:sldId id="269" r:id="rId17"/>
    <p:sldId id="270" r:id="rId18"/>
    <p:sldId id="271" r:id="rId19"/>
    <p:sldId id="272" r:id="rId20"/>
    <p:sldId id="273" r:id="rId21"/>
    <p:sldId id="274" r:id="rId22"/>
    <p:sldId id="275" r:id="rId23"/>
    <p:sldId id="276" r:id="rId24"/>
    <p:sldId id="277" r:id="rId25"/>
    <p:sldId id="27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9" d="100"/>
          <a:sy n="69" d="100"/>
        </p:scale>
        <p:origin x="654"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21BE-4922-C985-9D37-185CEDCFF1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BCE215-A347-51BB-3954-4C41576789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147456-AF8E-4F3E-F20C-B777A4FCE7B1}"/>
              </a:ext>
            </a:extLst>
          </p:cNvPr>
          <p:cNvSpPr>
            <a:spLocks noGrp="1"/>
          </p:cNvSpPr>
          <p:nvPr>
            <p:ph type="dt" sz="half" idx="10"/>
          </p:nvPr>
        </p:nvSpPr>
        <p:spPr/>
        <p:txBody>
          <a:bodyPr/>
          <a:lstStyle/>
          <a:p>
            <a:fld id="{B45DC155-7CEF-4A5B-99E2-D1C8AD75BCD3}" type="datetimeFigureOut">
              <a:rPr lang="en-US" smtClean="0"/>
              <a:t>6/28/2022</a:t>
            </a:fld>
            <a:endParaRPr lang="en-US"/>
          </a:p>
        </p:txBody>
      </p:sp>
      <p:sp>
        <p:nvSpPr>
          <p:cNvPr id="5" name="Footer Placeholder 4">
            <a:extLst>
              <a:ext uri="{FF2B5EF4-FFF2-40B4-BE49-F238E27FC236}">
                <a16:creationId xmlns:a16="http://schemas.microsoft.com/office/drawing/2014/main" id="{D48DB6BF-38AA-A1AB-75BD-4169824E2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498B4-5045-7FE1-B7B3-B7FDA06478A9}"/>
              </a:ext>
            </a:extLst>
          </p:cNvPr>
          <p:cNvSpPr>
            <a:spLocks noGrp="1"/>
          </p:cNvSpPr>
          <p:nvPr>
            <p:ph type="sldNum" sz="quarter" idx="12"/>
          </p:nvPr>
        </p:nvSpPr>
        <p:spPr/>
        <p:txBody>
          <a:bodyPr/>
          <a:lstStyle/>
          <a:p>
            <a:fld id="{247F2EC5-BAA5-470F-BC14-7393ED1CA7B3}" type="slidenum">
              <a:rPr lang="en-US" smtClean="0"/>
              <a:t>‹#›</a:t>
            </a:fld>
            <a:endParaRPr lang="en-US"/>
          </a:p>
        </p:txBody>
      </p:sp>
    </p:spTree>
    <p:extLst>
      <p:ext uri="{BB962C8B-B14F-4D97-AF65-F5344CB8AC3E}">
        <p14:creationId xmlns:p14="http://schemas.microsoft.com/office/powerpoint/2010/main" val="3783673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0E691-B089-450C-DCFB-B0344F7B80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064F53-9219-18A6-9CC1-F4DEB19F25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8DFD6-B6FB-815B-EFC8-2B9F026198D8}"/>
              </a:ext>
            </a:extLst>
          </p:cNvPr>
          <p:cNvSpPr>
            <a:spLocks noGrp="1"/>
          </p:cNvSpPr>
          <p:nvPr>
            <p:ph type="dt" sz="half" idx="10"/>
          </p:nvPr>
        </p:nvSpPr>
        <p:spPr/>
        <p:txBody>
          <a:bodyPr/>
          <a:lstStyle/>
          <a:p>
            <a:fld id="{B45DC155-7CEF-4A5B-99E2-D1C8AD75BCD3}" type="datetimeFigureOut">
              <a:rPr lang="en-US" smtClean="0"/>
              <a:t>6/28/2022</a:t>
            </a:fld>
            <a:endParaRPr lang="en-US"/>
          </a:p>
        </p:txBody>
      </p:sp>
      <p:sp>
        <p:nvSpPr>
          <p:cNvPr id="5" name="Footer Placeholder 4">
            <a:extLst>
              <a:ext uri="{FF2B5EF4-FFF2-40B4-BE49-F238E27FC236}">
                <a16:creationId xmlns:a16="http://schemas.microsoft.com/office/drawing/2014/main" id="{23B3C139-A8C1-82B5-B45A-E92A37E5B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1060B-E0BE-B5EE-83EE-C26AD562FAFF}"/>
              </a:ext>
            </a:extLst>
          </p:cNvPr>
          <p:cNvSpPr>
            <a:spLocks noGrp="1"/>
          </p:cNvSpPr>
          <p:nvPr>
            <p:ph type="sldNum" sz="quarter" idx="12"/>
          </p:nvPr>
        </p:nvSpPr>
        <p:spPr/>
        <p:txBody>
          <a:bodyPr/>
          <a:lstStyle/>
          <a:p>
            <a:fld id="{247F2EC5-BAA5-470F-BC14-7393ED1CA7B3}" type="slidenum">
              <a:rPr lang="en-US" smtClean="0"/>
              <a:t>‹#›</a:t>
            </a:fld>
            <a:endParaRPr lang="en-US"/>
          </a:p>
        </p:txBody>
      </p:sp>
    </p:spTree>
    <p:extLst>
      <p:ext uri="{BB962C8B-B14F-4D97-AF65-F5344CB8AC3E}">
        <p14:creationId xmlns:p14="http://schemas.microsoft.com/office/powerpoint/2010/main" val="2460146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E71748-C2ED-C7E2-8C77-5C7CC62FFC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44E1C7-372B-045C-5F01-FD699A9C93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050F0-600D-257B-4440-A779A0169B16}"/>
              </a:ext>
            </a:extLst>
          </p:cNvPr>
          <p:cNvSpPr>
            <a:spLocks noGrp="1"/>
          </p:cNvSpPr>
          <p:nvPr>
            <p:ph type="dt" sz="half" idx="10"/>
          </p:nvPr>
        </p:nvSpPr>
        <p:spPr/>
        <p:txBody>
          <a:bodyPr/>
          <a:lstStyle/>
          <a:p>
            <a:fld id="{B45DC155-7CEF-4A5B-99E2-D1C8AD75BCD3}" type="datetimeFigureOut">
              <a:rPr lang="en-US" smtClean="0"/>
              <a:t>6/28/2022</a:t>
            </a:fld>
            <a:endParaRPr lang="en-US"/>
          </a:p>
        </p:txBody>
      </p:sp>
      <p:sp>
        <p:nvSpPr>
          <p:cNvPr id="5" name="Footer Placeholder 4">
            <a:extLst>
              <a:ext uri="{FF2B5EF4-FFF2-40B4-BE49-F238E27FC236}">
                <a16:creationId xmlns:a16="http://schemas.microsoft.com/office/drawing/2014/main" id="{C895FADF-1C78-C449-93A0-FD6E3CF410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85201E-A50C-FCEF-BC9F-F0236907826F}"/>
              </a:ext>
            </a:extLst>
          </p:cNvPr>
          <p:cNvSpPr>
            <a:spLocks noGrp="1"/>
          </p:cNvSpPr>
          <p:nvPr>
            <p:ph type="sldNum" sz="quarter" idx="12"/>
          </p:nvPr>
        </p:nvSpPr>
        <p:spPr/>
        <p:txBody>
          <a:bodyPr/>
          <a:lstStyle/>
          <a:p>
            <a:fld id="{247F2EC5-BAA5-470F-BC14-7393ED1CA7B3}" type="slidenum">
              <a:rPr lang="en-US" smtClean="0"/>
              <a:t>‹#›</a:t>
            </a:fld>
            <a:endParaRPr lang="en-US"/>
          </a:p>
        </p:txBody>
      </p:sp>
    </p:spTree>
    <p:extLst>
      <p:ext uri="{BB962C8B-B14F-4D97-AF65-F5344CB8AC3E}">
        <p14:creationId xmlns:p14="http://schemas.microsoft.com/office/powerpoint/2010/main" val="423413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64A4-D871-1E9B-5D75-E002F30AF1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7A3E7D-CE64-31F5-3D44-8EF1B11935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6E6E57-E124-A4AC-7420-115A62CFD190}"/>
              </a:ext>
            </a:extLst>
          </p:cNvPr>
          <p:cNvSpPr>
            <a:spLocks noGrp="1"/>
          </p:cNvSpPr>
          <p:nvPr>
            <p:ph type="dt" sz="half" idx="10"/>
          </p:nvPr>
        </p:nvSpPr>
        <p:spPr/>
        <p:txBody>
          <a:bodyPr/>
          <a:lstStyle/>
          <a:p>
            <a:fld id="{B45DC155-7CEF-4A5B-99E2-D1C8AD75BCD3}" type="datetimeFigureOut">
              <a:rPr lang="en-US" smtClean="0"/>
              <a:t>6/28/2022</a:t>
            </a:fld>
            <a:endParaRPr lang="en-US"/>
          </a:p>
        </p:txBody>
      </p:sp>
      <p:sp>
        <p:nvSpPr>
          <p:cNvPr id="5" name="Footer Placeholder 4">
            <a:extLst>
              <a:ext uri="{FF2B5EF4-FFF2-40B4-BE49-F238E27FC236}">
                <a16:creationId xmlns:a16="http://schemas.microsoft.com/office/drawing/2014/main" id="{9A8125DE-5D0F-FE0B-FACC-351B6D115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A5FC57-1BE8-8A86-1319-02041AF82124}"/>
              </a:ext>
            </a:extLst>
          </p:cNvPr>
          <p:cNvSpPr>
            <a:spLocks noGrp="1"/>
          </p:cNvSpPr>
          <p:nvPr>
            <p:ph type="sldNum" sz="quarter" idx="12"/>
          </p:nvPr>
        </p:nvSpPr>
        <p:spPr/>
        <p:txBody>
          <a:bodyPr/>
          <a:lstStyle/>
          <a:p>
            <a:fld id="{247F2EC5-BAA5-470F-BC14-7393ED1CA7B3}" type="slidenum">
              <a:rPr lang="en-US" smtClean="0"/>
              <a:t>‹#›</a:t>
            </a:fld>
            <a:endParaRPr lang="en-US"/>
          </a:p>
        </p:txBody>
      </p:sp>
    </p:spTree>
    <p:extLst>
      <p:ext uri="{BB962C8B-B14F-4D97-AF65-F5344CB8AC3E}">
        <p14:creationId xmlns:p14="http://schemas.microsoft.com/office/powerpoint/2010/main" val="413428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BCC5-A94E-D72C-F182-52F718B12A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DA283B-C5B0-C135-C9BF-E7AA7301BD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EC0848-EA09-06BB-66BE-1CEFB9E27A01}"/>
              </a:ext>
            </a:extLst>
          </p:cNvPr>
          <p:cNvSpPr>
            <a:spLocks noGrp="1"/>
          </p:cNvSpPr>
          <p:nvPr>
            <p:ph type="dt" sz="half" idx="10"/>
          </p:nvPr>
        </p:nvSpPr>
        <p:spPr/>
        <p:txBody>
          <a:bodyPr/>
          <a:lstStyle/>
          <a:p>
            <a:fld id="{B45DC155-7CEF-4A5B-99E2-D1C8AD75BCD3}" type="datetimeFigureOut">
              <a:rPr lang="en-US" smtClean="0"/>
              <a:t>6/28/2022</a:t>
            </a:fld>
            <a:endParaRPr lang="en-US"/>
          </a:p>
        </p:txBody>
      </p:sp>
      <p:sp>
        <p:nvSpPr>
          <p:cNvPr id="5" name="Footer Placeholder 4">
            <a:extLst>
              <a:ext uri="{FF2B5EF4-FFF2-40B4-BE49-F238E27FC236}">
                <a16:creationId xmlns:a16="http://schemas.microsoft.com/office/drawing/2014/main" id="{ACBD22B7-FB41-8E30-1CE2-AF29F956C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6A2E7-6D89-3111-D804-5753995FC336}"/>
              </a:ext>
            </a:extLst>
          </p:cNvPr>
          <p:cNvSpPr>
            <a:spLocks noGrp="1"/>
          </p:cNvSpPr>
          <p:nvPr>
            <p:ph type="sldNum" sz="quarter" idx="12"/>
          </p:nvPr>
        </p:nvSpPr>
        <p:spPr/>
        <p:txBody>
          <a:bodyPr/>
          <a:lstStyle/>
          <a:p>
            <a:fld id="{247F2EC5-BAA5-470F-BC14-7393ED1CA7B3}" type="slidenum">
              <a:rPr lang="en-US" smtClean="0"/>
              <a:t>‹#›</a:t>
            </a:fld>
            <a:endParaRPr lang="en-US"/>
          </a:p>
        </p:txBody>
      </p:sp>
    </p:spTree>
    <p:extLst>
      <p:ext uri="{BB962C8B-B14F-4D97-AF65-F5344CB8AC3E}">
        <p14:creationId xmlns:p14="http://schemas.microsoft.com/office/powerpoint/2010/main" val="1905386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A2257-5574-1413-B055-7747CCA491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73ED31-8DBE-A527-78F6-590ED0161E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B1A263-67D9-C4E8-0DA5-F846CAB4CD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7FF392-30BF-968B-FF41-70B631F07F09}"/>
              </a:ext>
            </a:extLst>
          </p:cNvPr>
          <p:cNvSpPr>
            <a:spLocks noGrp="1"/>
          </p:cNvSpPr>
          <p:nvPr>
            <p:ph type="dt" sz="half" idx="10"/>
          </p:nvPr>
        </p:nvSpPr>
        <p:spPr/>
        <p:txBody>
          <a:bodyPr/>
          <a:lstStyle/>
          <a:p>
            <a:fld id="{B45DC155-7CEF-4A5B-99E2-D1C8AD75BCD3}" type="datetimeFigureOut">
              <a:rPr lang="en-US" smtClean="0"/>
              <a:t>6/28/2022</a:t>
            </a:fld>
            <a:endParaRPr lang="en-US"/>
          </a:p>
        </p:txBody>
      </p:sp>
      <p:sp>
        <p:nvSpPr>
          <p:cNvPr id="6" name="Footer Placeholder 5">
            <a:extLst>
              <a:ext uri="{FF2B5EF4-FFF2-40B4-BE49-F238E27FC236}">
                <a16:creationId xmlns:a16="http://schemas.microsoft.com/office/drawing/2014/main" id="{2D71FAF2-2A8E-737C-6B25-1A1B72DD22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F4ACB-D74A-0B89-83C1-CC1D6D78D74F}"/>
              </a:ext>
            </a:extLst>
          </p:cNvPr>
          <p:cNvSpPr>
            <a:spLocks noGrp="1"/>
          </p:cNvSpPr>
          <p:nvPr>
            <p:ph type="sldNum" sz="quarter" idx="12"/>
          </p:nvPr>
        </p:nvSpPr>
        <p:spPr/>
        <p:txBody>
          <a:bodyPr/>
          <a:lstStyle/>
          <a:p>
            <a:fld id="{247F2EC5-BAA5-470F-BC14-7393ED1CA7B3}" type="slidenum">
              <a:rPr lang="en-US" smtClean="0"/>
              <a:t>‹#›</a:t>
            </a:fld>
            <a:endParaRPr lang="en-US"/>
          </a:p>
        </p:txBody>
      </p:sp>
    </p:spTree>
    <p:extLst>
      <p:ext uri="{BB962C8B-B14F-4D97-AF65-F5344CB8AC3E}">
        <p14:creationId xmlns:p14="http://schemas.microsoft.com/office/powerpoint/2010/main" val="241461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A4D7-03A0-9102-8E59-61D3543AF9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F4300B-00A1-C654-31A2-CB020F6871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994BF0-825D-E9EF-AE01-E21B06F288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AC0D91-FFB1-04EB-D6EC-21558FFC01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BDAB10-EDFB-2C41-741F-EC36A387BC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B3448-C2BE-1017-73F7-AEC97D98EDA6}"/>
              </a:ext>
            </a:extLst>
          </p:cNvPr>
          <p:cNvSpPr>
            <a:spLocks noGrp="1"/>
          </p:cNvSpPr>
          <p:nvPr>
            <p:ph type="dt" sz="half" idx="10"/>
          </p:nvPr>
        </p:nvSpPr>
        <p:spPr/>
        <p:txBody>
          <a:bodyPr/>
          <a:lstStyle/>
          <a:p>
            <a:fld id="{B45DC155-7CEF-4A5B-99E2-D1C8AD75BCD3}" type="datetimeFigureOut">
              <a:rPr lang="en-US" smtClean="0"/>
              <a:t>6/28/2022</a:t>
            </a:fld>
            <a:endParaRPr lang="en-US"/>
          </a:p>
        </p:txBody>
      </p:sp>
      <p:sp>
        <p:nvSpPr>
          <p:cNvPr id="8" name="Footer Placeholder 7">
            <a:extLst>
              <a:ext uri="{FF2B5EF4-FFF2-40B4-BE49-F238E27FC236}">
                <a16:creationId xmlns:a16="http://schemas.microsoft.com/office/drawing/2014/main" id="{8B7D23F5-BD5B-CFEA-10C2-6DEC7EFD45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326636-C9F7-832A-5100-7C219A52F925}"/>
              </a:ext>
            </a:extLst>
          </p:cNvPr>
          <p:cNvSpPr>
            <a:spLocks noGrp="1"/>
          </p:cNvSpPr>
          <p:nvPr>
            <p:ph type="sldNum" sz="quarter" idx="12"/>
          </p:nvPr>
        </p:nvSpPr>
        <p:spPr/>
        <p:txBody>
          <a:bodyPr/>
          <a:lstStyle/>
          <a:p>
            <a:fld id="{247F2EC5-BAA5-470F-BC14-7393ED1CA7B3}" type="slidenum">
              <a:rPr lang="en-US" smtClean="0"/>
              <a:t>‹#›</a:t>
            </a:fld>
            <a:endParaRPr lang="en-US"/>
          </a:p>
        </p:txBody>
      </p:sp>
    </p:spTree>
    <p:extLst>
      <p:ext uri="{BB962C8B-B14F-4D97-AF65-F5344CB8AC3E}">
        <p14:creationId xmlns:p14="http://schemas.microsoft.com/office/powerpoint/2010/main" val="1230630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B441C-7B9A-9FB1-887B-A775758DF5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E39C02-6506-329B-6D86-9C624793E33A}"/>
              </a:ext>
            </a:extLst>
          </p:cNvPr>
          <p:cNvSpPr>
            <a:spLocks noGrp="1"/>
          </p:cNvSpPr>
          <p:nvPr>
            <p:ph type="dt" sz="half" idx="10"/>
          </p:nvPr>
        </p:nvSpPr>
        <p:spPr/>
        <p:txBody>
          <a:bodyPr/>
          <a:lstStyle/>
          <a:p>
            <a:fld id="{B45DC155-7CEF-4A5B-99E2-D1C8AD75BCD3}" type="datetimeFigureOut">
              <a:rPr lang="en-US" smtClean="0"/>
              <a:t>6/28/2022</a:t>
            </a:fld>
            <a:endParaRPr lang="en-US"/>
          </a:p>
        </p:txBody>
      </p:sp>
      <p:sp>
        <p:nvSpPr>
          <p:cNvPr id="4" name="Footer Placeholder 3">
            <a:extLst>
              <a:ext uri="{FF2B5EF4-FFF2-40B4-BE49-F238E27FC236}">
                <a16:creationId xmlns:a16="http://schemas.microsoft.com/office/drawing/2014/main" id="{9EC372B7-4F90-9F3F-DC18-1954E226B5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8FA9BF-5AF1-33EA-A5D4-8C80CFB068C3}"/>
              </a:ext>
            </a:extLst>
          </p:cNvPr>
          <p:cNvSpPr>
            <a:spLocks noGrp="1"/>
          </p:cNvSpPr>
          <p:nvPr>
            <p:ph type="sldNum" sz="quarter" idx="12"/>
          </p:nvPr>
        </p:nvSpPr>
        <p:spPr/>
        <p:txBody>
          <a:bodyPr/>
          <a:lstStyle/>
          <a:p>
            <a:fld id="{247F2EC5-BAA5-470F-BC14-7393ED1CA7B3}" type="slidenum">
              <a:rPr lang="en-US" smtClean="0"/>
              <a:t>‹#›</a:t>
            </a:fld>
            <a:endParaRPr lang="en-US"/>
          </a:p>
        </p:txBody>
      </p:sp>
    </p:spTree>
    <p:extLst>
      <p:ext uri="{BB962C8B-B14F-4D97-AF65-F5344CB8AC3E}">
        <p14:creationId xmlns:p14="http://schemas.microsoft.com/office/powerpoint/2010/main" val="21945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79BD7-FC31-7714-ED74-BEEA72B065C8}"/>
              </a:ext>
            </a:extLst>
          </p:cNvPr>
          <p:cNvSpPr>
            <a:spLocks noGrp="1"/>
          </p:cNvSpPr>
          <p:nvPr>
            <p:ph type="dt" sz="half" idx="10"/>
          </p:nvPr>
        </p:nvSpPr>
        <p:spPr/>
        <p:txBody>
          <a:bodyPr/>
          <a:lstStyle/>
          <a:p>
            <a:fld id="{B45DC155-7CEF-4A5B-99E2-D1C8AD75BCD3}" type="datetimeFigureOut">
              <a:rPr lang="en-US" smtClean="0"/>
              <a:t>6/28/2022</a:t>
            </a:fld>
            <a:endParaRPr lang="en-US"/>
          </a:p>
        </p:txBody>
      </p:sp>
      <p:sp>
        <p:nvSpPr>
          <p:cNvPr id="3" name="Footer Placeholder 2">
            <a:extLst>
              <a:ext uri="{FF2B5EF4-FFF2-40B4-BE49-F238E27FC236}">
                <a16:creationId xmlns:a16="http://schemas.microsoft.com/office/drawing/2014/main" id="{A2476A04-E486-21F0-616B-008D105EC0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BD1651-2848-BE4B-4880-3FF03A9524BA}"/>
              </a:ext>
            </a:extLst>
          </p:cNvPr>
          <p:cNvSpPr>
            <a:spLocks noGrp="1"/>
          </p:cNvSpPr>
          <p:nvPr>
            <p:ph type="sldNum" sz="quarter" idx="12"/>
          </p:nvPr>
        </p:nvSpPr>
        <p:spPr/>
        <p:txBody>
          <a:bodyPr/>
          <a:lstStyle/>
          <a:p>
            <a:fld id="{247F2EC5-BAA5-470F-BC14-7393ED1CA7B3}" type="slidenum">
              <a:rPr lang="en-US" smtClean="0"/>
              <a:t>‹#›</a:t>
            </a:fld>
            <a:endParaRPr lang="en-US"/>
          </a:p>
        </p:txBody>
      </p:sp>
    </p:spTree>
    <p:extLst>
      <p:ext uri="{BB962C8B-B14F-4D97-AF65-F5344CB8AC3E}">
        <p14:creationId xmlns:p14="http://schemas.microsoft.com/office/powerpoint/2010/main" val="36534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61F7-9461-9B7E-CBDF-331F8B359A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808106-DD3B-FCF3-35E2-DD7C712822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F82158-259D-8655-3EEC-5912223F2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45C17-D0A6-F6FE-ED6A-825AA41F8D6D}"/>
              </a:ext>
            </a:extLst>
          </p:cNvPr>
          <p:cNvSpPr>
            <a:spLocks noGrp="1"/>
          </p:cNvSpPr>
          <p:nvPr>
            <p:ph type="dt" sz="half" idx="10"/>
          </p:nvPr>
        </p:nvSpPr>
        <p:spPr/>
        <p:txBody>
          <a:bodyPr/>
          <a:lstStyle/>
          <a:p>
            <a:fld id="{B45DC155-7CEF-4A5B-99E2-D1C8AD75BCD3}" type="datetimeFigureOut">
              <a:rPr lang="en-US" smtClean="0"/>
              <a:t>6/28/2022</a:t>
            </a:fld>
            <a:endParaRPr lang="en-US"/>
          </a:p>
        </p:txBody>
      </p:sp>
      <p:sp>
        <p:nvSpPr>
          <p:cNvPr id="6" name="Footer Placeholder 5">
            <a:extLst>
              <a:ext uri="{FF2B5EF4-FFF2-40B4-BE49-F238E27FC236}">
                <a16:creationId xmlns:a16="http://schemas.microsoft.com/office/drawing/2014/main" id="{C633595F-0472-7B02-162E-258E5AD91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535125-E8AD-E4CE-0EA9-C0E6083A9D3B}"/>
              </a:ext>
            </a:extLst>
          </p:cNvPr>
          <p:cNvSpPr>
            <a:spLocks noGrp="1"/>
          </p:cNvSpPr>
          <p:nvPr>
            <p:ph type="sldNum" sz="quarter" idx="12"/>
          </p:nvPr>
        </p:nvSpPr>
        <p:spPr/>
        <p:txBody>
          <a:bodyPr/>
          <a:lstStyle/>
          <a:p>
            <a:fld id="{247F2EC5-BAA5-470F-BC14-7393ED1CA7B3}" type="slidenum">
              <a:rPr lang="en-US" smtClean="0"/>
              <a:t>‹#›</a:t>
            </a:fld>
            <a:endParaRPr lang="en-US"/>
          </a:p>
        </p:txBody>
      </p:sp>
    </p:spTree>
    <p:extLst>
      <p:ext uri="{BB962C8B-B14F-4D97-AF65-F5344CB8AC3E}">
        <p14:creationId xmlns:p14="http://schemas.microsoft.com/office/powerpoint/2010/main" val="370251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D7D5-67FE-EB87-6143-342922213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98DC24-A0F5-98E8-B212-5A996C79BB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64C5C1-C7A2-B33F-D3F2-D5F2C4C187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FBA34-2D7F-83A7-8FB0-2C00C69DFFD3}"/>
              </a:ext>
            </a:extLst>
          </p:cNvPr>
          <p:cNvSpPr>
            <a:spLocks noGrp="1"/>
          </p:cNvSpPr>
          <p:nvPr>
            <p:ph type="dt" sz="half" idx="10"/>
          </p:nvPr>
        </p:nvSpPr>
        <p:spPr/>
        <p:txBody>
          <a:bodyPr/>
          <a:lstStyle/>
          <a:p>
            <a:fld id="{B45DC155-7CEF-4A5B-99E2-D1C8AD75BCD3}" type="datetimeFigureOut">
              <a:rPr lang="en-US" smtClean="0"/>
              <a:t>6/28/2022</a:t>
            </a:fld>
            <a:endParaRPr lang="en-US"/>
          </a:p>
        </p:txBody>
      </p:sp>
      <p:sp>
        <p:nvSpPr>
          <p:cNvPr id="6" name="Footer Placeholder 5">
            <a:extLst>
              <a:ext uri="{FF2B5EF4-FFF2-40B4-BE49-F238E27FC236}">
                <a16:creationId xmlns:a16="http://schemas.microsoft.com/office/drawing/2014/main" id="{80ECF1C8-DA15-3D38-3DDD-41AE8C9AF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20144F-B5B0-B328-249A-85E03F0AE4FE}"/>
              </a:ext>
            </a:extLst>
          </p:cNvPr>
          <p:cNvSpPr>
            <a:spLocks noGrp="1"/>
          </p:cNvSpPr>
          <p:nvPr>
            <p:ph type="sldNum" sz="quarter" idx="12"/>
          </p:nvPr>
        </p:nvSpPr>
        <p:spPr/>
        <p:txBody>
          <a:bodyPr/>
          <a:lstStyle/>
          <a:p>
            <a:fld id="{247F2EC5-BAA5-470F-BC14-7393ED1CA7B3}" type="slidenum">
              <a:rPr lang="en-US" smtClean="0"/>
              <a:t>‹#›</a:t>
            </a:fld>
            <a:endParaRPr lang="en-US"/>
          </a:p>
        </p:txBody>
      </p:sp>
    </p:spTree>
    <p:extLst>
      <p:ext uri="{BB962C8B-B14F-4D97-AF65-F5344CB8AC3E}">
        <p14:creationId xmlns:p14="http://schemas.microsoft.com/office/powerpoint/2010/main" val="3431097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58A082-40D3-12DC-4AA2-FBB372EA9D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B7581D-01DE-C7FC-BF0C-1A3BFA3D2A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B5585-B842-3218-4D75-1458C88510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5DC155-7CEF-4A5B-99E2-D1C8AD75BCD3}" type="datetimeFigureOut">
              <a:rPr lang="en-US" smtClean="0"/>
              <a:t>6/28/2022</a:t>
            </a:fld>
            <a:endParaRPr lang="en-US"/>
          </a:p>
        </p:txBody>
      </p:sp>
      <p:sp>
        <p:nvSpPr>
          <p:cNvPr id="5" name="Footer Placeholder 4">
            <a:extLst>
              <a:ext uri="{FF2B5EF4-FFF2-40B4-BE49-F238E27FC236}">
                <a16:creationId xmlns:a16="http://schemas.microsoft.com/office/drawing/2014/main" id="{263140BD-749F-0FB9-C90E-BF12B759FA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5A9400-C941-E030-5E42-2C6A557E72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F2EC5-BAA5-470F-BC14-7393ED1CA7B3}" type="slidenum">
              <a:rPr lang="en-US" smtClean="0"/>
              <a:t>‹#›</a:t>
            </a:fld>
            <a:endParaRPr lang="en-US"/>
          </a:p>
        </p:txBody>
      </p:sp>
    </p:spTree>
    <p:extLst>
      <p:ext uri="{BB962C8B-B14F-4D97-AF65-F5344CB8AC3E}">
        <p14:creationId xmlns:p14="http://schemas.microsoft.com/office/powerpoint/2010/main" val="257771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84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D03706-6B17-9C27-6846-06FE017E8EC3}"/>
              </a:ext>
            </a:extLst>
          </p:cNvPr>
          <p:cNvSpPr txBox="1"/>
          <p:nvPr/>
        </p:nvSpPr>
        <p:spPr>
          <a:xfrm>
            <a:off x="3837709" y="942109"/>
            <a:ext cx="3893127" cy="830997"/>
          </a:xfrm>
          <a:prstGeom prst="rect">
            <a:avLst/>
          </a:prstGeom>
          <a:noFill/>
        </p:spPr>
        <p:txBody>
          <a:bodyPr wrap="square" rtlCol="0">
            <a:spAutoFit/>
          </a:bodyPr>
          <a:lstStyle/>
          <a:p>
            <a:pPr algn="ctr"/>
            <a:r>
              <a:rPr lang="en-US" sz="4800" b="1" dirty="0">
                <a:solidFill>
                  <a:schemeClr val="bg1"/>
                </a:solidFill>
              </a:rPr>
              <a:t>NETWORKING</a:t>
            </a:r>
          </a:p>
        </p:txBody>
      </p:sp>
      <p:sp>
        <p:nvSpPr>
          <p:cNvPr id="3" name="TextBox 2">
            <a:extLst>
              <a:ext uri="{FF2B5EF4-FFF2-40B4-BE49-F238E27FC236}">
                <a16:creationId xmlns:a16="http://schemas.microsoft.com/office/drawing/2014/main" id="{7AB18ABA-1C99-9C3E-BE35-2DDF65128A3C}"/>
              </a:ext>
            </a:extLst>
          </p:cNvPr>
          <p:cNvSpPr txBox="1"/>
          <p:nvPr/>
        </p:nvSpPr>
        <p:spPr>
          <a:xfrm>
            <a:off x="678873" y="2715491"/>
            <a:ext cx="10875818" cy="1938992"/>
          </a:xfrm>
          <a:prstGeom prst="rect">
            <a:avLst/>
          </a:prstGeom>
          <a:noFill/>
        </p:spPr>
        <p:txBody>
          <a:bodyPr wrap="square" rtlCol="0">
            <a:spAutoFit/>
          </a:bodyPr>
          <a:lstStyle/>
          <a:p>
            <a:r>
              <a:rPr lang="en-US" sz="2400" dirty="0"/>
              <a:t>This project is developed on the basis of real life situation that contains two buildings and the both the buildings have networks. The interconnection of the networks between these two buildings are shown as per the scenario. Each building has two floors that contains different rooms with electronic devices like PCs, Telephones, Webcams and many mores connected to the internet.</a:t>
            </a:r>
          </a:p>
        </p:txBody>
      </p:sp>
    </p:spTree>
    <p:extLst>
      <p:ext uri="{BB962C8B-B14F-4D97-AF65-F5344CB8AC3E}">
        <p14:creationId xmlns:p14="http://schemas.microsoft.com/office/powerpoint/2010/main" val="2162165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68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317A08-0226-F7EF-A8E0-52A0A4623D42}"/>
              </a:ext>
            </a:extLst>
          </p:cNvPr>
          <p:cNvPicPr>
            <a:picLocks noChangeAspect="1"/>
          </p:cNvPicPr>
          <p:nvPr/>
        </p:nvPicPr>
        <p:blipFill>
          <a:blip r:embed="rId2"/>
          <a:stretch>
            <a:fillRect/>
          </a:stretch>
        </p:blipFill>
        <p:spPr>
          <a:xfrm>
            <a:off x="1288473" y="512617"/>
            <a:ext cx="10016836" cy="5417127"/>
          </a:xfrm>
          <a:prstGeom prst="rect">
            <a:avLst/>
          </a:prstGeom>
        </p:spPr>
      </p:pic>
      <p:sp>
        <p:nvSpPr>
          <p:cNvPr id="3" name="TextBox 2">
            <a:extLst>
              <a:ext uri="{FF2B5EF4-FFF2-40B4-BE49-F238E27FC236}">
                <a16:creationId xmlns:a16="http://schemas.microsoft.com/office/drawing/2014/main" id="{1E4D9105-AFE8-8851-DFB6-EFD88A1633D1}"/>
              </a:ext>
            </a:extLst>
          </p:cNvPr>
          <p:cNvSpPr txBox="1"/>
          <p:nvPr/>
        </p:nvSpPr>
        <p:spPr>
          <a:xfrm>
            <a:off x="4440382" y="6114550"/>
            <a:ext cx="2445327" cy="461665"/>
          </a:xfrm>
          <a:prstGeom prst="rect">
            <a:avLst/>
          </a:prstGeom>
          <a:noFill/>
        </p:spPr>
        <p:txBody>
          <a:bodyPr wrap="square" rtlCol="0">
            <a:spAutoFit/>
          </a:bodyPr>
          <a:lstStyle/>
          <a:p>
            <a:pPr algn="ctr"/>
            <a:r>
              <a:rPr lang="en-US" sz="2400" b="1" dirty="0">
                <a:solidFill>
                  <a:schemeClr val="bg1"/>
                </a:solidFill>
              </a:rPr>
              <a:t>Star Topology</a:t>
            </a:r>
          </a:p>
        </p:txBody>
      </p:sp>
    </p:spTree>
    <p:extLst>
      <p:ext uri="{BB962C8B-B14F-4D97-AF65-F5344CB8AC3E}">
        <p14:creationId xmlns:p14="http://schemas.microsoft.com/office/powerpoint/2010/main" val="2965346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68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02AFA4-D22D-9BFE-08D4-7DB92BCEE0B0}"/>
              </a:ext>
            </a:extLst>
          </p:cNvPr>
          <p:cNvSpPr txBox="1"/>
          <p:nvPr/>
        </p:nvSpPr>
        <p:spPr>
          <a:xfrm>
            <a:off x="900545" y="595745"/>
            <a:ext cx="10834255" cy="4352923"/>
          </a:xfrm>
          <a:prstGeom prst="rect">
            <a:avLst/>
          </a:prstGeom>
          <a:noFill/>
        </p:spPr>
        <p:txBody>
          <a:bodyPr wrap="square" rtlCol="0">
            <a:spAutoFit/>
          </a:bodyPr>
          <a:lstStyle/>
          <a:p>
            <a:pPr algn="ctr"/>
            <a:r>
              <a:rPr lang="en-US" sz="2400" b="1" dirty="0">
                <a:solidFill>
                  <a:schemeClr val="bg1"/>
                </a:solidFill>
              </a:rPr>
              <a:t>Star Topology has been used entirely on the networking</a:t>
            </a:r>
          </a:p>
          <a:p>
            <a:r>
              <a:rPr lang="en-US" dirty="0"/>
              <a:t> </a:t>
            </a:r>
            <a:r>
              <a:rPr lang="en-US" sz="2400" b="1" u="sng" dirty="0">
                <a:solidFill>
                  <a:srgbClr val="0070C0"/>
                </a:solidFill>
              </a:rPr>
              <a:t>Advantages </a:t>
            </a:r>
          </a:p>
          <a:p>
            <a:endParaRPr lang="en-US" dirty="0"/>
          </a:p>
          <a:p>
            <a:pPr marL="285750" indent="-285750">
              <a:lnSpc>
                <a:spcPct val="200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Mangal" panose="02040503050203030202" pitchFamily="18" charset="0"/>
              </a:rPr>
              <a:t>simplicity in its management and maintenance.</a:t>
            </a:r>
          </a:p>
          <a:p>
            <a:pPr>
              <a:lnSpc>
                <a:spcPct val="200000"/>
              </a:lnSpc>
            </a:pPr>
            <a:r>
              <a:rPr lang="en-IN" dirty="0">
                <a:latin typeface="Times New Roman" panose="02020603050405020304" pitchFamily="18"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 Since each end device has separate connection so failures affects a single device and is easy to detect 	and maintain.)</a:t>
            </a:r>
          </a:p>
          <a:p>
            <a:pPr marL="285750" indent="-285750">
              <a:lnSpc>
                <a:spcPct val="200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Mangal" panose="02040503050203030202" pitchFamily="18" charset="0"/>
              </a:rPr>
              <a:t>Here failure of connection in one device doesn’t affect entire connection.</a:t>
            </a:r>
            <a:r>
              <a:rPr lang="en-US" dirty="0"/>
              <a:t> </a:t>
            </a:r>
          </a:p>
          <a:p>
            <a:pPr>
              <a:lnSpc>
                <a:spcPct val="200000"/>
              </a:lnSpc>
            </a:pPr>
            <a:endParaRPr lang="en-US" dirty="0"/>
          </a:p>
          <a:p>
            <a:pPr marL="285750" indent="-285750">
              <a:lnSpc>
                <a:spcPct val="200000"/>
              </a:lnSpc>
              <a:buFont typeface="Wingdings" panose="05000000000000000000" pitchFamily="2" charset="2"/>
              <a:buChar char="v"/>
            </a:pPr>
            <a:r>
              <a:rPr lang="en-IN" dirty="0">
                <a:latin typeface="Times New Roman" panose="02020603050405020304" pitchFamily="18" charset="0"/>
                <a:ea typeface="Calibri" panose="020F0502020204030204" pitchFamily="34" charset="0"/>
                <a:cs typeface="Mangal" panose="02040503050203030202" pitchFamily="18" charset="0"/>
              </a:rPr>
              <a:t>H</a:t>
            </a:r>
            <a:r>
              <a:rPr lang="en-IN" sz="1800" dirty="0">
                <a:effectLst/>
                <a:latin typeface="Times New Roman" panose="02020603050405020304" pitchFamily="18" charset="0"/>
                <a:ea typeface="Calibri" panose="020F0502020204030204" pitchFamily="34" charset="0"/>
                <a:cs typeface="Mangal" panose="02040503050203030202" pitchFamily="18" charset="0"/>
              </a:rPr>
              <a:t>as higher reliability compared other topologies in long run.</a:t>
            </a:r>
            <a:endParaRPr lang="en-US" dirty="0"/>
          </a:p>
        </p:txBody>
      </p:sp>
    </p:spTree>
    <p:extLst>
      <p:ext uri="{BB962C8B-B14F-4D97-AF65-F5344CB8AC3E}">
        <p14:creationId xmlns:p14="http://schemas.microsoft.com/office/powerpoint/2010/main" val="117293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alpha val="68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106CE1-F89B-4C36-BE31-5B45906F0B62}"/>
              </a:ext>
            </a:extLst>
          </p:cNvPr>
          <p:cNvPicPr>
            <a:picLocks noChangeAspect="1"/>
          </p:cNvPicPr>
          <p:nvPr/>
        </p:nvPicPr>
        <p:blipFill>
          <a:blip r:embed="rId2"/>
          <a:stretch>
            <a:fillRect/>
          </a:stretch>
        </p:blipFill>
        <p:spPr>
          <a:xfrm>
            <a:off x="1759527" y="623455"/>
            <a:ext cx="8783782" cy="5957454"/>
          </a:xfrm>
          <a:prstGeom prst="rect">
            <a:avLst/>
          </a:prstGeom>
        </p:spPr>
      </p:pic>
      <p:sp>
        <p:nvSpPr>
          <p:cNvPr id="4" name="TextBox 3">
            <a:extLst>
              <a:ext uri="{FF2B5EF4-FFF2-40B4-BE49-F238E27FC236}">
                <a16:creationId xmlns:a16="http://schemas.microsoft.com/office/drawing/2014/main" id="{C2B622A0-0B9A-B13F-ABA1-2F6E35D2B8D5}"/>
              </a:ext>
            </a:extLst>
          </p:cNvPr>
          <p:cNvSpPr txBox="1"/>
          <p:nvPr/>
        </p:nvSpPr>
        <p:spPr>
          <a:xfrm>
            <a:off x="2729346" y="78663"/>
            <a:ext cx="7384472" cy="461665"/>
          </a:xfrm>
          <a:prstGeom prst="rect">
            <a:avLst/>
          </a:prstGeom>
          <a:noFill/>
        </p:spPr>
        <p:txBody>
          <a:bodyPr wrap="square" rtlCol="0">
            <a:spAutoFit/>
          </a:bodyPr>
          <a:lstStyle/>
          <a:p>
            <a:pPr algn="ctr"/>
            <a:r>
              <a:rPr lang="en-US" sz="2400" dirty="0">
                <a:solidFill>
                  <a:schemeClr val="bg1"/>
                </a:solidFill>
              </a:rPr>
              <a:t>Figure Showing Entire Networking Diagram of The Project</a:t>
            </a:r>
          </a:p>
        </p:txBody>
      </p:sp>
    </p:spTree>
    <p:extLst>
      <p:ext uri="{BB962C8B-B14F-4D97-AF65-F5344CB8AC3E}">
        <p14:creationId xmlns:p14="http://schemas.microsoft.com/office/powerpoint/2010/main" val="204157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alpha val="97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E3913B-ADE4-414E-6CC5-6694944619F7}"/>
              </a:ext>
            </a:extLst>
          </p:cNvPr>
          <p:cNvSpPr txBox="1"/>
          <p:nvPr/>
        </p:nvSpPr>
        <p:spPr>
          <a:xfrm flipH="1">
            <a:off x="734290" y="840973"/>
            <a:ext cx="10598727" cy="4830233"/>
          </a:xfrm>
          <a:prstGeom prst="rect">
            <a:avLst/>
          </a:prstGeom>
          <a:noFill/>
        </p:spPr>
        <p:txBody>
          <a:bodyPr wrap="square" rtlCol="0">
            <a:spAutoFit/>
          </a:bodyPr>
          <a:lstStyle/>
          <a:p>
            <a:pPr marL="0" marR="0">
              <a:lnSpc>
                <a:spcPct val="107000"/>
              </a:lnSpc>
              <a:spcBef>
                <a:spcPts val="0"/>
              </a:spcBef>
              <a:spcAft>
                <a:spcPts val="800"/>
              </a:spcAft>
            </a:pPr>
            <a:r>
              <a:rPr lang="en-IN" sz="24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Dynamic Host Configuration Protocol (DHCP):</a:t>
            </a:r>
            <a:endParaRPr lang="en-US" sz="24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endParaRPr>
          </a:p>
          <a:p>
            <a:pPr marL="285750" marR="0" indent="-285750">
              <a:lnSpc>
                <a:spcPct val="200000"/>
              </a:lnSpc>
              <a:spcBef>
                <a:spcPts val="0"/>
              </a:spcBef>
              <a:spcAft>
                <a:spcPts val="800"/>
              </a:spcAft>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cs typeface="Mangal" panose="02040503050203030202" pitchFamily="18" charset="0"/>
              </a:rPr>
              <a:t>It is the rule by which end devices connecting to the network are automatically assigned with the Ip- address, subnet mask, default gateway etc. </a:t>
            </a:r>
          </a:p>
          <a:p>
            <a:pPr marL="285750" marR="0" indent="-285750">
              <a:lnSpc>
                <a:spcPct val="107000"/>
              </a:lnSpc>
              <a:spcBef>
                <a:spcPts val="0"/>
              </a:spcBef>
              <a:spcAft>
                <a:spcPts val="800"/>
              </a:spcAft>
              <a:buFont typeface="Wingdings" panose="05000000000000000000" pitchFamily="2" charset="2"/>
              <a:buChar char="v"/>
            </a:pPr>
            <a:endParaRPr lang="en-IN" sz="2000" dirty="0">
              <a:effectLst/>
              <a:latin typeface="Times New Roman" panose="02020603050405020304" pitchFamily="18" charset="0"/>
              <a:ea typeface="Calibri" panose="020F0502020204030204" pitchFamily="34" charset="0"/>
              <a:cs typeface="Mangal" panose="02040503050203030202" pitchFamily="18" charset="0"/>
            </a:endParaRPr>
          </a:p>
          <a:p>
            <a:pPr marL="285750" marR="0" indent="-285750">
              <a:lnSpc>
                <a:spcPct val="200000"/>
              </a:lnSpc>
              <a:spcBef>
                <a:spcPts val="0"/>
              </a:spcBef>
              <a:spcAft>
                <a:spcPts val="800"/>
              </a:spcAft>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cs typeface="Mangal" panose="02040503050203030202" pitchFamily="18" charset="0"/>
              </a:rPr>
              <a:t>DHCP servers are costly for organizations. Thus, router configuration is done to activate DHCP services. </a:t>
            </a:r>
          </a:p>
          <a:p>
            <a:pPr marR="0">
              <a:lnSpc>
                <a:spcPct val="107000"/>
              </a:lnSpc>
              <a:spcBef>
                <a:spcPts val="0"/>
              </a:spcBef>
              <a:spcAft>
                <a:spcPts val="800"/>
              </a:spcAft>
            </a:pPr>
            <a:endParaRPr lang="en-IN" sz="2000" dirty="0">
              <a:effectLst/>
              <a:latin typeface="Times New Roman" panose="02020603050405020304" pitchFamily="18" charset="0"/>
              <a:ea typeface="Calibri" panose="020F0502020204030204" pitchFamily="34" charset="0"/>
              <a:cs typeface="Mangal" panose="02040503050203030202" pitchFamily="18" charset="0"/>
            </a:endParaRPr>
          </a:p>
          <a:p>
            <a:pPr marL="285750" marR="0" indent="-285750">
              <a:lnSpc>
                <a:spcPct val="107000"/>
              </a:lnSpc>
              <a:spcBef>
                <a:spcPts val="0"/>
              </a:spcBef>
              <a:spcAft>
                <a:spcPts val="800"/>
              </a:spcAft>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cs typeface="Mangal" panose="02040503050203030202" pitchFamily="18" charset="0"/>
              </a:rPr>
              <a:t>We did the DHCP configuration in our router1 and router2. </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2411827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113CBC-9C53-258E-6EA1-A5C1E128A1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3110" y="737420"/>
            <a:ext cx="9188245" cy="5737122"/>
          </a:xfrm>
          <a:prstGeom prst="rect">
            <a:avLst/>
          </a:prstGeom>
          <a:noFill/>
          <a:ln>
            <a:noFill/>
          </a:ln>
        </p:spPr>
      </p:pic>
    </p:spTree>
    <p:extLst>
      <p:ext uri="{BB962C8B-B14F-4D97-AF65-F5344CB8AC3E}">
        <p14:creationId xmlns:p14="http://schemas.microsoft.com/office/powerpoint/2010/main" val="234732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593D2C-BA8E-F8A0-FE01-5069788FFD0E}"/>
              </a:ext>
            </a:extLst>
          </p:cNvPr>
          <p:cNvSpPr txBox="1"/>
          <p:nvPr/>
        </p:nvSpPr>
        <p:spPr>
          <a:xfrm>
            <a:off x="663677" y="457200"/>
            <a:ext cx="8554065" cy="523220"/>
          </a:xfrm>
          <a:prstGeom prst="rect">
            <a:avLst/>
          </a:prstGeom>
          <a:noFill/>
        </p:spPr>
        <p:txBody>
          <a:bodyPr wrap="square" rtlCol="0">
            <a:spAutoFit/>
          </a:bodyPr>
          <a:lstStyle/>
          <a:p>
            <a:r>
              <a:rPr lang="en-IN" sz="2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Cisco Telephony </a:t>
            </a:r>
            <a:endParaRPr lang="en-US" sz="2800" dirty="0">
              <a:solidFill>
                <a:schemeClr val="bg1"/>
              </a:solidFill>
            </a:endParaRPr>
          </a:p>
        </p:txBody>
      </p:sp>
      <p:sp>
        <p:nvSpPr>
          <p:cNvPr id="3" name="TextBox 2">
            <a:extLst>
              <a:ext uri="{FF2B5EF4-FFF2-40B4-BE49-F238E27FC236}">
                <a16:creationId xmlns:a16="http://schemas.microsoft.com/office/drawing/2014/main" id="{D23A948E-1F3B-023E-6078-AF205BA323BF}"/>
              </a:ext>
            </a:extLst>
          </p:cNvPr>
          <p:cNvSpPr txBox="1"/>
          <p:nvPr/>
        </p:nvSpPr>
        <p:spPr>
          <a:xfrm>
            <a:off x="398206" y="2109019"/>
            <a:ext cx="10648336" cy="1200329"/>
          </a:xfrm>
          <a:prstGeom prst="rect">
            <a:avLst/>
          </a:prstGeom>
          <a:noFill/>
        </p:spPr>
        <p:txBody>
          <a:bodyPr wrap="square" rtlCol="0">
            <a:spAutoFit/>
          </a:bodyPr>
          <a:lstStyle/>
          <a:p>
            <a:r>
              <a:rPr lang="en-US" sz="2400" dirty="0">
                <a:effectLst/>
                <a:latin typeface="Times New Roman" panose="02020603050405020304" pitchFamily="18" charset="0"/>
                <a:ea typeface="Calibri" panose="020F0502020204030204" pitchFamily="34" charset="0"/>
                <a:cs typeface="Mangal" panose="02040503050203030202" pitchFamily="18" charset="0"/>
              </a:rPr>
              <a:t>The VOIP phones are connected to the switch which is then directly connected to the router. Then the telephony configuration is done on the router and the IP phone is automatically assigned to the VOIP phone system</a:t>
            </a:r>
            <a:endParaRPr lang="en-US" sz="2400" dirty="0"/>
          </a:p>
        </p:txBody>
      </p:sp>
    </p:spTree>
    <p:extLst>
      <p:ext uri="{BB962C8B-B14F-4D97-AF65-F5344CB8AC3E}">
        <p14:creationId xmlns:p14="http://schemas.microsoft.com/office/powerpoint/2010/main" val="1241251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367C8D-2214-7871-0171-C40C81AE29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5626" y="870155"/>
            <a:ext cx="10014155" cy="5324168"/>
          </a:xfrm>
          <a:prstGeom prst="rect">
            <a:avLst/>
          </a:prstGeom>
          <a:noFill/>
          <a:ln>
            <a:noFill/>
          </a:ln>
        </p:spPr>
      </p:pic>
    </p:spTree>
    <p:extLst>
      <p:ext uri="{BB962C8B-B14F-4D97-AF65-F5344CB8AC3E}">
        <p14:creationId xmlns:p14="http://schemas.microsoft.com/office/powerpoint/2010/main" val="1169074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D971B5-8E2A-718E-2AF9-7EF8A0316EB7}"/>
              </a:ext>
            </a:extLst>
          </p:cNvPr>
          <p:cNvSpPr txBox="1"/>
          <p:nvPr/>
        </p:nvSpPr>
        <p:spPr>
          <a:xfrm>
            <a:off x="1002890" y="501445"/>
            <a:ext cx="8214852" cy="523220"/>
          </a:xfrm>
          <a:prstGeom prst="rect">
            <a:avLst/>
          </a:prstGeom>
          <a:noFill/>
        </p:spPr>
        <p:txBody>
          <a:bodyPr wrap="square" rtlCol="0">
            <a:spAutoFit/>
          </a:bodyPr>
          <a:lstStyle/>
          <a:p>
            <a:r>
              <a:rPr lang="en-IN" sz="28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Serial Configuration </a:t>
            </a:r>
            <a:endParaRPr lang="en-US" sz="2800" dirty="0">
              <a:solidFill>
                <a:schemeClr val="bg1"/>
              </a:solidFill>
            </a:endParaRPr>
          </a:p>
        </p:txBody>
      </p:sp>
      <p:sp>
        <p:nvSpPr>
          <p:cNvPr id="3" name="TextBox 2">
            <a:extLst>
              <a:ext uri="{FF2B5EF4-FFF2-40B4-BE49-F238E27FC236}">
                <a16:creationId xmlns:a16="http://schemas.microsoft.com/office/drawing/2014/main" id="{2C3B8633-E115-AC55-A2E8-79C827A6091F}"/>
              </a:ext>
            </a:extLst>
          </p:cNvPr>
          <p:cNvSpPr txBox="1"/>
          <p:nvPr/>
        </p:nvSpPr>
        <p:spPr>
          <a:xfrm>
            <a:off x="457200" y="1991032"/>
            <a:ext cx="10879394" cy="1938992"/>
          </a:xfrm>
          <a:prstGeom prst="rect">
            <a:avLst/>
          </a:prstGeom>
          <a:noFill/>
        </p:spPr>
        <p:txBody>
          <a:bodyPr wrap="square" rtlCol="0">
            <a:spAutoFit/>
          </a:bodyPr>
          <a:lstStyle/>
          <a:p>
            <a:r>
              <a:rPr lang="en-IN" sz="2400" dirty="0">
                <a:effectLst/>
                <a:latin typeface="Times New Roman" panose="02020603050405020304" pitchFamily="18" charset="0"/>
                <a:ea typeface="Calibri" panose="020F0502020204030204" pitchFamily="34" charset="0"/>
                <a:cs typeface="Mangal" panose="02040503050203030202" pitchFamily="18" charset="0"/>
              </a:rPr>
              <a:t>The serial configuration is done on the routers because the serial configuration is slightly faster than the other configurations. We added clock rate and bandwidth in this configuration to manage the time between two frames and maintain the speed respectively.</a:t>
            </a:r>
            <a:endParaRPr lang="en-US" sz="2400" dirty="0">
              <a:effectLst/>
              <a:latin typeface="Times New Roman" panose="02020603050405020304" pitchFamily="18" charset="0"/>
              <a:ea typeface="Calibri" panose="020F0502020204030204" pitchFamily="34" charset="0"/>
              <a:cs typeface="Mangal" panose="02040503050203030202" pitchFamily="18" charset="0"/>
            </a:endParaRPr>
          </a:p>
          <a:p>
            <a:endParaRPr lang="en-US" sz="2400" dirty="0"/>
          </a:p>
        </p:txBody>
      </p:sp>
    </p:spTree>
    <p:extLst>
      <p:ext uri="{BB962C8B-B14F-4D97-AF65-F5344CB8AC3E}">
        <p14:creationId xmlns:p14="http://schemas.microsoft.com/office/powerpoint/2010/main" val="3351348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E8EF1E-BB5A-057C-E9C4-6333E4DC9A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9149" y="781664"/>
            <a:ext cx="9866670" cy="5796115"/>
          </a:xfrm>
          <a:prstGeom prst="rect">
            <a:avLst/>
          </a:prstGeom>
          <a:noFill/>
          <a:ln>
            <a:noFill/>
          </a:ln>
        </p:spPr>
      </p:pic>
    </p:spTree>
    <p:extLst>
      <p:ext uri="{BB962C8B-B14F-4D97-AF65-F5344CB8AC3E}">
        <p14:creationId xmlns:p14="http://schemas.microsoft.com/office/powerpoint/2010/main" val="1580287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alpha val="99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54477C-712E-9876-4DC0-F40136678FED}"/>
              </a:ext>
            </a:extLst>
          </p:cNvPr>
          <p:cNvSpPr txBox="1"/>
          <p:nvPr/>
        </p:nvSpPr>
        <p:spPr>
          <a:xfrm>
            <a:off x="339213" y="855406"/>
            <a:ext cx="9129252" cy="523220"/>
          </a:xfrm>
          <a:prstGeom prst="rect">
            <a:avLst/>
          </a:prstGeom>
          <a:noFill/>
        </p:spPr>
        <p:txBody>
          <a:bodyPr wrap="square" rtlCol="0">
            <a:spAutoFit/>
          </a:bodyPr>
          <a:lstStyle/>
          <a:p>
            <a:r>
              <a:rPr lang="en-IN" sz="2800" b="1"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Router RIP configuration </a:t>
            </a:r>
            <a:endParaRPr lang="en-US" sz="2800" dirty="0">
              <a:solidFill>
                <a:schemeClr val="bg1"/>
              </a:solidFill>
            </a:endParaRPr>
          </a:p>
        </p:txBody>
      </p:sp>
      <p:sp>
        <p:nvSpPr>
          <p:cNvPr id="3" name="TextBox 2">
            <a:extLst>
              <a:ext uri="{FF2B5EF4-FFF2-40B4-BE49-F238E27FC236}">
                <a16:creationId xmlns:a16="http://schemas.microsoft.com/office/drawing/2014/main" id="{8B8730F6-0949-1A9F-58E2-C6FCDC46B974}"/>
              </a:ext>
            </a:extLst>
          </p:cNvPr>
          <p:cNvSpPr txBox="1"/>
          <p:nvPr/>
        </p:nvSpPr>
        <p:spPr>
          <a:xfrm>
            <a:off x="648929" y="2050026"/>
            <a:ext cx="8819536" cy="2436757"/>
          </a:xfrm>
          <a:prstGeom prst="rect">
            <a:avLst/>
          </a:prstGeom>
          <a:noFill/>
        </p:spPr>
        <p:txBody>
          <a:bodyPr wrap="square" rtlCol="0">
            <a:spAutoFit/>
          </a:bodyPr>
          <a:lstStyle/>
          <a:p>
            <a:pPr marL="0" marR="0">
              <a:lnSpc>
                <a:spcPct val="107000"/>
              </a:lnSpc>
              <a:spcBef>
                <a:spcPts val="0"/>
              </a:spcBef>
              <a:spcAft>
                <a:spcPts val="800"/>
              </a:spcAft>
            </a:pPr>
            <a:r>
              <a:rPr lang="en-IN" sz="2400" dirty="0">
                <a:effectLst/>
                <a:latin typeface="Times New Roman" panose="02020603050405020304" pitchFamily="18" charset="0"/>
                <a:ea typeface="Calibri" panose="020F0502020204030204" pitchFamily="34" charset="0"/>
                <a:cs typeface="Mangal" panose="02040503050203030202" pitchFamily="18" charset="0"/>
              </a:rPr>
              <a:t>It is a simultaneous routing protocol. In OSI model it performs its task on network layer. It helps to find the shortest way between the source and the destination network. It is easy to configure and is not complicated. Its system of measurement is based on trip count basis which is maximum 15. It is not suitable for very large-scale organization or network because it is not scalable</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US" sz="1800" dirty="0">
              <a:effectLst/>
              <a:latin typeface="Times New Roman" panose="02020603050405020304" pitchFamily="18"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01065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BF03B0-1307-5664-829D-31F4970FB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971799" y="-2570016"/>
            <a:ext cx="6012875" cy="11152910"/>
          </a:xfrm>
          <a:prstGeom prst="rect">
            <a:avLst/>
          </a:prstGeom>
        </p:spPr>
      </p:pic>
      <p:sp>
        <p:nvSpPr>
          <p:cNvPr id="5" name="TextBox 4">
            <a:extLst>
              <a:ext uri="{FF2B5EF4-FFF2-40B4-BE49-F238E27FC236}">
                <a16:creationId xmlns:a16="http://schemas.microsoft.com/office/drawing/2014/main" id="{57CE7733-7B2D-67A8-D138-5A9C790B7516}"/>
              </a:ext>
            </a:extLst>
          </p:cNvPr>
          <p:cNvSpPr txBox="1"/>
          <p:nvPr/>
        </p:nvSpPr>
        <p:spPr>
          <a:xfrm>
            <a:off x="4121728" y="6234545"/>
            <a:ext cx="4468090" cy="400110"/>
          </a:xfrm>
          <a:prstGeom prst="rect">
            <a:avLst/>
          </a:prstGeom>
          <a:noFill/>
        </p:spPr>
        <p:txBody>
          <a:bodyPr wrap="square" rtlCol="0">
            <a:spAutoFit/>
          </a:bodyPr>
          <a:lstStyle/>
          <a:p>
            <a:r>
              <a:rPr lang="en-US" sz="2000" b="1" dirty="0">
                <a:solidFill>
                  <a:schemeClr val="accent1"/>
                </a:solidFill>
              </a:rPr>
              <a:t>Ground floor Head Office (Pen yang</a:t>
            </a:r>
            <a:r>
              <a:rPr lang="en-US" dirty="0">
                <a:solidFill>
                  <a:schemeClr val="accent1"/>
                </a:solidFill>
              </a:rPr>
              <a:t>)</a:t>
            </a:r>
          </a:p>
        </p:txBody>
      </p:sp>
    </p:spTree>
    <p:extLst>
      <p:ext uri="{BB962C8B-B14F-4D97-AF65-F5344CB8AC3E}">
        <p14:creationId xmlns:p14="http://schemas.microsoft.com/office/powerpoint/2010/main" val="2618955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18C278-2EBA-DC70-3B50-58E68468AED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4426" y="1799303"/>
            <a:ext cx="5176684" cy="2979174"/>
          </a:xfrm>
          <a:prstGeom prst="rect">
            <a:avLst/>
          </a:prstGeom>
          <a:noFill/>
          <a:ln>
            <a:noFill/>
          </a:ln>
        </p:spPr>
      </p:pic>
    </p:spTree>
    <p:extLst>
      <p:ext uri="{BB962C8B-B14F-4D97-AF65-F5344CB8AC3E}">
        <p14:creationId xmlns:p14="http://schemas.microsoft.com/office/powerpoint/2010/main" val="1264403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FE8DE0-CC40-D56E-9DFD-C3BBCB062578}"/>
              </a:ext>
            </a:extLst>
          </p:cNvPr>
          <p:cNvSpPr txBox="1"/>
          <p:nvPr/>
        </p:nvSpPr>
        <p:spPr>
          <a:xfrm>
            <a:off x="501445" y="752168"/>
            <a:ext cx="8480323" cy="461665"/>
          </a:xfrm>
          <a:prstGeom prst="rect">
            <a:avLst/>
          </a:prstGeom>
          <a:noFill/>
        </p:spPr>
        <p:txBody>
          <a:bodyPr wrap="square" rtlCol="0">
            <a:spAutoFit/>
          </a:bodyPr>
          <a:lstStyle/>
          <a:p>
            <a:r>
              <a:rPr lang="en-US" sz="2400" b="1" dirty="0">
                <a:solidFill>
                  <a:schemeClr val="bg1"/>
                </a:solidFill>
                <a:effectLst/>
                <a:latin typeface="Times New Roman" panose="02020603050405020304" pitchFamily="18" charset="0"/>
                <a:ea typeface="Calibri" panose="020F0502020204030204" pitchFamily="34" charset="0"/>
              </a:rPr>
              <a:t>Dial Peer Configuration </a:t>
            </a:r>
            <a:endParaRPr lang="en-US" sz="2400" dirty="0">
              <a:solidFill>
                <a:schemeClr val="bg1"/>
              </a:solidFill>
            </a:endParaRPr>
          </a:p>
        </p:txBody>
      </p:sp>
      <p:sp>
        <p:nvSpPr>
          <p:cNvPr id="3" name="TextBox 2">
            <a:extLst>
              <a:ext uri="{FF2B5EF4-FFF2-40B4-BE49-F238E27FC236}">
                <a16:creationId xmlns:a16="http://schemas.microsoft.com/office/drawing/2014/main" id="{29036B28-A0BE-0969-67AF-4E42B1E60DCE}"/>
              </a:ext>
            </a:extLst>
          </p:cNvPr>
          <p:cNvSpPr txBox="1"/>
          <p:nvPr/>
        </p:nvSpPr>
        <p:spPr>
          <a:xfrm>
            <a:off x="339213" y="2094271"/>
            <a:ext cx="10854813" cy="3828227"/>
          </a:xfrm>
          <a:prstGeom prst="rect">
            <a:avLst/>
          </a:prstGeom>
          <a:noFill/>
        </p:spPr>
        <p:txBody>
          <a:bodyPr wrap="square" rtlCol="0">
            <a:spAutoFit/>
          </a:bodyPr>
          <a:lstStyle/>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Dial Peer Configuration is the gate way for processing any sort of dial plans and providing voice services over an IP packet network. Call source and destination endpoints are identified by using dial peers, it is also used for defining the characteristics applied to each call leg in call connection. Dial peers are considered a crucial component of VoIP. </a:t>
            </a:r>
            <a:endParaRPr lang="en-US" sz="2400" dirty="0">
              <a:effectLst/>
              <a:latin typeface="Times New Roman" panose="02020603050405020304" pitchFamily="18"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For configuring VoIP dial peer, you must identify the dial peer by appointing it a unique tag number, defining its designated telephone number and its destination IP address.</a:t>
            </a:r>
            <a:endParaRPr lang="en-US" sz="2400" dirty="0">
              <a:effectLst/>
              <a:latin typeface="Times New Roman" panose="02020603050405020304" pitchFamily="18" charset="0"/>
              <a:ea typeface="Calibri" panose="020F0502020204030204" pitchFamily="34" charset="0"/>
              <a:cs typeface="Mangal" panose="02040503050203030202" pitchFamily="18" charset="0"/>
            </a:endParaRPr>
          </a:p>
          <a:p>
            <a:endParaRPr lang="en-US" sz="2400" dirty="0"/>
          </a:p>
        </p:txBody>
      </p:sp>
    </p:spTree>
    <p:extLst>
      <p:ext uri="{BB962C8B-B14F-4D97-AF65-F5344CB8AC3E}">
        <p14:creationId xmlns:p14="http://schemas.microsoft.com/office/powerpoint/2010/main" val="1466584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6F657F-D036-932D-EDEE-795D2F6E0A2D}"/>
              </a:ext>
            </a:extLst>
          </p:cNvPr>
          <p:cNvSpPr txBox="1"/>
          <p:nvPr/>
        </p:nvSpPr>
        <p:spPr>
          <a:xfrm>
            <a:off x="442452" y="693174"/>
            <a:ext cx="8008374" cy="523220"/>
          </a:xfrm>
          <a:prstGeom prst="rect">
            <a:avLst/>
          </a:prstGeom>
          <a:noFill/>
        </p:spPr>
        <p:txBody>
          <a:bodyPr wrap="square" rtlCol="0">
            <a:spAutoFit/>
          </a:bodyPr>
          <a:lstStyle/>
          <a:p>
            <a:r>
              <a:rPr lang="en-US" sz="2800" b="1" dirty="0">
                <a:solidFill>
                  <a:schemeClr val="bg1"/>
                </a:solidFill>
                <a:effectLst/>
                <a:latin typeface="Times New Roman" panose="02020603050405020304" pitchFamily="18" charset="0"/>
                <a:ea typeface="Calibri" panose="020F0502020204030204" pitchFamily="34" charset="0"/>
              </a:rPr>
              <a:t>Switchport Voice VLAN </a:t>
            </a:r>
            <a:endParaRPr lang="en-US" sz="2800" dirty="0">
              <a:solidFill>
                <a:schemeClr val="bg1"/>
              </a:solidFill>
            </a:endParaRPr>
          </a:p>
        </p:txBody>
      </p:sp>
      <p:sp>
        <p:nvSpPr>
          <p:cNvPr id="5" name="TextBox 4">
            <a:extLst>
              <a:ext uri="{FF2B5EF4-FFF2-40B4-BE49-F238E27FC236}">
                <a16:creationId xmlns:a16="http://schemas.microsoft.com/office/drawing/2014/main" id="{42726F08-D4C9-201D-5EFE-5796D2A77B4D}"/>
              </a:ext>
            </a:extLst>
          </p:cNvPr>
          <p:cNvSpPr txBox="1"/>
          <p:nvPr/>
        </p:nvSpPr>
        <p:spPr>
          <a:xfrm>
            <a:off x="442452" y="2315497"/>
            <a:ext cx="10781071" cy="2308324"/>
          </a:xfrm>
          <a:prstGeom prst="rect">
            <a:avLst/>
          </a:prstGeom>
          <a:noFill/>
        </p:spPr>
        <p:txBody>
          <a:bodyPr wrap="square" rtlCol="0">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voice VLAN is particularly assigned for voice data stream. It focusses to ensures the quality of voice traffic. The priority is always given to voice service although other data forms like video can transfer simultaneously. Source address of received voice packets and VLAN tags of the received packets are used to distinguish voice data streams. </a:t>
            </a:r>
            <a:endParaRPr lang="en-US" sz="2400" dirty="0">
              <a:effectLst/>
              <a:latin typeface="Times New Roman" panose="02020603050405020304" pitchFamily="18" charset="0"/>
              <a:ea typeface="Calibri" panose="020F0502020204030204" pitchFamily="34" charset="0"/>
              <a:cs typeface="Mangal" panose="02040503050203030202" pitchFamily="18" charset="0"/>
            </a:endParaRPr>
          </a:p>
          <a:p>
            <a:endParaRPr lang="en-US" sz="2400" dirty="0"/>
          </a:p>
        </p:txBody>
      </p:sp>
    </p:spTree>
    <p:extLst>
      <p:ext uri="{BB962C8B-B14F-4D97-AF65-F5344CB8AC3E}">
        <p14:creationId xmlns:p14="http://schemas.microsoft.com/office/powerpoint/2010/main" val="693183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651A69-6FCF-A6C1-EFC7-93753A15B6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4555" y="2330246"/>
            <a:ext cx="7972015" cy="3613354"/>
          </a:xfrm>
          <a:prstGeom prst="rect">
            <a:avLst/>
          </a:prstGeom>
          <a:noFill/>
          <a:ln>
            <a:noFill/>
          </a:ln>
        </p:spPr>
      </p:pic>
    </p:spTree>
    <p:extLst>
      <p:ext uri="{BB962C8B-B14F-4D97-AF65-F5344CB8AC3E}">
        <p14:creationId xmlns:p14="http://schemas.microsoft.com/office/powerpoint/2010/main" val="31158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68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A345E4-6558-9BF5-1B94-ECDCCFC13D47}"/>
              </a:ext>
            </a:extLst>
          </p:cNvPr>
          <p:cNvSpPr txBox="1"/>
          <p:nvPr/>
        </p:nvSpPr>
        <p:spPr>
          <a:xfrm>
            <a:off x="914400" y="637309"/>
            <a:ext cx="10903527" cy="5482911"/>
          </a:xfrm>
          <a:prstGeom prst="rect">
            <a:avLst/>
          </a:prstGeom>
          <a:noFill/>
        </p:spPr>
        <p:txBody>
          <a:bodyPr wrap="square" rtlCol="0">
            <a:spAutoFit/>
          </a:bodyPr>
          <a:lstStyle/>
          <a:p>
            <a:pPr>
              <a:lnSpc>
                <a:spcPct val="200000"/>
              </a:lnSpc>
            </a:pPr>
            <a:r>
              <a:rPr lang="en-US" sz="3200" dirty="0">
                <a:solidFill>
                  <a:schemeClr val="bg1"/>
                </a:solidFill>
              </a:rPr>
              <a:t>Features of Ground Floor (Head office) </a:t>
            </a:r>
            <a:endParaRPr lang="en-US" sz="2000" dirty="0">
              <a:solidFill>
                <a:schemeClr val="bg1"/>
              </a:solidFill>
            </a:endParaRPr>
          </a:p>
          <a:p>
            <a:pPr marL="342900" indent="-342900">
              <a:lnSpc>
                <a:spcPct val="200000"/>
              </a:lnSpc>
              <a:buFont typeface="Wingdings" panose="05000000000000000000" pitchFamily="2" charset="2"/>
              <a:buChar char="v"/>
            </a:pPr>
            <a:r>
              <a:rPr lang="en-IN" dirty="0">
                <a:effectLst/>
                <a:latin typeface="Times New Roman" panose="02020603050405020304" pitchFamily="18" charset="0"/>
                <a:ea typeface="Calibri" panose="020F0502020204030204" pitchFamily="34" charset="0"/>
                <a:cs typeface="Mangal" panose="02040503050203030202" pitchFamily="18" charset="0"/>
              </a:rPr>
              <a:t>It consists of reception area, waiting room, Cafeteria, Security and Delivery room, CEO room, CTO room, Finance and sales room, administrative office.</a:t>
            </a:r>
          </a:p>
          <a:p>
            <a:pPr marL="342900" indent="-342900">
              <a:lnSpc>
                <a:spcPct val="200000"/>
              </a:lnSpc>
              <a:buFont typeface="Wingdings" panose="05000000000000000000" pitchFamily="2" charset="2"/>
              <a:buChar char="v"/>
            </a:pPr>
            <a:endParaRPr lang="en-IN" dirty="0">
              <a:latin typeface="Times New Roman" panose="02020603050405020304" pitchFamily="18" charset="0"/>
              <a:cs typeface="Mangal" panose="02040503050203030202" pitchFamily="18" charset="0"/>
            </a:endParaRPr>
          </a:p>
          <a:p>
            <a:pPr marL="342900" indent="-342900">
              <a:lnSpc>
                <a:spcPct val="200000"/>
              </a:lnSpc>
              <a:buFont typeface="Wingdings" panose="05000000000000000000" pitchFamily="2" charset="2"/>
              <a:buChar char="v"/>
            </a:pPr>
            <a:r>
              <a:rPr lang="en-IN" dirty="0">
                <a:effectLst/>
                <a:latin typeface="Times New Roman" panose="02020603050405020304" pitchFamily="18" charset="0"/>
                <a:ea typeface="Calibri" panose="020F0502020204030204" pitchFamily="34" charset="0"/>
                <a:cs typeface="Mangal" panose="02040503050203030202" pitchFamily="18" charset="0"/>
              </a:rPr>
              <a:t>Each room with the corridor area are continuously monitored with the help of high-quality CCTV. </a:t>
            </a:r>
          </a:p>
          <a:p>
            <a:pPr marL="342900" indent="-342900">
              <a:lnSpc>
                <a:spcPct val="200000"/>
              </a:lnSpc>
              <a:buFont typeface="Wingdings" panose="05000000000000000000" pitchFamily="2" charset="2"/>
              <a:buChar char="v"/>
            </a:pPr>
            <a:endParaRPr lang="en-IN" dirty="0">
              <a:latin typeface="Times New Roman" panose="02020603050405020304" pitchFamily="18" charset="0"/>
              <a:cs typeface="Mangal" panose="02040503050203030202" pitchFamily="18" charset="0"/>
            </a:endParaRPr>
          </a:p>
          <a:p>
            <a:pPr marL="342900" indent="-342900">
              <a:lnSpc>
                <a:spcPct val="200000"/>
              </a:lnSpc>
              <a:buFont typeface="Wingdings" panose="05000000000000000000" pitchFamily="2" charset="2"/>
              <a:buChar char="v"/>
            </a:pPr>
            <a:r>
              <a:rPr lang="en-IN" dirty="0">
                <a:effectLst/>
                <a:latin typeface="Times New Roman" panose="02020603050405020304" pitchFamily="18" charset="0"/>
                <a:ea typeface="Calibri" panose="020F0502020204030204" pitchFamily="34" charset="0"/>
                <a:cs typeface="Mangal" panose="02040503050203030202" pitchFamily="18" charset="0"/>
              </a:rPr>
              <a:t>Waiting room has pleasant sitting arrangement with Wi-Fi access point and water dispenser.</a:t>
            </a:r>
          </a:p>
          <a:p>
            <a:pPr marL="342900" indent="-342900">
              <a:lnSpc>
                <a:spcPct val="200000"/>
              </a:lnSpc>
              <a:buFont typeface="Wingdings" panose="05000000000000000000" pitchFamily="2" charset="2"/>
              <a:buChar char="v"/>
            </a:pPr>
            <a:endParaRPr lang="en-IN" dirty="0">
              <a:latin typeface="Times New Roman" panose="02020603050405020304" pitchFamily="18" charset="0"/>
              <a:cs typeface="Mangal" panose="02040503050203030202" pitchFamily="18" charset="0"/>
            </a:endParaRPr>
          </a:p>
          <a:p>
            <a:pPr marL="342900" indent="-342900">
              <a:lnSpc>
                <a:spcPct val="200000"/>
              </a:lnSpc>
              <a:buFont typeface="Wingdings" panose="05000000000000000000" pitchFamily="2" charset="2"/>
              <a:buChar char="v"/>
            </a:pPr>
            <a:r>
              <a:rPr lang="en-IN" dirty="0">
                <a:latin typeface="Times New Roman" panose="02020603050405020304" pitchFamily="18" charset="0"/>
                <a:cs typeface="Mangal" panose="02040503050203030202" pitchFamily="18" charset="0"/>
              </a:rPr>
              <a:t>It has a Wi-Fi access point on the reception area which allows any one to easily access to the internet</a:t>
            </a:r>
            <a:r>
              <a:rPr lang="en-IN" sz="2000" dirty="0">
                <a:latin typeface="Times New Roman" panose="02020603050405020304" pitchFamily="18" charset="0"/>
                <a:cs typeface="Mangal" panose="02040503050203030202" pitchFamily="18" charset="0"/>
              </a:rPr>
              <a:t>.</a:t>
            </a:r>
            <a:endParaRPr lang="en-US" sz="2000" dirty="0"/>
          </a:p>
        </p:txBody>
      </p:sp>
    </p:spTree>
    <p:extLst>
      <p:ext uri="{BB962C8B-B14F-4D97-AF65-F5344CB8AC3E}">
        <p14:creationId xmlns:p14="http://schemas.microsoft.com/office/powerpoint/2010/main" val="1843637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A5DBDAF-223B-46BF-0D91-D94B3105A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694705" y="-2071254"/>
            <a:ext cx="6096000" cy="10238509"/>
          </a:xfrm>
          <a:prstGeom prst="rect">
            <a:avLst/>
          </a:prstGeom>
        </p:spPr>
      </p:pic>
      <p:sp>
        <p:nvSpPr>
          <p:cNvPr id="22" name="TextBox 21">
            <a:extLst>
              <a:ext uri="{FF2B5EF4-FFF2-40B4-BE49-F238E27FC236}">
                <a16:creationId xmlns:a16="http://schemas.microsoft.com/office/drawing/2014/main" id="{CB72BEEF-36E3-6DC9-13C7-3720088CCCE6}"/>
              </a:ext>
            </a:extLst>
          </p:cNvPr>
          <p:cNvSpPr txBox="1"/>
          <p:nvPr/>
        </p:nvSpPr>
        <p:spPr>
          <a:xfrm>
            <a:off x="4274127" y="6276108"/>
            <a:ext cx="3643746" cy="400110"/>
          </a:xfrm>
          <a:prstGeom prst="rect">
            <a:avLst/>
          </a:prstGeom>
          <a:noFill/>
        </p:spPr>
        <p:txBody>
          <a:bodyPr wrap="square" rtlCol="0">
            <a:spAutoFit/>
          </a:bodyPr>
          <a:lstStyle/>
          <a:p>
            <a:r>
              <a:rPr lang="en-US" sz="2000" b="1" dirty="0">
                <a:solidFill>
                  <a:schemeClr val="accent1"/>
                </a:solidFill>
              </a:rPr>
              <a:t>First floor Head office(Pen yang</a:t>
            </a:r>
            <a:r>
              <a:rPr lang="en-US" b="1" dirty="0">
                <a:solidFill>
                  <a:schemeClr val="accent1"/>
                </a:solidFill>
              </a:rPr>
              <a:t>)</a:t>
            </a:r>
          </a:p>
        </p:txBody>
      </p:sp>
    </p:spTree>
    <p:extLst>
      <p:ext uri="{BB962C8B-B14F-4D97-AF65-F5344CB8AC3E}">
        <p14:creationId xmlns:p14="http://schemas.microsoft.com/office/powerpoint/2010/main" val="202387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68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01F93-3152-18EB-393F-DEBD90B31D99}"/>
              </a:ext>
            </a:extLst>
          </p:cNvPr>
          <p:cNvSpPr txBox="1"/>
          <p:nvPr/>
        </p:nvSpPr>
        <p:spPr>
          <a:xfrm>
            <a:off x="263237" y="489734"/>
            <a:ext cx="11360727" cy="5878532"/>
          </a:xfrm>
          <a:prstGeom prst="rect">
            <a:avLst/>
          </a:prstGeom>
          <a:noFill/>
        </p:spPr>
        <p:txBody>
          <a:bodyPr wrap="square" rtlCol="0">
            <a:spAutoFit/>
          </a:bodyPr>
          <a:lstStyle/>
          <a:p>
            <a:r>
              <a:rPr lang="en-US" sz="2400" b="1" dirty="0">
                <a:solidFill>
                  <a:schemeClr val="bg1"/>
                </a:solidFill>
              </a:rPr>
              <a:t>Features of First Floor (Head Office)</a:t>
            </a:r>
          </a:p>
          <a:p>
            <a:endParaRPr lang="en-US" dirty="0"/>
          </a:p>
          <a:p>
            <a:pPr marL="285750" indent="-285750">
              <a:lnSpc>
                <a:spcPct val="200000"/>
              </a:lnSpc>
              <a:buFont typeface="Wingdings" panose="05000000000000000000" pitchFamily="2" charset="2"/>
              <a:buChar char="v"/>
            </a:pPr>
            <a:r>
              <a:rPr lang="en-IN" sz="20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First floor consists of seven rooms with two conference room, a Server room, a research and design room, Manufacturing room, a technical assistant room and a staff rest area. </a:t>
            </a:r>
            <a:endParaRPr lang="en-IN" sz="2000" dirty="0">
              <a:solidFill>
                <a:srgbClr val="000000"/>
              </a:solidFill>
              <a:latin typeface="Times New Roman" panose="02020603050405020304" pitchFamily="18" charset="0"/>
              <a:cs typeface="Mangal" panose="02040503050203030202" pitchFamily="18" charset="0"/>
            </a:endParaRPr>
          </a:p>
          <a:p>
            <a:pPr marL="285750" indent="-285750">
              <a:lnSpc>
                <a:spcPct val="200000"/>
              </a:lnSpc>
              <a:buFont typeface="Wingdings" panose="05000000000000000000" pitchFamily="2" charset="2"/>
              <a:buChar char="v"/>
            </a:pPr>
            <a:r>
              <a:rPr lang="en-IN" sz="20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 main conference room consist of router for good network strength and a display projector</a:t>
            </a:r>
            <a:endParaRPr lang="en-IN" sz="2000" dirty="0">
              <a:solidFill>
                <a:srgbClr val="000000"/>
              </a:solidFill>
              <a:latin typeface="Times New Roman" panose="02020603050405020304" pitchFamily="18" charset="0"/>
              <a:cs typeface="Mangal" panose="02040503050203030202" pitchFamily="18" charset="0"/>
            </a:endParaRPr>
          </a:p>
          <a:p>
            <a:pPr marL="285750" indent="-285750">
              <a:lnSpc>
                <a:spcPct val="200000"/>
              </a:lnSpc>
              <a:buFont typeface="Wingdings" panose="05000000000000000000" pitchFamily="2" charset="2"/>
              <a:buChar char="v"/>
            </a:pPr>
            <a:r>
              <a:rPr lang="en-IN" sz="20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Main conference room is used for general meeting between all the staffs or with costumers and staffs while other conference room is used for small meetings conducted within departments. </a:t>
            </a:r>
            <a:endParaRPr lang="en-IN" sz="2000" dirty="0">
              <a:solidFill>
                <a:srgbClr val="000000"/>
              </a:solidFill>
              <a:latin typeface="Times New Roman" panose="02020603050405020304" pitchFamily="18" charset="0"/>
              <a:ea typeface="Calibri" panose="020F0502020204030204" pitchFamily="34" charset="0"/>
              <a:cs typeface="Mangal" panose="02040503050203030202" pitchFamily="18" charset="0"/>
            </a:endParaRPr>
          </a:p>
          <a:p>
            <a:pPr marL="285750" indent="-285750">
              <a:lnSpc>
                <a:spcPct val="200000"/>
              </a:lnSpc>
              <a:buFont typeface="Wingdings" panose="05000000000000000000" pitchFamily="2" charset="2"/>
              <a:buChar char="v"/>
            </a:pPr>
            <a:r>
              <a:rPr lang="en-IN" sz="2000" dirty="0">
                <a:solidFill>
                  <a:srgbClr val="000000"/>
                </a:solidFill>
                <a:latin typeface="Times New Roman" panose="02020603050405020304" pitchFamily="18" charset="0"/>
                <a:ea typeface="Calibri" panose="020F0502020204030204" pitchFamily="34" charset="0"/>
                <a:cs typeface="Mangal" panose="02040503050203030202" pitchFamily="18" charset="0"/>
              </a:rPr>
              <a:t>The staff rest area consist of a snooker and a table tennis board which helps staff for refreshment and reenergise themselves.</a:t>
            </a:r>
            <a:endParaRPr lang="en-US" sz="2000" dirty="0">
              <a:solidFill>
                <a:srgbClr val="000000"/>
              </a:solidFill>
              <a:latin typeface="Times New Roman" panose="02020603050405020304" pitchFamily="18" charset="0"/>
              <a:ea typeface="Calibri" panose="020F0502020204030204" pitchFamily="34" charset="0"/>
              <a:cs typeface="Mangal" panose="02040503050203030202" pitchFamily="18" charset="0"/>
            </a:endParaRPr>
          </a:p>
          <a:p>
            <a:endParaRPr lang="en-US" dirty="0">
              <a:solidFill>
                <a:srgbClr val="000000"/>
              </a:solidFill>
              <a:latin typeface="Times New Roman" panose="02020603050405020304" pitchFamily="18" charset="0"/>
              <a:cs typeface="Mangal" panose="02040503050203030202" pitchFamily="18" charset="0"/>
            </a:endParaRPr>
          </a:p>
          <a:p>
            <a:endParaRPr lang="en-US" dirty="0"/>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3238471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DE09-8E5A-D2E2-F4BC-DF71228D7606}"/>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7553E76A-D5B5-355C-B8AE-26930EC3F0F0}"/>
              </a:ext>
            </a:extLst>
          </p:cNvPr>
          <p:cNvSpPr>
            <a:spLocks noGrp="1"/>
          </p:cNvSpPr>
          <p:nvPr>
            <p:ph type="subTitle" idx="1"/>
          </p:nvPr>
        </p:nvSpPr>
        <p:spPr>
          <a:xfrm>
            <a:off x="1693333" y="5994400"/>
            <a:ext cx="9144000" cy="358422"/>
          </a:xfrm>
        </p:spPr>
        <p:txBody>
          <a:bodyPr>
            <a:normAutofit fontScale="92500" lnSpcReduction="20000"/>
          </a:bodyPr>
          <a:lstStyle/>
          <a:p>
            <a:r>
              <a:rPr lang="en-US" dirty="0">
                <a:solidFill>
                  <a:srgbClr val="0070C0"/>
                </a:solidFill>
              </a:rPr>
              <a:t>Branch office Ground Floor (Cyberjaya)</a:t>
            </a:r>
          </a:p>
        </p:txBody>
      </p:sp>
      <p:pic>
        <p:nvPicPr>
          <p:cNvPr id="5" name="Picture 4">
            <a:extLst>
              <a:ext uri="{FF2B5EF4-FFF2-40B4-BE49-F238E27FC236}">
                <a16:creationId xmlns:a16="http://schemas.microsoft.com/office/drawing/2014/main" id="{C418AE48-9894-9CAD-0C82-CACA9F2E2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644" y="372533"/>
            <a:ext cx="8963378" cy="5363104"/>
          </a:xfrm>
          <a:prstGeom prst="rect">
            <a:avLst/>
          </a:prstGeom>
        </p:spPr>
      </p:pic>
    </p:spTree>
    <p:extLst>
      <p:ext uri="{BB962C8B-B14F-4D97-AF65-F5344CB8AC3E}">
        <p14:creationId xmlns:p14="http://schemas.microsoft.com/office/powerpoint/2010/main" val="1641347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68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66B688-20DF-955C-4C9A-5B6A3961057C}"/>
              </a:ext>
            </a:extLst>
          </p:cNvPr>
          <p:cNvSpPr txBox="1"/>
          <p:nvPr/>
        </p:nvSpPr>
        <p:spPr>
          <a:xfrm>
            <a:off x="519289" y="1016000"/>
            <a:ext cx="10079438" cy="4185761"/>
          </a:xfrm>
          <a:prstGeom prst="rect">
            <a:avLst/>
          </a:prstGeom>
          <a:noFill/>
        </p:spPr>
        <p:txBody>
          <a:bodyPr wrap="square" rtlCol="0">
            <a:spAutoFit/>
          </a:bodyPr>
          <a:lstStyle/>
          <a:p>
            <a:r>
              <a:rPr lang="en-US" sz="2800" b="1" dirty="0">
                <a:solidFill>
                  <a:schemeClr val="bg1"/>
                </a:solidFill>
              </a:rPr>
              <a:t>Features of ground floor    (Branch office )</a:t>
            </a:r>
          </a:p>
          <a:p>
            <a:endParaRPr lang="en-US" sz="2000" dirty="0">
              <a:solidFill>
                <a:schemeClr val="bg1"/>
              </a:solidFill>
            </a:endParaRPr>
          </a:p>
          <a:p>
            <a:pPr marL="285750"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Mangal" panose="020B0502040204020203" pitchFamily="18" charset="0"/>
              </a:rPr>
              <a:t>It consists of reception area, waiting room, Cafeteria, Security and Delivery room, CEO room, CTO room, Finance and sales room, administrative office. </a:t>
            </a:r>
          </a:p>
          <a:p>
            <a:pPr marL="285750" indent="-285750">
              <a:buFont typeface="Arial" panose="020B0604020202020204" pitchFamily="34" charset="0"/>
              <a:buChar char="•"/>
            </a:pPr>
            <a:endParaRPr lang="en-IN" sz="2000" dirty="0">
              <a:latin typeface="Times New Roman" panose="02020603050405020304" pitchFamily="18" charset="0"/>
              <a:cs typeface="Mangal" panose="020B0502040204020203" pitchFamily="18" charset="0"/>
            </a:endParaRPr>
          </a:p>
          <a:p>
            <a:pPr marL="285750"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Mangal" panose="02040503050203030202" pitchFamily="18" charset="0"/>
              </a:rPr>
              <a:t>Each room with the corridor area are continuously monitored with the help of high-quality CCTV. </a:t>
            </a:r>
          </a:p>
          <a:p>
            <a:pPr marL="285750" indent="-285750">
              <a:buFont typeface="Arial" panose="020B0604020202020204" pitchFamily="34" charset="0"/>
              <a:buChar char="•"/>
            </a:pPr>
            <a:endParaRPr lang="en-IN" sz="2000" dirty="0">
              <a:effectLst/>
              <a:latin typeface="Times New Roman" panose="02020603050405020304" pitchFamily="18" charset="0"/>
              <a:ea typeface="Calibri" panose="020F0502020204030204" pitchFamily="34" charset="0"/>
              <a:cs typeface="Mangal" panose="020B0502040204020203" pitchFamily="18" charset="0"/>
            </a:endParaRPr>
          </a:p>
          <a:p>
            <a:pPr marL="285750"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Mangal" panose="02040503050203030202" pitchFamily="18" charset="0"/>
              </a:rPr>
              <a:t>Delivery department is on the ground floor and near to the waiting room so that costumer can have quick access</a:t>
            </a:r>
            <a:endParaRPr lang="en-IN" sz="2000" dirty="0">
              <a:latin typeface="Times New Roman" panose="02020603050405020304" pitchFamily="18" charset="0"/>
              <a:cs typeface="Mangal" panose="020B0502040204020203" pitchFamily="18" charset="0"/>
            </a:endParaRP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Mangal" panose="02040503050203030202" pitchFamily="18" charset="0"/>
              </a:rPr>
              <a:t>Rest room at the end of corridor is easily visible and accessible for everyone.</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1903551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4CBFCB-91EA-3A3A-56BA-950805DEC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55" y="0"/>
            <a:ext cx="10806545" cy="5846618"/>
          </a:xfrm>
          <a:prstGeom prst="rect">
            <a:avLst/>
          </a:prstGeom>
        </p:spPr>
      </p:pic>
      <p:sp>
        <p:nvSpPr>
          <p:cNvPr id="8" name="TextBox 7">
            <a:extLst>
              <a:ext uri="{FF2B5EF4-FFF2-40B4-BE49-F238E27FC236}">
                <a16:creationId xmlns:a16="http://schemas.microsoft.com/office/drawing/2014/main" id="{51E9E798-F4D7-1F0F-BE97-334DC02B7B6C}"/>
              </a:ext>
            </a:extLst>
          </p:cNvPr>
          <p:cNvSpPr txBox="1"/>
          <p:nvPr/>
        </p:nvSpPr>
        <p:spPr>
          <a:xfrm>
            <a:off x="3844635" y="6119554"/>
            <a:ext cx="4059383" cy="400110"/>
          </a:xfrm>
          <a:prstGeom prst="rect">
            <a:avLst/>
          </a:prstGeom>
          <a:noFill/>
        </p:spPr>
        <p:txBody>
          <a:bodyPr wrap="square" rtlCol="0">
            <a:spAutoFit/>
          </a:bodyPr>
          <a:lstStyle/>
          <a:p>
            <a:r>
              <a:rPr lang="en-US" sz="2000" b="1" dirty="0">
                <a:solidFill>
                  <a:schemeClr val="accent1"/>
                </a:solidFill>
              </a:rPr>
              <a:t>First floor Branch Office(Pen yang</a:t>
            </a:r>
            <a:r>
              <a:rPr lang="en-US" dirty="0">
                <a:solidFill>
                  <a:schemeClr val="accent1"/>
                </a:solidFill>
              </a:rPr>
              <a:t>)</a:t>
            </a:r>
          </a:p>
        </p:txBody>
      </p:sp>
    </p:spTree>
    <p:extLst>
      <p:ext uri="{BB962C8B-B14F-4D97-AF65-F5344CB8AC3E}">
        <p14:creationId xmlns:p14="http://schemas.microsoft.com/office/powerpoint/2010/main" val="8758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74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37D659-B3E9-7CA2-393C-F55D50A74D2E}"/>
              </a:ext>
            </a:extLst>
          </p:cNvPr>
          <p:cNvSpPr txBox="1"/>
          <p:nvPr/>
        </p:nvSpPr>
        <p:spPr>
          <a:xfrm>
            <a:off x="498765" y="595746"/>
            <a:ext cx="10349344" cy="6109365"/>
          </a:xfrm>
          <a:prstGeom prst="rect">
            <a:avLst/>
          </a:prstGeom>
          <a:noFill/>
        </p:spPr>
        <p:txBody>
          <a:bodyPr wrap="square" rtlCol="0">
            <a:spAutoFit/>
          </a:bodyPr>
          <a:lstStyle/>
          <a:p>
            <a:r>
              <a:rPr lang="en-US" sz="2400" b="1" dirty="0">
                <a:solidFill>
                  <a:schemeClr val="bg1"/>
                </a:solidFill>
              </a:rPr>
              <a:t>Features Of First floor (Cyberjaya)</a:t>
            </a:r>
          </a:p>
          <a:p>
            <a:endParaRPr lang="en-US" sz="2400" b="1" dirty="0">
              <a:solidFill>
                <a:schemeClr val="bg1"/>
              </a:solidFill>
            </a:endParaRPr>
          </a:p>
          <a:p>
            <a:pPr marL="342900" indent="-342900">
              <a:lnSpc>
                <a:spcPct val="150000"/>
              </a:lnSpc>
              <a:buFont typeface="Wingdings" panose="05000000000000000000" pitchFamily="2" charset="2"/>
              <a:buChar char="v"/>
            </a:pPr>
            <a:r>
              <a:rPr lang="en-IN" sz="20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First floor consists of seven rooms with two conference room, a Server room, a research and design room, Manufacturing room, a technical assistant room and a staff rest area. </a:t>
            </a:r>
          </a:p>
          <a:p>
            <a:pPr>
              <a:lnSpc>
                <a:spcPct val="150000"/>
              </a:lnSpc>
            </a:pPr>
            <a:endParaRPr lang="en-IN" sz="2000" dirty="0">
              <a:solidFill>
                <a:srgbClr val="000000"/>
              </a:solidFill>
              <a:latin typeface="Times New Roman" panose="02020603050405020304" pitchFamily="18" charset="0"/>
              <a:ea typeface="Calibri" panose="020F0502020204030204" pitchFamily="34" charset="0"/>
              <a:cs typeface="Mangal" panose="02040503050203030202" pitchFamily="18" charset="0"/>
            </a:endParaRPr>
          </a:p>
          <a:p>
            <a:pPr marL="342900" indent="-342900">
              <a:lnSpc>
                <a:spcPct val="20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cs typeface="Mangal" panose="02040503050203030202" pitchFamily="18" charset="0"/>
              </a:rPr>
              <a:t>Three switch are used in this floor and end devices are joined with star topology.  Each room are monitored with high quality CCTV.</a:t>
            </a:r>
          </a:p>
          <a:p>
            <a:pPr>
              <a:lnSpc>
                <a:spcPct val="150000"/>
              </a:lnSpc>
            </a:pPr>
            <a:endParaRPr lang="en-IN" sz="2000" dirty="0">
              <a:latin typeface="Times New Roman" panose="02020603050405020304" pitchFamily="18" charset="0"/>
              <a:ea typeface="Calibri" panose="020F0502020204030204" pitchFamily="34" charset="0"/>
              <a:cs typeface="Mangal" panose="02040503050203030202" pitchFamily="18" charset="0"/>
            </a:endParaRPr>
          </a:p>
          <a:p>
            <a:pPr marL="342900" indent="-342900">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cs typeface="Mangal" panose="02040503050203030202" pitchFamily="18" charset="0"/>
              </a:rPr>
              <a:t>A small waiting room with a table two sofa and air conditioner gives pleasant feeling to the visitors and costumer.</a:t>
            </a:r>
            <a:endParaRPr lang="en-US" sz="2000" dirty="0">
              <a:effectLst/>
              <a:latin typeface="Times New Roman" panose="02020603050405020304" pitchFamily="18" charset="0"/>
              <a:ea typeface="Calibri" panose="020F0502020204030204" pitchFamily="34" charset="0"/>
              <a:cs typeface="Mangal" panose="02040503050203030202" pitchFamily="18" charset="0"/>
            </a:endParaRPr>
          </a:p>
          <a:p>
            <a:pPr>
              <a:lnSpc>
                <a:spcPct val="150000"/>
              </a:lnSpc>
            </a:pPr>
            <a:endPar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endParaRPr>
          </a:p>
          <a:p>
            <a:pPr marL="342900" indent="-342900">
              <a:buFont typeface="Wingdings" panose="05000000000000000000" pitchFamily="2" charset="2"/>
              <a:buChar char="v"/>
            </a:pPr>
            <a:endParaRPr lang="en-IN" b="1" dirty="0">
              <a:solidFill>
                <a:srgbClr val="000000"/>
              </a:solidFill>
              <a:latin typeface="Times New Roman" panose="02020603050405020304" pitchFamily="18" charset="0"/>
              <a:cs typeface="Mangal" panose="02040503050203030202" pitchFamily="18" charset="0"/>
            </a:endParaRPr>
          </a:p>
          <a:p>
            <a:pPr marL="342900" indent="-342900">
              <a:buFont typeface="Wingdings" panose="05000000000000000000" pitchFamily="2" charset="2"/>
              <a:buChar char="v"/>
            </a:pPr>
            <a:endParaRPr lang="en-US" sz="2000" b="1" dirty="0">
              <a:solidFill>
                <a:schemeClr val="bg1"/>
              </a:solidFill>
            </a:endParaRPr>
          </a:p>
          <a:p>
            <a:endParaRPr lang="en-US" dirty="0"/>
          </a:p>
        </p:txBody>
      </p:sp>
    </p:spTree>
    <p:extLst>
      <p:ext uri="{BB962C8B-B14F-4D97-AF65-F5344CB8AC3E}">
        <p14:creationId xmlns:p14="http://schemas.microsoft.com/office/powerpoint/2010/main" val="4100996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BD0409FDCE9764AAB4AD2828C2D87AE" ma:contentTypeVersion="13" ma:contentTypeDescription="Create a new document." ma:contentTypeScope="" ma:versionID="03a80adc3a2e5a4e3cf3b7873a952c19">
  <xsd:schema xmlns:xsd="http://www.w3.org/2001/XMLSchema" xmlns:xs="http://www.w3.org/2001/XMLSchema" xmlns:p="http://schemas.microsoft.com/office/2006/metadata/properties" xmlns:ns2="b8cd6bef-0a1d-4244-b808-8a8e92651597" xmlns:ns3="c8819266-0028-4d50-ab4d-1a760b112394" targetNamespace="http://schemas.microsoft.com/office/2006/metadata/properties" ma:root="true" ma:fieldsID="026e2268c272592f173a9c589535da08" ns2:_="" ns3:_="">
    <xsd:import namespace="b8cd6bef-0a1d-4244-b808-8a8e92651597"/>
    <xsd:import namespace="c8819266-0028-4d50-ab4d-1a760b11239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cd6bef-0a1d-4244-b808-8a8e926515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7003662-674a-4202-b82a-090a5e9a72c8"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8819266-0028-4d50-ab4d-1a760b11239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1458ef3-ac64-4187-bb0a-4007a34f4309}" ma:internalName="TaxCatchAll" ma:showField="CatchAllData" ma:web="c8819266-0028-4d50-ab4d-1a760b112394">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C1D8B0-F393-4EAD-B9C3-AE1EE3B328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cd6bef-0a1d-4244-b808-8a8e92651597"/>
    <ds:schemaRef ds:uri="c8819266-0028-4d50-ab4d-1a760b1123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A2CFD5-B761-499F-BF0B-FA8EEA9BFF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198</TotalTime>
  <Words>930</Words>
  <Application>Microsoft Office PowerPoint</Application>
  <PresentationFormat>Widescreen</PresentationFormat>
  <Paragraphs>66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Rangin Basnet</dc:creator>
  <cp:lastModifiedBy>Safal Acharya</cp:lastModifiedBy>
  <cp:revision>7</cp:revision>
  <dcterms:created xsi:type="dcterms:W3CDTF">2022-06-27T01:10:15Z</dcterms:created>
  <dcterms:modified xsi:type="dcterms:W3CDTF">2022-06-28T01:15:44Z</dcterms:modified>
</cp:coreProperties>
</file>