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6"/>
  </p:notesMasterIdLst>
  <p:handoutMasterIdLst>
    <p:handoutMasterId r:id="rId17"/>
  </p:handoutMasterIdLst>
  <p:sldIdLst>
    <p:sldId id="278" r:id="rId5"/>
    <p:sldId id="282" r:id="rId6"/>
    <p:sldId id="293" r:id="rId7"/>
    <p:sldId id="271" r:id="rId8"/>
    <p:sldId id="283" r:id="rId9"/>
    <p:sldId id="285" r:id="rId10"/>
    <p:sldId id="286" r:id="rId11"/>
    <p:sldId id="295" r:id="rId12"/>
    <p:sldId id="297" r:id="rId13"/>
    <p:sldId id="296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7A76F-E797-4E46-8696-679135EB5246}">
          <p14:sldIdLst>
            <p14:sldId id="278"/>
            <p14:sldId id="282"/>
            <p14:sldId id="293"/>
          </p14:sldIdLst>
        </p14:section>
        <p14:section name="Untitled Section" id="{600652D6-1083-4ADE-BE60-9E9598CE85D2}">
          <p14:sldIdLst>
            <p14:sldId id="271"/>
            <p14:sldId id="283"/>
            <p14:sldId id="285"/>
            <p14:sldId id="286"/>
            <p14:sldId id="295"/>
            <p14:sldId id="297"/>
            <p14:sldId id="296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>
        <p:scale>
          <a:sx n="91" d="100"/>
          <a:sy n="91" d="100"/>
        </p:scale>
        <p:origin x="120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2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2" r:id="rId16"/>
    <p:sldLayoutId id="2147483723" r:id="rId17"/>
    <p:sldLayoutId id="214748372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857" y="662937"/>
            <a:ext cx="5243119" cy="5542025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Quantum Transfer    </a:t>
            </a:r>
            <a:br>
              <a:rPr lang="en-US" dirty="0"/>
            </a:br>
            <a:r>
              <a:rPr lang="en-US" dirty="0"/>
              <a:t>         Learning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FAB2-B1AB-9C9D-1EEA-402F6D447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68965"/>
            <a:ext cx="11115355" cy="6162499"/>
          </a:xfrm>
        </p:spPr>
        <p:txBody>
          <a:bodyPr/>
          <a:lstStyle/>
          <a:p>
            <a:r>
              <a:rPr lang="en-IN" dirty="0"/>
              <a:t>Predictions by      </a:t>
            </a:r>
            <a:br>
              <a:rPr lang="en-IN" dirty="0"/>
            </a:br>
            <a:r>
              <a:rPr lang="en-IN" dirty="0"/>
              <a:t>   the model :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DD3D7A1-BE38-93BE-8F9A-265CF570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53" y="0"/>
            <a:ext cx="6420678" cy="6331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85D88D-6135-0345-43D1-1B187D0F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077" y="0"/>
            <a:ext cx="7142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9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Satwik Chaubey</a:t>
            </a:r>
          </a:p>
          <a:p>
            <a:r>
              <a:rPr lang="en-US" dirty="0">
                <a:latin typeface="Century Gothic" panose="020B0502020202020204" pitchFamily="34" charset="0"/>
              </a:rPr>
              <a:t>Jagrit</a:t>
            </a:r>
          </a:p>
          <a:p>
            <a:r>
              <a:rPr lang="en-US" dirty="0">
                <a:latin typeface="Century Gothic" panose="020B0502020202020204" pitchFamily="34" charset="0"/>
              </a:rPr>
              <a:t>Sajal Jain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757647"/>
          </a:xfrm>
        </p:spPr>
        <p:txBody>
          <a:bodyPr/>
          <a:lstStyle/>
          <a:p>
            <a:r>
              <a:rPr lang="en-US" dirty="0"/>
              <a:t>What is Transfer Learning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580451"/>
            <a:ext cx="11090274" cy="391318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Transfer learning is a well-established technique for training artificial neural networks which is based on the general intuition that if a pre-trained network is good at solving a given problem, then, with just a bit of additional training, it can be used to also solve a different but related problem.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A9599-8FEF-1EB8-76A3-23D93E02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94" y="2583808"/>
            <a:ext cx="8688012" cy="40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87DF-D658-5E46-8BD0-2EF385D9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4" y="483924"/>
            <a:ext cx="10296923" cy="168405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63D8-B0D2-52F5-065D-8A7EF943AA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4982547"/>
            <a:ext cx="11090274" cy="134999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As pre-trained network 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MJXc-TeX-math-I"/>
              </a:rPr>
              <a:t>A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we use 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ResNet18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, a deep residual neural network introduced by Microsoft which is pre-trained on the </a:t>
            </a:r>
            <a:r>
              <a:rPr lang="en-US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ImageNet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 dataset.</a:t>
            </a:r>
          </a:p>
          <a:p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After removing its final layer we obtain 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MJXc-TeX-math-I"/>
              </a:rPr>
              <a:t>A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MJXc-TeX-main-R"/>
              </a:rPr>
              <a:t>′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 a pre-processing block which maps any input high-resolution image into 512 abstract features.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BCC48-77AC-779F-0A2B-5F83739C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5" y="102636"/>
            <a:ext cx="10429695" cy="45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5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CNN(Convolutional Neural Network)       </a:t>
            </a:r>
            <a:br>
              <a:rPr lang="en-US" dirty="0"/>
            </a:br>
            <a:r>
              <a:rPr lang="en-US" dirty="0"/>
              <a:t>          for Image Classification :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DCEC06-77BA-8BCF-FAFA-DCBF3F578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851" y="273100"/>
            <a:ext cx="4613704" cy="3155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FA5A6A-03DD-7305-E747-0423C12D6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17640"/>
            <a:ext cx="4159160" cy="23399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FB3CD8-C644-0D2E-2773-BB45FBB53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" y="0"/>
            <a:ext cx="12026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0" y="-39147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780" y="-391470"/>
            <a:ext cx="10711541" cy="2548261"/>
          </a:xfrm>
        </p:spPr>
        <p:txBody>
          <a:bodyPr/>
          <a:lstStyle/>
          <a:p>
            <a:br>
              <a:rPr lang="en-IN" b="0" i="0" dirty="0">
                <a:solidFill>
                  <a:schemeClr val="tx2"/>
                </a:solidFill>
                <a:effectLst/>
                <a:latin typeface="Quicksand"/>
              </a:rPr>
            </a:br>
            <a:r>
              <a:rPr lang="en-IN" b="0" i="0" dirty="0">
                <a:solidFill>
                  <a:schemeClr val="tx2"/>
                </a:solidFill>
                <a:effectLst/>
                <a:latin typeface="Quicksand"/>
              </a:rPr>
              <a:t>Classical-to-Quantum Transfer </a:t>
            </a:r>
            <a:r>
              <a:rPr lang="en-IN" dirty="0">
                <a:solidFill>
                  <a:schemeClr val="tx2"/>
                </a:solidFill>
                <a:latin typeface="Quicksand"/>
              </a:rPr>
              <a:t>L</a:t>
            </a:r>
            <a:r>
              <a:rPr lang="en-IN" b="0" i="0" dirty="0">
                <a:solidFill>
                  <a:schemeClr val="tx2"/>
                </a:solidFill>
                <a:effectLst/>
                <a:latin typeface="Quicksand"/>
              </a:rPr>
              <a:t>earning</a:t>
            </a:r>
            <a:br>
              <a:rPr lang="en-IN" b="0" i="0" dirty="0">
                <a:solidFill>
                  <a:srgbClr val="000000"/>
                </a:solidFill>
                <a:effectLst/>
                <a:latin typeface="Quicksand"/>
              </a:rPr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5794310"/>
            <a:ext cx="11073881" cy="9423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29AC5-A57E-F0C8-07C7-1277FEAF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59" y="1539551"/>
            <a:ext cx="11150081" cy="53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A582D77-C6FF-45D4-D920-308309A6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563" y="709126"/>
            <a:ext cx="11635404" cy="5859560"/>
          </a:xfrm>
        </p:spPr>
        <p:txBody>
          <a:bodyPr>
            <a:normAutofit fontScale="97500"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We focus on the CQ transfer learning scheme discussed in the previous section and we give a specific example.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Image abstract features are classified by a 4-qubit “dressed quantum circuit” </a:t>
            </a:r>
            <a:r>
              <a:rPr lang="en-US" b="0" i="0" dirty="0">
                <a:effectLst/>
                <a:latin typeface="MJXc-TeX-math-I"/>
              </a:rPr>
              <a:t>B</a:t>
            </a:r>
            <a:r>
              <a:rPr lang="en-US" b="0" i="0" dirty="0">
                <a:effectLst/>
                <a:latin typeface="inherit"/>
              </a:rPr>
              <a:t>, i.e., a variational quantum circuit sandwiched between two classical layers.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The hybrid model is trained, keeping </a:t>
            </a:r>
            <a:r>
              <a:rPr lang="en-US" b="1" dirty="0">
                <a:latin typeface="MJXc-TeX-math-I"/>
              </a:rPr>
              <a:t>ResNet18</a:t>
            </a:r>
            <a:r>
              <a:rPr lang="en-US" dirty="0">
                <a:latin typeface="MJXc-TeX-math-I"/>
              </a:rPr>
              <a:t> weights </a:t>
            </a:r>
            <a:r>
              <a:rPr lang="en-US" b="0" i="0" dirty="0">
                <a:effectLst/>
                <a:latin typeface="inherit"/>
              </a:rPr>
              <a:t>constant, on the </a:t>
            </a:r>
            <a:r>
              <a:rPr lang="en-US" b="0" i="1" dirty="0">
                <a:effectLst/>
                <a:latin typeface="inherit"/>
              </a:rPr>
              <a:t>Hymenoptera</a:t>
            </a:r>
            <a:r>
              <a:rPr lang="en-US" b="0" i="0" dirty="0">
                <a:effectLst/>
                <a:latin typeface="inherit"/>
              </a:rPr>
              <a:t> dataset (a small subclass of ImageNet) containing images of </a:t>
            </a:r>
            <a:r>
              <a:rPr lang="en-US" b="0" i="1" dirty="0">
                <a:effectLst/>
                <a:latin typeface="inherit"/>
              </a:rPr>
              <a:t>ants</a:t>
            </a:r>
            <a:r>
              <a:rPr lang="en-US" b="0" i="0" dirty="0">
                <a:effectLst/>
                <a:latin typeface="inherit"/>
              </a:rPr>
              <a:t> and </a:t>
            </a:r>
            <a:r>
              <a:rPr lang="en-US" b="0" i="1" dirty="0">
                <a:effectLst/>
                <a:latin typeface="inherit"/>
              </a:rPr>
              <a:t>bees</a:t>
            </a:r>
            <a:r>
              <a:rPr lang="en-US" b="0" i="0" dirty="0">
                <a:effectLst/>
                <a:latin typeface="inherit"/>
              </a:rPr>
              <a:t>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214B9-A9AB-74EF-508A-5525C2621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97" y="3186372"/>
            <a:ext cx="10776856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Implementation using Python :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5496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7AA4-AA49-D398-BF1E-99EF933F2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54" y="4224529"/>
            <a:ext cx="11115355" cy="2286000"/>
          </a:xfrm>
        </p:spPr>
        <p:txBody>
          <a:bodyPr/>
          <a:lstStyle/>
          <a:p>
            <a:endParaRPr lang="en-IN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A199291-AAD6-E458-A7C4-D6720669A9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r="8965"/>
          <a:stretch>
            <a:fillRect/>
          </a:stretch>
        </p:blipFill>
        <p:spPr>
          <a:xfrm>
            <a:off x="0" y="1490471"/>
            <a:ext cx="12192000" cy="2286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8A7496-F079-651E-7708-C98D2638B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809" y="914400"/>
            <a:ext cx="12549809" cy="47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389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3632</TotalTime>
  <Words>231</Words>
  <Application>Microsoft Office PowerPoint</Application>
  <PresentationFormat>Widescreen</PresentationFormat>
  <Paragraphs>23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Century Gothic</vt:lpstr>
      <vt:lpstr>Gill Sans MT</vt:lpstr>
      <vt:lpstr>inherit</vt:lpstr>
      <vt:lpstr>MJXc-TeX-main-R</vt:lpstr>
      <vt:lpstr>MJXc-TeX-math-I</vt:lpstr>
      <vt:lpstr>Quicksand</vt:lpstr>
      <vt:lpstr>Roboto</vt:lpstr>
      <vt:lpstr>Walbaum Display</vt:lpstr>
      <vt:lpstr>3DFloatVTI</vt:lpstr>
      <vt:lpstr>Quantum Transfer              Learning</vt:lpstr>
      <vt:lpstr>What is Transfer Learning ? </vt:lpstr>
      <vt:lpstr>PowerPoint Presentation</vt:lpstr>
      <vt:lpstr>CNN(Convolutional Neural Network)                  for Image Classification :</vt:lpstr>
      <vt:lpstr>PowerPoint Presentation</vt:lpstr>
      <vt:lpstr> Classical-to-Quantum Transfer Learning </vt:lpstr>
      <vt:lpstr>PowerPoint Presentation</vt:lpstr>
      <vt:lpstr>Implementation using Python :</vt:lpstr>
      <vt:lpstr>PowerPoint Presentation</vt:lpstr>
      <vt:lpstr>Predictions by          the model 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Sajal Jain</cp:lastModifiedBy>
  <cp:revision>14</cp:revision>
  <dcterms:created xsi:type="dcterms:W3CDTF">2023-12-19T21:03:45Z</dcterms:created>
  <dcterms:modified xsi:type="dcterms:W3CDTF">2024-04-09T20:53:49Z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