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8288000" cy="10287000"/>
  <p:notesSz cx="6858000" cy="9144000"/>
  <p:embeddedFontLst>
    <p:embeddedFont>
      <p:font typeface="Aptos Narrow" panose="020B0004020202020204" pitchFamily="34" charset="0"/>
      <p:regular r:id="rId13"/>
      <p:bold r:id="rId14"/>
    </p:embeddedFont>
    <p:embeddedFont>
      <p:font typeface="Clear Sans Regular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90704" autoAdjust="0"/>
  </p:normalViewPr>
  <p:slideViewPr>
    <p:cSldViewPr>
      <p:cViewPr varScale="1">
        <p:scale>
          <a:sx n="52" d="100"/>
          <a:sy n="52" d="100"/>
        </p:scale>
        <p:origin x="17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jal%20Dubey\Downloads\Reaction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jal%20Dubey\Downloads\Reaction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Categories'!$A$2</c:f>
              <c:strCache>
                <c:ptCount val="1"/>
                <c:pt idx="0">
                  <c:v>Animals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 Categories'!$B$1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'Top Categories'!$B$2</c:f>
              <c:numCache>
                <c:formatCode>General</c:formatCode>
                <c:ptCount val="1"/>
                <c:pt idx="0">
                  <c:v>74965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6C-402F-92B8-F34F1896D2EE}"/>
            </c:ext>
          </c:extLst>
        </c:ser>
        <c:ser>
          <c:idx val="1"/>
          <c:order val="1"/>
          <c:tx>
            <c:strRef>
              <c:f>'Top Categories'!$A$3</c:f>
              <c:strCache>
                <c:ptCount val="1"/>
                <c:pt idx="0">
                  <c:v>science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'Top Categories'!$B$1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'Top Categories'!$B$3</c:f>
              <c:numCache>
                <c:formatCode>General</c:formatCode>
                <c:ptCount val="1"/>
                <c:pt idx="0">
                  <c:v>71168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6C-402F-92B8-F34F1896D2EE}"/>
            </c:ext>
          </c:extLst>
        </c:ser>
        <c:ser>
          <c:idx val="2"/>
          <c:order val="2"/>
          <c:tx>
            <c:strRef>
              <c:f>'Top Categories'!$A$4</c:f>
              <c:strCache>
                <c:ptCount val="1"/>
                <c:pt idx="0">
                  <c:v>healthy eating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'Top Categories'!$B$1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'Top Categories'!$B$4</c:f>
              <c:numCache>
                <c:formatCode>General</c:formatCode>
                <c:ptCount val="1"/>
                <c:pt idx="0">
                  <c:v>69339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6C-402F-92B8-F34F1896D2EE}"/>
            </c:ext>
          </c:extLst>
        </c:ser>
        <c:ser>
          <c:idx val="3"/>
          <c:order val="3"/>
          <c:tx>
            <c:strRef>
              <c:f>'Top Categories'!$A$5</c:f>
              <c:strCache>
                <c:ptCount val="1"/>
                <c:pt idx="0">
                  <c:v>technology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'Top Categories'!$B$1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'Top Categories'!$B$5</c:f>
              <c:numCache>
                <c:formatCode>General</c:formatCode>
                <c:ptCount val="1"/>
                <c:pt idx="0">
                  <c:v>68738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86C-402F-92B8-F34F1896D2EE}"/>
            </c:ext>
          </c:extLst>
        </c:ser>
        <c:ser>
          <c:idx val="4"/>
          <c:order val="4"/>
          <c:tx>
            <c:strRef>
              <c:f>'Top Categories'!$A$6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'Top Categories'!$B$1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'Top Categories'!$B$6</c:f>
              <c:numCache>
                <c:formatCode>General</c:formatCode>
                <c:ptCount val="1"/>
                <c:pt idx="0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86C-402F-92B8-F34F1896D2EE}"/>
            </c:ext>
          </c:extLst>
        </c:ser>
        <c:ser>
          <c:idx val="5"/>
          <c:order val="5"/>
          <c:tx>
            <c:strRef>
              <c:f>'Top Categories'!$A$7</c:f>
              <c:strCache>
                <c:ptCount val="1"/>
                <c:pt idx="0">
                  <c:v>culture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'Top Categories'!$B$1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'Top Categories'!$B$7</c:f>
              <c:numCache>
                <c:formatCode>General</c:formatCode>
                <c:ptCount val="1"/>
                <c:pt idx="0">
                  <c:v>66579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86C-402F-92B8-F34F1896D2EE}"/>
            </c:ext>
          </c:extLst>
        </c:ser>
        <c:ser>
          <c:idx val="6"/>
          <c:order val="6"/>
          <c:tx>
            <c:strRef>
              <c:f>'Top Categories'!$A$8</c:f>
              <c:strCache>
                <c:ptCount val="1"/>
                <c:pt idx="0">
                  <c:v>travel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'Top Categories'!$B$1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'Top Categories'!$B$8</c:f>
              <c:numCache>
                <c:formatCode>General</c:formatCode>
                <c:ptCount val="1"/>
                <c:pt idx="0">
                  <c:v>64880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86C-402F-92B8-F34F1896D2EE}"/>
            </c:ext>
          </c:extLst>
        </c:ser>
        <c:ser>
          <c:idx val="7"/>
          <c:order val="7"/>
          <c:tx>
            <c:strRef>
              <c:f>'Top Categories'!$A$9</c:f>
              <c:strCache>
                <c:ptCount val="1"/>
                <c:pt idx="0">
                  <c:v>cooking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'Top Categories'!$B$1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'Top Categories'!$B$9</c:f>
              <c:numCache>
                <c:formatCode>General</c:formatCode>
                <c:ptCount val="1"/>
                <c:pt idx="0">
                  <c:v>64756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86C-402F-92B8-F34F1896D2EE}"/>
            </c:ext>
          </c:extLst>
        </c:ser>
        <c:ser>
          <c:idx val="8"/>
          <c:order val="8"/>
          <c:tx>
            <c:strRef>
              <c:f>'Top Categories'!$A$10</c:f>
              <c:strCache>
                <c:ptCount val="1"/>
                <c:pt idx="0">
                  <c:v>soccer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'Top Categories'!$B$1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'Top Categories'!$B$10</c:f>
              <c:numCache>
                <c:formatCode>General</c:formatCode>
                <c:ptCount val="1"/>
                <c:pt idx="0">
                  <c:v>57783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86C-402F-92B8-F34F1896D2EE}"/>
            </c:ext>
          </c:extLst>
        </c:ser>
        <c:ser>
          <c:idx val="9"/>
          <c:order val="9"/>
          <c:tx>
            <c:strRef>
              <c:f>'Top Categories'!$A$11</c:f>
              <c:strCache>
                <c:ptCount val="1"/>
                <c:pt idx="0">
                  <c:v>education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'Top Categories'!$B$1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'Top Categories'!$B$11</c:f>
              <c:numCache>
                <c:formatCode>General</c:formatCode>
                <c:ptCount val="1"/>
                <c:pt idx="0">
                  <c:v>57436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86C-402F-92B8-F34F1896D2EE}"/>
            </c:ext>
          </c:extLst>
        </c:ser>
        <c:ser>
          <c:idx val="10"/>
          <c:order val="10"/>
          <c:tx>
            <c:strRef>
              <c:f>'Top Categories'!$A$12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'Top Categories'!$B$1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'Top Categories'!$B$12</c:f>
              <c:numCache>
                <c:formatCode>General</c:formatCode>
                <c:ptCount val="1"/>
                <c:pt idx="0">
                  <c:v>55323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86C-402F-92B8-F34F1896D2EE}"/>
            </c:ext>
          </c:extLst>
        </c:ser>
        <c:ser>
          <c:idx val="11"/>
          <c:order val="11"/>
          <c:tx>
            <c:strRef>
              <c:f>'Top Categories'!$A$13</c:f>
              <c:strCache>
                <c:ptCount val="1"/>
                <c:pt idx="0">
                  <c:v>Studying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'Top Categories'!$B$1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'Top Categories'!$B$13</c:f>
              <c:numCache>
                <c:formatCode>General</c:formatCode>
                <c:ptCount val="1"/>
                <c:pt idx="0">
                  <c:v>54269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86C-402F-92B8-F34F1896D2EE}"/>
            </c:ext>
          </c:extLst>
        </c:ser>
        <c:ser>
          <c:idx val="12"/>
          <c:order val="12"/>
          <c:tx>
            <c:strRef>
              <c:f>'Top Categories'!$A$14</c:f>
              <c:strCache>
                <c:ptCount val="1"/>
                <c:pt idx="0">
                  <c:v>dogs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'Top Categories'!$B$1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'Top Categories'!$B$14</c:f>
              <c:numCache>
                <c:formatCode>General</c:formatCode>
                <c:ptCount val="1"/>
                <c:pt idx="0">
                  <c:v>52511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86C-402F-92B8-F34F1896D2EE}"/>
            </c:ext>
          </c:extLst>
        </c:ser>
        <c:ser>
          <c:idx val="13"/>
          <c:order val="13"/>
          <c:tx>
            <c:strRef>
              <c:f>'Top Categories'!$A$15</c:f>
              <c:strCache>
                <c:ptCount val="1"/>
                <c:pt idx="0">
                  <c:v>tennis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'Top Categories'!$B$1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'Top Categories'!$B$15</c:f>
              <c:numCache>
                <c:formatCode>General</c:formatCode>
                <c:ptCount val="1"/>
                <c:pt idx="0">
                  <c:v>50339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86C-402F-92B8-F34F1896D2EE}"/>
            </c:ext>
          </c:extLst>
        </c:ser>
        <c:ser>
          <c:idx val="14"/>
          <c:order val="14"/>
          <c:tx>
            <c:strRef>
              <c:f>'Top Categories'!$A$16</c:f>
              <c:strCache>
                <c:ptCount val="1"/>
                <c:pt idx="0">
                  <c:v>veganism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'Top Categories'!$B$1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'Top Categories'!$B$16</c:f>
              <c:numCache>
                <c:formatCode>General</c:formatCode>
                <c:ptCount val="1"/>
                <c:pt idx="0">
                  <c:v>49619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86C-402F-92B8-F34F1896D2EE}"/>
            </c:ext>
          </c:extLst>
        </c:ser>
        <c:ser>
          <c:idx val="15"/>
          <c:order val="15"/>
          <c:tx>
            <c:strRef>
              <c:f>'Top Categories'!$A$17</c:f>
              <c:strCache>
                <c:ptCount val="1"/>
                <c:pt idx="0">
                  <c:v>public speaking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'Top Categories'!$B$1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'Top Categories'!$B$17</c:f>
              <c:numCache>
                <c:formatCode>General</c:formatCode>
                <c:ptCount val="1"/>
                <c:pt idx="0">
                  <c:v>49264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86C-402F-92B8-F34F1896D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2857664"/>
        <c:axId val="731963808"/>
      </c:barChart>
      <c:catAx>
        <c:axId val="77285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963808"/>
        <c:crosses val="autoZero"/>
        <c:auto val="1"/>
        <c:lblAlgn val="ctr"/>
        <c:lblOffset val="100"/>
        <c:noMultiLvlLbl val="0"/>
      </c:catAx>
      <c:valAx>
        <c:axId val="73196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285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 5 Categories'!$B$1</c:f>
              <c:strCache>
                <c:ptCount val="1"/>
                <c:pt idx="0">
                  <c:v>Total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 5 Categories'!$A$2:$A$6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Categories'!$B$2:$B$6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6D-414B-8AEB-F5F67F1EA3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78803280"/>
        <c:axId val="731962816"/>
      </c:barChart>
      <c:catAx>
        <c:axId val="378803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962816"/>
        <c:crosses val="autoZero"/>
        <c:auto val="1"/>
        <c:lblAlgn val="ctr"/>
        <c:lblOffset val="100"/>
        <c:noMultiLvlLbl val="0"/>
      </c:catAx>
      <c:valAx>
        <c:axId val="731962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80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[Title]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3BD3F1-12E9-49FB-6F27-82F59EA77AA0}"/>
              </a:ext>
            </a:extLst>
          </p:cNvPr>
          <p:cNvSpPr txBox="1"/>
          <p:nvPr/>
        </p:nvSpPr>
        <p:spPr>
          <a:xfrm>
            <a:off x="8710643" y="3747349"/>
            <a:ext cx="69913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Social buzz is a fast-growing social media platform that needs to adapt quickly to it’s global scale.</a:t>
            </a:r>
          </a:p>
          <a:p>
            <a:endParaRPr lang="en-US" sz="2200" dirty="0"/>
          </a:p>
          <a:p>
            <a:r>
              <a:rPr lang="en-US" sz="2200" dirty="0"/>
              <a:t>Accenture has begun a 3-month POC focusing on the following tasks: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Audit Social Buzz’s big data practice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Recommendations for a successful IPO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Analysis of Social Buzz’s content to find top 5 most popular categories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F7FA89-DE27-D17F-A9E9-C9F18E4AE9F7}"/>
              </a:ext>
            </a:extLst>
          </p:cNvPr>
          <p:cNvSpPr txBox="1"/>
          <p:nvPr/>
        </p:nvSpPr>
        <p:spPr>
          <a:xfrm>
            <a:off x="3069738" y="4961740"/>
            <a:ext cx="592186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Over 100,000 posts per day</a:t>
            </a:r>
          </a:p>
          <a:p>
            <a:endParaRPr lang="en-US" sz="3400" dirty="0"/>
          </a:p>
          <a:p>
            <a:r>
              <a:rPr lang="en-US" sz="3400" dirty="0"/>
              <a:t>36,500,000 posts per year!</a:t>
            </a:r>
          </a:p>
          <a:p>
            <a:endParaRPr lang="en-US" dirty="0"/>
          </a:p>
          <a:p>
            <a:r>
              <a:rPr lang="en-US" sz="2400" dirty="0"/>
              <a:t>But how to capitalize on it?</a:t>
            </a:r>
          </a:p>
          <a:p>
            <a:endParaRPr lang="en-US" dirty="0"/>
          </a:p>
          <a:p>
            <a:r>
              <a:rPr lang="en-US" sz="2400" u="sng" dirty="0"/>
              <a:t>Analysis of Social Buzz’s content to find top 5 most popular categories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803345-737A-675F-EF08-E07D47BD3B64}"/>
              </a:ext>
            </a:extLst>
          </p:cNvPr>
          <p:cNvSpPr txBox="1"/>
          <p:nvPr/>
        </p:nvSpPr>
        <p:spPr>
          <a:xfrm>
            <a:off x="14293091" y="7650936"/>
            <a:ext cx="3488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Andrew Fleming</a:t>
            </a:r>
          </a:p>
          <a:p>
            <a:r>
              <a:rPr lang="en-US" sz="2400" dirty="0"/>
              <a:t>Chief Technical Architect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E21D62-6046-E6C9-A3B6-C1F957A9B4C1}"/>
              </a:ext>
            </a:extLst>
          </p:cNvPr>
          <p:cNvSpPr txBox="1"/>
          <p:nvPr/>
        </p:nvSpPr>
        <p:spPr>
          <a:xfrm>
            <a:off x="14293091" y="4849016"/>
            <a:ext cx="3488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Marcus </a:t>
            </a:r>
            <a:r>
              <a:rPr lang="en-US" sz="2400" b="1" dirty="0" err="1"/>
              <a:t>Rompton</a:t>
            </a:r>
            <a:r>
              <a:rPr lang="en-US" sz="2400" b="1" dirty="0"/>
              <a:t> </a:t>
            </a:r>
          </a:p>
          <a:p>
            <a:r>
              <a:rPr lang="en-US" sz="2400" dirty="0"/>
              <a:t>Senior Principle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60490A-8A14-D157-DE44-B3B3EA771E66}"/>
              </a:ext>
            </a:extLst>
          </p:cNvPr>
          <p:cNvSpPr txBox="1"/>
          <p:nvPr/>
        </p:nvSpPr>
        <p:spPr>
          <a:xfrm>
            <a:off x="14293090" y="1825527"/>
            <a:ext cx="3488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Name</a:t>
            </a:r>
          </a:p>
          <a:p>
            <a:r>
              <a:rPr lang="en-US" sz="2400" dirty="0"/>
              <a:t>Data Analyst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DF60BF-7BB0-DFA0-9759-D3E2DF7B2C77}"/>
              </a:ext>
            </a:extLst>
          </p:cNvPr>
          <p:cNvSpPr txBox="1"/>
          <p:nvPr/>
        </p:nvSpPr>
        <p:spPr>
          <a:xfrm>
            <a:off x="3898637" y="1489456"/>
            <a:ext cx="4295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1A296B-D2EB-134C-ABBF-7C5C3611DAAE}"/>
              </a:ext>
            </a:extLst>
          </p:cNvPr>
          <p:cNvSpPr txBox="1"/>
          <p:nvPr/>
        </p:nvSpPr>
        <p:spPr>
          <a:xfrm>
            <a:off x="5865685" y="3130386"/>
            <a:ext cx="4295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140F45-6D3B-FC83-63B0-CB9DAE57F940}"/>
              </a:ext>
            </a:extLst>
          </p:cNvPr>
          <p:cNvSpPr txBox="1"/>
          <p:nvPr/>
        </p:nvSpPr>
        <p:spPr>
          <a:xfrm>
            <a:off x="7714481" y="4783436"/>
            <a:ext cx="4295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0F5BCC-A2E2-C075-3D5F-F0F8F359F924}"/>
              </a:ext>
            </a:extLst>
          </p:cNvPr>
          <p:cNvSpPr txBox="1"/>
          <p:nvPr/>
        </p:nvSpPr>
        <p:spPr>
          <a:xfrm>
            <a:off x="9531036" y="6436486"/>
            <a:ext cx="4295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4F0682-BE5C-59B3-51DD-30E8A80E4049}"/>
              </a:ext>
            </a:extLst>
          </p:cNvPr>
          <p:cNvSpPr txBox="1"/>
          <p:nvPr/>
        </p:nvSpPr>
        <p:spPr>
          <a:xfrm>
            <a:off x="11386399" y="8006555"/>
            <a:ext cx="4295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928742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8267700"/>
            <a:ext cx="17253775" cy="15598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7004942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7004942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9FCE43-7147-42ED-3767-1D7C737D7F51}"/>
              </a:ext>
            </a:extLst>
          </p:cNvPr>
          <p:cNvSpPr txBox="1"/>
          <p:nvPr/>
        </p:nvSpPr>
        <p:spPr>
          <a:xfrm>
            <a:off x="8826567" y="6404777"/>
            <a:ext cx="5816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Total Number of Unique Categories v/s Reaction Score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C789AB3-95E6-B925-3C07-220E090D2C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010161"/>
              </p:ext>
            </p:extLst>
          </p:nvPr>
        </p:nvGraphicFramePr>
        <p:xfrm>
          <a:off x="6553200" y="1562099"/>
          <a:ext cx="10363199" cy="4661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38A710C-E819-8AF9-BC91-34912B3FB7E0}"/>
              </a:ext>
            </a:extLst>
          </p:cNvPr>
          <p:cNvSpPr txBox="1"/>
          <p:nvPr/>
        </p:nvSpPr>
        <p:spPr>
          <a:xfrm>
            <a:off x="829600" y="3085037"/>
            <a:ext cx="5034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Total Number of Unique Categories: 16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B870549-4D9D-D244-C60F-0F7D78605837}"/>
              </a:ext>
            </a:extLst>
          </p:cNvPr>
          <p:cNvSpPr txBox="1"/>
          <p:nvPr/>
        </p:nvSpPr>
        <p:spPr>
          <a:xfrm>
            <a:off x="3241127" y="2605004"/>
            <a:ext cx="4195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Top 5 Popular Categories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56D1ECC8-6536-24BA-DE21-F567EAD5F3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458126"/>
              </p:ext>
            </p:extLst>
          </p:nvPr>
        </p:nvGraphicFramePr>
        <p:xfrm>
          <a:off x="9239619" y="2670682"/>
          <a:ext cx="80772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7DD2D44-3904-B156-D511-134FAC30A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25656"/>
              </p:ext>
            </p:extLst>
          </p:nvPr>
        </p:nvGraphicFramePr>
        <p:xfrm>
          <a:off x="3086455" y="3412165"/>
          <a:ext cx="4388062" cy="406399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47545">
                  <a:extLst>
                    <a:ext uri="{9D8B030D-6E8A-4147-A177-3AD203B41FA5}">
                      <a16:colId xmlns:a16="http://schemas.microsoft.com/office/drawing/2014/main" val="1637109587"/>
                    </a:ext>
                  </a:extLst>
                </a:gridCol>
                <a:gridCol w="2140517">
                  <a:extLst>
                    <a:ext uri="{9D8B030D-6E8A-4147-A177-3AD203B41FA5}">
                      <a16:colId xmlns:a16="http://schemas.microsoft.com/office/drawing/2014/main" val="1713126861"/>
                    </a:ext>
                  </a:extLst>
                </a:gridCol>
              </a:tblGrid>
              <a:tr h="677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Score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761903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Animals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74965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2187368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science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71168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31170940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healthy eating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69339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4418615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technology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68738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3507683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food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66676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72600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85E66D1-5A6D-E99B-9516-9DF63CBF6131}"/>
              </a:ext>
            </a:extLst>
          </p:cNvPr>
          <p:cNvSpPr txBox="1"/>
          <p:nvPr/>
        </p:nvSpPr>
        <p:spPr>
          <a:xfrm>
            <a:off x="11581833" y="983152"/>
            <a:ext cx="56774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i="0" dirty="0">
                <a:solidFill>
                  <a:srgbClr val="1F1F1F"/>
                </a:solidFill>
                <a:effectLst/>
              </a:rPr>
              <a:t>ANALYSIS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1F1F1F"/>
              </a:solidFill>
              <a:effectLst/>
            </a:endParaRPr>
          </a:p>
          <a:p>
            <a:pPr algn="l"/>
            <a:r>
              <a:rPr lang="en-US" sz="2200" b="0" i="0" dirty="0">
                <a:solidFill>
                  <a:srgbClr val="1F1F1F"/>
                </a:solidFill>
                <a:effectLst/>
              </a:rPr>
              <a:t>Animals and science are the two most popular categories of content, showing that people enjoy "real-life" and "factual" content the most.</a:t>
            </a:r>
          </a:p>
          <a:p>
            <a:endParaRPr lang="en-US" sz="2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64BE04-D91A-8499-DF58-39F1C4A6BC3E}"/>
              </a:ext>
            </a:extLst>
          </p:cNvPr>
          <p:cNvSpPr txBox="1"/>
          <p:nvPr/>
        </p:nvSpPr>
        <p:spPr>
          <a:xfrm>
            <a:off x="11532672" y="3368908"/>
            <a:ext cx="56774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i="0" dirty="0">
                <a:solidFill>
                  <a:srgbClr val="1F1F1F"/>
                </a:solidFill>
                <a:effectLst/>
              </a:rPr>
              <a:t>INSIGHT</a:t>
            </a:r>
          </a:p>
          <a:p>
            <a:pPr algn="l"/>
            <a:endParaRPr lang="en-US" sz="2200" b="0" i="0" dirty="0">
              <a:solidFill>
                <a:srgbClr val="1F1F1F"/>
              </a:solidFill>
              <a:effectLst/>
            </a:endParaRPr>
          </a:p>
          <a:p>
            <a:pPr algn="l"/>
            <a:r>
              <a:rPr lang="en-US" sz="2200" b="0" i="0" dirty="0">
                <a:solidFill>
                  <a:srgbClr val="1F1F1F"/>
                </a:solidFill>
                <a:effectLst/>
              </a:rPr>
              <a:t>Food is a common theme with the top 5 categories with "Healthy Eating" ranking the highest. This may give an indication to the audience within your user base. You could use this insight to create a campaign and work with healthy eating brands to boost user engagement.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20307D-BC84-E586-394D-73D9BD9CB22C}"/>
              </a:ext>
            </a:extLst>
          </p:cNvPr>
          <p:cNvSpPr txBox="1"/>
          <p:nvPr/>
        </p:nvSpPr>
        <p:spPr>
          <a:xfrm>
            <a:off x="11542504" y="6770328"/>
            <a:ext cx="56774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i="0" dirty="0">
                <a:solidFill>
                  <a:srgbClr val="1F1F1F"/>
                </a:solidFill>
                <a:effectLst/>
              </a:rPr>
              <a:t>NEXT STEPS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1F1F1F"/>
              </a:solidFill>
              <a:effectLst/>
            </a:endParaRPr>
          </a:p>
          <a:p>
            <a:pPr algn="l"/>
            <a:r>
              <a:rPr lang="en-US" sz="2200" b="0" i="0" dirty="0">
                <a:solidFill>
                  <a:srgbClr val="1F1F1F"/>
                </a:solidFill>
                <a:effectLst/>
              </a:rPr>
              <a:t>This ad-hoc analysis is insightful, but it's time to take this analysis into large scale production for real-time understanding of your business. We can show you how to do this.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313</Words>
  <Application>Microsoft Office PowerPoint</Application>
  <PresentationFormat>Custom</PresentationFormat>
  <Paragraphs>91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Clear Sans Regular Bold</vt:lpstr>
      <vt:lpstr>Graphik Regular</vt:lpstr>
      <vt:lpstr>Aptos Narrow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Sajal Dubey</cp:lastModifiedBy>
  <cp:revision>12</cp:revision>
  <dcterms:created xsi:type="dcterms:W3CDTF">2006-08-16T00:00:00Z</dcterms:created>
  <dcterms:modified xsi:type="dcterms:W3CDTF">2024-02-27T06:17:49Z</dcterms:modified>
  <dc:identifier>DAEhDyfaYKE</dc:identifier>
</cp:coreProperties>
</file>