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xUT3QBkjuNsLb2RabggN+MKV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199A0-3CC5-4B3E-AB99-3D0E4BC279AF}">
  <a:tblStyle styleId="{21C199A0-3CC5-4B3E-AB99-3D0E4BC279A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1ba77f9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11f1ba77f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4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SAIHSF1f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3574521" y="-119591"/>
            <a:ext cx="5135057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 sz="3000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4000: Project/Thesis </a:t>
            </a:r>
            <a:endParaRPr sz="3000" b="1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303125" y="3901400"/>
            <a:ext cx="2808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74"/>
              <a:buNone/>
            </a:pPr>
            <a:r>
              <a:rPr lang="en-GB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301600" y="1085067"/>
            <a:ext cx="3588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2100" y="2427507"/>
            <a:ext cx="12099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35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</a:t>
            </a:r>
            <a:r>
              <a:rPr lang="en-GB" sz="35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labeling</a:t>
            </a:r>
            <a:r>
              <a:rPr lang="en-GB" sz="35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Twitter data for developing </a:t>
            </a:r>
            <a:endParaRPr sz="35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35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COVID-19 sentiment dataset</a:t>
            </a:r>
            <a:endParaRPr sz="35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30800" y="4510440"/>
            <a:ext cx="39138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GB" sz="1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Sajal Das Shovon (1607030)</a:t>
            </a:r>
            <a:endParaRPr sz="19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Naimul Hoque Joy (1607099)</a:t>
            </a:r>
            <a:endParaRPr sz="19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742800" y="5601333"/>
            <a:ext cx="6897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625" y="689125"/>
            <a:ext cx="3031800" cy="192449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7647311" y="3901410"/>
            <a:ext cx="6156550" cy="215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M. Azharul Hasan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Professor, Department of CSE, KUET</a:t>
            </a:r>
            <a:endParaRPr/>
          </a:p>
          <a:p>
            <a:pPr marL="0" marR="0" lvl="0" indent="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700"/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087700" y="5772933"/>
            <a:ext cx="7398000" cy="148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Khulna University of Engineering &amp; Technology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1097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Automatic Labelling with </a:t>
            </a: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284550" y="1198947"/>
            <a:ext cx="11104500" cy="44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</a:t>
            </a:r>
            <a:r>
              <a:rPr lang="en-GB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label data with multiclass labelling. 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sentiment function of </a:t>
            </a:r>
            <a:r>
              <a:rPr lang="en-GB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two properties, polarity and subjectivity. </a:t>
            </a: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Polarity is a float number ranging from [-1,1], where -1 means  negative and +1 means positive</a:t>
            </a:r>
            <a:endParaRPr sz="2200" dirty="0"/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table like this:</a:t>
            </a:r>
            <a:endParaRPr sz="22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3" name="Google Shape;123;p10"/>
          <p:cNvGraphicFramePr/>
          <p:nvPr>
            <p:extLst>
              <p:ext uri="{D42A27DB-BD31-4B8C-83A1-F6EECF244321}">
                <p14:modId xmlns:p14="http://schemas.microsoft.com/office/powerpoint/2010/main" val="2579299153"/>
              </p:ext>
            </p:extLst>
          </p:nvPr>
        </p:nvGraphicFramePr>
        <p:xfrm>
          <a:off x="2349304" y="3857847"/>
          <a:ext cx="6766550" cy="2444880"/>
        </p:xfrm>
        <a:graphic>
          <a:graphicData uri="http://schemas.openxmlformats.org/drawingml/2006/table">
            <a:tbl>
              <a:tblPr>
                <a:noFill/>
                <a:tableStyleId>{21C199A0-3CC5-4B3E-AB99-3D0E4BC279AF}</a:tableStyleId>
              </a:tblPr>
              <a:tblGrid>
                <a:gridCol w="338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Polarity Value(P)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Sentiment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-1 ≤ P ≤ -0.5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Strongly Negative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-0.5 ≤ P ≤ 0 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Negative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Neutral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0 ≤ P ≤ 0.5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Positive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0.5 ≤ P ≤ 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Strongly Positive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4" name="Google Shape;124;p10"/>
          <p:cNvSpPr txBox="1"/>
          <p:nvPr/>
        </p:nvSpPr>
        <p:spPr>
          <a:xfrm>
            <a:off x="3498826" y="6411816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 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sentiment classification criteria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1472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Manual Labelling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291000" y="1524700"/>
            <a:ext cx="11672400" cy="47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gives average of </a:t>
            </a:r>
            <a:r>
              <a:rPr lang="en-GB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65%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accurate result compared to manual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labeling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Twitter’s informal language &amp; new terms regarding Covid-19, it is not possible to predict the right sentiment for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xample: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 got COVID positive yesterday.”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predicts it as positive sentiment. </a:t>
            </a:r>
            <a:r>
              <a:rPr lang="en-GB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way it can be positive sentiment.</a:t>
            </a: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Labelling is needed to test and learn the system to categorize the right sentiment.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1097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Manual Labelling(Continued)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180125" y="1774075"/>
            <a:ext cx="11672400" cy="4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new terms of Covid and informal Twitter English statements, we used </a:t>
            </a:r>
            <a:r>
              <a:rPr lang="en-GB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Expression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some new rules.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the rules to give the sentences (that are wrong in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the right sentiment.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revised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labeled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sentiment, the accuracy of authentic sentiment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labeling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gets higher.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477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Label Correction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80125" y="1850275"/>
            <a:ext cx="11672400" cy="4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498" y="1691925"/>
            <a:ext cx="9861453" cy="47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3"/>
          <p:cNvSpPr txBox="1"/>
          <p:nvPr/>
        </p:nvSpPr>
        <p:spPr>
          <a:xfrm>
            <a:off x="424583" y="1025088"/>
            <a:ext cx="1199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Some keywords for which </a:t>
            </a:r>
            <a:r>
              <a:rPr lang="en-GB" sz="16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Textblob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gives wrong sentiment. We have  aligned them in correct sentiment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4850579" y="6452652"/>
            <a:ext cx="57396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2: Sentiment correction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101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Dataset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48458" y="701997"/>
            <a:ext cx="10515600" cy="46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 acquired two datasets here. One from tweets of  March  and another from April 2020.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ataset is divided into 3 sub-datasets that contains 60k, 90k &amp; 300k data.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80% of  data to train our machine learning algorithm and 20% to test them.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1220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Naïve Bayes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Google Shape;177;p18"/>
              <p:cNvSpPr txBox="1"/>
              <p:nvPr/>
            </p:nvSpPr>
            <p:spPr>
              <a:xfrm>
                <a:off x="254386" y="1440804"/>
                <a:ext cx="10943100" cy="33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marR="0" lvl="0" indent="-3683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Times New Roman"/>
                  <a:buChar char="●"/>
                </a:pPr>
                <a:r>
                  <a:rPr lang="en-GB" sz="2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It</a:t>
                </a:r>
                <a:r>
                  <a:rPr lang="en-GB" sz="2200" b="0" i="0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a learning algorithm frequently used in text classification problems. </a:t>
                </a:r>
                <a:endParaRPr sz="22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marR="0" lvl="0" indent="-3683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Times New Roman"/>
                  <a:buChar char="●"/>
                </a:pPr>
                <a:r>
                  <a:rPr lang="en-GB" sz="2200" b="0" i="0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For small sample sizes, Naïve Bayes can outperform the most powerful alternatives.</a:t>
                </a:r>
                <a:endParaRPr sz="22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marR="0" lvl="0" indent="-3683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Times New Roman"/>
                  <a:buChar char="●"/>
                </a:pPr>
                <a:r>
                  <a:rPr lang="en-GB" sz="2200" b="0" i="0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As our data is multiclass </a:t>
                </a:r>
                <a:r>
                  <a:rPr lang="en-GB" sz="2200" b="0" i="0" u="none" strike="noStrike" cap="none" dirty="0" err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labeled</a:t>
                </a:r>
                <a:r>
                  <a:rPr lang="en-GB" sz="2200" b="0" i="0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We used this model and got about</a:t>
                </a:r>
                <a:r>
                  <a:rPr lang="en-GB" sz="2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79</a:t>
                </a:r>
                <a:r>
                  <a:rPr lang="en-GB" sz="2200" b="0" i="0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%  accuracy most of the time.</a:t>
                </a:r>
                <a:endParaRPr lang="en-GB" sz="2200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Arial"/>
                  <a:buNone/>
                </a:pPr>
                <a:r>
                  <a:rPr lang="en-GB" sz="2200" b="0" i="0" u="none" strike="noStrike" baseline="0" dirty="0">
                    <a:latin typeface="Times New Roman"/>
                    <a:cs typeface="Times New Roman"/>
                    <a:sym typeface="Times New Roman"/>
                  </a:rPr>
                  <a:t>It </a:t>
                </a:r>
                <a:r>
                  <a:rPr lang="en-US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based on Bayes’ theorem that calculates the probabilities of the classes for classifications,</a:t>
                </a:r>
                <a:endParaRPr sz="22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	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P(A |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5 classes</a:t>
                </a:r>
                <a:endParaRPr sz="2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mc:Choice>
        <mc:Fallback>
          <p:sp>
            <p:nvSpPr>
              <p:cNvPr id="177" name="Google Shape;177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6" y="1440804"/>
                <a:ext cx="10943100" cy="3385500"/>
              </a:xfrm>
              <a:prstGeom prst="rect">
                <a:avLst/>
              </a:prstGeom>
              <a:blipFill>
                <a:blip r:embed="rId3"/>
                <a:stretch>
                  <a:fillRect r="-334" b="-386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350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15"/>
              <p:cNvSpPr txBox="1"/>
              <p:nvPr/>
            </p:nvSpPr>
            <p:spPr>
              <a:xfrm>
                <a:off x="413850" y="1468600"/>
                <a:ext cx="11364300" cy="488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marR="0" lvl="0" indent="-3683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Times New Roman"/>
                  <a:buChar char="❖"/>
                </a:pPr>
                <a:r>
                  <a:rPr lang="en-GB" sz="2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U</a:t>
                </a:r>
                <a:r>
                  <a:rPr lang="en-GB" sz="2200" b="0" i="0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sed </a:t>
                </a:r>
                <a:r>
                  <a:rPr lang="en-GB" sz="2200" b="0" i="0" u="none" strike="noStrike" cap="none" dirty="0" err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lbfgs</a:t>
                </a:r>
                <a:r>
                  <a:rPr lang="en-GB" sz="2200" b="0" i="0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solver to minimize the cost function.</a:t>
                </a:r>
                <a:endParaRPr sz="22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marR="0" lvl="0" indent="-3683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Times New Roman"/>
                  <a:buChar char="❖"/>
                </a:pPr>
                <a:r>
                  <a:rPr lang="en-GB" sz="2200" b="0" i="0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LR model shows an accuracy of 93.1% on March data and 93.9% for data of April.</a:t>
                </a:r>
                <a:endParaRPr sz="22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marR="0" lvl="0" indent="-3683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Times New Roman"/>
                  <a:buChar char="❖"/>
                </a:pP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P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robability equation for Logistic Regression will be like:</a:t>
                </a:r>
                <a:endParaRPr lang="en-US" sz="2200" dirty="0">
                  <a:latin typeface="Arial" panose="020B0604020202020204" pitchFamily="34" charset="0"/>
                  <a:ea typeface="Times New Roman" panose="02020603050405020304" pitchFamily="18" charset="0"/>
                  <a:cs typeface="Vrinda" panose="020B0502040204020203" pitchFamily="34" charset="0"/>
                </a:endParaRPr>
              </a:p>
              <a:p>
                <a:pPr marL="88900" marR="0" lvl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P(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y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≤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j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/X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) = ϕ(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θ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j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𝑇𝑋𝑖</m:t>
                        </m:r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𝑇𝑋𝑖</m:t>
                                    </m:r>
                                  </m:sup>
                                </m:s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 		</a:t>
                </a:r>
                <a:endParaRPr lang="en-US" sz="2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4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where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θ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and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w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are two vectors to be calculated from the dataset. The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w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vector contains the model learned weights and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t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values are the feature values.</a:t>
                </a:r>
                <a:endParaRPr lang="en-US" sz="2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88900" marR="0" lvl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</a:pPr>
                <a:endParaRPr sz="22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57" name="Google Shape;157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0" y="1468600"/>
                <a:ext cx="11364300" cy="4883400"/>
              </a:xfrm>
              <a:prstGeom prst="rect">
                <a:avLst/>
              </a:prstGeom>
              <a:blipFill>
                <a:blip r:embed="rId3"/>
                <a:stretch>
                  <a:fillRect l="-697" r="-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62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Long Short-Term Memory(LSTM)</a:t>
            </a: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26900" y="1496833"/>
            <a:ext cx="5669100" cy="4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is a deep learning architecture that works with sequential data to solve classification problem 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Times New Roman"/>
              <a:buChar char="❖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the LSTM with 128 hidden units with activation function ’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to classify the 4 classes. </a:t>
            </a:r>
            <a:endParaRPr sz="22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trained for 10 epochs with batch size 32. 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rate to 0.3 with the learning rate of 0.05. </a:t>
            </a:r>
            <a:endParaRPr sz="22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225" y="2718036"/>
            <a:ext cx="5475974" cy="19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7545525" y="5379825"/>
            <a:ext cx="4159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2: Text processing realization by LSTM 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732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of our process with example: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803413" y="1449295"/>
            <a:ext cx="10585200" cy="46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Example:1</a:t>
            </a: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tweet :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 @ConradGoode: The missing six weeks: how Trump failed the biggest test of his life</a:t>
            </a:r>
            <a:r>
              <a:rPr lang="en-GB" sz="2200" b="0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https://t.co/SAIHSF1fdF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processed data: 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 six week trump fail biggest test life 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: </a:t>
            </a:r>
            <a:r>
              <a:rPr lang="en-GB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Strongly negative</a:t>
            </a: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00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20000" y="4634450"/>
            <a:ext cx="59637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3: Distribution of sentiments for Covid-19 twitter data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00" y="1832750"/>
            <a:ext cx="6014725" cy="28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895200"/>
            <a:ext cx="5571200" cy="273307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6603838" y="4821930"/>
            <a:ext cx="51402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4: Sentiment distribution of  reference data 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 amt="0"/>
          </a:blip>
          <a:tile tx="0" ty="0" sx="100000" sy="100000" flip="none" algn="tl"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0" y="-124700"/>
            <a:ext cx="12192000" cy="11511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en-GB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849625" y="805500"/>
            <a:ext cx="10850100" cy="60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476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476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476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476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444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▪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Pre-processing</a:t>
            </a:r>
            <a:endParaRPr sz="2200" dirty="0"/>
          </a:p>
          <a:p>
            <a:pPr marL="1371600" marR="0" lvl="2" indent="-444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▪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Labeling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444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▪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444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▪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correction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444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▪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444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▪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444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▪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444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▪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Naïve Bayes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476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476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476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468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 and Visualization: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16169" y="1473884"/>
            <a:ext cx="10492500" cy="51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❖"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eutral sentiment percentage is much more than other sentiments. 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all three datasets  show the same. 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Neutral sentiment is getting more &amp; more percentage with the growing of data, and the negative sentiment is getting lower with more data. 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positive sentiment we notice the same just like negative sentiment.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-2" y="0"/>
            <a:ext cx="12192000" cy="7746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-547033" y="4968302"/>
            <a:ext cx="6054933" cy="103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3 : Performance measure for Dataset1 (March)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25"/>
          <p:cNvGraphicFramePr/>
          <p:nvPr/>
        </p:nvGraphicFramePr>
        <p:xfrm>
          <a:off x="469000" y="1534600"/>
          <a:ext cx="5038900" cy="3296175"/>
        </p:xfrm>
        <a:graphic>
          <a:graphicData uri="http://schemas.openxmlformats.org/drawingml/2006/table">
            <a:tbl>
              <a:tblPr>
                <a:noFill/>
                <a:tableStyleId>{21C199A0-3CC5-4B3E-AB99-3D0E4BC279AF}</a:tableStyleId>
              </a:tblPr>
              <a:tblGrid>
                <a:gridCol w="12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Method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Precision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Recall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F1 score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MNB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0.87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0.62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0.68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LR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0.91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0.89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0.90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LSTM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0.96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0.96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0.96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6" name="Google Shape;206;p25"/>
          <p:cNvGraphicFramePr/>
          <p:nvPr/>
        </p:nvGraphicFramePr>
        <p:xfrm>
          <a:off x="6754700" y="1534600"/>
          <a:ext cx="4974700" cy="3296200"/>
        </p:xfrm>
        <a:graphic>
          <a:graphicData uri="http://schemas.openxmlformats.org/drawingml/2006/table">
            <a:tbl>
              <a:tblPr>
                <a:noFill/>
                <a:tableStyleId>{21C199A0-3CC5-4B3E-AB99-3D0E4BC279AF}</a:tableStyleId>
              </a:tblPr>
              <a:tblGrid>
                <a:gridCol w="12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Method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Precision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Recall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F1 Score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MNB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0.83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0.44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0.44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LR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0.88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0.83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0.85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LSTM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0.94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0.94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0.94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Google Shape;207;p25"/>
          <p:cNvSpPr txBox="1"/>
          <p:nvPr/>
        </p:nvSpPr>
        <p:spPr>
          <a:xfrm>
            <a:off x="6832500" y="4968302"/>
            <a:ext cx="48969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4 : Performance measure for Dataset2 (April)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-2" y="0"/>
            <a:ext cx="12192000" cy="7746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Comparison with existing methods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246184" y="970984"/>
            <a:ext cx="11380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following topic is now very much trending these days. These are some existing methods which are working way: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26"/>
          <p:cNvGraphicFramePr/>
          <p:nvPr>
            <p:extLst>
              <p:ext uri="{D42A27DB-BD31-4B8C-83A1-F6EECF244321}">
                <p14:modId xmlns:p14="http://schemas.microsoft.com/office/powerpoint/2010/main" val="2222527940"/>
              </p:ext>
            </p:extLst>
          </p:nvPr>
        </p:nvGraphicFramePr>
        <p:xfrm>
          <a:off x="1097279" y="1998363"/>
          <a:ext cx="10311625" cy="4543125"/>
        </p:xfrm>
        <a:graphic>
          <a:graphicData uri="http://schemas.openxmlformats.org/drawingml/2006/table">
            <a:tbl>
              <a:tblPr firstRow="1" firstCol="1" bandRow="1">
                <a:noFill/>
                <a:tableStyleId>{21C199A0-3CC5-4B3E-AB99-3D0E4BC279AF}</a:tableStyleId>
              </a:tblPr>
              <a:tblGrid>
                <a:gridCol w="20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highlight>
                            <a:srgbClr val="FFFFFF"/>
                          </a:highlight>
                        </a:rPr>
                        <a:t>Existing Methods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highlight>
                            <a:srgbClr val="FFFFFF"/>
                          </a:highlight>
                        </a:rPr>
                        <a:t>Dataset Size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highlight>
                            <a:srgbClr val="FFFFFF"/>
                          </a:highlight>
                        </a:rPr>
                        <a:t>Sentiment Class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highlight>
                            <a:srgbClr val="FFFFFF"/>
                          </a:highlight>
                        </a:rPr>
                        <a:t>Used Models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highlight>
                            <a:srgbClr val="FFFFFF"/>
                          </a:highlight>
                        </a:rPr>
                        <a:t>Accuracy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 err="1"/>
                        <a:t>Manguri</a:t>
                      </a:r>
                      <a:r>
                        <a:rPr lang="en-GB" sz="1400" u="none" strike="noStrike" cap="none" dirty="0"/>
                        <a:t> et al.[8]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500,000 tweets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3 classes (optimistic, neutral and negative)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Naïve Bayes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highlight>
                            <a:srgbClr val="FFFFFF"/>
                          </a:highlight>
                        </a:rPr>
                        <a:t>-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Naseem et al. [9]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90,000 tweets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3 classes (positive, neutral and negative)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SVM, RF, NB, DT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SVM(83.9%), RF(83.6%), NB(76.5%), DT(78.1%)</a:t>
                      </a:r>
                      <a:r>
                        <a:rPr lang="en-GB" sz="1400" u="none" strike="noStrike" cap="none">
                          <a:highlight>
                            <a:srgbClr val="FFFFFF"/>
                          </a:highlight>
                        </a:rPr>
                        <a:t>(On a subset of main dataset containing 30,000 tweets)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Radaideh et al.[10]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highlight>
                            <a:srgbClr val="FFFFFF"/>
                          </a:highlight>
                        </a:rPr>
                        <a:t>833 tweets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3 classes (positive, neutral and negative)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Naïve Bayes &amp; RNN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Naïve Bayes(83%) &amp; RNN(79%)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9200" marR="59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Google Shape;215;p26"/>
          <p:cNvSpPr txBox="1"/>
          <p:nvPr/>
        </p:nvSpPr>
        <p:spPr>
          <a:xfrm>
            <a:off x="4149968" y="6490743"/>
            <a:ext cx="47408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5:  How existing methods are working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-2" y="0"/>
            <a:ext cx="12192000" cy="7746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Comparison with existing methods (Continued)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46184" y="970984"/>
            <a:ext cx="11380800" cy="42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our methodology works:-</a:t>
            </a:r>
            <a:endParaRPr sz="2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GB" sz="22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Primarily dataset is of 300,000</a:t>
            </a:r>
            <a:r>
              <a:rPr lang="en-GB" sz="22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fter automatic </a:t>
            </a:r>
            <a:r>
              <a:rPr lang="en-GB" sz="22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labeling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&amp; discarding the neutral data, the final dataset is</a:t>
            </a:r>
            <a:r>
              <a:rPr lang="en-GB" sz="22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110,000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GB" sz="22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Sentiment Class: 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 first we classify the dataset in </a:t>
            </a:r>
            <a:r>
              <a:rPr lang="en-GB" sz="22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multiclass. After discarding the neutral sentiment we have </a:t>
            </a:r>
            <a:r>
              <a:rPr lang="en-GB" sz="22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classes finally.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GB" sz="22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Models: </a:t>
            </a:r>
            <a:r>
              <a:rPr lang="en-GB" sz="22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hree models called Multinomial Naïve Bayes, Logistic Regression &amp; LSTM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GB" sz="22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Accuracy: 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Multinomial Naïve Bayes, Logistic Regression &amp; LSTM have the accuracy of </a:t>
            </a:r>
            <a:r>
              <a:rPr lang="en-GB" sz="22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79%, 92%, 96%</a:t>
            </a: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respectively.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468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269430" y="661051"/>
            <a:ext cx="12026700" cy="4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sentiment correction table to automatically correct the </a:t>
            </a:r>
            <a:r>
              <a:rPr lang="en-GB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label.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ii)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 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more accuracy than Logistic Regression and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Bayes.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iii) 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eutral 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sentiments are larger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positive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negative sentiment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 combined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iv) The bigger the dataset the more the neutral sentiment whether both positive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&amp; negative sentiment getting lower 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67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170267" y="661797"/>
            <a:ext cx="108843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future works are as below:-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nlarge the dataset and investigate further sentiment analysis and undergo an analogy month by month dataset.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sentiment with pre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covid era and post covid time to visualize more about sentiment. 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Increase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with others methods too.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395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Publication</a:t>
            </a: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473825" y="2044925"/>
            <a:ext cx="11297100" cy="4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73825" y="1172100"/>
            <a:ext cx="104616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thesis work was published in the </a:t>
            </a:r>
            <a:r>
              <a:rPr lang="en-GB" sz="2000" b="1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5th International Conference on Electrical Information and Communication Technology (EICT 2021)</a:t>
            </a:r>
            <a:r>
              <a:rPr lang="en-GB" sz="20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awarded as Best paper.</a:t>
            </a:r>
            <a:endParaRPr sz="2000" b="1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source is given below: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M.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Azharul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Hasan, S. D. Shovon, N. H. Joy and M. S. Islam, "Automatic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Labeling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Twitter Data for Developing COVID-19 Sentiment Dataset," 2021 5th International Conference on Electrical Information and Communication Technology (EICT), 2021, pp. 1-6,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10.1109/EICT54103.2021.9733548.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395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473825" y="2044925"/>
            <a:ext cx="11297100" cy="4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R. Singh, R. Singh, and A. Bhatia, “Sentiment analysis using machine learning technique to predict outbreaks and epidemics,” Int. J. Adv. Sci. Res, vol. 3, no. 2, pp. 19–24, 2018</a:t>
            </a: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S. Chawla, M. Mittal, M. Chawla, and L. Goyal, “Corona virus-sars-cov-2: an insight to another way of natural disaster,” EAI Endorsed Transactions on Pervasive Health and Technology, vol. 6, no. 22, p. e2, 2020</a:t>
            </a:r>
            <a:endParaRPr dirty="0"/>
          </a:p>
          <a:p>
            <a:pPr marL="9525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K. Chakraborty, S. Bhattacharyya, and R. Bag, “A survey of sentiment analysis from social media data,” IEEE Transactions on Computational Social Systems, vol. 7, no. 2, pp. 450–464, 2020.</a:t>
            </a: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[4] R. Chandra and A. Krishna, “Covid-19 sentiment analysis via deep learning during the rise of novel cases,”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preprint arXiv:2104.10662, 2021</a:t>
            </a:r>
            <a:br>
              <a:rPr lang="en-GB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473825" y="1172100"/>
            <a:ext cx="1046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references we took in our knowledge to do the analysis better:-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/>
        </p:nvSpPr>
        <p:spPr>
          <a:xfrm>
            <a:off x="2197500" y="2260875"/>
            <a:ext cx="7498500" cy="12930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w="9525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GB" sz="72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You!!</a:t>
            </a:r>
            <a:endParaRPr sz="7200" b="1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0" y="-149625"/>
            <a:ext cx="12192000" cy="11346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73100" y="1281875"/>
            <a:ext cx="10363200" cy="4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cover five analysis in this 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reprocess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raw twitter data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associated with COVID-19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Automatic Labelling the data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Manual Labelling dataset and Label correction using frequent label defining words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Sentiment analysis with Multinomial Naïve Bayes, LSTM and Logistic Regression.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Comparison among these effectiveness. 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0" y="-99750"/>
            <a:ext cx="12192000" cy="11076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713525" y="1500100"/>
            <a:ext cx="10515600" cy="4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rapid growth of COVID-19 creates the demand for understanding the sentiment of mass people what they express in social media.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contains enormous data  about COVID-19 of people.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help</a:t>
            </a: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NLP we are able to analyze the methods regarding sentiment analysis by using textual data extracted from twitter.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0" y="-112225"/>
            <a:ext cx="12192000" cy="11598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Introduction(Continued)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401800" y="1795550"/>
            <a:ext cx="10813800" cy="4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-GB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r>
              <a:rPr lang="en-GB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(or </a:t>
            </a:r>
            <a:r>
              <a:rPr lang="en-GB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opinion mining</a:t>
            </a:r>
            <a:r>
              <a:rPr lang="en-GB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a natural learning processing technique used to determine whether data is positive, negative or neutral. 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-GB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is often performed on textual data to help businesses monitor brand or any circumstances.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200" b="0" i="0" u="none" strike="noStrike" cap="none">
              <a:solidFill>
                <a:srgbClr val="2B3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E51"/>
              </a:buClr>
              <a:buSzPts val="2600"/>
              <a:buFont typeface="Times New Roman"/>
              <a:buChar char="❖"/>
            </a:pPr>
            <a:r>
              <a:rPr lang="en-GB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analyse our Covid-19 tweet data in terms of 4 multiclasses sentiment</a:t>
            </a:r>
            <a:r>
              <a:rPr lang="en-GB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1ba77f9d_0_0"/>
          <p:cNvSpPr txBox="1">
            <a:spLocks noGrp="1"/>
          </p:cNvSpPr>
          <p:nvPr>
            <p:ph type="title"/>
          </p:nvPr>
        </p:nvSpPr>
        <p:spPr>
          <a:xfrm>
            <a:off x="0" y="-112225"/>
            <a:ext cx="12192000" cy="11598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11f1ba77f9d_0_0"/>
          <p:cNvSpPr txBox="1"/>
          <p:nvPr/>
        </p:nvSpPr>
        <p:spPr>
          <a:xfrm>
            <a:off x="201800" y="1470200"/>
            <a:ext cx="11382000" cy="6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❖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Chintalapudi et al. [7] uses deep learning method to detect sentiment using labeled data.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BERT, Logistic regression (LR), Support vector machines (SVM), and long-short term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memory (LSTM) produced </a:t>
            </a:r>
            <a:r>
              <a:rPr lang="en-GB" sz="2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89%, 75%, 74.75%, and 65%.</a:t>
            </a:r>
            <a:endParaRPr sz="22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Manguri et al.[8] used textblob of python for sentiment analysis on twitter data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had </a:t>
            </a:r>
            <a:r>
              <a:rPr lang="en-GB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530232 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Radaideh et al.[10]  used Naive Bayes and RNN method and labeled dataset to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positive, neutral and negative sentiment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most of the tweets came out positive.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0" y="-249375"/>
            <a:ext cx="12192000" cy="10281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Automatic labeling of Twitter data &amp; Sentiment Analysis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351925" y="1402134"/>
            <a:ext cx="10200900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Fetching dataset of using </a:t>
            </a:r>
            <a:r>
              <a:rPr lang="en-GB" sz="2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crisisNLP</a:t>
            </a:r>
            <a:r>
              <a:rPr lang="en-GB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ake the dataset </a:t>
            </a:r>
            <a:r>
              <a:rPr lang="en-GB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preprocessed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Labeling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pre-processed data using </a:t>
            </a:r>
            <a:r>
              <a:rPr lang="en-GB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classify in 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GB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multiclasses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named strongly negative, </a:t>
            </a:r>
            <a:r>
              <a:rPr lang="en-GB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negative,neutral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positive and strongly positive.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correction using frequent label defining words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neutral data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GB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labeled</a:t>
            </a: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dataset to train in Logistic Regression, LSTM and Multinomial Naïve Bayes.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0" y="-174575"/>
            <a:ext cx="12192000" cy="9678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of the Methodology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2875775" y="6500025"/>
            <a:ext cx="97821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4062725" y="6500025"/>
            <a:ext cx="484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Fig. 1 : Flow-chart of procedures of sentiment analysis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650" y="919762"/>
            <a:ext cx="8466501" cy="5427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1346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b="1">
                <a:latin typeface="Times New Roman"/>
                <a:ea typeface="Times New Roman"/>
                <a:cs typeface="Times New Roman"/>
                <a:sym typeface="Times New Roman"/>
              </a:rPr>
              <a:t>Twitter Data Acquisition &amp;</a:t>
            </a: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Pre-Processing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339450" y="1725775"/>
            <a:ext cx="10720800" cy="4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Twarc dehydrate method to fetch tweets.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Gathered twitter ID from CrisisNLP &amp; using these tweet ID to hydrate tweet.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of dataset is a series of steps like:-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retweet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emojis &amp; punctuation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stop words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URL tokenizing or html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Frequent and rare words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GB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 (SnowballStemmer)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1937</Words>
  <Application>Microsoft Office PowerPoint</Application>
  <PresentationFormat>Widescreen</PresentationFormat>
  <Paragraphs>248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Trebuchet MS</vt:lpstr>
      <vt:lpstr>Simple Light</vt:lpstr>
      <vt:lpstr>CSE 4000: Project/Thesis </vt:lpstr>
      <vt:lpstr>Outline</vt:lpstr>
      <vt:lpstr>Objectives</vt:lpstr>
      <vt:lpstr>Introduction</vt:lpstr>
      <vt:lpstr>Introduction(Continued)</vt:lpstr>
      <vt:lpstr>Related Works</vt:lpstr>
      <vt:lpstr>Automatic labeling of Twitter data &amp; Sentiment Analysis</vt:lpstr>
      <vt:lpstr>Diagram of the Methodology</vt:lpstr>
      <vt:lpstr>Twitter Data Acquisition &amp; Pre-Processing</vt:lpstr>
      <vt:lpstr>Automatic Labelling with TextBlob</vt:lpstr>
      <vt:lpstr>Manual Labelling</vt:lpstr>
      <vt:lpstr>Manual Labelling(Continued)</vt:lpstr>
      <vt:lpstr>Label Correction</vt:lpstr>
      <vt:lpstr>Training the Dataset</vt:lpstr>
      <vt:lpstr>Multinomial Naïve Bayes </vt:lpstr>
      <vt:lpstr>Logistic Regression</vt:lpstr>
      <vt:lpstr> Long Short-Term Memory(LSTM)  </vt:lpstr>
      <vt:lpstr>Discussion of our process with example:</vt:lpstr>
      <vt:lpstr>Performance analysis</vt:lpstr>
      <vt:lpstr>Result Analysis and Visualization:</vt:lpstr>
      <vt:lpstr>Result Analysis</vt:lpstr>
      <vt:lpstr>Comparison with existing methods</vt:lpstr>
      <vt:lpstr>Comparison with existing methods (Continued)</vt:lpstr>
      <vt:lpstr>Conclusion</vt:lpstr>
      <vt:lpstr>Future Work</vt:lpstr>
      <vt:lpstr>Publication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4000: Project/Thesis </dc:title>
  <cp:lastModifiedBy>Sajal Shovon</cp:lastModifiedBy>
  <cp:revision>2</cp:revision>
  <dcterms:modified xsi:type="dcterms:W3CDTF">2022-03-26T19:24:00Z</dcterms:modified>
</cp:coreProperties>
</file>