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firstRow>
  </a:tblStyle>
  <a:tblStyle styleId="{C7B018BB-80A7-4F77-B60F-C8B233D01FF8}"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firstRow>
  </a:tblStyle>
  <a:tblStyle styleId="{EEE7283C-3CF3-47DC-8721-378D4A62B228}"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firstRow>
  </a:tblStyle>
  <a:tblStyle styleId="{CF821DB8-F4EB-4A41-A1BA-3FCAFE7338EE}" styleName="">
    <a:tblBg/>
    <a:wholeTbl>
      <a:tcTxStyle b="off" i="off">
        <a:fontRef idx="minor">
          <a:srgbClr val="CC0000"/>
        </a:fontRef>
        <a:srgbClr val="CC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E6E6"/>
          </a:solidFill>
        </a:fill>
      </a:tcStyle>
    </a:wholeTbl>
    <a:band2H>
      <a:tcTxStyle b="def" i="def"/>
      <a:tcStyle>
        <a:tcBdr/>
        <a:fill>
          <a:solidFill>
            <a:srgbClr val="134F5C"/>
          </a:solidFill>
        </a:fill>
      </a:tcStyle>
    </a:band2H>
    <a:firstCol>
      <a:tcTxStyle b="on" i="off">
        <a:fontRef idx="minor">
          <a:srgbClr val="134F5C"/>
        </a:fontRef>
        <a:srgbClr val="134F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CC0000"/>
        </a:fontRef>
        <a:srgbClr val="CC0000"/>
      </a:tcTxStyle>
      <a:tcStyle>
        <a:tcBdr>
          <a:left>
            <a:ln w="12700" cap="flat">
              <a:noFill/>
              <a:miter lim="400000"/>
            </a:ln>
          </a:left>
          <a:right>
            <a:ln w="12700" cap="flat">
              <a:noFill/>
              <a:miter lim="400000"/>
            </a:ln>
          </a:right>
          <a:top>
            <a:ln w="50800" cap="flat">
              <a:solidFill>
                <a:srgbClr val="CC0000"/>
              </a:solidFill>
              <a:prstDash val="solid"/>
              <a:round/>
            </a:ln>
          </a:top>
          <a:bottom>
            <a:ln w="25400" cap="flat">
              <a:solidFill>
                <a:srgbClr val="CC0000"/>
              </a:solidFill>
              <a:prstDash val="solid"/>
              <a:round/>
            </a:ln>
          </a:bottom>
          <a:insideH>
            <a:ln w="12700" cap="flat">
              <a:noFill/>
              <a:miter lim="400000"/>
            </a:ln>
          </a:insideH>
          <a:insideV>
            <a:ln w="12700" cap="flat">
              <a:noFill/>
              <a:miter lim="400000"/>
            </a:ln>
          </a:insideV>
        </a:tcBdr>
        <a:fill>
          <a:solidFill>
            <a:srgbClr val="134F5C"/>
          </a:solidFill>
        </a:fill>
      </a:tcStyle>
    </a:lastRow>
    <a:firstRow>
      <a:tcTxStyle b="on" i="off">
        <a:fontRef idx="minor">
          <a:srgbClr val="134F5C"/>
        </a:fontRef>
        <a:srgbClr val="134F5C"/>
      </a:tcTxStyle>
      <a:tcStyle>
        <a:tcBdr>
          <a:left>
            <a:ln w="12700" cap="flat">
              <a:noFill/>
              <a:miter lim="400000"/>
            </a:ln>
          </a:left>
          <a:right>
            <a:ln w="12700" cap="flat">
              <a:noFill/>
              <a:miter lim="400000"/>
            </a:ln>
          </a:right>
          <a:top>
            <a:ln w="25400" cap="flat">
              <a:solidFill>
                <a:srgbClr val="CC0000"/>
              </a:solidFill>
              <a:prstDash val="solid"/>
              <a:round/>
            </a:ln>
          </a:top>
          <a:bottom>
            <a:ln w="25400" cap="flat">
              <a:solidFill>
                <a:srgbClr val="CC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ECCACA"/>
          </a:solidFill>
        </a:fill>
      </a:tcStyle>
    </a:wholeTbl>
    <a:band2H>
      <a:tcTxStyle b="def" i="def"/>
      <a:tcStyle>
        <a:tcBdr/>
        <a:fill>
          <a:solidFill>
            <a:srgbClr val="F6E6E6"/>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firstRow>
  </a:tblStyle>
  <a:tblStyle styleId="{2708684C-4D16-4618-839F-0558EEFCDFE6}" styleName="">
    <a:tblBg/>
    <a:wholeTbl>
      <a:tcTxStyle b="off"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12700" cap="flat">
              <a:solidFill>
                <a:srgbClr val="CC0000"/>
              </a:solidFill>
              <a:prstDash val="solid"/>
              <a:round/>
            </a:ln>
          </a:top>
          <a:bottom>
            <a:ln w="127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solidFill>
            <a:srgbClr val="CC0000">
              <a:alpha val="20000"/>
            </a:srgbClr>
          </a:solidFill>
        </a:fill>
      </a:tcStyle>
    </a:wholeTbl>
    <a:band2H>
      <a:tcTxStyle b="def" i="def"/>
      <a:tcStyle>
        <a:tcBdr/>
        <a:fill>
          <a:solidFill>
            <a:srgbClr val="FFFFFF"/>
          </a:solidFill>
        </a:fill>
      </a:tcStyle>
    </a:band2H>
    <a:firstCol>
      <a:tcTxStyle b="on"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12700" cap="flat">
              <a:solidFill>
                <a:srgbClr val="CC0000"/>
              </a:solidFill>
              <a:prstDash val="solid"/>
              <a:round/>
            </a:ln>
          </a:top>
          <a:bottom>
            <a:ln w="127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solidFill>
            <a:srgbClr val="CC0000">
              <a:alpha val="20000"/>
            </a:srgbClr>
          </a:solidFill>
        </a:fill>
      </a:tcStyle>
    </a:firstCol>
    <a:lastRow>
      <a:tcTxStyle b="on"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50800" cap="flat">
              <a:solidFill>
                <a:srgbClr val="CC0000"/>
              </a:solidFill>
              <a:prstDash val="solid"/>
              <a:round/>
            </a:ln>
          </a:top>
          <a:bottom>
            <a:ln w="127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noFill/>
        </a:fill>
      </a:tcStyle>
    </a:lastRow>
    <a:firstRow>
      <a:tcTxStyle b="on"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12700" cap="flat">
              <a:solidFill>
                <a:srgbClr val="CC0000"/>
              </a:solidFill>
              <a:prstDash val="solid"/>
              <a:round/>
            </a:ln>
          </a:top>
          <a:bottom>
            <a:ln w="254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3"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98" name="xx%"/>
          <p:cNvSpPr txBox="1"/>
          <p:nvPr>
            <p:ph type="title" hasCustomPrompt="1"/>
          </p:nvPr>
        </p:nvSpPr>
        <p:spPr>
          <a:xfrm>
            <a:off x="311699" y="1106125"/>
            <a:ext cx="8520602" cy="1963801"/>
          </a:xfrm>
          <a:prstGeom prst="rect">
            <a:avLst/>
          </a:prstGeom>
        </p:spPr>
        <p:txBody>
          <a:bodyPr anchor="b"/>
          <a:lstStyle>
            <a:lvl1pPr algn="ctr">
              <a:defRPr sz="12000"/>
            </a:lvl1pPr>
          </a:lstStyle>
          <a:p>
            <a:pPr/>
            <a:r>
              <a:t>xx%</a:t>
            </a:r>
          </a:p>
        </p:txBody>
      </p:sp>
      <p:sp>
        <p:nvSpPr>
          <p:cNvPr id="99" name="Body Level One…"/>
          <p:cNvSpPr txBox="1"/>
          <p:nvPr>
            <p:ph type="body" sz="half" idx="1"/>
          </p:nvPr>
        </p:nvSpPr>
        <p:spPr>
          <a:xfrm>
            <a:off x="311699" y="3152225"/>
            <a:ext cx="8520602" cy="13005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07"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108"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31"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0" name="Google Shape;24;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1"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48"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57"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58"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9"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68"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9"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77" name="Google Shape;37;p9"/>
          <p:cNvSpPr/>
          <p:nvPr/>
        </p:nvSpPr>
        <p:spPr>
          <a:xfrm>
            <a:off x="4572000" y="-125"/>
            <a:ext cx="4572000" cy="5143501"/>
          </a:xfrm>
          <a:prstGeom prst="rect">
            <a:avLst/>
          </a:prstGeom>
          <a:solidFill>
            <a:srgbClr val="FFF1F1"/>
          </a:solidFill>
          <a:ln w="12700">
            <a:miter lim="400000"/>
          </a:ln>
        </p:spPr>
        <p:txBody>
          <a:bodyPr lIns="0" tIns="0" rIns="0" bIns="0" anchor="ctr"/>
          <a:lstStyle/>
          <a:p>
            <a:pPr>
              <a:defRPr>
                <a:solidFill>
                  <a:srgbClr val="000000"/>
                </a:solidFill>
              </a:defRPr>
            </a:pPr>
          </a:p>
        </p:txBody>
      </p:sp>
      <p:sp>
        <p:nvSpPr>
          <p:cNvPr id="78"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9"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80" name="Google Shape;40;p9"/>
          <p:cNvSpPr txBox="1"/>
          <p:nvPr>
            <p:ph type="body" sz="half" idx="21"/>
          </p:nvPr>
        </p:nvSpPr>
        <p:spPr>
          <a:xfrm>
            <a:off x="4939500" y="724074"/>
            <a:ext cx="3837000" cy="3695102"/>
          </a:xfrm>
          <a:prstGeom prst="rect">
            <a:avLst/>
          </a:prstGeom>
        </p:spPr>
        <p:txBody>
          <a:bodyPr anchor="ctr"/>
          <a:lstStyle/>
          <a:p>
            <a:pPr/>
          </a:p>
        </p:txBody>
      </p:sp>
      <p:sp>
        <p:nvSpPr>
          <p:cNvPr id="81"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89"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8684345" y="4700819"/>
            <a:ext cx="336813" cy="31839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rgbClr val="F5FD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55;p13"/>
          <p:cNvSpPr txBox="1"/>
          <p:nvPr>
            <p:ph type="ctrTitle"/>
          </p:nvPr>
        </p:nvSpPr>
        <p:spPr>
          <a:xfrm>
            <a:off x="315750" y="509500"/>
            <a:ext cx="8512500" cy="3784800"/>
          </a:xfrm>
          <a:prstGeom prst="rect">
            <a:avLst/>
          </a:prstGeom>
        </p:spPr>
        <p:txBody>
          <a:bodyPr/>
          <a:lstStyle/>
          <a:p>
            <a:pPr algn="l">
              <a:defRPr b="1" sz="4200">
                <a:latin typeface="Montserrat"/>
                <a:ea typeface="Montserrat"/>
                <a:cs typeface="Montserrat"/>
                <a:sym typeface="Montserrat"/>
              </a:defRPr>
            </a:pPr>
            <a:r>
              <a:t>           Capstone Project</a:t>
            </a:r>
          </a:p>
          <a:p>
            <a:pPr>
              <a:defRPr b="1" sz="3600">
                <a:solidFill>
                  <a:srgbClr val="134F5C"/>
                </a:solidFill>
                <a:latin typeface="Montserrat"/>
                <a:ea typeface="Montserrat"/>
                <a:cs typeface="Montserrat"/>
                <a:sym typeface="Montserrat"/>
              </a:defRPr>
            </a:pPr>
            <a:r>
              <a:rPr sz="4200"/>
              <a:t>Cardio Vascular Risk Prediction</a:t>
            </a:r>
          </a:p>
          <a:p>
            <a:pPr/>
            <a:endParaRPr b="1" sz="3600">
              <a:solidFill>
                <a:srgbClr val="134F5C"/>
              </a:solidFill>
              <a:latin typeface="Montserrat"/>
              <a:ea typeface="Montserrat"/>
              <a:cs typeface="Montserrat"/>
              <a:sym typeface="Montserrat"/>
            </a:endParaRPr>
          </a:p>
          <a:p>
            <a:pPr/>
            <a:endParaRPr b="1" sz="1600">
              <a:solidFill>
                <a:srgbClr val="134F5C"/>
              </a:solidFill>
              <a:latin typeface="Montserrat"/>
              <a:ea typeface="Montserrat"/>
              <a:cs typeface="Montserrat"/>
              <a:sym typeface="Montserrat"/>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ender Comparison of Patients"/>
          <p:cNvSpPr txBox="1"/>
          <p:nvPr>
            <p:ph type="title"/>
          </p:nvPr>
        </p:nvSpPr>
        <p:spPr>
          <a:prstGeom prst="rect">
            <a:avLst/>
          </a:prstGeom>
        </p:spPr>
        <p:txBody>
          <a:bodyPr/>
          <a:lstStyle>
            <a:lvl1pPr defTabSz="877823">
              <a:defRPr b="1" sz="2688"/>
            </a:lvl1pPr>
          </a:lstStyle>
          <a:p>
            <a:pPr/>
            <a:r>
              <a:t>Gender Comparison of Patients</a:t>
            </a:r>
          </a:p>
        </p:txBody>
      </p:sp>
      <p:sp>
        <p:nvSpPr>
          <p:cNvPr id="147" name="Males suffer more than female from heart diseases."/>
          <p:cNvSpPr txBox="1"/>
          <p:nvPr>
            <p:ph type="body" sz="half" idx="1"/>
          </p:nvPr>
        </p:nvSpPr>
        <p:spPr>
          <a:xfrm>
            <a:off x="5624314" y="1152475"/>
            <a:ext cx="3207987" cy="3416400"/>
          </a:xfrm>
          <a:prstGeom prst="rect">
            <a:avLst/>
          </a:prstGeom>
        </p:spPr>
        <p:txBody>
          <a:bodyPr/>
          <a:lstStyle>
            <a:lvl1pPr marL="180473" indent="-180473">
              <a:lnSpc>
                <a:spcPct val="150000"/>
              </a:lnSpc>
              <a:buClrTx/>
              <a:buSzPct val="100000"/>
              <a:buFontTx/>
              <a:buChar char="•"/>
              <a:defRPr sz="1400">
                <a:solidFill>
                  <a:schemeClr val="accent2">
                    <a:lumOff val="-2588"/>
                  </a:schemeClr>
                </a:solidFill>
              </a:defRPr>
            </a:lvl1pPr>
          </a:lstStyle>
          <a:p>
            <a:pPr/>
            <a:r>
              <a:t>Males suffer more than female from heart diseases.</a:t>
            </a:r>
          </a:p>
        </p:txBody>
      </p:sp>
      <p:pic>
        <p:nvPicPr>
          <p:cNvPr id="148" name="download (3).png" descr="download (3).png"/>
          <p:cNvPicPr>
            <a:picLocks noChangeAspect="1"/>
          </p:cNvPicPr>
          <p:nvPr/>
        </p:nvPicPr>
        <p:blipFill>
          <a:blip r:embed="rId2">
            <a:extLst/>
          </a:blip>
          <a:stretch>
            <a:fillRect/>
          </a:stretch>
        </p:blipFill>
        <p:spPr>
          <a:xfrm>
            <a:off x="367273" y="1376431"/>
            <a:ext cx="4826316" cy="29684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Average Education Comparison."/>
          <p:cNvSpPr txBox="1"/>
          <p:nvPr>
            <p:ph type="title"/>
          </p:nvPr>
        </p:nvSpPr>
        <p:spPr>
          <a:prstGeom prst="rect">
            <a:avLst/>
          </a:prstGeom>
        </p:spPr>
        <p:txBody>
          <a:bodyPr/>
          <a:lstStyle>
            <a:lvl1pPr defTabSz="877823">
              <a:defRPr b="1" sz="2688"/>
            </a:lvl1pPr>
          </a:lstStyle>
          <a:p>
            <a:pPr/>
            <a:r>
              <a:t>Average Education Comparison.</a:t>
            </a:r>
          </a:p>
        </p:txBody>
      </p:sp>
      <p:sp>
        <p:nvSpPr>
          <p:cNvPr id="151" name="On comparing all the people who took part in survey, it is seen that males are more educated than females (on average)."/>
          <p:cNvSpPr txBox="1"/>
          <p:nvPr>
            <p:ph type="body" sz="half" idx="1"/>
          </p:nvPr>
        </p:nvSpPr>
        <p:spPr>
          <a:xfrm>
            <a:off x="5358393" y="1152475"/>
            <a:ext cx="3473908" cy="3416400"/>
          </a:xfrm>
          <a:prstGeom prst="rect">
            <a:avLst/>
          </a:prstGeom>
        </p:spPr>
        <p:txBody>
          <a:bodyPr/>
          <a:lstStyle>
            <a:lvl1pPr marL="180473" indent="-180473">
              <a:lnSpc>
                <a:spcPct val="150000"/>
              </a:lnSpc>
              <a:buClrTx/>
              <a:buSzPct val="100000"/>
              <a:buFontTx/>
              <a:buChar char="•"/>
              <a:defRPr sz="1400">
                <a:solidFill>
                  <a:schemeClr val="accent2">
                    <a:lumOff val="-2588"/>
                  </a:schemeClr>
                </a:solidFill>
              </a:defRPr>
            </a:lvl1pPr>
          </a:lstStyle>
          <a:p>
            <a:pPr/>
            <a:r>
              <a:t>On comparing all the people who took part in survey, it is seen that males are more educated than females (on average).</a:t>
            </a:r>
          </a:p>
        </p:txBody>
      </p:sp>
      <p:pic>
        <p:nvPicPr>
          <p:cNvPr id="152" name="download (4).png" descr="download (4).png"/>
          <p:cNvPicPr>
            <a:picLocks noChangeAspect="1"/>
          </p:cNvPicPr>
          <p:nvPr/>
        </p:nvPicPr>
        <p:blipFill>
          <a:blip r:embed="rId2">
            <a:extLst/>
          </a:blip>
          <a:stretch>
            <a:fillRect/>
          </a:stretch>
        </p:blipFill>
        <p:spPr>
          <a:xfrm>
            <a:off x="316085" y="1407621"/>
            <a:ext cx="4503326" cy="273173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Education Statistic vs TenYearCHD"/>
          <p:cNvSpPr txBox="1"/>
          <p:nvPr>
            <p:ph type="title"/>
          </p:nvPr>
        </p:nvSpPr>
        <p:spPr>
          <a:prstGeom prst="rect">
            <a:avLst/>
          </a:prstGeom>
        </p:spPr>
        <p:txBody>
          <a:bodyPr/>
          <a:lstStyle>
            <a:lvl1pPr defTabSz="877823">
              <a:defRPr b="1" sz="2688"/>
            </a:lvl1pPr>
          </a:lstStyle>
          <a:p>
            <a:pPr/>
            <a:r>
              <a:t>Education Statistic vs TenYearCHD</a:t>
            </a:r>
          </a:p>
        </p:txBody>
      </p:sp>
      <p:pic>
        <p:nvPicPr>
          <p:cNvPr id="155" name="download (5).png" descr="download (5).png"/>
          <p:cNvPicPr>
            <a:picLocks noChangeAspect="1"/>
          </p:cNvPicPr>
          <p:nvPr/>
        </p:nvPicPr>
        <p:blipFill>
          <a:blip r:embed="rId2">
            <a:extLst/>
          </a:blip>
          <a:stretch>
            <a:fillRect/>
          </a:stretch>
        </p:blipFill>
        <p:spPr>
          <a:xfrm>
            <a:off x="1834442" y="1038269"/>
            <a:ext cx="4553025" cy="396032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Education Statistics vs Smoking"/>
          <p:cNvSpPr txBox="1"/>
          <p:nvPr>
            <p:ph type="title"/>
          </p:nvPr>
        </p:nvSpPr>
        <p:spPr>
          <a:prstGeom prst="rect">
            <a:avLst/>
          </a:prstGeom>
        </p:spPr>
        <p:txBody>
          <a:bodyPr/>
          <a:lstStyle>
            <a:lvl1pPr defTabSz="877823">
              <a:defRPr b="1" sz="2688"/>
            </a:lvl1pPr>
          </a:lstStyle>
          <a:p>
            <a:pPr/>
            <a:r>
              <a:t>Education Statistics vs Smoking</a:t>
            </a:r>
          </a:p>
        </p:txBody>
      </p:sp>
      <p:pic>
        <p:nvPicPr>
          <p:cNvPr id="158" name="download (6).png" descr="download (6).png"/>
          <p:cNvPicPr>
            <a:picLocks noChangeAspect="1"/>
          </p:cNvPicPr>
          <p:nvPr/>
        </p:nvPicPr>
        <p:blipFill>
          <a:blip r:embed="rId2">
            <a:extLst/>
          </a:blip>
          <a:stretch>
            <a:fillRect/>
          </a:stretch>
        </p:blipFill>
        <p:spPr>
          <a:xfrm>
            <a:off x="2301741" y="1330170"/>
            <a:ext cx="3995448" cy="353197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Diabetes Comparison"/>
          <p:cNvSpPr txBox="1"/>
          <p:nvPr>
            <p:ph type="title"/>
          </p:nvPr>
        </p:nvSpPr>
        <p:spPr>
          <a:prstGeom prst="rect">
            <a:avLst/>
          </a:prstGeom>
        </p:spPr>
        <p:txBody>
          <a:bodyPr/>
          <a:lstStyle>
            <a:lvl1pPr defTabSz="877823">
              <a:defRPr b="1" sz="2688"/>
            </a:lvl1pPr>
          </a:lstStyle>
          <a:p>
            <a:pPr/>
            <a:r>
              <a:t>Diabetes Comparison</a:t>
            </a:r>
          </a:p>
        </p:txBody>
      </p:sp>
      <p:sp>
        <p:nvSpPr>
          <p:cNvPr id="161" name="The Dataset has more males suffering from diabetes than female."/>
          <p:cNvSpPr txBox="1"/>
          <p:nvPr>
            <p:ph type="body" sz="half" idx="1"/>
          </p:nvPr>
        </p:nvSpPr>
        <p:spPr>
          <a:xfrm>
            <a:off x="5784774" y="1152475"/>
            <a:ext cx="3047527" cy="3416400"/>
          </a:xfrm>
          <a:prstGeom prst="rect">
            <a:avLst/>
          </a:prstGeom>
        </p:spPr>
        <p:txBody>
          <a:bodyPr/>
          <a:lstStyle>
            <a:lvl1pPr marL="140368" indent="-140368">
              <a:lnSpc>
                <a:spcPct val="150000"/>
              </a:lnSpc>
              <a:buClrTx/>
              <a:buSzPct val="100000"/>
              <a:buFontTx/>
              <a:buChar char="•"/>
              <a:defRPr sz="1400">
                <a:solidFill>
                  <a:schemeClr val="accent2">
                    <a:lumOff val="-2588"/>
                  </a:schemeClr>
                </a:solidFill>
              </a:defRPr>
            </a:lvl1pPr>
          </a:lstStyle>
          <a:p>
            <a:pPr/>
            <a:r>
              <a:t>The Dataset has more males suffering from diabetes than female.</a:t>
            </a:r>
          </a:p>
        </p:txBody>
      </p:sp>
      <p:pic>
        <p:nvPicPr>
          <p:cNvPr id="162" name="download (7).png" descr="download (7).png"/>
          <p:cNvPicPr>
            <a:picLocks noChangeAspect="1"/>
          </p:cNvPicPr>
          <p:nvPr/>
        </p:nvPicPr>
        <p:blipFill>
          <a:blip r:embed="rId2">
            <a:extLst/>
          </a:blip>
          <a:stretch>
            <a:fillRect/>
          </a:stretch>
        </p:blipFill>
        <p:spPr>
          <a:xfrm>
            <a:off x="285690" y="1364831"/>
            <a:ext cx="4972577" cy="299168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nYearCHD Comparison."/>
          <p:cNvSpPr txBox="1"/>
          <p:nvPr>
            <p:ph type="title"/>
          </p:nvPr>
        </p:nvSpPr>
        <p:spPr>
          <a:prstGeom prst="rect">
            <a:avLst/>
          </a:prstGeom>
        </p:spPr>
        <p:txBody>
          <a:bodyPr/>
          <a:lstStyle>
            <a:lvl1pPr defTabSz="877823">
              <a:defRPr b="1" sz="2688"/>
            </a:lvl1pPr>
          </a:lstStyle>
          <a:p>
            <a:pPr/>
            <a:r>
              <a:t>TenYearCHD Comparison.</a:t>
            </a:r>
          </a:p>
        </p:txBody>
      </p:sp>
      <p:pic>
        <p:nvPicPr>
          <p:cNvPr id="165" name="download (8).png" descr="download (8).png"/>
          <p:cNvPicPr>
            <a:picLocks noChangeAspect="1"/>
          </p:cNvPicPr>
          <p:nvPr/>
        </p:nvPicPr>
        <p:blipFill>
          <a:blip r:embed="rId2">
            <a:extLst/>
          </a:blip>
          <a:stretch>
            <a:fillRect/>
          </a:stretch>
        </p:blipFill>
        <p:spPr>
          <a:xfrm>
            <a:off x="1692928" y="1219250"/>
            <a:ext cx="5456527" cy="32828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igs Per Day Count for Diabetic vs Non-Diabetic"/>
          <p:cNvSpPr txBox="1"/>
          <p:nvPr>
            <p:ph type="title"/>
          </p:nvPr>
        </p:nvSpPr>
        <p:spPr>
          <a:prstGeom prst="rect">
            <a:avLst/>
          </a:prstGeom>
        </p:spPr>
        <p:txBody>
          <a:bodyPr/>
          <a:lstStyle>
            <a:lvl1pPr defTabSz="877823">
              <a:defRPr b="1" sz="2688"/>
            </a:lvl1pPr>
          </a:lstStyle>
          <a:p>
            <a:pPr/>
            <a:r>
              <a:t>Cigs Per Day Count for Diabetic vs Non-Diabetic</a:t>
            </a:r>
          </a:p>
        </p:txBody>
      </p:sp>
      <p:pic>
        <p:nvPicPr>
          <p:cNvPr id="168" name="download (9).png" descr="download (9).png"/>
          <p:cNvPicPr>
            <a:picLocks noChangeAspect="1"/>
          </p:cNvPicPr>
          <p:nvPr/>
        </p:nvPicPr>
        <p:blipFill>
          <a:blip r:embed="rId2">
            <a:extLst/>
          </a:blip>
          <a:stretch>
            <a:fillRect/>
          </a:stretch>
        </p:blipFill>
        <p:spPr>
          <a:xfrm>
            <a:off x="1419214" y="1228209"/>
            <a:ext cx="5927298" cy="36456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enYearCHD vs Blood Pressure"/>
          <p:cNvSpPr txBox="1"/>
          <p:nvPr>
            <p:ph type="title"/>
          </p:nvPr>
        </p:nvSpPr>
        <p:spPr>
          <a:prstGeom prst="rect">
            <a:avLst/>
          </a:prstGeom>
        </p:spPr>
        <p:txBody>
          <a:bodyPr/>
          <a:lstStyle>
            <a:lvl1pPr defTabSz="877823">
              <a:defRPr b="1" sz="2688"/>
            </a:lvl1pPr>
          </a:lstStyle>
          <a:p>
            <a:pPr/>
            <a:r>
              <a:t>TenYearCHD vs Blood Pressure</a:t>
            </a:r>
          </a:p>
        </p:txBody>
      </p:sp>
      <p:pic>
        <p:nvPicPr>
          <p:cNvPr id="171" name="download (10).png" descr="download (10).png"/>
          <p:cNvPicPr>
            <a:picLocks noChangeAspect="1"/>
          </p:cNvPicPr>
          <p:nvPr/>
        </p:nvPicPr>
        <p:blipFill>
          <a:blip r:embed="rId2">
            <a:extLst/>
          </a:blip>
          <a:stretch>
            <a:fillRect/>
          </a:stretch>
        </p:blipFill>
        <p:spPr>
          <a:xfrm>
            <a:off x="211992" y="1488981"/>
            <a:ext cx="3999901" cy="2743388"/>
          </a:xfrm>
          <a:prstGeom prst="rect">
            <a:avLst/>
          </a:prstGeom>
          <a:ln w="12700">
            <a:miter lim="400000"/>
          </a:ln>
        </p:spPr>
      </p:pic>
      <p:pic>
        <p:nvPicPr>
          <p:cNvPr id="172" name="download (11).png" descr="download (11).png"/>
          <p:cNvPicPr>
            <a:picLocks noChangeAspect="1"/>
          </p:cNvPicPr>
          <p:nvPr/>
        </p:nvPicPr>
        <p:blipFill>
          <a:blip r:embed="rId3">
            <a:extLst/>
          </a:blip>
          <a:stretch>
            <a:fillRect/>
          </a:stretch>
        </p:blipFill>
        <p:spPr>
          <a:xfrm>
            <a:off x="4795751" y="1488981"/>
            <a:ext cx="4073197" cy="274338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Effect of BP Medicines."/>
          <p:cNvSpPr txBox="1"/>
          <p:nvPr>
            <p:ph type="title"/>
          </p:nvPr>
        </p:nvSpPr>
        <p:spPr>
          <a:prstGeom prst="rect">
            <a:avLst/>
          </a:prstGeom>
        </p:spPr>
        <p:txBody>
          <a:bodyPr/>
          <a:lstStyle>
            <a:lvl1pPr defTabSz="877823">
              <a:defRPr b="1" sz="2688"/>
            </a:lvl1pPr>
          </a:lstStyle>
          <a:p>
            <a:pPr/>
            <a:r>
              <a:t>Effect of BP Medicines.</a:t>
            </a:r>
          </a:p>
        </p:txBody>
      </p:sp>
      <p:pic>
        <p:nvPicPr>
          <p:cNvPr id="175" name="download (12).png" descr="download (12).png"/>
          <p:cNvPicPr>
            <a:picLocks noChangeAspect="1"/>
          </p:cNvPicPr>
          <p:nvPr/>
        </p:nvPicPr>
        <p:blipFill>
          <a:blip r:embed="rId2">
            <a:extLst/>
          </a:blip>
          <a:stretch>
            <a:fillRect/>
          </a:stretch>
        </p:blipFill>
        <p:spPr>
          <a:xfrm>
            <a:off x="2025669" y="1167647"/>
            <a:ext cx="4099165" cy="356554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Numerical Parameters Density Distribution"/>
          <p:cNvSpPr txBox="1"/>
          <p:nvPr>
            <p:ph type="title"/>
          </p:nvPr>
        </p:nvSpPr>
        <p:spPr>
          <a:prstGeom prst="rect">
            <a:avLst/>
          </a:prstGeom>
        </p:spPr>
        <p:txBody>
          <a:bodyPr/>
          <a:lstStyle>
            <a:lvl1pPr defTabSz="877823">
              <a:defRPr b="1" sz="2688"/>
            </a:lvl1pPr>
          </a:lstStyle>
          <a:p>
            <a:pPr/>
            <a:r>
              <a:t>Numerical Parameters Density Distribution</a:t>
            </a:r>
          </a:p>
        </p:txBody>
      </p:sp>
      <p:pic>
        <p:nvPicPr>
          <p:cNvPr id="178" name="download (13).png" descr="download (13).png"/>
          <p:cNvPicPr>
            <a:picLocks noChangeAspect="1"/>
          </p:cNvPicPr>
          <p:nvPr/>
        </p:nvPicPr>
        <p:blipFill>
          <a:blip r:embed="rId2">
            <a:extLst/>
          </a:blip>
          <a:stretch>
            <a:fillRect/>
          </a:stretch>
        </p:blipFill>
        <p:spPr>
          <a:xfrm>
            <a:off x="504092" y="1568673"/>
            <a:ext cx="4062942" cy="2768377"/>
          </a:xfrm>
          <a:prstGeom prst="rect">
            <a:avLst/>
          </a:prstGeom>
          <a:ln w="12700">
            <a:miter lim="400000"/>
          </a:ln>
        </p:spPr>
      </p:pic>
      <p:pic>
        <p:nvPicPr>
          <p:cNvPr id="179" name="download (14).png" descr="download (14).png"/>
          <p:cNvPicPr>
            <a:picLocks noChangeAspect="1"/>
          </p:cNvPicPr>
          <p:nvPr/>
        </p:nvPicPr>
        <p:blipFill>
          <a:blip r:embed="rId3">
            <a:extLst/>
          </a:blip>
          <a:stretch>
            <a:fillRect/>
          </a:stretch>
        </p:blipFill>
        <p:spPr>
          <a:xfrm>
            <a:off x="4703224" y="1568673"/>
            <a:ext cx="3973319" cy="276837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im of Project"/>
          <p:cNvSpPr txBox="1"/>
          <p:nvPr>
            <p:ph type="title"/>
          </p:nvPr>
        </p:nvSpPr>
        <p:spPr>
          <a:prstGeom prst="rect">
            <a:avLst/>
          </a:prstGeom>
        </p:spPr>
        <p:txBody>
          <a:bodyPr/>
          <a:lstStyle>
            <a:lvl1pPr defTabSz="877823">
              <a:defRPr b="1" sz="2688"/>
            </a:lvl1pPr>
          </a:lstStyle>
          <a:p>
            <a:pPr/>
            <a:r>
              <a:t>Aim of Project</a:t>
            </a:r>
          </a:p>
        </p:txBody>
      </p:sp>
      <p:sp>
        <p:nvSpPr>
          <p:cNvPr id="120" name="In this project we were supposed to make a classifier models where the dataset is from an ongoing cardiovascular study on residents of the town of Framingham,Massachusetts.…"/>
          <p:cNvSpPr txBox="1"/>
          <p:nvPr>
            <p:ph type="body" idx="1"/>
          </p:nvPr>
        </p:nvSpPr>
        <p:spPr>
          <a:prstGeom prst="rect">
            <a:avLst/>
          </a:prstGeom>
        </p:spPr>
        <p:txBody>
          <a:bodyPr/>
          <a:lstStyle/>
          <a:p>
            <a:pPr marL="180473" indent="-180473">
              <a:lnSpc>
                <a:spcPct val="150000"/>
              </a:lnSpc>
              <a:buClrTx/>
              <a:buSzPct val="100000"/>
              <a:buFontTx/>
              <a:buChar char="•"/>
              <a:defRPr>
                <a:solidFill>
                  <a:schemeClr val="accent2">
                    <a:lumOff val="-2588"/>
                  </a:schemeClr>
                </a:solidFill>
              </a:defRPr>
            </a:pPr>
            <a:r>
              <a:t>In this project we were supposed to make a classifier models where the dataset is from an ongoing cardiovascular study on residents of the town of Framingham,Massachusetts. </a:t>
            </a:r>
          </a:p>
          <a:p>
            <a:pPr marL="180473" indent="-180473">
              <a:lnSpc>
                <a:spcPct val="150000"/>
              </a:lnSpc>
              <a:buClrTx/>
              <a:buSzPct val="100000"/>
              <a:buFontTx/>
              <a:buChar char="•"/>
              <a:defRPr>
                <a:solidFill>
                  <a:schemeClr val="accent2">
                    <a:lumOff val="-2588"/>
                  </a:schemeClr>
                </a:solidFill>
              </a:defRPr>
            </a:pPr>
            <a:r>
              <a:t>The classification goal is to predict whether the patient has a 10-year risk of future coronary heart disease (CHD). </a:t>
            </a:r>
          </a:p>
          <a:p>
            <a:pPr marL="180473" indent="-180473">
              <a:lnSpc>
                <a:spcPct val="150000"/>
              </a:lnSpc>
              <a:buClrTx/>
              <a:buSzPct val="100000"/>
              <a:buFontTx/>
              <a:buChar char="•"/>
              <a:defRPr>
                <a:solidFill>
                  <a:schemeClr val="accent2">
                    <a:lumOff val="-2588"/>
                  </a:schemeClr>
                </a:solidFill>
              </a:defRPr>
            </a:pPr>
            <a:r>
              <a:t>The dataset provides the patients’ information. It includes over 4,000 records and 15 attributes/Variables. Each attribute is a potential risk factor. </a:t>
            </a:r>
          </a:p>
          <a:p>
            <a:pPr marL="180473" indent="-180473">
              <a:lnSpc>
                <a:spcPct val="150000"/>
              </a:lnSpc>
              <a:buClrTx/>
              <a:buSzPct val="100000"/>
              <a:buFontTx/>
              <a:buChar char="•"/>
              <a:defRPr>
                <a:solidFill>
                  <a:schemeClr val="accent2">
                    <a:lumOff val="-2588"/>
                  </a:schemeClr>
                </a:solidFill>
              </a:defRPr>
            </a:pPr>
            <a:r>
              <a:t>There are both demographic, behavioural, and medical risk factors.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ntinued."/>
          <p:cNvSpPr txBox="1"/>
          <p:nvPr>
            <p:ph type="title"/>
          </p:nvPr>
        </p:nvSpPr>
        <p:spPr>
          <a:prstGeom prst="rect">
            <a:avLst/>
          </a:prstGeom>
        </p:spPr>
        <p:txBody>
          <a:bodyPr/>
          <a:lstStyle>
            <a:lvl1pPr defTabSz="877823">
              <a:defRPr b="1" sz="2688"/>
            </a:lvl1pPr>
          </a:lstStyle>
          <a:p>
            <a:pPr/>
            <a:r>
              <a:t>Continued.</a:t>
            </a:r>
          </a:p>
        </p:txBody>
      </p:sp>
      <p:pic>
        <p:nvPicPr>
          <p:cNvPr id="182" name="download (15).png" descr="download (15).png"/>
          <p:cNvPicPr>
            <a:picLocks noChangeAspect="1"/>
          </p:cNvPicPr>
          <p:nvPr/>
        </p:nvPicPr>
        <p:blipFill>
          <a:blip r:embed="rId2">
            <a:extLst/>
          </a:blip>
          <a:stretch>
            <a:fillRect/>
          </a:stretch>
        </p:blipFill>
        <p:spPr>
          <a:xfrm>
            <a:off x="311699" y="1730695"/>
            <a:ext cx="3999902" cy="2836665"/>
          </a:xfrm>
          <a:prstGeom prst="rect">
            <a:avLst/>
          </a:prstGeom>
          <a:ln w="12700">
            <a:miter lim="400000"/>
          </a:ln>
        </p:spPr>
      </p:pic>
      <p:pic>
        <p:nvPicPr>
          <p:cNvPr id="183" name="download (16).png" descr="download (16).png"/>
          <p:cNvPicPr>
            <a:picLocks noChangeAspect="1"/>
          </p:cNvPicPr>
          <p:nvPr/>
        </p:nvPicPr>
        <p:blipFill>
          <a:blip r:embed="rId3">
            <a:extLst/>
          </a:blip>
          <a:stretch>
            <a:fillRect/>
          </a:stretch>
        </p:blipFill>
        <p:spPr>
          <a:xfrm>
            <a:off x="4679084" y="1730695"/>
            <a:ext cx="3999901" cy="283666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Data Preprocessing"/>
          <p:cNvSpPr txBox="1"/>
          <p:nvPr>
            <p:ph type="ctrTitle"/>
          </p:nvPr>
        </p:nvSpPr>
        <p:spPr>
          <a:prstGeom prst="rect">
            <a:avLst/>
          </a:prstGeom>
        </p:spPr>
        <p:txBody>
          <a:bodyPr/>
          <a:lstStyle>
            <a:lvl1pPr>
              <a:defRPr b="1" sz="4200"/>
            </a:lvl1pPr>
          </a:lstStyle>
          <a:p>
            <a:pPr/>
            <a:r>
              <a:t>Data Preprocessing</a:t>
            </a:r>
          </a:p>
        </p:txBody>
      </p:sp>
      <p:sp>
        <p:nvSpPr>
          <p:cNvPr id="186" name="Double-click to edit"/>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caling"/>
          <p:cNvSpPr txBox="1"/>
          <p:nvPr>
            <p:ph type="title"/>
          </p:nvPr>
        </p:nvSpPr>
        <p:spPr>
          <a:prstGeom prst="rect">
            <a:avLst/>
          </a:prstGeom>
        </p:spPr>
        <p:txBody>
          <a:bodyPr/>
          <a:lstStyle>
            <a:lvl1pPr defTabSz="877823">
              <a:defRPr b="1" sz="2688"/>
            </a:lvl1pPr>
          </a:lstStyle>
          <a:p>
            <a:pPr/>
            <a:r>
              <a:t>Scaling </a:t>
            </a:r>
          </a:p>
        </p:txBody>
      </p:sp>
      <p:sp>
        <p:nvSpPr>
          <p:cNvPr id="189" name="Feature scaling in machine learning is one of the most critical steps during the pre-processing of data before creating a machine learning model. Scaling can make a difference between a weak machine learning model and a better one.…"/>
          <p:cNvSpPr txBox="1"/>
          <p:nvPr>
            <p:ph type="body" idx="1"/>
          </p:nvPr>
        </p:nvSpPr>
        <p:spPr>
          <a:prstGeom prst="rect">
            <a:avLst/>
          </a:prstGeom>
        </p:spPr>
        <p:txBody>
          <a:bodyPr/>
          <a:lstStyle/>
          <a:p>
            <a:pPr marL="166336" indent="-166336" defTabSz="361188">
              <a:lnSpc>
                <a:spcPct val="150000"/>
              </a:lnSpc>
              <a:buClrTx/>
              <a:buSzPct val="100000"/>
              <a:buFontTx/>
              <a:buChar char="•"/>
              <a:defRPr sz="1659">
                <a:solidFill>
                  <a:schemeClr val="accent2">
                    <a:lumOff val="-2588"/>
                  </a:schemeClr>
                </a:solidFill>
                <a:latin typeface="Charter Roman"/>
                <a:ea typeface="Charter Roman"/>
                <a:cs typeface="Charter Roman"/>
                <a:sym typeface="Charter Roman"/>
              </a:defRPr>
            </a:pPr>
            <a:r>
              <a:t>Feature scaling in machine learning is one of the most critical steps during the pre-processing of data before creating a machine learning model. Scaling can make a difference between a weak machine learning model and a better one.</a:t>
            </a:r>
          </a:p>
          <a:p>
            <a:pPr marL="166336" indent="-166336" defTabSz="361188">
              <a:lnSpc>
                <a:spcPct val="150000"/>
              </a:lnSpc>
              <a:buClrTx/>
              <a:buSzPct val="100000"/>
              <a:buFontTx/>
              <a:buChar char="•"/>
              <a:defRPr sz="1659">
                <a:solidFill>
                  <a:schemeClr val="accent2">
                    <a:lumOff val="-2588"/>
                  </a:schemeClr>
                </a:solidFill>
                <a:latin typeface="Charter Roman"/>
                <a:ea typeface="Charter Roman"/>
                <a:cs typeface="Charter Roman"/>
                <a:sym typeface="Charter Roman"/>
              </a:defRPr>
            </a:pPr>
            <a:r>
              <a:t>The most common techniques of feature scaling are Normalization and Standardization.</a:t>
            </a:r>
          </a:p>
          <a:p>
            <a:pPr marL="166336" indent="-166336" defTabSz="361188">
              <a:lnSpc>
                <a:spcPct val="150000"/>
              </a:lnSpc>
              <a:buClrTx/>
              <a:buSzPct val="100000"/>
              <a:buFontTx/>
              <a:buChar char="•"/>
              <a:defRPr sz="1659">
                <a:solidFill>
                  <a:schemeClr val="accent2">
                    <a:lumOff val="-2588"/>
                  </a:schemeClr>
                </a:solidFill>
                <a:latin typeface="Charter Roman"/>
                <a:ea typeface="Charter Roman"/>
                <a:cs typeface="Charter Roman"/>
                <a:sym typeface="Charter Roman"/>
              </a:defRPr>
            </a:pPr>
            <a:r>
              <a:t>Normalization is used when we want to bound our values between two numbers, typically, between [0,1] or [-1,1]. While Standardization transforms the data to have zero mean and a variance of 1, they make our data </a:t>
            </a:r>
            <a:r>
              <a:rPr b="1"/>
              <a:t>unitless</a:t>
            </a:r>
            <a:r>
              <a:t>. Refer to the below diagram, which shows how data looks after scaling in the X-Y plane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tandard Scaling"/>
          <p:cNvSpPr txBox="1"/>
          <p:nvPr>
            <p:ph type="title"/>
          </p:nvPr>
        </p:nvSpPr>
        <p:spPr>
          <a:prstGeom prst="rect">
            <a:avLst/>
          </a:prstGeom>
        </p:spPr>
        <p:txBody>
          <a:bodyPr/>
          <a:lstStyle>
            <a:lvl1pPr defTabSz="877823">
              <a:defRPr b="1" sz="2688"/>
            </a:lvl1pPr>
          </a:lstStyle>
          <a:p>
            <a:pPr/>
            <a:r>
              <a:t>Standard Scaling</a:t>
            </a:r>
          </a:p>
        </p:txBody>
      </p:sp>
      <p:sp>
        <p:nvSpPr>
          <p:cNvPr id="192" name="The Standard Scaler assumes data is normally distributed within each feature and scales them such that the distribution centered around 0, with a standard deviation of 1.…"/>
          <p:cNvSpPr txBox="1"/>
          <p:nvPr>
            <p:ph type="body" idx="1"/>
          </p:nvPr>
        </p:nvSpPr>
        <p:spPr>
          <a:prstGeom prst="rect">
            <a:avLst/>
          </a:prstGeom>
        </p:spPr>
        <p:txBody>
          <a:bodyPr/>
          <a:lstStyle/>
          <a:p>
            <a:pPr marL="210552" indent="-210552" defTabSz="457200">
              <a:lnSpc>
                <a:spcPct val="150000"/>
              </a:lnSpc>
              <a:buClrTx/>
              <a:buSzPct val="100000"/>
              <a:buFontTx/>
              <a:buChar char="•"/>
              <a:defRPr sz="1600">
                <a:solidFill>
                  <a:srgbClr val="292929"/>
                </a:solidFill>
              </a:defRPr>
            </a:pPr>
            <a:r>
              <a:t>The Standard Scaler assumes data is normally distributed within each feature and scales them such that the distribution centered around 0, with a standard deviation of 1.</a:t>
            </a:r>
          </a:p>
          <a:p>
            <a:pPr marL="210552" indent="-210552" defTabSz="457200">
              <a:lnSpc>
                <a:spcPct val="150000"/>
              </a:lnSpc>
              <a:buClrTx/>
              <a:buSzPct val="100000"/>
              <a:buFontTx/>
              <a:buChar char="•"/>
              <a:defRPr sz="1600">
                <a:solidFill>
                  <a:srgbClr val="292929"/>
                </a:solidFill>
              </a:defRPr>
            </a:pPr>
            <a:r>
              <a:t>Centering and scaling happen independently on each feature by computing the relevant statistics on the samples in the training set. If data is not normally distributed, this is not the best Scaler to use.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eature Selection Using RFE"/>
          <p:cNvSpPr txBox="1"/>
          <p:nvPr>
            <p:ph type="title"/>
          </p:nvPr>
        </p:nvSpPr>
        <p:spPr>
          <a:prstGeom prst="rect">
            <a:avLst/>
          </a:prstGeom>
        </p:spPr>
        <p:txBody>
          <a:bodyPr/>
          <a:lstStyle>
            <a:lvl1pPr defTabSz="877823">
              <a:defRPr b="1" sz="2688"/>
            </a:lvl1pPr>
          </a:lstStyle>
          <a:p>
            <a:pPr/>
            <a:r>
              <a:t>Feature Selection Using RFE</a:t>
            </a:r>
          </a:p>
        </p:txBody>
      </p:sp>
      <p:sp>
        <p:nvSpPr>
          <p:cNvPr id="195" name="Recursive feature elimination (RFE) is a feature selection method that fits a model and removes the weakest feature (or features) until the specified number of features is reached.…"/>
          <p:cNvSpPr txBox="1"/>
          <p:nvPr>
            <p:ph type="body" sz="half" idx="1"/>
          </p:nvPr>
        </p:nvSpPr>
        <p:spPr>
          <a:xfrm>
            <a:off x="311699" y="1152475"/>
            <a:ext cx="8520602" cy="1779932"/>
          </a:xfrm>
          <a:prstGeom prst="rect">
            <a:avLst/>
          </a:prstGeom>
        </p:spPr>
        <p:txBody>
          <a:bodyPr/>
          <a:lstStyle/>
          <a:p>
            <a:pPr marL="160421" indent="-160421" defTabSz="457200">
              <a:lnSpc>
                <a:spcPct val="150000"/>
              </a:lnSpc>
              <a:buClrTx/>
              <a:buSzPct val="100000"/>
              <a:buFontTx/>
              <a:buChar char="•"/>
              <a:defRPr sz="1500">
                <a:solidFill>
                  <a:srgbClr val="404040"/>
                </a:solidFill>
                <a:latin typeface="Helvetica Neue"/>
                <a:ea typeface="Helvetica Neue"/>
                <a:cs typeface="Helvetica Neue"/>
                <a:sym typeface="Helvetica Neue"/>
              </a:defRPr>
            </a:pPr>
            <a:r>
              <a:t>Recursive feature elimination (RFE) is a feature selection method that fits a model and removes the weakest feature (or features) until the specified number of features is reached. </a:t>
            </a:r>
          </a:p>
          <a:p>
            <a:pPr marL="160421" indent="-160421" defTabSz="457200">
              <a:lnSpc>
                <a:spcPct val="150000"/>
              </a:lnSpc>
              <a:buClrTx/>
              <a:buSzPct val="100000"/>
              <a:buFontTx/>
              <a:buChar char="•"/>
              <a:defRPr sz="1500">
                <a:solidFill>
                  <a:srgbClr val="404040"/>
                </a:solidFill>
                <a:latin typeface="Helvetica Neue"/>
                <a:ea typeface="Helvetica Neue"/>
                <a:cs typeface="Helvetica Neue"/>
                <a:sym typeface="Helvetica Neue"/>
              </a:defRPr>
            </a:pPr>
            <a:r>
              <a:t>Features are ranked by the model’s coef_ or feature_importances_ attributes, and by recursively eliminating a small number of features per loop, RFE attempts to eliminate dependencies and collinearity that may exist in the model.</a:t>
            </a:r>
          </a:p>
        </p:txBody>
      </p:sp>
      <p:pic>
        <p:nvPicPr>
          <p:cNvPr id="196" name="0_gz5XuPZfN0wAi66I.png" descr="0_gz5XuPZfN0wAi66I.png"/>
          <p:cNvPicPr>
            <a:picLocks noChangeAspect="1"/>
          </p:cNvPicPr>
          <p:nvPr/>
        </p:nvPicPr>
        <p:blipFill>
          <a:blip r:embed="rId2">
            <a:extLst/>
          </a:blip>
          <a:stretch>
            <a:fillRect/>
          </a:stretch>
        </p:blipFill>
        <p:spPr>
          <a:xfrm>
            <a:off x="2840036" y="3067156"/>
            <a:ext cx="3463928" cy="197653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Model Training"/>
          <p:cNvSpPr txBox="1"/>
          <p:nvPr>
            <p:ph type="title"/>
          </p:nvPr>
        </p:nvSpPr>
        <p:spPr>
          <a:prstGeom prst="rect">
            <a:avLst/>
          </a:prstGeom>
        </p:spPr>
        <p:txBody>
          <a:bodyPr/>
          <a:lstStyle>
            <a:lvl1pPr>
              <a:defRPr b="1"/>
            </a:lvl1pPr>
          </a:lstStyle>
          <a:p>
            <a:pPr/>
            <a:r>
              <a:t>Model Training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Data Splitting"/>
          <p:cNvSpPr txBox="1"/>
          <p:nvPr>
            <p:ph type="title"/>
          </p:nvPr>
        </p:nvSpPr>
        <p:spPr>
          <a:prstGeom prst="rect">
            <a:avLst/>
          </a:prstGeom>
        </p:spPr>
        <p:txBody>
          <a:bodyPr/>
          <a:lstStyle>
            <a:lvl1pPr defTabSz="877823">
              <a:defRPr b="1" sz="2688"/>
            </a:lvl1pPr>
          </a:lstStyle>
          <a:p>
            <a:pPr/>
            <a:r>
              <a:t>Data Splitting</a:t>
            </a:r>
          </a:p>
        </p:txBody>
      </p:sp>
      <p:sp>
        <p:nvSpPr>
          <p:cNvPr id="201" name="Education, CigsPerDay, ‘is_smoking_NO' , ‘sex_M', ‘prevalentHyp', ‘BPMeds', 'diabetes' are the features which were selected and data is distributed with 80% train and 20% test data."/>
          <p:cNvSpPr txBox="1"/>
          <p:nvPr>
            <p:ph type="body" idx="1"/>
          </p:nvPr>
        </p:nvSpPr>
        <p:spPr>
          <a:prstGeom prst="rect">
            <a:avLst/>
          </a:prstGeom>
        </p:spPr>
        <p:txBody>
          <a:bodyPr/>
          <a:lstStyle>
            <a:lvl1pPr marL="140368" indent="-140368" defTabSz="457200">
              <a:lnSpc>
                <a:spcPct val="150000"/>
              </a:lnSpc>
              <a:buClrTx/>
              <a:buSzPct val="100000"/>
              <a:buFontTx/>
              <a:buChar char="•"/>
              <a:defRPr sz="1400">
                <a:solidFill>
                  <a:schemeClr val="accent2">
                    <a:lumOff val="-2588"/>
                  </a:schemeClr>
                </a:solidFill>
              </a:defRPr>
            </a:lvl1pPr>
          </a:lstStyle>
          <a:p>
            <a:pPr/>
            <a:r>
              <a:t>Education, CigsPerDay, ‘is_smoking_NO' , ‘sex_M', ‘prevalentHyp', ‘BPMeds', 'diabetes' are the features which were selected and data is distributed with 80% train and 20% test data.</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Logistic Regression"/>
          <p:cNvSpPr txBox="1"/>
          <p:nvPr>
            <p:ph type="title"/>
          </p:nvPr>
        </p:nvSpPr>
        <p:spPr>
          <a:prstGeom prst="rect">
            <a:avLst/>
          </a:prstGeom>
        </p:spPr>
        <p:txBody>
          <a:bodyPr/>
          <a:lstStyle>
            <a:lvl1pPr defTabSz="877823">
              <a:defRPr b="1" sz="2688"/>
            </a:lvl1pPr>
          </a:lstStyle>
          <a:p>
            <a:pPr/>
            <a:r>
              <a:t>Logistic Regression</a:t>
            </a:r>
          </a:p>
        </p:txBody>
      </p:sp>
      <p:sp>
        <p:nvSpPr>
          <p:cNvPr id="204" name="Logistic regression is one of the most popular Machine Learning algorithms, which comes under the Supervised Learning technique.…"/>
          <p:cNvSpPr txBox="1"/>
          <p:nvPr>
            <p:ph type="body" sz="half" idx="1"/>
          </p:nvPr>
        </p:nvSpPr>
        <p:spPr>
          <a:xfrm>
            <a:off x="311699" y="1304875"/>
            <a:ext cx="3904182" cy="3416400"/>
          </a:xfrm>
          <a:prstGeom prst="rect">
            <a:avLst/>
          </a:prstGeom>
        </p:spPr>
        <p:txBody>
          <a:bodyPr/>
          <a:lstStyle/>
          <a:p>
            <a:pPr marL="140368" indent="-140368">
              <a:lnSpc>
                <a:spcPct val="150000"/>
              </a:lnSpc>
              <a:buClrTx/>
              <a:buSzPct val="100000"/>
              <a:buFontTx/>
              <a:buChar char="•"/>
              <a:defRPr sz="1400">
                <a:solidFill>
                  <a:schemeClr val="accent2">
                    <a:lumOff val="-2588"/>
                  </a:schemeClr>
                </a:solidFill>
              </a:defRPr>
            </a:pPr>
            <a:r>
              <a:t>Logistic regression is one of the most popular Machine Learning algorithms, which comes under the Supervised Learning technique. </a:t>
            </a:r>
          </a:p>
          <a:p>
            <a:pPr marL="140368" indent="-140368">
              <a:lnSpc>
                <a:spcPct val="150000"/>
              </a:lnSpc>
              <a:buClrTx/>
              <a:buSzPct val="100000"/>
              <a:buFontTx/>
              <a:buChar char="•"/>
              <a:defRPr sz="1400">
                <a:solidFill>
                  <a:schemeClr val="accent2">
                    <a:lumOff val="-2588"/>
                  </a:schemeClr>
                </a:solidFill>
              </a:defRPr>
            </a:pPr>
            <a:r>
              <a:t>It is used for predicting the categorical dependent variable using a given set of independent variables. It predicts the output of a categorical dependent variable.</a:t>
            </a:r>
          </a:p>
        </p:txBody>
      </p:sp>
      <p:pic>
        <p:nvPicPr>
          <p:cNvPr id="205" name="download35.jpeg" descr="download35.jpeg"/>
          <p:cNvPicPr>
            <a:picLocks noChangeAspect="1"/>
          </p:cNvPicPr>
          <p:nvPr/>
        </p:nvPicPr>
        <p:blipFill>
          <a:blip r:embed="rId2">
            <a:extLst/>
          </a:blip>
          <a:stretch>
            <a:fillRect/>
          </a:stretch>
        </p:blipFill>
        <p:spPr>
          <a:xfrm>
            <a:off x="4782038" y="1357678"/>
            <a:ext cx="3987801" cy="20447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KNN Classifier"/>
          <p:cNvSpPr txBox="1"/>
          <p:nvPr>
            <p:ph type="title"/>
          </p:nvPr>
        </p:nvSpPr>
        <p:spPr>
          <a:prstGeom prst="rect">
            <a:avLst/>
          </a:prstGeom>
        </p:spPr>
        <p:txBody>
          <a:bodyPr/>
          <a:lstStyle>
            <a:lvl1pPr defTabSz="877823">
              <a:defRPr b="1" sz="2688"/>
            </a:lvl1pPr>
          </a:lstStyle>
          <a:p>
            <a:pPr/>
            <a:r>
              <a:t>KNN Classifier</a:t>
            </a:r>
          </a:p>
        </p:txBody>
      </p:sp>
      <p:sp>
        <p:nvSpPr>
          <p:cNvPr id="208" name="K-Nearest Neighbour is one of the simplest Machine Learning algorithms based on Supervised Learning technique.…"/>
          <p:cNvSpPr txBox="1"/>
          <p:nvPr>
            <p:ph type="body" sz="half" idx="1"/>
          </p:nvPr>
        </p:nvSpPr>
        <p:spPr>
          <a:xfrm>
            <a:off x="311699" y="1152475"/>
            <a:ext cx="4473988" cy="3416400"/>
          </a:xfrm>
          <a:prstGeom prst="rect">
            <a:avLst/>
          </a:prstGeom>
        </p:spPr>
        <p:txBody>
          <a:bodyPr/>
          <a:lstStyle/>
          <a:p>
            <a:pPr marL="160421" indent="-160421">
              <a:lnSpc>
                <a:spcPct val="150000"/>
              </a:lnSpc>
              <a:buClrTx/>
              <a:buSzPct val="100000"/>
              <a:buFontTx/>
              <a:buChar char="•"/>
              <a:defRPr sz="1600">
                <a:solidFill>
                  <a:schemeClr val="accent2">
                    <a:lumOff val="-2588"/>
                  </a:schemeClr>
                </a:solidFill>
              </a:defRPr>
            </a:pPr>
            <a:r>
              <a:t>K-Nearest Neighbour is one of the simplest Machine Learning algorithms based on Supervised Learning technique. </a:t>
            </a:r>
          </a:p>
          <a:p>
            <a:pPr marL="160421" indent="-160421">
              <a:lnSpc>
                <a:spcPct val="150000"/>
              </a:lnSpc>
              <a:buClrTx/>
              <a:buSzPct val="100000"/>
              <a:buFontTx/>
              <a:buChar char="•"/>
              <a:defRPr sz="1600">
                <a:solidFill>
                  <a:schemeClr val="accent2">
                    <a:lumOff val="-2588"/>
                  </a:schemeClr>
                </a:solidFill>
              </a:defRPr>
            </a:pPr>
            <a:r>
              <a:t>It assumes the similarity between the new case/data and available cases and put the new case into the category that is most similar to the available categories.</a:t>
            </a:r>
          </a:p>
        </p:txBody>
      </p:sp>
      <p:pic>
        <p:nvPicPr>
          <p:cNvPr id="209" name="screenshot.gif" descr="screenshot.gif"/>
          <p:cNvPicPr>
            <a:picLocks noChangeAspect="1"/>
          </p:cNvPicPr>
          <p:nvPr/>
        </p:nvPicPr>
        <p:blipFill>
          <a:blip r:embed="rId2">
            <a:extLst/>
          </a:blip>
          <a:stretch>
            <a:fillRect/>
          </a:stretch>
        </p:blipFill>
        <p:spPr>
          <a:xfrm>
            <a:off x="5321765" y="1234833"/>
            <a:ext cx="3213147" cy="292343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upport Vector Machine"/>
          <p:cNvSpPr txBox="1"/>
          <p:nvPr>
            <p:ph type="title"/>
          </p:nvPr>
        </p:nvSpPr>
        <p:spPr>
          <a:prstGeom prst="rect">
            <a:avLst/>
          </a:prstGeom>
        </p:spPr>
        <p:txBody>
          <a:bodyPr/>
          <a:lstStyle>
            <a:lvl1pPr defTabSz="877823">
              <a:defRPr b="1" sz="2688"/>
            </a:lvl1pPr>
          </a:lstStyle>
          <a:p>
            <a:pPr/>
            <a:r>
              <a:t>Support Vector Machine</a:t>
            </a:r>
          </a:p>
        </p:txBody>
      </p:sp>
      <p:sp>
        <p:nvSpPr>
          <p:cNvPr id="212" name="Support Vector Machine or SVM is one of the most popular Supervised Learning algorithms, which is used for Classification as well as Regression problems. However, primarily, it is used for Classification problems in Machine Learning. The goal of the SVM "/>
          <p:cNvSpPr txBox="1"/>
          <p:nvPr>
            <p:ph type="body" sz="half" idx="1"/>
          </p:nvPr>
        </p:nvSpPr>
        <p:spPr>
          <a:xfrm>
            <a:off x="311699" y="1152475"/>
            <a:ext cx="4333906" cy="3416400"/>
          </a:xfrm>
          <a:prstGeom prst="rect">
            <a:avLst/>
          </a:prstGeom>
        </p:spPr>
        <p:txBody>
          <a:bodyPr/>
          <a:lstStyle/>
          <a:p>
            <a:pPr marL="109487" indent="-109487" defTabSz="832104">
              <a:lnSpc>
                <a:spcPct val="150000"/>
              </a:lnSpc>
              <a:buClrTx/>
              <a:buSzPct val="100000"/>
              <a:buFontTx/>
              <a:buChar char="•"/>
              <a:defRPr sz="1092">
                <a:solidFill>
                  <a:schemeClr val="accent2">
                    <a:lumOff val="-2588"/>
                  </a:schemeClr>
                </a:solidFill>
              </a:defRPr>
            </a:pPr>
            <a:r>
              <a:t>Support Vector Machine or SVM 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hyperplane. It chooses the extreme points/vectors that help in creating the hyperplane.</a:t>
            </a:r>
          </a:p>
          <a:p>
            <a:pPr marL="109487" indent="-109487" defTabSz="832104">
              <a:lnSpc>
                <a:spcPct val="150000"/>
              </a:lnSpc>
              <a:buClrTx/>
              <a:buSzPct val="100000"/>
              <a:buFontTx/>
              <a:buChar char="•"/>
              <a:defRPr sz="1092">
                <a:solidFill>
                  <a:schemeClr val="accent2">
                    <a:lumOff val="-2588"/>
                  </a:schemeClr>
                </a:solidFill>
              </a:defRPr>
            </a:pPr>
            <a:r>
              <a:t>These extreme cases are called as support vectors, and hence algorithm is termed as Support Vector Machine. Consider the above diagram in which there are two different</a:t>
            </a:r>
          </a:p>
          <a:p>
            <a:pPr marL="109487" indent="-109487" defTabSz="832104">
              <a:lnSpc>
                <a:spcPct val="150000"/>
              </a:lnSpc>
              <a:buClrTx/>
              <a:buSzPct val="100000"/>
              <a:buFontTx/>
              <a:buChar char="•"/>
              <a:defRPr sz="1092">
                <a:solidFill>
                  <a:schemeClr val="accent2">
                    <a:lumOff val="-2588"/>
                  </a:schemeClr>
                </a:solidFill>
              </a:defRPr>
            </a:pPr>
            <a:r>
              <a:t>categories that are classified using a decision boundary or hyperplane.</a:t>
            </a:r>
          </a:p>
        </p:txBody>
      </p:sp>
      <p:pic>
        <p:nvPicPr>
          <p:cNvPr id="213" name="support-vector-machine-algorithm.png" descr="support-vector-machine-algorithm.png"/>
          <p:cNvPicPr>
            <a:picLocks noChangeAspect="1"/>
          </p:cNvPicPr>
          <p:nvPr/>
        </p:nvPicPr>
        <p:blipFill>
          <a:blip r:embed="rId2">
            <a:extLst/>
          </a:blip>
          <a:stretch>
            <a:fillRect/>
          </a:stretch>
        </p:blipFill>
        <p:spPr>
          <a:xfrm>
            <a:off x="5111169" y="1411134"/>
            <a:ext cx="3481847" cy="23212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Methodology"/>
          <p:cNvSpPr txBox="1"/>
          <p:nvPr>
            <p:ph type="title"/>
          </p:nvPr>
        </p:nvSpPr>
        <p:spPr>
          <a:prstGeom prst="rect">
            <a:avLst/>
          </a:prstGeom>
        </p:spPr>
        <p:txBody>
          <a:bodyPr/>
          <a:lstStyle>
            <a:lvl1pPr defTabSz="877823">
              <a:defRPr b="1" sz="2688"/>
            </a:lvl1pPr>
          </a:lstStyle>
          <a:p>
            <a:pPr/>
            <a:r>
              <a:t>Methodology</a:t>
            </a:r>
          </a:p>
        </p:txBody>
      </p:sp>
      <p:sp>
        <p:nvSpPr>
          <p:cNvPr id="123" name="1. Data Cleaning (Outlier detection, Checking Null Values)…"/>
          <p:cNvSpPr txBox="1"/>
          <p:nvPr>
            <p:ph type="body" idx="1"/>
          </p:nvPr>
        </p:nvSpPr>
        <p:spPr>
          <a:prstGeom prst="rect">
            <a:avLst/>
          </a:prstGeom>
        </p:spPr>
        <p:txBody>
          <a:bodyPr/>
          <a:lstStyle/>
          <a:p>
            <a:pPr>
              <a:lnSpc>
                <a:spcPct val="150000"/>
              </a:lnSpc>
              <a:defRPr>
                <a:solidFill>
                  <a:schemeClr val="accent2">
                    <a:lumOff val="-2588"/>
                  </a:schemeClr>
                </a:solidFill>
              </a:defRPr>
            </a:pPr>
            <a:r>
              <a:t>1. Data Cleaning (Outlier detection, Checking Null Values)</a:t>
            </a:r>
          </a:p>
          <a:p>
            <a:pPr>
              <a:lnSpc>
                <a:spcPct val="150000"/>
              </a:lnSpc>
              <a:defRPr>
                <a:solidFill>
                  <a:schemeClr val="accent2">
                    <a:lumOff val="-2588"/>
                  </a:schemeClr>
                </a:solidFill>
              </a:defRPr>
            </a:pPr>
            <a:r>
              <a:t>2. Exploratory Data Analysis</a:t>
            </a:r>
          </a:p>
          <a:p>
            <a:pPr>
              <a:lnSpc>
                <a:spcPct val="150000"/>
              </a:lnSpc>
              <a:defRPr>
                <a:solidFill>
                  <a:schemeClr val="accent2">
                    <a:lumOff val="-2588"/>
                  </a:schemeClr>
                </a:solidFill>
              </a:defRPr>
            </a:pPr>
            <a:r>
              <a:t>3. Data Processing ( Scaling and Feature Selection)</a:t>
            </a:r>
          </a:p>
          <a:p>
            <a:pPr>
              <a:lnSpc>
                <a:spcPct val="150000"/>
              </a:lnSpc>
              <a:defRPr>
                <a:solidFill>
                  <a:schemeClr val="accent2">
                    <a:lumOff val="-2588"/>
                  </a:schemeClr>
                </a:solidFill>
              </a:defRPr>
            </a:pPr>
            <a:r>
              <a:t>4. Data Splitting</a:t>
            </a:r>
          </a:p>
          <a:p>
            <a:pPr>
              <a:lnSpc>
                <a:spcPct val="150000"/>
              </a:lnSpc>
              <a:defRPr>
                <a:solidFill>
                  <a:schemeClr val="accent2">
                    <a:lumOff val="-2588"/>
                  </a:schemeClr>
                </a:solidFill>
              </a:defRPr>
            </a:pPr>
            <a:r>
              <a:t>5. Model Training - Used various Models</a:t>
            </a:r>
          </a:p>
          <a:p>
            <a:pPr>
              <a:lnSpc>
                <a:spcPct val="150000"/>
              </a:lnSpc>
              <a:defRPr>
                <a:solidFill>
                  <a:schemeClr val="accent2">
                    <a:lumOff val="-2588"/>
                  </a:schemeClr>
                </a:solidFill>
              </a:defRPr>
            </a:pPr>
            <a:r>
              <a:t>6. Evaluation Metrics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Naive Bayes Classifier"/>
          <p:cNvSpPr txBox="1"/>
          <p:nvPr>
            <p:ph type="title"/>
          </p:nvPr>
        </p:nvSpPr>
        <p:spPr>
          <a:prstGeom prst="rect">
            <a:avLst/>
          </a:prstGeom>
        </p:spPr>
        <p:txBody>
          <a:bodyPr/>
          <a:lstStyle>
            <a:lvl1pPr defTabSz="877823">
              <a:defRPr b="1" sz="2688"/>
            </a:lvl1pPr>
          </a:lstStyle>
          <a:p>
            <a:pPr/>
            <a:r>
              <a:t>Naive Bayes Classifier</a:t>
            </a:r>
          </a:p>
        </p:txBody>
      </p:sp>
      <p:sp>
        <p:nvSpPr>
          <p:cNvPr id="216" name="A Naive Bayes classifier is a probabilistic machine learning model that’s used for classification task. The crux of the classifier is based on the Bayes theorem.…"/>
          <p:cNvSpPr txBox="1"/>
          <p:nvPr>
            <p:ph type="body" sz="half" idx="1"/>
          </p:nvPr>
        </p:nvSpPr>
        <p:spPr>
          <a:xfrm>
            <a:off x="311699" y="1152475"/>
            <a:ext cx="3860266" cy="3416400"/>
          </a:xfrm>
          <a:prstGeom prst="rect">
            <a:avLst/>
          </a:prstGeom>
        </p:spPr>
        <p:txBody>
          <a:bodyPr/>
          <a:lstStyle/>
          <a:p>
            <a:pPr marL="175059" indent="-175059" defTabSz="886968">
              <a:lnSpc>
                <a:spcPct val="150000"/>
              </a:lnSpc>
              <a:buClrTx/>
              <a:buSzPct val="100000"/>
              <a:buFontTx/>
              <a:buChar char="•"/>
              <a:defRPr sz="1261">
                <a:solidFill>
                  <a:schemeClr val="accent2">
                    <a:lumOff val="-2588"/>
                  </a:schemeClr>
                </a:solidFill>
              </a:defRPr>
            </a:pPr>
            <a:r>
              <a:t>A Naive Bayes classifier is a probabilistic machine learning model that’s used for classification task. The crux of the classifier is based on the Bayes theorem.</a:t>
            </a:r>
          </a:p>
          <a:p>
            <a:pPr marL="175059" indent="-175059" defTabSz="886968">
              <a:lnSpc>
                <a:spcPct val="150000"/>
              </a:lnSpc>
              <a:buClrTx/>
              <a:buSzPct val="100000"/>
              <a:buFontTx/>
              <a:buChar char="•"/>
              <a:defRPr sz="1261">
                <a:solidFill>
                  <a:schemeClr val="accent2">
                    <a:lumOff val="-2588"/>
                  </a:schemeClr>
                </a:solidFill>
              </a:defRPr>
            </a:pPr>
            <a:r>
              <a:t>Using Bayes theorem, we can find the probability of A happening, given that B has occurred. Here, B is the evidence and A is the hypothesis. </a:t>
            </a:r>
          </a:p>
          <a:p>
            <a:pPr marL="175059" indent="-175059" defTabSz="886968">
              <a:lnSpc>
                <a:spcPct val="150000"/>
              </a:lnSpc>
              <a:buClrTx/>
              <a:buSzPct val="100000"/>
              <a:buFontTx/>
              <a:buChar char="•"/>
              <a:defRPr sz="1261">
                <a:solidFill>
                  <a:schemeClr val="accent2">
                    <a:lumOff val="-2588"/>
                  </a:schemeClr>
                </a:solidFill>
              </a:defRPr>
            </a:pPr>
            <a:r>
              <a:t>The assumption made here is that the predictors/features are independent. That is presence of one particular feature does not affect the other. Hence it is called naive.</a:t>
            </a:r>
          </a:p>
        </p:txBody>
      </p:sp>
      <p:pic>
        <p:nvPicPr>
          <p:cNvPr id="217" name="fig_simple_naivebayes_1.png" descr="fig_simple_naivebayes_1.png"/>
          <p:cNvPicPr>
            <a:picLocks noChangeAspect="1"/>
          </p:cNvPicPr>
          <p:nvPr/>
        </p:nvPicPr>
        <p:blipFill>
          <a:blip r:embed="rId2">
            <a:extLst/>
          </a:blip>
          <a:stretch>
            <a:fillRect/>
          </a:stretch>
        </p:blipFill>
        <p:spPr>
          <a:xfrm>
            <a:off x="4682890" y="1038269"/>
            <a:ext cx="3744049" cy="2808037"/>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ecision Tree Classifier"/>
          <p:cNvSpPr txBox="1"/>
          <p:nvPr>
            <p:ph type="title"/>
          </p:nvPr>
        </p:nvSpPr>
        <p:spPr>
          <a:prstGeom prst="rect">
            <a:avLst/>
          </a:prstGeom>
        </p:spPr>
        <p:txBody>
          <a:bodyPr/>
          <a:lstStyle>
            <a:lvl1pPr defTabSz="877823">
              <a:defRPr b="1" sz="2688"/>
            </a:lvl1pPr>
          </a:lstStyle>
          <a:p>
            <a:pPr/>
            <a:r>
              <a:t>Decision Tree Classifier</a:t>
            </a:r>
          </a:p>
        </p:txBody>
      </p:sp>
      <p:sp>
        <p:nvSpPr>
          <p:cNvPr id="220" name="Decision Tree Classifier is a simple and widely used classification technique. It applies a straight forward idea to solve the classification problem. Decision Tree Classifier poses a series of carefully crafted questions about the attributes of the test"/>
          <p:cNvSpPr txBox="1"/>
          <p:nvPr>
            <p:ph type="body" sz="half" idx="1"/>
          </p:nvPr>
        </p:nvSpPr>
        <p:spPr>
          <a:xfrm>
            <a:off x="311699" y="1152475"/>
            <a:ext cx="4163830" cy="3416400"/>
          </a:xfrm>
          <a:prstGeom prst="rect">
            <a:avLst/>
          </a:prstGeom>
        </p:spPr>
        <p:txBody>
          <a:bodyPr/>
          <a:lstStyle/>
          <a:p>
            <a:pPr marL="137561" indent="-137561" defTabSz="896111">
              <a:lnSpc>
                <a:spcPct val="150000"/>
              </a:lnSpc>
              <a:buClrTx/>
              <a:buSzPct val="100000"/>
              <a:buFontTx/>
              <a:buChar char="•"/>
              <a:defRPr sz="1372">
                <a:solidFill>
                  <a:schemeClr val="accent2">
                    <a:lumOff val="-2588"/>
                  </a:schemeClr>
                </a:solidFill>
              </a:defRPr>
            </a:pPr>
            <a:r>
              <a:t>Decision Tree Classifier is a simple and widely used classification technique. It applies a straight forward idea to solve the classification problem. Decision Tree Classifier poses a series of carefully crafted questions about the attributes of the test record.</a:t>
            </a:r>
          </a:p>
          <a:p>
            <a:pPr marL="137561" indent="-137561" defTabSz="896111">
              <a:lnSpc>
                <a:spcPct val="150000"/>
              </a:lnSpc>
              <a:buClrTx/>
              <a:buSzPct val="100000"/>
              <a:buFontTx/>
              <a:buChar char="•"/>
              <a:defRPr sz="1764">
                <a:solidFill>
                  <a:schemeClr val="accent2">
                    <a:lumOff val="-2588"/>
                  </a:schemeClr>
                </a:solidFill>
              </a:defRPr>
            </a:pPr>
            <a:r>
              <a:rPr sz="1372"/>
              <a:t>Each time time it receive an answer, a follow-up question is asked until a conclusion about the class label of the record is reached. The decision tree classifiers organized a series of test questions and conditions in a tree structure</a:t>
            </a:r>
            <a:r>
              <a:t>.</a:t>
            </a:r>
          </a:p>
        </p:txBody>
      </p:sp>
      <p:pic>
        <p:nvPicPr>
          <p:cNvPr id="221" name="Screen-Shot-2017-03-11-at-10.15.37-PM.png" descr="Screen-Shot-2017-03-11-at-10.15.37-PM.png"/>
          <p:cNvPicPr>
            <a:picLocks noChangeAspect="1"/>
          </p:cNvPicPr>
          <p:nvPr/>
        </p:nvPicPr>
        <p:blipFill>
          <a:blip r:embed="rId2">
            <a:extLst/>
          </a:blip>
          <a:stretch>
            <a:fillRect/>
          </a:stretch>
        </p:blipFill>
        <p:spPr>
          <a:xfrm>
            <a:off x="4586725" y="1725016"/>
            <a:ext cx="3353218" cy="227131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andom Forest Classifier"/>
          <p:cNvSpPr txBox="1"/>
          <p:nvPr>
            <p:ph type="title"/>
          </p:nvPr>
        </p:nvSpPr>
        <p:spPr>
          <a:prstGeom prst="rect">
            <a:avLst/>
          </a:prstGeom>
        </p:spPr>
        <p:txBody>
          <a:bodyPr/>
          <a:lstStyle>
            <a:lvl1pPr defTabSz="877823">
              <a:defRPr b="1" sz="2688"/>
            </a:lvl1pPr>
          </a:lstStyle>
          <a:p>
            <a:pPr/>
            <a:r>
              <a:t>Random Forest Classifier</a:t>
            </a:r>
          </a:p>
        </p:txBody>
      </p:sp>
      <p:sp>
        <p:nvSpPr>
          <p:cNvPr id="224" name="Random forest classifiers fall under the broad umbrella of ensemble-based learning methods. They are simple to implement, fast in operation, and have proven to be extremely successful in a variety of domains.…"/>
          <p:cNvSpPr txBox="1"/>
          <p:nvPr>
            <p:ph type="body" sz="half" idx="1"/>
          </p:nvPr>
        </p:nvSpPr>
        <p:spPr>
          <a:xfrm>
            <a:off x="311699" y="1152475"/>
            <a:ext cx="4252257" cy="3416400"/>
          </a:xfrm>
          <a:prstGeom prst="rect">
            <a:avLst/>
          </a:prstGeom>
        </p:spPr>
        <p:txBody>
          <a:bodyPr/>
          <a:lstStyle/>
          <a:p>
            <a:pPr marL="126331" indent="-126331" defTabSz="640079">
              <a:lnSpc>
                <a:spcPct val="150000"/>
              </a:lnSpc>
              <a:buClrTx/>
              <a:buSzPct val="100000"/>
              <a:buFontTx/>
              <a:buChar char="•"/>
              <a:defRPr sz="1260">
                <a:solidFill>
                  <a:schemeClr val="accent2">
                    <a:lumOff val="-2588"/>
                  </a:schemeClr>
                </a:solidFill>
              </a:defRPr>
            </a:pPr>
            <a:r>
              <a:t>Random forest classifiers fall under the broad umbrella of ensemble-based learning methods. They are simple to implement, fast in operation, and have proven to be extremely successful in a variety of domains. </a:t>
            </a:r>
          </a:p>
          <a:p>
            <a:pPr marL="126331" indent="-126331" defTabSz="640079">
              <a:lnSpc>
                <a:spcPct val="150000"/>
              </a:lnSpc>
              <a:buClrTx/>
              <a:buSzPct val="100000"/>
              <a:buFontTx/>
              <a:buChar char="•"/>
              <a:defRPr sz="1260">
                <a:solidFill>
                  <a:schemeClr val="accent2">
                    <a:lumOff val="-2588"/>
                  </a:schemeClr>
                </a:solidFill>
              </a:defRPr>
            </a:pPr>
            <a:r>
              <a:t>The key principle underlying the random forest approach comprises the construction of many “simple” decision trees in the training stage and the majority vote (mode) across them in the classification stage.</a:t>
            </a:r>
          </a:p>
          <a:p>
            <a:pPr marL="126331" indent="-126331" defTabSz="640079">
              <a:lnSpc>
                <a:spcPct val="150000"/>
              </a:lnSpc>
              <a:buClrTx/>
              <a:buSzPct val="100000"/>
              <a:buFontTx/>
              <a:buChar char="•"/>
              <a:defRPr sz="1260">
                <a:solidFill>
                  <a:schemeClr val="accent2">
                    <a:lumOff val="-2588"/>
                  </a:schemeClr>
                </a:solidFill>
              </a:defRPr>
            </a:pPr>
          </a:p>
          <a:p>
            <a:pPr marL="126331" indent="-126331" defTabSz="640079">
              <a:lnSpc>
                <a:spcPct val="150000"/>
              </a:lnSpc>
              <a:buClrTx/>
              <a:buSzPct val="100000"/>
              <a:buFontTx/>
              <a:buChar char="•"/>
              <a:defRPr sz="1260">
                <a:solidFill>
                  <a:schemeClr val="accent2">
                    <a:lumOff val="-2588"/>
                  </a:schemeClr>
                </a:solidFill>
              </a:defRPr>
            </a:pPr>
            <a:r>
              <a:t>Among other benefits, this voting strategy has the effect of correcting for the undesirable property of decision trees to overfit training data.</a:t>
            </a:r>
          </a:p>
        </p:txBody>
      </p:sp>
      <p:pic>
        <p:nvPicPr>
          <p:cNvPr id="225" name="Architecture-of-the-random-forest-model.png" descr="Architecture-of-the-random-forest-model.png"/>
          <p:cNvPicPr>
            <a:picLocks noChangeAspect="1"/>
          </p:cNvPicPr>
          <p:nvPr/>
        </p:nvPicPr>
        <p:blipFill>
          <a:blip r:embed="rId2">
            <a:extLst/>
          </a:blip>
          <a:stretch>
            <a:fillRect/>
          </a:stretch>
        </p:blipFill>
        <p:spPr>
          <a:xfrm>
            <a:off x="5285039" y="1576753"/>
            <a:ext cx="3291858" cy="198999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K-fold Cross Validation"/>
          <p:cNvSpPr txBox="1"/>
          <p:nvPr>
            <p:ph type="title"/>
          </p:nvPr>
        </p:nvSpPr>
        <p:spPr>
          <a:prstGeom prst="rect">
            <a:avLst/>
          </a:prstGeom>
        </p:spPr>
        <p:txBody>
          <a:bodyPr/>
          <a:lstStyle>
            <a:lvl1pPr defTabSz="877823">
              <a:defRPr b="1" sz="2688"/>
            </a:lvl1pPr>
          </a:lstStyle>
          <a:p>
            <a:pPr/>
            <a:r>
              <a:t>K-fold Cross Validation</a:t>
            </a:r>
          </a:p>
        </p:txBody>
      </p:sp>
      <p:sp>
        <p:nvSpPr>
          <p:cNvPr id="228" name="Cross-Validation is just a method that simply reserves a part of data from the dataset and uses it for testing the model(Validation set), and the remaining data other than the reserved one is used to train the model.…"/>
          <p:cNvSpPr txBox="1"/>
          <p:nvPr>
            <p:ph type="body" idx="1"/>
          </p:nvPr>
        </p:nvSpPr>
        <p:spPr>
          <a:prstGeom prst="rect">
            <a:avLst/>
          </a:prstGeom>
        </p:spPr>
        <p:txBody>
          <a:bodyPr/>
          <a:lstStyle/>
          <a:p>
            <a:pPr marL="180473" indent="-180473">
              <a:lnSpc>
                <a:spcPct val="150000"/>
              </a:lnSpc>
              <a:buClrTx/>
              <a:buSzPct val="100000"/>
              <a:buFontTx/>
              <a:buChar char="•"/>
              <a:defRPr sz="1400">
                <a:solidFill>
                  <a:schemeClr val="accent2">
                    <a:lumOff val="-2588"/>
                  </a:schemeClr>
                </a:solidFill>
              </a:defRPr>
            </a:pPr>
            <a:r>
              <a:t>Cross-Validation is just a method that simply reserves a part of data from the dataset and uses it for testing the model(Validation set), and the remaining data other than the reserved one is used to train the model. </a:t>
            </a:r>
          </a:p>
          <a:p>
            <a:pPr marL="180473" indent="-180473">
              <a:lnSpc>
                <a:spcPct val="150000"/>
              </a:lnSpc>
              <a:buClrTx/>
              <a:buSzPct val="100000"/>
              <a:buFontTx/>
              <a:buChar char="•"/>
              <a:defRPr sz="1400">
                <a:solidFill>
                  <a:schemeClr val="accent2">
                    <a:lumOff val="-2588"/>
                  </a:schemeClr>
                </a:solidFill>
              </a:defRPr>
            </a:pPr>
            <a:r>
              <a:t>In k-fold CV, the dataset is split into ‘k’ number of subsets, k-1 subsets then are used to train the model and the last subset is kept as a validation set to test the model. </a:t>
            </a:r>
          </a:p>
          <a:p>
            <a:pPr marL="180473" indent="-180473">
              <a:lnSpc>
                <a:spcPct val="150000"/>
              </a:lnSpc>
              <a:buClrTx/>
              <a:buSzPct val="100000"/>
              <a:buFontTx/>
              <a:buChar char="•"/>
              <a:defRPr sz="1400">
                <a:solidFill>
                  <a:schemeClr val="accent2">
                    <a:lumOff val="-2588"/>
                  </a:schemeClr>
                </a:solidFill>
              </a:defRPr>
            </a:pPr>
            <a:r>
              <a:t>Then the score of the model on each fold is averaged to evaluate the performance of the model.</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Model Accuracies"/>
          <p:cNvSpPr txBox="1"/>
          <p:nvPr>
            <p:ph type="title"/>
          </p:nvPr>
        </p:nvSpPr>
        <p:spPr>
          <a:prstGeom prst="rect">
            <a:avLst/>
          </a:prstGeom>
        </p:spPr>
        <p:txBody>
          <a:bodyPr/>
          <a:lstStyle>
            <a:lvl1pPr defTabSz="877823">
              <a:defRPr b="1" sz="2688"/>
            </a:lvl1pPr>
          </a:lstStyle>
          <a:p>
            <a:pPr/>
            <a:r>
              <a:t>Model Accuracies</a:t>
            </a:r>
          </a:p>
        </p:txBody>
      </p:sp>
      <p:pic>
        <p:nvPicPr>
          <p:cNvPr id="231" name="Unknown-35.png" descr="Unknown-35.png"/>
          <p:cNvPicPr>
            <a:picLocks noChangeAspect="1"/>
          </p:cNvPicPr>
          <p:nvPr/>
        </p:nvPicPr>
        <p:blipFill>
          <a:blip r:embed="rId2">
            <a:extLst/>
          </a:blip>
          <a:stretch>
            <a:fillRect/>
          </a:stretch>
        </p:blipFill>
        <p:spPr>
          <a:xfrm>
            <a:off x="1008184" y="1548356"/>
            <a:ext cx="6797633" cy="2839256"/>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Conclusions"/>
          <p:cNvSpPr txBox="1"/>
          <p:nvPr>
            <p:ph type="title"/>
          </p:nvPr>
        </p:nvSpPr>
        <p:spPr>
          <a:prstGeom prst="rect">
            <a:avLst/>
          </a:prstGeom>
        </p:spPr>
        <p:txBody>
          <a:bodyPr/>
          <a:lstStyle>
            <a:lvl1pPr defTabSz="877823">
              <a:defRPr b="1" sz="2688"/>
            </a:lvl1pPr>
          </a:lstStyle>
          <a:p>
            <a:pPr/>
            <a:r>
              <a:t>Conclusions</a:t>
            </a:r>
          </a:p>
        </p:txBody>
      </p:sp>
      <p:sp>
        <p:nvSpPr>
          <p:cNvPr id="234" name="Logistic Regression got better result than any model.…"/>
          <p:cNvSpPr txBox="1"/>
          <p:nvPr>
            <p:ph type="body" idx="1"/>
          </p:nvPr>
        </p:nvSpPr>
        <p:spPr>
          <a:prstGeom prst="rect">
            <a:avLst/>
          </a:prstGeom>
        </p:spPr>
        <p:txBody>
          <a:bodyPr/>
          <a:lstStyle/>
          <a:p>
            <a:pPr marL="140368" indent="-140368">
              <a:lnSpc>
                <a:spcPct val="150000"/>
              </a:lnSpc>
              <a:buClrTx/>
              <a:buSzPct val="100000"/>
              <a:buFontTx/>
              <a:buChar char="•"/>
              <a:defRPr sz="1400">
                <a:solidFill>
                  <a:schemeClr val="accent2">
                    <a:lumOff val="-2588"/>
                  </a:schemeClr>
                </a:solidFill>
              </a:defRPr>
            </a:pPr>
            <a:r>
              <a:t>Logistic Regression got better result than any model.</a:t>
            </a:r>
          </a:p>
          <a:p>
            <a:pPr marL="140368" indent="-140368">
              <a:lnSpc>
                <a:spcPct val="150000"/>
              </a:lnSpc>
              <a:buClrTx/>
              <a:buSzPct val="100000"/>
              <a:buFontTx/>
              <a:buChar char="•"/>
              <a:defRPr sz="1400">
                <a:solidFill>
                  <a:schemeClr val="accent2">
                    <a:lumOff val="-2588"/>
                  </a:schemeClr>
                </a:solidFill>
              </a:defRPr>
            </a:pPr>
            <a:r>
              <a:t>Highest Number of cigarette smoked in a day is 50.</a:t>
            </a:r>
          </a:p>
          <a:p>
            <a:pPr marL="140368" indent="-140368">
              <a:lnSpc>
                <a:spcPct val="150000"/>
              </a:lnSpc>
              <a:buClrTx/>
              <a:buSzPct val="100000"/>
              <a:buFontTx/>
              <a:buChar char="•"/>
              <a:defRPr sz="1400">
                <a:solidFill>
                  <a:schemeClr val="accent2">
                    <a:lumOff val="-2588"/>
                  </a:schemeClr>
                </a:solidFill>
              </a:defRPr>
            </a:pPr>
            <a:r>
              <a:t>Males consume more cigarettes than females in a day.</a:t>
            </a:r>
          </a:p>
          <a:p>
            <a:pPr marL="140368" indent="-140368">
              <a:lnSpc>
                <a:spcPct val="150000"/>
              </a:lnSpc>
              <a:buClrTx/>
              <a:buSzPct val="100000"/>
              <a:buFontTx/>
              <a:buChar char="•"/>
              <a:defRPr sz="1400">
                <a:solidFill>
                  <a:schemeClr val="accent2">
                    <a:lumOff val="-2588"/>
                  </a:schemeClr>
                </a:solidFill>
              </a:defRPr>
            </a:pPr>
            <a:r>
              <a:t>People with less education are more prone to have heart disease after 10</a:t>
            </a:r>
          </a:p>
          <a:p>
            <a:pPr marL="140368" indent="-140368">
              <a:lnSpc>
                <a:spcPct val="150000"/>
              </a:lnSpc>
              <a:buClrTx/>
              <a:buSzPct val="100000"/>
              <a:buFontTx/>
              <a:buChar char="•"/>
              <a:defRPr sz="1400">
                <a:solidFill>
                  <a:schemeClr val="accent2">
                    <a:lumOff val="-2588"/>
                  </a:schemeClr>
                </a:solidFill>
              </a:defRPr>
            </a:pPr>
            <a:r>
              <a:t>years.</a:t>
            </a:r>
          </a:p>
          <a:p>
            <a:pPr marL="140368" indent="-140368">
              <a:lnSpc>
                <a:spcPct val="150000"/>
              </a:lnSpc>
              <a:buClrTx/>
              <a:buSzPct val="100000"/>
              <a:buFontTx/>
              <a:buChar char="•"/>
              <a:defRPr sz="1400">
                <a:solidFill>
                  <a:schemeClr val="accent2">
                    <a:lumOff val="-2588"/>
                  </a:schemeClr>
                </a:solidFill>
              </a:defRPr>
            </a:pPr>
            <a:r>
              <a:t>People with less education are more prone to get addicted to smoking.</a:t>
            </a:r>
          </a:p>
          <a:p>
            <a:pPr marL="140368" indent="-140368">
              <a:lnSpc>
                <a:spcPct val="150000"/>
              </a:lnSpc>
              <a:buClrTx/>
              <a:buSzPct val="100000"/>
              <a:buFontTx/>
              <a:buChar char="•"/>
              <a:defRPr sz="1400">
                <a:solidFill>
                  <a:schemeClr val="accent2">
                    <a:lumOff val="-2588"/>
                  </a:schemeClr>
                </a:solidFill>
              </a:defRPr>
            </a:pPr>
            <a:r>
              <a:t>More males are suffering from diabetes than female.</a:t>
            </a:r>
          </a:p>
          <a:p>
            <a:pPr marL="140368" indent="-140368">
              <a:lnSpc>
                <a:spcPct val="150000"/>
              </a:lnSpc>
              <a:buClrTx/>
              <a:buSzPct val="100000"/>
              <a:buFontTx/>
              <a:buChar char="•"/>
              <a:defRPr sz="1400">
                <a:solidFill>
                  <a:schemeClr val="accent2">
                    <a:lumOff val="-2588"/>
                  </a:schemeClr>
                </a:solidFill>
              </a:defRPr>
            </a:pPr>
            <a:r>
              <a:t>Those who have high BP are more prone to heart disease.</a:t>
            </a:r>
          </a:p>
          <a:p>
            <a:pPr marL="140368" indent="-140368">
              <a:lnSpc>
                <a:spcPct val="150000"/>
              </a:lnSpc>
              <a:buClrTx/>
              <a:buSzPct val="100000"/>
              <a:buFontTx/>
              <a:buChar char="•"/>
              <a:defRPr sz="1400">
                <a:solidFill>
                  <a:schemeClr val="accent2">
                    <a:lumOff val="-2588"/>
                  </a:schemeClr>
                </a:solidFill>
              </a:defRPr>
            </a:pPr>
            <a:r>
              <a:t>Those who have low BP are less prone to heart disease.</a:t>
            </a:r>
          </a:p>
          <a:p>
            <a:pPr marL="140368" indent="-140368">
              <a:lnSpc>
                <a:spcPct val="150000"/>
              </a:lnSpc>
              <a:buClrTx/>
              <a:buSzPct val="100000"/>
              <a:buFontTx/>
              <a:buChar char="•"/>
              <a:defRPr sz="1400">
                <a:solidFill>
                  <a:schemeClr val="accent2">
                    <a:lumOff val="-2588"/>
                  </a:schemeClr>
                </a:solidFill>
              </a:defRPr>
            </a:pPr>
            <a:r>
              <a:t>Non- diabetic people smokes more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Measure that can be taken"/>
          <p:cNvSpPr txBox="1"/>
          <p:nvPr>
            <p:ph type="title"/>
          </p:nvPr>
        </p:nvSpPr>
        <p:spPr>
          <a:prstGeom prst="rect">
            <a:avLst/>
          </a:prstGeom>
        </p:spPr>
        <p:txBody>
          <a:bodyPr/>
          <a:lstStyle>
            <a:lvl1pPr defTabSz="877823">
              <a:defRPr b="1" sz="2688"/>
            </a:lvl1pPr>
          </a:lstStyle>
          <a:p>
            <a:pPr/>
            <a:r>
              <a:t>Measure that can be taken</a:t>
            </a:r>
          </a:p>
        </p:txBody>
      </p:sp>
      <p:sp>
        <p:nvSpPr>
          <p:cNvPr id="237" name="1. No smoking…"/>
          <p:cNvSpPr txBox="1"/>
          <p:nvPr>
            <p:ph type="body" idx="1"/>
          </p:nvPr>
        </p:nvSpPr>
        <p:spPr>
          <a:prstGeom prst="rect">
            <a:avLst/>
          </a:prstGeom>
        </p:spPr>
        <p:txBody>
          <a:bodyPr/>
          <a:lstStyle/>
          <a:p>
            <a:pPr marL="0" indent="0">
              <a:lnSpc>
                <a:spcPct val="150000"/>
              </a:lnSpc>
              <a:buClrTx/>
              <a:buSzTx/>
              <a:buFontTx/>
              <a:buNone/>
              <a:defRPr sz="1400">
                <a:solidFill>
                  <a:schemeClr val="accent2">
                    <a:lumOff val="-2588"/>
                  </a:schemeClr>
                </a:solidFill>
              </a:defRPr>
            </a:pPr>
            <a:r>
              <a:t>1. No smoking</a:t>
            </a:r>
          </a:p>
          <a:p>
            <a:pPr marL="0" indent="0">
              <a:lnSpc>
                <a:spcPct val="150000"/>
              </a:lnSpc>
              <a:buClrTx/>
              <a:buSzTx/>
              <a:buFontTx/>
              <a:buNone/>
              <a:defRPr sz="1400">
                <a:solidFill>
                  <a:schemeClr val="accent2">
                    <a:lumOff val="-2588"/>
                  </a:schemeClr>
                </a:solidFill>
              </a:defRPr>
            </a:pPr>
            <a:r>
              <a:t>2. Maintain Healthy daily life.</a:t>
            </a:r>
          </a:p>
          <a:p>
            <a:pPr marL="0" indent="0">
              <a:lnSpc>
                <a:spcPct val="150000"/>
              </a:lnSpc>
              <a:buClrTx/>
              <a:buSzTx/>
              <a:buFontTx/>
              <a:buNone/>
              <a:defRPr sz="1400">
                <a:solidFill>
                  <a:schemeClr val="accent2">
                    <a:lumOff val="-2588"/>
                  </a:schemeClr>
                </a:solidFill>
              </a:defRPr>
            </a:pPr>
            <a:r>
              <a:t>3. BMI should be checked regularly inorder to have a note of ourselves.</a:t>
            </a:r>
          </a:p>
          <a:p>
            <a:pPr marL="0" indent="0">
              <a:lnSpc>
                <a:spcPct val="150000"/>
              </a:lnSpc>
              <a:buClrTx/>
              <a:buSzTx/>
              <a:buFontTx/>
              <a:buNone/>
              <a:defRPr sz="1400">
                <a:solidFill>
                  <a:schemeClr val="accent2">
                    <a:lumOff val="-2588"/>
                  </a:schemeClr>
                </a:solidFill>
              </a:defRPr>
            </a:pPr>
            <a:r>
              <a:t>4. As we get older, selection of food must be done properly, so that one can</a:t>
            </a:r>
          </a:p>
          <a:p>
            <a:pPr marL="0" indent="0">
              <a:lnSpc>
                <a:spcPct val="150000"/>
              </a:lnSpc>
              <a:buClrTx/>
              <a:buSzTx/>
              <a:buFontTx/>
              <a:buNone/>
              <a:defRPr sz="1400">
                <a:solidFill>
                  <a:schemeClr val="accent2">
                    <a:lumOff val="-2588"/>
                  </a:schemeClr>
                </a:solidFill>
              </a:defRPr>
            </a:pPr>
            <a:r>
              <a:t>control cholesterol, glucose etc.</a:t>
            </a:r>
          </a:p>
          <a:p>
            <a:pPr marL="0" indent="0">
              <a:lnSpc>
                <a:spcPct val="150000"/>
              </a:lnSpc>
              <a:buClrTx/>
              <a:buSzTx/>
              <a:buFontTx/>
              <a:buNone/>
              <a:defRPr sz="1400">
                <a:solidFill>
                  <a:schemeClr val="accent2">
                    <a:lumOff val="-2588"/>
                  </a:schemeClr>
                </a:solidFill>
              </a:defRPr>
            </a:pPr>
            <a:r>
              <a:t>5. Having proper cardio routine should be must. Yoga, walking or jogging are</a:t>
            </a:r>
          </a:p>
          <a:p>
            <a:pPr marL="0" indent="0">
              <a:lnSpc>
                <a:spcPct val="150000"/>
              </a:lnSpc>
              <a:buClrTx/>
              <a:buSzTx/>
              <a:buFontTx/>
              <a:buNone/>
              <a:defRPr sz="1400">
                <a:solidFill>
                  <a:schemeClr val="accent2">
                    <a:lumOff val="-2588"/>
                  </a:schemeClr>
                </a:solidFill>
              </a:defRPr>
            </a:pPr>
            <a:r>
              <a:t>good enough.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Data Cleaning"/>
          <p:cNvSpPr txBox="1"/>
          <p:nvPr>
            <p:ph type="title"/>
          </p:nvPr>
        </p:nvSpPr>
        <p:spPr>
          <a:prstGeom prst="rect">
            <a:avLst/>
          </a:prstGeom>
        </p:spPr>
        <p:txBody>
          <a:bodyPr/>
          <a:lstStyle>
            <a:lvl1pPr defTabSz="877823">
              <a:defRPr b="1" sz="2688"/>
            </a:lvl1pPr>
          </a:lstStyle>
          <a:p>
            <a:pPr/>
            <a:r>
              <a:t>Data Cleaning</a:t>
            </a:r>
          </a:p>
        </p:txBody>
      </p:sp>
      <p:sp>
        <p:nvSpPr>
          <p:cNvPr id="126" name="IQR…"/>
          <p:cNvSpPr txBox="1"/>
          <p:nvPr>
            <p:ph type="body" sz="half" idx="1"/>
          </p:nvPr>
        </p:nvSpPr>
        <p:spPr>
          <a:xfrm>
            <a:off x="311699" y="1152475"/>
            <a:ext cx="3333277" cy="3416400"/>
          </a:xfrm>
          <a:prstGeom prst="rect">
            <a:avLst/>
          </a:prstGeom>
        </p:spPr>
        <p:txBody>
          <a:bodyPr/>
          <a:lstStyle/>
          <a:p>
            <a:pPr marL="0" indent="0" defTabSz="411479">
              <a:lnSpc>
                <a:spcPct val="100000"/>
              </a:lnSpc>
              <a:buClrTx/>
              <a:buSzTx/>
              <a:buFontTx/>
              <a:buNone/>
              <a:defRPr b="1" sz="1440">
                <a:solidFill>
                  <a:schemeClr val="accent2"/>
                </a:solidFill>
                <a:latin typeface="Courier"/>
                <a:ea typeface="Courier"/>
                <a:cs typeface="Courier"/>
                <a:sym typeface="Courier"/>
              </a:defRPr>
            </a:pPr>
            <a:r>
              <a:t>IQR</a:t>
            </a:r>
          </a:p>
          <a:p>
            <a:pPr marL="0" indent="0" defTabSz="411479">
              <a:lnSpc>
                <a:spcPct val="100000"/>
              </a:lnSpc>
              <a:buClrTx/>
              <a:buSzTx/>
              <a:buFontTx/>
              <a:buNone/>
              <a:defRPr b="1" sz="1440">
                <a:solidFill>
                  <a:schemeClr val="accent2"/>
                </a:solidFill>
                <a:latin typeface="Courier"/>
                <a:ea typeface="Courier"/>
                <a:cs typeface="Courier"/>
                <a:sym typeface="Courier"/>
              </a:defRPr>
            </a:pPr>
          </a:p>
          <a:p>
            <a:pPr marL="0" indent="0" defTabSz="411479">
              <a:lnSpc>
                <a:spcPct val="100000"/>
              </a:lnSpc>
              <a:buClrTx/>
              <a:buSzTx/>
              <a:buFontTx/>
              <a:buNone/>
              <a:defRPr sz="1260">
                <a:solidFill>
                  <a:schemeClr val="accent2"/>
                </a:solidFill>
                <a:latin typeface="Courier"/>
                <a:ea typeface="Courier"/>
                <a:cs typeface="Courier"/>
                <a:sym typeface="Courier"/>
              </a:defRPr>
            </a:pPr>
            <a:r>
              <a:t>id                 1694.50            </a:t>
            </a:r>
          </a:p>
          <a:p>
            <a:pPr marL="0" indent="0" defTabSz="411479">
              <a:lnSpc>
                <a:spcPct val="100000"/>
              </a:lnSpc>
              <a:buClrTx/>
              <a:buSzTx/>
              <a:buFontTx/>
              <a:buNone/>
              <a:defRPr sz="1260">
                <a:solidFill>
                  <a:schemeClr val="accent2"/>
                </a:solidFill>
                <a:latin typeface="Courier"/>
                <a:ea typeface="Courier"/>
                <a:cs typeface="Courier"/>
                <a:sym typeface="Courier"/>
              </a:defRPr>
            </a:pPr>
            <a:r>
              <a:t>age                  14.00</a:t>
            </a:r>
          </a:p>
          <a:p>
            <a:pPr marL="0" indent="0" defTabSz="411479">
              <a:lnSpc>
                <a:spcPct val="100000"/>
              </a:lnSpc>
              <a:buClrTx/>
              <a:buSzTx/>
              <a:buFontTx/>
              <a:buNone/>
              <a:defRPr sz="1260">
                <a:solidFill>
                  <a:schemeClr val="accent2"/>
                </a:solidFill>
                <a:latin typeface="Courier"/>
                <a:ea typeface="Courier"/>
                <a:cs typeface="Courier"/>
                <a:sym typeface="Courier"/>
              </a:defRPr>
            </a:pPr>
            <a:r>
              <a:t>education             2.00</a:t>
            </a:r>
          </a:p>
          <a:p>
            <a:pPr marL="0" indent="0" defTabSz="411479">
              <a:lnSpc>
                <a:spcPct val="100000"/>
              </a:lnSpc>
              <a:buClrTx/>
              <a:buSzTx/>
              <a:buFontTx/>
              <a:buNone/>
              <a:defRPr sz="1260">
                <a:solidFill>
                  <a:schemeClr val="accent2"/>
                </a:solidFill>
                <a:latin typeface="Courier"/>
                <a:ea typeface="Courier"/>
                <a:cs typeface="Courier"/>
                <a:sym typeface="Courier"/>
              </a:defRPr>
            </a:pPr>
            <a:r>
              <a:t>cigsPerDay           20.00</a:t>
            </a:r>
          </a:p>
          <a:p>
            <a:pPr marL="0" indent="0" defTabSz="411479">
              <a:lnSpc>
                <a:spcPct val="100000"/>
              </a:lnSpc>
              <a:buClrTx/>
              <a:buSzTx/>
              <a:buFontTx/>
              <a:buNone/>
              <a:defRPr sz="1260">
                <a:solidFill>
                  <a:schemeClr val="accent2"/>
                </a:solidFill>
                <a:latin typeface="Courier"/>
                <a:ea typeface="Courier"/>
                <a:cs typeface="Courier"/>
                <a:sym typeface="Courier"/>
              </a:defRPr>
            </a:pPr>
            <a:r>
              <a:t>BPMeds                0.00</a:t>
            </a:r>
          </a:p>
          <a:p>
            <a:pPr marL="0" indent="0" defTabSz="411479">
              <a:lnSpc>
                <a:spcPct val="100000"/>
              </a:lnSpc>
              <a:buClrTx/>
              <a:buSzTx/>
              <a:buFontTx/>
              <a:buNone/>
              <a:defRPr sz="1260">
                <a:solidFill>
                  <a:schemeClr val="accent2"/>
                </a:solidFill>
                <a:latin typeface="Courier"/>
                <a:ea typeface="Courier"/>
                <a:cs typeface="Courier"/>
                <a:sym typeface="Courier"/>
              </a:defRPr>
            </a:pPr>
            <a:r>
              <a:t>prevalentStroke       0.00</a:t>
            </a:r>
          </a:p>
          <a:p>
            <a:pPr marL="0" indent="0" defTabSz="411479">
              <a:lnSpc>
                <a:spcPct val="100000"/>
              </a:lnSpc>
              <a:buClrTx/>
              <a:buSzTx/>
              <a:buFontTx/>
              <a:buNone/>
              <a:defRPr sz="1260">
                <a:solidFill>
                  <a:schemeClr val="accent2"/>
                </a:solidFill>
                <a:latin typeface="Courier"/>
                <a:ea typeface="Courier"/>
                <a:cs typeface="Courier"/>
                <a:sym typeface="Courier"/>
              </a:defRPr>
            </a:pPr>
            <a:r>
              <a:t>prevalentHyp          1.00</a:t>
            </a:r>
          </a:p>
          <a:p>
            <a:pPr marL="0" indent="0" defTabSz="411479">
              <a:lnSpc>
                <a:spcPct val="100000"/>
              </a:lnSpc>
              <a:buClrTx/>
              <a:buSzTx/>
              <a:buFontTx/>
              <a:buNone/>
              <a:defRPr sz="1260">
                <a:solidFill>
                  <a:schemeClr val="accent2"/>
                </a:solidFill>
                <a:latin typeface="Courier"/>
                <a:ea typeface="Courier"/>
                <a:cs typeface="Courier"/>
                <a:sym typeface="Courier"/>
              </a:defRPr>
            </a:pPr>
            <a:r>
              <a:t>diabetes              0.00</a:t>
            </a:r>
          </a:p>
          <a:p>
            <a:pPr marL="0" indent="0" defTabSz="411479">
              <a:lnSpc>
                <a:spcPct val="100000"/>
              </a:lnSpc>
              <a:buClrTx/>
              <a:buSzTx/>
              <a:buFontTx/>
              <a:buNone/>
              <a:defRPr sz="1260">
                <a:solidFill>
                  <a:schemeClr val="accent2"/>
                </a:solidFill>
                <a:latin typeface="Courier"/>
                <a:ea typeface="Courier"/>
                <a:cs typeface="Courier"/>
                <a:sym typeface="Courier"/>
              </a:defRPr>
            </a:pPr>
            <a:r>
              <a:t>totChol              58.00</a:t>
            </a:r>
          </a:p>
          <a:p>
            <a:pPr marL="0" indent="0" defTabSz="411479">
              <a:lnSpc>
                <a:spcPct val="100000"/>
              </a:lnSpc>
              <a:buClrTx/>
              <a:buSzTx/>
              <a:buFontTx/>
              <a:buNone/>
              <a:defRPr sz="1260">
                <a:solidFill>
                  <a:schemeClr val="accent2"/>
                </a:solidFill>
                <a:latin typeface="Courier"/>
                <a:ea typeface="Courier"/>
                <a:cs typeface="Courier"/>
                <a:sym typeface="Courier"/>
              </a:defRPr>
            </a:pPr>
            <a:r>
              <a:t>sysBP                27.00</a:t>
            </a:r>
          </a:p>
          <a:p>
            <a:pPr marL="0" indent="0" defTabSz="411479">
              <a:lnSpc>
                <a:spcPct val="100000"/>
              </a:lnSpc>
              <a:buClrTx/>
              <a:buSzTx/>
              <a:buFontTx/>
              <a:buNone/>
              <a:defRPr sz="1260">
                <a:solidFill>
                  <a:schemeClr val="accent2"/>
                </a:solidFill>
                <a:latin typeface="Courier"/>
                <a:ea typeface="Courier"/>
                <a:cs typeface="Courier"/>
                <a:sym typeface="Courier"/>
              </a:defRPr>
            </a:pPr>
            <a:r>
              <a:t>diaBP                15.50</a:t>
            </a:r>
          </a:p>
          <a:p>
            <a:pPr marL="0" indent="0" defTabSz="411479">
              <a:lnSpc>
                <a:spcPct val="100000"/>
              </a:lnSpc>
              <a:buClrTx/>
              <a:buSzTx/>
              <a:buFontTx/>
              <a:buNone/>
              <a:defRPr sz="1260">
                <a:solidFill>
                  <a:schemeClr val="accent2"/>
                </a:solidFill>
                <a:latin typeface="Courier"/>
                <a:ea typeface="Courier"/>
                <a:cs typeface="Courier"/>
                <a:sym typeface="Courier"/>
              </a:defRPr>
            </a:pPr>
            <a:r>
              <a:t>BMI                   5.02</a:t>
            </a:r>
          </a:p>
          <a:p>
            <a:pPr marL="0" indent="0" defTabSz="411479">
              <a:lnSpc>
                <a:spcPct val="100000"/>
              </a:lnSpc>
              <a:buClrTx/>
              <a:buSzTx/>
              <a:buFontTx/>
              <a:buNone/>
              <a:defRPr sz="1260">
                <a:solidFill>
                  <a:schemeClr val="accent2"/>
                </a:solidFill>
                <a:latin typeface="Courier"/>
                <a:ea typeface="Courier"/>
                <a:cs typeface="Courier"/>
                <a:sym typeface="Courier"/>
              </a:defRPr>
            </a:pPr>
            <a:r>
              <a:t>heartRate            15.00</a:t>
            </a:r>
          </a:p>
          <a:p>
            <a:pPr marL="0" indent="0" defTabSz="411479">
              <a:lnSpc>
                <a:spcPct val="100000"/>
              </a:lnSpc>
              <a:buClrTx/>
              <a:buSzTx/>
              <a:buFontTx/>
              <a:buNone/>
              <a:defRPr sz="1260">
                <a:solidFill>
                  <a:schemeClr val="accent2"/>
                </a:solidFill>
                <a:latin typeface="Courier"/>
                <a:ea typeface="Courier"/>
                <a:cs typeface="Courier"/>
                <a:sym typeface="Courier"/>
              </a:defRPr>
            </a:pPr>
            <a:r>
              <a:t>glucose              16.00</a:t>
            </a:r>
          </a:p>
          <a:p>
            <a:pPr marL="0" indent="0" defTabSz="411479">
              <a:lnSpc>
                <a:spcPct val="100000"/>
              </a:lnSpc>
              <a:buClrTx/>
              <a:buSzTx/>
              <a:buFontTx/>
              <a:buNone/>
              <a:defRPr sz="1260">
                <a:solidFill>
                  <a:schemeClr val="accent2"/>
                </a:solidFill>
                <a:latin typeface="Courier"/>
                <a:ea typeface="Courier"/>
                <a:cs typeface="Courier"/>
                <a:sym typeface="Courier"/>
              </a:defRPr>
            </a:pPr>
            <a:r>
              <a:t>TenYearCHD            0.00</a:t>
            </a:r>
          </a:p>
        </p:txBody>
      </p:sp>
      <p:sp>
        <p:nvSpPr>
          <p:cNvPr id="127" name="Null Values before cleaning…"/>
          <p:cNvSpPr txBox="1"/>
          <p:nvPr/>
        </p:nvSpPr>
        <p:spPr>
          <a:xfrm>
            <a:off x="3558547" y="815974"/>
            <a:ext cx="5873083" cy="408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200">
                <a:solidFill>
                  <a:schemeClr val="accent2"/>
                </a:solidFill>
                <a:latin typeface="Courier"/>
                <a:ea typeface="Courier"/>
                <a:cs typeface="Courier"/>
                <a:sym typeface="Courier"/>
              </a:defRPr>
            </a:pPr>
            <a:r>
              <a:t>Null Values before cleaning</a:t>
            </a:r>
          </a:p>
          <a:p>
            <a:pPr defTabSz="457200">
              <a:defRPr b="1" sz="1200">
                <a:solidFill>
                  <a:schemeClr val="accent2"/>
                </a:solidFill>
                <a:latin typeface="Courier"/>
                <a:ea typeface="Courier"/>
                <a:cs typeface="Courier"/>
                <a:sym typeface="Courier"/>
              </a:defRPr>
            </a:pPr>
          </a:p>
          <a:p>
            <a:pPr defTabSz="457200">
              <a:defRPr sz="1200">
                <a:solidFill>
                  <a:schemeClr val="accent2"/>
                </a:solidFill>
                <a:latin typeface="Courier"/>
                <a:ea typeface="Courier"/>
                <a:cs typeface="Courier"/>
                <a:sym typeface="Courier"/>
              </a:defRPr>
            </a:pPr>
            <a:r>
              <a:t>id                   0</a:t>
            </a:r>
          </a:p>
          <a:p>
            <a:pPr defTabSz="457200">
              <a:defRPr sz="1200">
                <a:solidFill>
                  <a:schemeClr val="accent2"/>
                </a:solidFill>
                <a:latin typeface="Courier"/>
                <a:ea typeface="Courier"/>
                <a:cs typeface="Courier"/>
                <a:sym typeface="Courier"/>
              </a:defRPr>
            </a:pPr>
            <a:r>
              <a:t>age                415</a:t>
            </a:r>
          </a:p>
          <a:p>
            <a:pPr defTabSz="457200">
              <a:defRPr sz="1200">
                <a:solidFill>
                  <a:schemeClr val="accent2"/>
                </a:solidFill>
                <a:latin typeface="Courier"/>
                <a:ea typeface="Courier"/>
                <a:cs typeface="Courier"/>
                <a:sym typeface="Courier"/>
              </a:defRPr>
            </a:pPr>
            <a:r>
              <a:t>education           87</a:t>
            </a:r>
          </a:p>
          <a:p>
            <a:pPr defTabSz="457200">
              <a:defRPr sz="1200">
                <a:solidFill>
                  <a:schemeClr val="accent2"/>
                </a:solidFill>
                <a:latin typeface="Courier"/>
                <a:ea typeface="Courier"/>
                <a:cs typeface="Courier"/>
                <a:sym typeface="Courier"/>
              </a:defRPr>
            </a:pPr>
            <a:r>
              <a:t>sex                  0</a:t>
            </a:r>
          </a:p>
          <a:p>
            <a:pPr defTabSz="457200">
              <a:defRPr sz="1200">
                <a:solidFill>
                  <a:schemeClr val="accent2"/>
                </a:solidFill>
                <a:latin typeface="Courier"/>
                <a:ea typeface="Courier"/>
                <a:cs typeface="Courier"/>
                <a:sym typeface="Courier"/>
              </a:defRPr>
            </a:pPr>
            <a:r>
              <a:t>is_smoking           0</a:t>
            </a:r>
          </a:p>
          <a:p>
            <a:pPr defTabSz="457200">
              <a:defRPr sz="1200">
                <a:solidFill>
                  <a:schemeClr val="accent2"/>
                </a:solidFill>
                <a:latin typeface="Courier"/>
                <a:ea typeface="Courier"/>
                <a:cs typeface="Courier"/>
                <a:sym typeface="Courier"/>
              </a:defRPr>
            </a:pPr>
            <a:r>
              <a:t>cigsPerDay         433</a:t>
            </a:r>
          </a:p>
          <a:p>
            <a:pPr defTabSz="457200">
              <a:defRPr sz="1200">
                <a:solidFill>
                  <a:schemeClr val="accent2"/>
                </a:solidFill>
                <a:latin typeface="Courier"/>
                <a:ea typeface="Courier"/>
                <a:cs typeface="Courier"/>
                <a:sym typeface="Courier"/>
              </a:defRPr>
            </a:pPr>
            <a:r>
              <a:t>BPMeds              44</a:t>
            </a:r>
          </a:p>
          <a:p>
            <a:pPr defTabSz="457200">
              <a:defRPr sz="1200">
                <a:solidFill>
                  <a:schemeClr val="accent2"/>
                </a:solidFill>
                <a:latin typeface="Courier"/>
                <a:ea typeface="Courier"/>
                <a:cs typeface="Courier"/>
                <a:sym typeface="Courier"/>
              </a:defRPr>
            </a:pPr>
            <a:r>
              <a:t>prevalentStroke      0</a:t>
            </a:r>
          </a:p>
          <a:p>
            <a:pPr defTabSz="457200">
              <a:defRPr sz="1200">
                <a:solidFill>
                  <a:schemeClr val="accent2"/>
                </a:solidFill>
                <a:latin typeface="Courier"/>
                <a:ea typeface="Courier"/>
                <a:cs typeface="Courier"/>
                <a:sym typeface="Courier"/>
              </a:defRPr>
            </a:pPr>
            <a:r>
              <a:t>prevalentHyp         0</a:t>
            </a:r>
          </a:p>
          <a:p>
            <a:pPr defTabSz="457200">
              <a:defRPr sz="1200">
                <a:solidFill>
                  <a:schemeClr val="accent2"/>
                </a:solidFill>
                <a:latin typeface="Courier"/>
                <a:ea typeface="Courier"/>
                <a:cs typeface="Courier"/>
                <a:sym typeface="Courier"/>
              </a:defRPr>
            </a:pPr>
            <a:r>
              <a:t>diabetes             0</a:t>
            </a:r>
          </a:p>
          <a:p>
            <a:pPr defTabSz="457200">
              <a:defRPr sz="1200">
                <a:solidFill>
                  <a:schemeClr val="accent2"/>
                </a:solidFill>
                <a:latin typeface="Courier"/>
                <a:ea typeface="Courier"/>
                <a:cs typeface="Courier"/>
                <a:sym typeface="Courier"/>
              </a:defRPr>
            </a:pPr>
            <a:r>
              <a:t>totChol            448</a:t>
            </a:r>
          </a:p>
          <a:p>
            <a:pPr defTabSz="457200">
              <a:defRPr sz="1200">
                <a:solidFill>
                  <a:schemeClr val="accent2"/>
                </a:solidFill>
                <a:latin typeface="Courier"/>
                <a:ea typeface="Courier"/>
                <a:cs typeface="Courier"/>
                <a:sym typeface="Courier"/>
              </a:defRPr>
            </a:pPr>
            <a:r>
              <a:t>sysBP              415</a:t>
            </a:r>
          </a:p>
          <a:p>
            <a:pPr defTabSz="457200">
              <a:defRPr sz="1200">
                <a:solidFill>
                  <a:schemeClr val="accent2"/>
                </a:solidFill>
                <a:latin typeface="Courier"/>
                <a:ea typeface="Courier"/>
                <a:cs typeface="Courier"/>
                <a:sym typeface="Courier"/>
              </a:defRPr>
            </a:pPr>
            <a:r>
              <a:t>diaBP              415</a:t>
            </a:r>
          </a:p>
          <a:p>
            <a:pPr defTabSz="457200">
              <a:defRPr sz="1200">
                <a:solidFill>
                  <a:schemeClr val="accent2"/>
                </a:solidFill>
                <a:latin typeface="Courier"/>
                <a:ea typeface="Courier"/>
                <a:cs typeface="Courier"/>
                <a:sym typeface="Courier"/>
              </a:defRPr>
            </a:pPr>
            <a:r>
              <a:t>BMI                426</a:t>
            </a:r>
          </a:p>
          <a:p>
            <a:pPr defTabSz="457200">
              <a:defRPr sz="1200">
                <a:solidFill>
                  <a:schemeClr val="accent2"/>
                </a:solidFill>
                <a:latin typeface="Courier"/>
                <a:ea typeface="Courier"/>
                <a:cs typeface="Courier"/>
                <a:sym typeface="Courier"/>
              </a:defRPr>
            </a:pPr>
            <a:r>
              <a:t>heartRate          416</a:t>
            </a:r>
          </a:p>
          <a:p>
            <a:pPr defTabSz="457200">
              <a:defRPr sz="1200">
                <a:solidFill>
                  <a:schemeClr val="accent2"/>
                </a:solidFill>
                <a:latin typeface="Courier"/>
                <a:ea typeface="Courier"/>
                <a:cs typeface="Courier"/>
                <a:sym typeface="Courier"/>
              </a:defRPr>
            </a:pPr>
            <a:r>
              <a:t>glucose            693</a:t>
            </a:r>
          </a:p>
          <a:p>
            <a:pPr defTabSz="457200">
              <a:defRPr sz="1200">
                <a:solidFill>
                  <a:schemeClr val="accent2"/>
                </a:solidFill>
                <a:latin typeface="Courier"/>
                <a:ea typeface="Courier"/>
                <a:cs typeface="Courier"/>
                <a:sym typeface="Courier"/>
              </a:defRPr>
            </a:pPr>
            <a:r>
              <a:t>TenYearCHD           0</a:t>
            </a:r>
          </a:p>
          <a:p>
            <a:pPr defTabSz="457200">
              <a:defRPr sz="1200">
                <a:solidFill>
                  <a:schemeClr val="accent2"/>
                </a:solidFill>
                <a:latin typeface="Courier"/>
                <a:ea typeface="Courier"/>
                <a:cs typeface="Courier"/>
                <a:sym typeface="Courier"/>
              </a:defRPr>
            </a:pPr>
            <a:r>
              <a:t>sex_F                0</a:t>
            </a:r>
          </a:p>
          <a:p>
            <a:pPr defTabSz="457200">
              <a:defRPr sz="1200">
                <a:solidFill>
                  <a:schemeClr val="accent2"/>
                </a:solidFill>
                <a:latin typeface="Courier"/>
                <a:ea typeface="Courier"/>
                <a:cs typeface="Courier"/>
                <a:sym typeface="Courier"/>
              </a:defRPr>
            </a:pPr>
            <a:r>
              <a:t>sex_M                0</a:t>
            </a:r>
          </a:p>
          <a:p>
            <a:pPr defTabSz="457200">
              <a:defRPr sz="1200">
                <a:solidFill>
                  <a:schemeClr val="accent2"/>
                </a:solidFill>
                <a:latin typeface="Courier"/>
                <a:ea typeface="Courier"/>
                <a:cs typeface="Courier"/>
                <a:sym typeface="Courier"/>
              </a:defRPr>
            </a:pPr>
            <a:r>
              <a:t>is_smoking_NO        0</a:t>
            </a:r>
          </a:p>
          <a:p>
            <a:pPr defTabSz="457200">
              <a:defRPr sz="1200">
                <a:solidFill>
                  <a:schemeClr val="accent2"/>
                </a:solidFill>
                <a:latin typeface="Courier"/>
                <a:ea typeface="Courier"/>
                <a:cs typeface="Courier"/>
                <a:sym typeface="Courier"/>
              </a:defRPr>
            </a:pPr>
            <a:r>
              <a:t>is_smoking_YES       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Data Cleaning"/>
          <p:cNvSpPr txBox="1"/>
          <p:nvPr>
            <p:ph type="title"/>
          </p:nvPr>
        </p:nvSpPr>
        <p:spPr>
          <a:prstGeom prst="rect">
            <a:avLst/>
          </a:prstGeom>
        </p:spPr>
        <p:txBody>
          <a:bodyPr/>
          <a:lstStyle>
            <a:lvl1pPr defTabSz="877823">
              <a:defRPr b="1" sz="2688"/>
            </a:lvl1pPr>
          </a:lstStyle>
          <a:p>
            <a:pPr/>
            <a:r>
              <a:t>Data Cleaning</a:t>
            </a:r>
          </a:p>
        </p:txBody>
      </p:sp>
      <p:sp>
        <p:nvSpPr>
          <p:cNvPr id="130" name="id                 0…"/>
          <p:cNvSpPr txBox="1"/>
          <p:nvPr>
            <p:ph type="body" sz="half" idx="1"/>
          </p:nvPr>
        </p:nvSpPr>
        <p:spPr>
          <a:prstGeom prst="rect">
            <a:avLst/>
          </a:prstGeom>
        </p:spPr>
        <p:txBody>
          <a:bodyPr/>
          <a:lstStyle/>
          <a:p>
            <a:pPr marL="0" indent="0" defTabSz="329184">
              <a:lnSpc>
                <a:spcPct val="100000"/>
              </a:lnSpc>
              <a:buClrTx/>
              <a:buSzTx/>
              <a:buFontTx/>
              <a:buNone/>
              <a:defRPr sz="1008">
                <a:solidFill>
                  <a:schemeClr val="accent2"/>
                </a:solidFill>
                <a:latin typeface="Courier"/>
                <a:ea typeface="Courier"/>
                <a:cs typeface="Courier"/>
                <a:sym typeface="Courier"/>
              </a:defRPr>
            </a:pPr>
            <a:r>
              <a:t>id                 0</a:t>
            </a:r>
          </a:p>
          <a:p>
            <a:pPr marL="0" indent="0" defTabSz="329184">
              <a:lnSpc>
                <a:spcPct val="100000"/>
              </a:lnSpc>
              <a:buClrTx/>
              <a:buSzTx/>
              <a:buFontTx/>
              <a:buNone/>
              <a:defRPr sz="1008">
                <a:solidFill>
                  <a:schemeClr val="accent2"/>
                </a:solidFill>
                <a:latin typeface="Courier"/>
                <a:ea typeface="Courier"/>
                <a:cs typeface="Courier"/>
                <a:sym typeface="Courier"/>
              </a:defRPr>
            </a:pPr>
            <a:r>
              <a:t>age                0</a:t>
            </a:r>
          </a:p>
          <a:p>
            <a:pPr marL="0" indent="0" defTabSz="329184">
              <a:lnSpc>
                <a:spcPct val="100000"/>
              </a:lnSpc>
              <a:buClrTx/>
              <a:buSzTx/>
              <a:buFontTx/>
              <a:buNone/>
              <a:defRPr sz="1008">
                <a:solidFill>
                  <a:schemeClr val="accent2"/>
                </a:solidFill>
                <a:latin typeface="Courier"/>
                <a:ea typeface="Courier"/>
                <a:cs typeface="Courier"/>
                <a:sym typeface="Courier"/>
              </a:defRPr>
            </a:pPr>
            <a:r>
              <a:t>education          0</a:t>
            </a:r>
          </a:p>
          <a:p>
            <a:pPr marL="0" indent="0" defTabSz="329184">
              <a:lnSpc>
                <a:spcPct val="100000"/>
              </a:lnSpc>
              <a:buClrTx/>
              <a:buSzTx/>
              <a:buFontTx/>
              <a:buNone/>
              <a:defRPr sz="1008">
                <a:solidFill>
                  <a:schemeClr val="accent2"/>
                </a:solidFill>
                <a:latin typeface="Courier"/>
                <a:ea typeface="Courier"/>
                <a:cs typeface="Courier"/>
                <a:sym typeface="Courier"/>
              </a:defRPr>
            </a:pPr>
            <a:r>
              <a:t>sex                0</a:t>
            </a:r>
          </a:p>
          <a:p>
            <a:pPr marL="0" indent="0" defTabSz="329184">
              <a:lnSpc>
                <a:spcPct val="100000"/>
              </a:lnSpc>
              <a:buClrTx/>
              <a:buSzTx/>
              <a:buFontTx/>
              <a:buNone/>
              <a:defRPr sz="1008">
                <a:solidFill>
                  <a:schemeClr val="accent2"/>
                </a:solidFill>
                <a:latin typeface="Courier"/>
                <a:ea typeface="Courier"/>
                <a:cs typeface="Courier"/>
                <a:sym typeface="Courier"/>
              </a:defRPr>
            </a:pPr>
            <a:r>
              <a:t>is_smoking         0</a:t>
            </a:r>
          </a:p>
          <a:p>
            <a:pPr marL="0" indent="0" defTabSz="329184">
              <a:lnSpc>
                <a:spcPct val="100000"/>
              </a:lnSpc>
              <a:buClrTx/>
              <a:buSzTx/>
              <a:buFontTx/>
              <a:buNone/>
              <a:defRPr sz="1008">
                <a:solidFill>
                  <a:schemeClr val="accent2"/>
                </a:solidFill>
                <a:latin typeface="Courier"/>
                <a:ea typeface="Courier"/>
                <a:cs typeface="Courier"/>
                <a:sym typeface="Courier"/>
              </a:defRPr>
            </a:pPr>
            <a:r>
              <a:t>cigsPerDay         0</a:t>
            </a:r>
          </a:p>
          <a:p>
            <a:pPr marL="0" indent="0" defTabSz="329184">
              <a:lnSpc>
                <a:spcPct val="100000"/>
              </a:lnSpc>
              <a:buClrTx/>
              <a:buSzTx/>
              <a:buFontTx/>
              <a:buNone/>
              <a:defRPr sz="1008">
                <a:solidFill>
                  <a:schemeClr val="accent2"/>
                </a:solidFill>
                <a:latin typeface="Courier"/>
                <a:ea typeface="Courier"/>
                <a:cs typeface="Courier"/>
                <a:sym typeface="Courier"/>
              </a:defRPr>
            </a:pPr>
            <a:r>
              <a:t>BPMeds             0</a:t>
            </a:r>
          </a:p>
          <a:p>
            <a:pPr marL="0" indent="0" defTabSz="329184">
              <a:lnSpc>
                <a:spcPct val="100000"/>
              </a:lnSpc>
              <a:buClrTx/>
              <a:buSzTx/>
              <a:buFontTx/>
              <a:buNone/>
              <a:defRPr sz="1008">
                <a:solidFill>
                  <a:schemeClr val="accent2"/>
                </a:solidFill>
                <a:latin typeface="Courier"/>
                <a:ea typeface="Courier"/>
                <a:cs typeface="Courier"/>
                <a:sym typeface="Courier"/>
              </a:defRPr>
            </a:pPr>
            <a:r>
              <a:t>prevalentStroke    0</a:t>
            </a:r>
          </a:p>
          <a:p>
            <a:pPr marL="0" indent="0" defTabSz="329184">
              <a:lnSpc>
                <a:spcPct val="100000"/>
              </a:lnSpc>
              <a:buClrTx/>
              <a:buSzTx/>
              <a:buFontTx/>
              <a:buNone/>
              <a:defRPr sz="1008">
                <a:solidFill>
                  <a:schemeClr val="accent2"/>
                </a:solidFill>
                <a:latin typeface="Courier"/>
                <a:ea typeface="Courier"/>
                <a:cs typeface="Courier"/>
                <a:sym typeface="Courier"/>
              </a:defRPr>
            </a:pPr>
            <a:r>
              <a:t>prevalentHyp       0</a:t>
            </a:r>
          </a:p>
          <a:p>
            <a:pPr marL="0" indent="0" defTabSz="329184">
              <a:lnSpc>
                <a:spcPct val="100000"/>
              </a:lnSpc>
              <a:buClrTx/>
              <a:buSzTx/>
              <a:buFontTx/>
              <a:buNone/>
              <a:defRPr sz="1008">
                <a:solidFill>
                  <a:schemeClr val="accent2"/>
                </a:solidFill>
                <a:latin typeface="Courier"/>
                <a:ea typeface="Courier"/>
                <a:cs typeface="Courier"/>
                <a:sym typeface="Courier"/>
              </a:defRPr>
            </a:pPr>
            <a:r>
              <a:t>diabetes           0</a:t>
            </a:r>
          </a:p>
          <a:p>
            <a:pPr marL="0" indent="0" defTabSz="329184">
              <a:lnSpc>
                <a:spcPct val="100000"/>
              </a:lnSpc>
              <a:buClrTx/>
              <a:buSzTx/>
              <a:buFontTx/>
              <a:buNone/>
              <a:defRPr sz="1008">
                <a:solidFill>
                  <a:schemeClr val="accent2"/>
                </a:solidFill>
                <a:latin typeface="Courier"/>
                <a:ea typeface="Courier"/>
                <a:cs typeface="Courier"/>
                <a:sym typeface="Courier"/>
              </a:defRPr>
            </a:pPr>
            <a:r>
              <a:t>totChol            0</a:t>
            </a:r>
          </a:p>
          <a:p>
            <a:pPr marL="0" indent="0" defTabSz="329184">
              <a:lnSpc>
                <a:spcPct val="100000"/>
              </a:lnSpc>
              <a:buClrTx/>
              <a:buSzTx/>
              <a:buFontTx/>
              <a:buNone/>
              <a:defRPr sz="1008">
                <a:solidFill>
                  <a:schemeClr val="accent2"/>
                </a:solidFill>
                <a:latin typeface="Courier"/>
                <a:ea typeface="Courier"/>
                <a:cs typeface="Courier"/>
                <a:sym typeface="Courier"/>
              </a:defRPr>
            </a:pPr>
            <a:r>
              <a:t>sysBP              0</a:t>
            </a:r>
          </a:p>
          <a:p>
            <a:pPr marL="0" indent="0" defTabSz="329184">
              <a:lnSpc>
                <a:spcPct val="100000"/>
              </a:lnSpc>
              <a:buClrTx/>
              <a:buSzTx/>
              <a:buFontTx/>
              <a:buNone/>
              <a:defRPr sz="1008">
                <a:solidFill>
                  <a:schemeClr val="accent2"/>
                </a:solidFill>
                <a:latin typeface="Courier"/>
                <a:ea typeface="Courier"/>
                <a:cs typeface="Courier"/>
                <a:sym typeface="Courier"/>
              </a:defRPr>
            </a:pPr>
            <a:r>
              <a:t>diaBP              0</a:t>
            </a:r>
          </a:p>
          <a:p>
            <a:pPr marL="0" indent="0" defTabSz="329184">
              <a:lnSpc>
                <a:spcPct val="100000"/>
              </a:lnSpc>
              <a:buClrTx/>
              <a:buSzTx/>
              <a:buFontTx/>
              <a:buNone/>
              <a:defRPr sz="1008">
                <a:solidFill>
                  <a:schemeClr val="accent2"/>
                </a:solidFill>
                <a:latin typeface="Courier"/>
                <a:ea typeface="Courier"/>
                <a:cs typeface="Courier"/>
                <a:sym typeface="Courier"/>
              </a:defRPr>
            </a:pPr>
            <a:r>
              <a:t>BMI                0</a:t>
            </a:r>
          </a:p>
          <a:p>
            <a:pPr marL="0" indent="0" defTabSz="329184">
              <a:lnSpc>
                <a:spcPct val="100000"/>
              </a:lnSpc>
              <a:buClrTx/>
              <a:buSzTx/>
              <a:buFontTx/>
              <a:buNone/>
              <a:defRPr sz="1008">
                <a:solidFill>
                  <a:schemeClr val="accent2"/>
                </a:solidFill>
                <a:latin typeface="Courier"/>
                <a:ea typeface="Courier"/>
                <a:cs typeface="Courier"/>
                <a:sym typeface="Courier"/>
              </a:defRPr>
            </a:pPr>
            <a:r>
              <a:t>heartRate          0</a:t>
            </a:r>
          </a:p>
          <a:p>
            <a:pPr marL="0" indent="0" defTabSz="329184">
              <a:lnSpc>
                <a:spcPct val="100000"/>
              </a:lnSpc>
              <a:buClrTx/>
              <a:buSzTx/>
              <a:buFontTx/>
              <a:buNone/>
              <a:defRPr sz="1008">
                <a:solidFill>
                  <a:schemeClr val="accent2"/>
                </a:solidFill>
                <a:latin typeface="Courier"/>
                <a:ea typeface="Courier"/>
                <a:cs typeface="Courier"/>
                <a:sym typeface="Courier"/>
              </a:defRPr>
            </a:pPr>
            <a:r>
              <a:t>glucose            0</a:t>
            </a:r>
          </a:p>
          <a:p>
            <a:pPr marL="0" indent="0" defTabSz="329184">
              <a:lnSpc>
                <a:spcPct val="100000"/>
              </a:lnSpc>
              <a:buClrTx/>
              <a:buSzTx/>
              <a:buFontTx/>
              <a:buNone/>
              <a:defRPr sz="1008">
                <a:solidFill>
                  <a:schemeClr val="accent2"/>
                </a:solidFill>
                <a:latin typeface="Courier"/>
                <a:ea typeface="Courier"/>
                <a:cs typeface="Courier"/>
                <a:sym typeface="Courier"/>
              </a:defRPr>
            </a:pPr>
            <a:r>
              <a:t>TenYearCHD         0</a:t>
            </a:r>
          </a:p>
          <a:p>
            <a:pPr marL="0" indent="0" defTabSz="329184">
              <a:lnSpc>
                <a:spcPct val="100000"/>
              </a:lnSpc>
              <a:buClrTx/>
              <a:buSzTx/>
              <a:buFontTx/>
              <a:buNone/>
              <a:defRPr sz="1008">
                <a:solidFill>
                  <a:schemeClr val="accent2"/>
                </a:solidFill>
                <a:latin typeface="Courier"/>
                <a:ea typeface="Courier"/>
                <a:cs typeface="Courier"/>
                <a:sym typeface="Courier"/>
              </a:defRPr>
            </a:pPr>
            <a:r>
              <a:t>sex_F              0</a:t>
            </a:r>
          </a:p>
          <a:p>
            <a:pPr marL="0" indent="0" defTabSz="329184">
              <a:lnSpc>
                <a:spcPct val="100000"/>
              </a:lnSpc>
              <a:buClrTx/>
              <a:buSzTx/>
              <a:buFontTx/>
              <a:buNone/>
              <a:defRPr sz="1008">
                <a:solidFill>
                  <a:schemeClr val="accent2"/>
                </a:solidFill>
                <a:latin typeface="Courier"/>
                <a:ea typeface="Courier"/>
                <a:cs typeface="Courier"/>
                <a:sym typeface="Courier"/>
              </a:defRPr>
            </a:pPr>
            <a:r>
              <a:t>sex_M              0</a:t>
            </a:r>
          </a:p>
          <a:p>
            <a:pPr marL="0" indent="0" defTabSz="329184">
              <a:lnSpc>
                <a:spcPct val="100000"/>
              </a:lnSpc>
              <a:buClrTx/>
              <a:buSzTx/>
              <a:buFontTx/>
              <a:buNone/>
              <a:defRPr sz="1008">
                <a:solidFill>
                  <a:schemeClr val="accent2"/>
                </a:solidFill>
                <a:latin typeface="Courier"/>
                <a:ea typeface="Courier"/>
                <a:cs typeface="Courier"/>
                <a:sym typeface="Courier"/>
              </a:defRPr>
            </a:pPr>
            <a:r>
              <a:t>is_smoking_NO      0</a:t>
            </a:r>
          </a:p>
          <a:p>
            <a:pPr marL="0" indent="0" defTabSz="329184">
              <a:lnSpc>
                <a:spcPct val="100000"/>
              </a:lnSpc>
              <a:buClrTx/>
              <a:buSzTx/>
              <a:buFontTx/>
              <a:buNone/>
              <a:defRPr sz="1008">
                <a:solidFill>
                  <a:schemeClr val="accent2"/>
                </a:solidFill>
                <a:latin typeface="Courier"/>
                <a:ea typeface="Courier"/>
                <a:cs typeface="Courier"/>
                <a:sym typeface="Courier"/>
              </a:defRPr>
            </a:pPr>
            <a:r>
              <a:t>is_smoking_YES     0</a:t>
            </a:r>
          </a:p>
        </p:txBody>
      </p:sp>
      <p:sp>
        <p:nvSpPr>
          <p:cNvPr id="131" name="Google Shape;24;p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140368" indent="-140368">
              <a:lnSpc>
                <a:spcPct val="150000"/>
              </a:lnSpc>
              <a:buClrTx/>
              <a:buSzPct val="100000"/>
              <a:buFontTx/>
              <a:buChar char="•"/>
              <a:defRPr sz="1400">
                <a:solidFill>
                  <a:schemeClr val="accent2">
                    <a:lumOff val="-2588"/>
                  </a:schemeClr>
                </a:solidFill>
              </a:defRPr>
            </a:pPr>
            <a:r>
              <a:t>Missing values can be either replaced or that respective column is dropped.</a:t>
            </a:r>
          </a:p>
          <a:p>
            <a:pPr marL="140368" indent="-140368">
              <a:lnSpc>
                <a:spcPct val="150000"/>
              </a:lnSpc>
              <a:buClrTx/>
              <a:buSzPct val="100000"/>
              <a:buFontTx/>
              <a:buChar char="•"/>
              <a:defRPr sz="1400">
                <a:solidFill>
                  <a:schemeClr val="accent2">
                    <a:lumOff val="-2588"/>
                  </a:schemeClr>
                </a:solidFill>
              </a:defRPr>
            </a:pPr>
            <a:r>
              <a:t>Dropping of column only takes place when null values are more than 50%.</a:t>
            </a:r>
          </a:p>
          <a:p>
            <a:pPr marL="140368" indent="-140368">
              <a:lnSpc>
                <a:spcPct val="150000"/>
              </a:lnSpc>
              <a:buClrTx/>
              <a:buSzPct val="100000"/>
              <a:buFontTx/>
              <a:buChar char="•"/>
              <a:defRPr sz="1400">
                <a:solidFill>
                  <a:schemeClr val="accent2">
                    <a:lumOff val="-2588"/>
                  </a:schemeClr>
                </a:solidFill>
              </a:defRPr>
            </a:pPr>
            <a:r>
              <a:t>Null values can be replaced with mean, median and mode.</a:t>
            </a:r>
          </a:p>
          <a:p>
            <a:pPr marL="140368" indent="-140368">
              <a:lnSpc>
                <a:spcPct val="150000"/>
              </a:lnSpc>
              <a:buClrTx/>
              <a:buSzPct val="100000"/>
              <a:buFontTx/>
              <a:buChar char="•"/>
              <a:defRPr sz="1400">
                <a:solidFill>
                  <a:schemeClr val="accent2">
                    <a:lumOff val="-2588"/>
                  </a:schemeClr>
                </a:solidFill>
              </a:defRPr>
            </a:pPr>
            <a:r>
              <a:t>Algorithms like KNN are sometimes used to fill null values.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Exploratory Data Analysis"/>
          <p:cNvSpPr txBox="1"/>
          <p:nvPr>
            <p:ph type="ctrTitle"/>
          </p:nvPr>
        </p:nvSpPr>
        <p:spPr>
          <a:prstGeom prst="rect">
            <a:avLst/>
          </a:prstGeom>
        </p:spPr>
        <p:txBody>
          <a:bodyPr/>
          <a:lstStyle>
            <a:lvl1pPr>
              <a:defRPr b="1" sz="3800"/>
            </a:lvl1pPr>
          </a:lstStyle>
          <a:p>
            <a:pPr/>
            <a:r>
              <a:t>Exploratory Data Analysis</a:t>
            </a:r>
          </a:p>
        </p:txBody>
      </p:sp>
      <p:sp>
        <p:nvSpPr>
          <p:cNvPr id="134" name="Double-click to edit"/>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orrelation"/>
          <p:cNvSpPr txBox="1"/>
          <p:nvPr>
            <p:ph type="title"/>
          </p:nvPr>
        </p:nvSpPr>
        <p:spPr>
          <a:prstGeom prst="rect">
            <a:avLst/>
          </a:prstGeom>
        </p:spPr>
        <p:txBody>
          <a:bodyPr/>
          <a:lstStyle>
            <a:lvl1pPr defTabSz="877823">
              <a:defRPr b="1" sz="2688"/>
            </a:lvl1pPr>
          </a:lstStyle>
          <a:p>
            <a:pPr/>
            <a:r>
              <a:t>Correlation</a:t>
            </a:r>
          </a:p>
        </p:txBody>
      </p:sp>
      <p:pic>
        <p:nvPicPr>
          <p:cNvPr id="137" name="download.png" descr="download.png"/>
          <p:cNvPicPr>
            <a:picLocks noChangeAspect="1"/>
          </p:cNvPicPr>
          <p:nvPr/>
        </p:nvPicPr>
        <p:blipFill>
          <a:blip r:embed="rId2">
            <a:extLst/>
          </a:blip>
          <a:stretch>
            <a:fillRect/>
          </a:stretch>
        </p:blipFill>
        <p:spPr>
          <a:xfrm>
            <a:off x="2339122" y="1130456"/>
            <a:ext cx="4465756" cy="390753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igarette count of people suffering from Heart Disease."/>
          <p:cNvSpPr txBox="1"/>
          <p:nvPr>
            <p:ph type="title"/>
          </p:nvPr>
        </p:nvSpPr>
        <p:spPr>
          <a:prstGeom prst="rect">
            <a:avLst/>
          </a:prstGeom>
        </p:spPr>
        <p:txBody>
          <a:bodyPr/>
          <a:lstStyle>
            <a:lvl1pPr defTabSz="813816">
              <a:defRPr b="1" sz="2492"/>
            </a:lvl1pPr>
          </a:lstStyle>
          <a:p>
            <a:pPr/>
            <a:r>
              <a:t>Cigarette count of people suffering from Heart Disease.</a:t>
            </a:r>
          </a:p>
        </p:txBody>
      </p:sp>
      <p:pic>
        <p:nvPicPr>
          <p:cNvPr id="140" name="download (1).png" descr="download (1).png"/>
          <p:cNvPicPr>
            <a:picLocks noChangeAspect="1"/>
          </p:cNvPicPr>
          <p:nvPr/>
        </p:nvPicPr>
        <p:blipFill>
          <a:blip r:embed="rId2">
            <a:extLst/>
          </a:blip>
          <a:stretch>
            <a:fillRect/>
          </a:stretch>
        </p:blipFill>
        <p:spPr>
          <a:xfrm>
            <a:off x="581927" y="1183655"/>
            <a:ext cx="3623865" cy="369413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iabetic vs Non-Diabetic"/>
          <p:cNvSpPr txBox="1"/>
          <p:nvPr>
            <p:ph type="title"/>
          </p:nvPr>
        </p:nvSpPr>
        <p:spPr>
          <a:prstGeom prst="rect">
            <a:avLst/>
          </a:prstGeom>
        </p:spPr>
        <p:txBody>
          <a:bodyPr/>
          <a:lstStyle>
            <a:lvl1pPr defTabSz="877823">
              <a:defRPr b="1" sz="2688"/>
            </a:lvl1pPr>
          </a:lstStyle>
          <a:p>
            <a:pPr/>
            <a:r>
              <a:t>Diabetic vs Non-Diabetic</a:t>
            </a:r>
          </a:p>
        </p:txBody>
      </p:sp>
      <p:sp>
        <p:nvSpPr>
          <p:cNvPr id="143" name="Those who are suffering from heart disease include more non-diabetic people."/>
          <p:cNvSpPr txBox="1"/>
          <p:nvPr>
            <p:ph type="body" sz="half" idx="1"/>
          </p:nvPr>
        </p:nvSpPr>
        <p:spPr>
          <a:xfrm>
            <a:off x="5895547" y="1152475"/>
            <a:ext cx="2936754" cy="3416400"/>
          </a:xfrm>
          <a:prstGeom prst="rect">
            <a:avLst/>
          </a:prstGeom>
        </p:spPr>
        <p:txBody>
          <a:bodyPr/>
          <a:lstStyle>
            <a:lvl1pPr marL="140368" indent="-140368">
              <a:lnSpc>
                <a:spcPct val="150000"/>
              </a:lnSpc>
              <a:buClrTx/>
              <a:buSzPct val="100000"/>
              <a:buFontTx/>
              <a:buChar char="•"/>
              <a:defRPr sz="1400">
                <a:solidFill>
                  <a:schemeClr val="accent2">
                    <a:lumOff val="-2588"/>
                  </a:schemeClr>
                </a:solidFill>
              </a:defRPr>
            </a:lvl1pPr>
          </a:lstStyle>
          <a:p>
            <a:pPr/>
            <a:r>
              <a:t>Those who are suffering from heart disease include more non-diabetic people.</a:t>
            </a:r>
          </a:p>
        </p:txBody>
      </p:sp>
      <p:pic>
        <p:nvPicPr>
          <p:cNvPr id="144" name="download (2).png" descr="download (2).png"/>
          <p:cNvPicPr>
            <a:picLocks noChangeAspect="1"/>
          </p:cNvPicPr>
          <p:nvPr/>
        </p:nvPicPr>
        <p:blipFill>
          <a:blip r:embed="rId2">
            <a:extLst/>
          </a:blip>
          <a:stretch>
            <a:fillRect/>
          </a:stretch>
        </p:blipFill>
        <p:spPr>
          <a:xfrm>
            <a:off x="298450" y="1212605"/>
            <a:ext cx="5194300" cy="35306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CC0000"/>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4F5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4F5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