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1" r:id="rId6"/>
    <p:sldId id="262" r:id="rId7"/>
    <p:sldId id="263" r:id="rId8"/>
    <p:sldId id="273" r:id="rId9"/>
    <p:sldId id="287" r:id="rId10"/>
    <p:sldId id="266" r:id="rId11"/>
    <p:sldId id="264" r:id="rId12"/>
    <p:sldId id="286" r:id="rId13"/>
    <p:sldId id="285" r:id="rId14"/>
    <p:sldId id="267" r:id="rId15"/>
    <p:sldId id="282" r:id="rId16"/>
    <p:sldId id="268" r:id="rId17"/>
    <p:sldId id="283" r:id="rId18"/>
    <p:sldId id="269" r:id="rId19"/>
    <p:sldId id="284" r:id="rId20"/>
    <p:sldId id="270" r:id="rId21"/>
    <p:sldId id="271" r:id="rId22"/>
    <p:sldId id="272" r:id="rId23"/>
  </p:sldIdLst>
  <p:sldSz cx="18288000" cy="10287000"/>
  <p:notesSz cx="6858000" cy="9144000"/>
  <p:embeddedFontLst>
    <p:embeddedFont>
      <p:font typeface="Montserrat Classic Bold" charset="0"/>
      <p:bold r:id="rId24"/>
    </p:embeddedFont>
    <p:embeddedFont>
      <p:font typeface="Calibri" pitchFamily="34" charset="0"/>
      <p:regular r:id="rId25"/>
      <p:bold r:id="rId26"/>
      <p:italic r:id="rId27"/>
      <p:boldItalic r:id="rId28"/>
    </p:embeddedFont>
    <p:embeddedFont>
      <p:font typeface="Open Sans Light" charset="0"/>
      <p:regular r:id="rId29"/>
      <p:italic r:id="rId30"/>
    </p:embeddedFont>
    <p:embeddedFont>
      <p:font typeface="Open Sans Bold" charset="0"/>
      <p:bold r:id="rId31"/>
    </p:embeddedFont>
    <p:embeddedFont>
      <p:font typeface="Malgun Gothic" pitchFamily="34" charset="-127"/>
      <p:regular r:id="rId32"/>
      <p:bold r:id="rId33"/>
    </p:embeddedFont>
    <p:embeddedFont>
      <p:font typeface="Oswald" charset="0"/>
      <p:regular r:id="rId34"/>
      <p:bold r:id="rId35"/>
    </p:embeddedFont>
    <p:embeddedFont>
      <p:font typeface="Arial Rounded MT Bold" charset="0"/>
      <p:regular r:id="rId36"/>
    </p:embeddedFont>
    <p:embeddedFont>
      <p:font typeface="MS Gothic" pitchFamily="49" charset="-128"/>
      <p:regular r:id="rId37"/>
    </p:embeddedFont>
    <p:embeddedFont>
      <p:font typeface="Open Sans Extra Bold" charset="0"/>
      <p:bold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515" autoAdjust="0"/>
    <p:restoredTop sz="94622" autoAdjust="0"/>
  </p:normalViewPr>
  <p:slideViewPr>
    <p:cSldViewPr>
      <p:cViewPr>
        <p:scale>
          <a:sx n="56" d="100"/>
          <a:sy n="56" d="100"/>
        </p:scale>
        <p:origin x="48"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6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17-12-2020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17-12-2020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448803" y="4038704"/>
            <a:ext cx="8115300" cy="2738755"/>
          </a:xfrm>
          <a:prstGeom prst="rect">
            <a:avLst/>
          </a:prstGeom>
        </p:spPr>
        <p:txBody>
          <a:bodyPr lIns="0" tIns="0" rIns="0" bIns="0" rtlCol="0" anchor="t">
            <a:spAutoFit/>
          </a:bodyPr>
          <a:lstStyle/>
          <a:p>
            <a:pPr>
              <a:lnSpc>
                <a:spcPts val="7120"/>
              </a:lnSpc>
            </a:pPr>
            <a:r>
              <a:rPr lang="en-US" sz="6470" dirty="0">
                <a:solidFill>
                  <a:srgbClr val="000000"/>
                </a:solidFill>
                <a:latin typeface="+mj-ea"/>
                <a:cs typeface="+mj-ea"/>
              </a:rPr>
              <a:t>Storm prediction using machine learning</a:t>
            </a:r>
          </a:p>
        </p:txBody>
      </p:sp>
      <p:pic>
        <p:nvPicPr>
          <p:cNvPr id="3" name="Picture 3"/>
          <p:cNvPicPr>
            <a:picLocks noChangeAspect="1"/>
          </p:cNvPicPr>
          <p:nvPr/>
        </p:nvPicPr>
        <p:blipFill>
          <a:blip r:embed="rId2"/>
          <a:srcRect/>
          <a:stretch>
            <a:fillRect/>
          </a:stretch>
        </p:blipFill>
        <p:spPr>
          <a:xfrm>
            <a:off x="10383431" y="1494612"/>
            <a:ext cx="6761467" cy="7763688"/>
          </a:xfrm>
          <a:prstGeom prst="rect">
            <a:avLst/>
          </a:prstGeom>
        </p:spPr>
      </p:pic>
      <p:pic>
        <p:nvPicPr>
          <p:cNvPr id="10" name="Picture 10"/>
          <p:cNvPicPr>
            <a:picLocks noChangeAspect="1"/>
          </p:cNvPicPr>
          <p:nvPr/>
        </p:nvPicPr>
        <p:blipFill>
          <a:blip r:embed="rId3"/>
          <a:srcRect l="1030" t="2714" r="4858" b="1341"/>
          <a:stretch>
            <a:fillRect/>
          </a:stretch>
        </p:blipFill>
        <p:spPr>
          <a:xfrm>
            <a:off x="6514013" y="161952"/>
            <a:ext cx="3578802" cy="3648519"/>
          </a:xfrm>
          <a:prstGeom prst="rect">
            <a:avLst/>
          </a:prstGeom>
        </p:spPr>
      </p:pic>
      <p:grpSp>
        <p:nvGrpSpPr>
          <p:cNvPr id="11" name="Group 11"/>
          <p:cNvGrpSpPr/>
          <p:nvPr/>
        </p:nvGrpSpPr>
        <p:grpSpPr>
          <a:xfrm>
            <a:off x="-165" y="8956933"/>
            <a:ext cx="7661910" cy="1187450"/>
            <a:chOff x="-75353" y="-57150"/>
            <a:chExt cx="10215880" cy="1583267"/>
          </a:xfrm>
        </p:grpSpPr>
        <p:sp>
          <p:nvSpPr>
            <p:cNvPr id="12" name="TextBox 12"/>
            <p:cNvSpPr txBox="1"/>
            <p:nvPr/>
          </p:nvSpPr>
          <p:spPr>
            <a:xfrm>
              <a:off x="0" y="-57150"/>
              <a:ext cx="8959671" cy="714517"/>
            </a:xfrm>
            <a:prstGeom prst="rect">
              <a:avLst/>
            </a:prstGeom>
          </p:spPr>
          <p:txBody>
            <a:bodyPr lIns="0" tIns="0" rIns="0" bIns="0" rtlCol="0" anchor="t">
              <a:spAutoFit/>
            </a:bodyPr>
            <a:lstStyle/>
            <a:p>
              <a:pPr algn="ctr">
                <a:lnSpc>
                  <a:spcPts val="4430"/>
                </a:lnSpc>
              </a:pPr>
              <a:r>
                <a:rPr lang="en-US" sz="3280" spc="492">
                  <a:solidFill>
                    <a:srgbClr val="000000"/>
                  </a:solidFill>
                  <a:latin typeface="Montserrat Classic Bold" panose="00000800000000000000"/>
                </a:rPr>
                <a:t>PROF. QASIM RAFIQ</a:t>
              </a:r>
            </a:p>
          </p:txBody>
        </p:sp>
        <p:sp>
          <p:nvSpPr>
            <p:cNvPr id="13" name="TextBox 13"/>
            <p:cNvSpPr txBox="1"/>
            <p:nvPr/>
          </p:nvSpPr>
          <p:spPr>
            <a:xfrm>
              <a:off x="-75353" y="890270"/>
              <a:ext cx="10215880" cy="635847"/>
            </a:xfrm>
            <a:prstGeom prst="rect">
              <a:avLst/>
            </a:prstGeom>
          </p:spPr>
          <p:txBody>
            <a:bodyPr wrap="square" lIns="0" tIns="0" rIns="0" bIns="0" rtlCol="0" anchor="t">
              <a:spAutoFit/>
            </a:bodyPr>
            <a:lstStyle/>
            <a:p>
              <a:pPr algn="ctr">
                <a:lnSpc>
                  <a:spcPts val="3720"/>
                </a:lnSpc>
              </a:pPr>
              <a:r>
                <a:rPr lang="en-US" sz="2655">
                  <a:solidFill>
                    <a:srgbClr val="000000"/>
                  </a:solidFill>
                  <a:latin typeface="Marta Italics" panose="02000503060000020003"/>
                </a:rPr>
                <a:t> Department of Computer Science &amp; Engineering</a:t>
              </a:r>
            </a:p>
          </p:txBody>
        </p:sp>
      </p:grpSp>
      <p:sp>
        <p:nvSpPr>
          <p:cNvPr id="14" name="TextBox 14"/>
          <p:cNvSpPr txBox="1"/>
          <p:nvPr/>
        </p:nvSpPr>
        <p:spPr>
          <a:xfrm>
            <a:off x="56350" y="8272400"/>
            <a:ext cx="6457663" cy="417195"/>
          </a:xfrm>
          <a:prstGeom prst="rect">
            <a:avLst/>
          </a:prstGeom>
        </p:spPr>
        <p:txBody>
          <a:bodyPr lIns="0" tIns="0" rIns="0" bIns="0" rtlCol="0" anchor="t">
            <a:spAutoFit/>
          </a:bodyPr>
          <a:lstStyle/>
          <a:p>
            <a:pPr algn="ctr">
              <a:lnSpc>
                <a:spcPts val="3255"/>
              </a:lnSpc>
            </a:pPr>
            <a:r>
              <a:rPr lang="en-US" sz="3620">
                <a:solidFill>
                  <a:srgbClr val="104588"/>
                </a:solidFill>
                <a:latin typeface="+mj-ea"/>
                <a:cs typeface="+mj-ea"/>
              </a:rPr>
              <a:t>SUBMITTED TO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1" name="TextBox 10"/>
          <p:cNvSpPr txBox="1"/>
          <p:nvPr/>
        </p:nvSpPr>
        <p:spPr>
          <a:xfrm>
            <a:off x="713542" y="495300"/>
            <a:ext cx="5534858" cy="1323439"/>
          </a:xfrm>
          <a:prstGeom prst="rect">
            <a:avLst/>
          </a:prstGeom>
          <a:noFill/>
        </p:spPr>
        <p:txBody>
          <a:bodyPr wrap="square" rtlCol="0">
            <a:spAutoFit/>
          </a:bodyPr>
          <a:lstStyle/>
          <a:p>
            <a:r>
              <a:rPr lang="en-IN" sz="4000" dirty="0" smtClean="0">
                <a:latin typeface="Arial Rounded MT Bold" panose="020F0704030504030204" pitchFamily="34" charset="0"/>
              </a:rPr>
              <a:t>IMPORTING DATA SET</a:t>
            </a:r>
            <a:endParaRPr lang="en-IN" sz="4000" dirty="0">
              <a:latin typeface="Arial Rounded MT Bold" panose="020F0704030504030204" pitchFamily="34" charset="0"/>
            </a:endParaRPr>
          </a:p>
        </p:txBody>
      </p:sp>
      <p:sp>
        <p:nvSpPr>
          <p:cNvPr id="12" name="TextBox 11"/>
          <p:cNvSpPr txBox="1"/>
          <p:nvPr/>
        </p:nvSpPr>
        <p:spPr>
          <a:xfrm>
            <a:off x="990600" y="3760857"/>
            <a:ext cx="4800600" cy="707886"/>
          </a:xfrm>
          <a:prstGeom prst="rect">
            <a:avLst/>
          </a:prstGeom>
          <a:noFill/>
        </p:spPr>
        <p:txBody>
          <a:bodyPr wrap="square" rtlCol="0">
            <a:spAutoFit/>
          </a:bodyPr>
          <a:lstStyle/>
          <a:p>
            <a:r>
              <a:rPr lang="en-IN" sz="4000" dirty="0" smtClean="0">
                <a:latin typeface="Arial Rounded MT Bold" panose="020F0704030504030204" pitchFamily="34" charset="0"/>
              </a:rPr>
              <a:t>PREPROCESSING</a:t>
            </a:r>
            <a:endParaRPr lang="en-IN" sz="4000" dirty="0">
              <a:latin typeface="Arial Rounded MT Bold" panose="020F0704030504030204" pitchFamily="34" charset="0"/>
            </a:endParaRPr>
          </a:p>
        </p:txBody>
      </p:sp>
      <p:sp>
        <p:nvSpPr>
          <p:cNvPr id="13" name="Rectangle 12"/>
          <p:cNvSpPr/>
          <p:nvPr/>
        </p:nvSpPr>
        <p:spPr>
          <a:xfrm>
            <a:off x="465259" y="6515100"/>
            <a:ext cx="5851282" cy="1323439"/>
          </a:xfrm>
          <a:prstGeom prst="rect">
            <a:avLst/>
          </a:prstGeom>
        </p:spPr>
        <p:txBody>
          <a:bodyPr wrap="none">
            <a:spAutoFit/>
          </a:bodyPr>
          <a:lstStyle/>
          <a:p>
            <a:r>
              <a:rPr lang="en-IN" sz="4000" dirty="0" smtClean="0">
                <a:latin typeface="Arial Rounded MT Bold" panose="020F0704030504030204" pitchFamily="34" charset="0"/>
              </a:rPr>
              <a:t>SPLITTING DATASET</a:t>
            </a:r>
          </a:p>
          <a:p>
            <a:r>
              <a:rPr lang="en-IN" sz="4000" dirty="0" smtClean="0">
                <a:latin typeface="Arial Rounded MT Bold" panose="020F0704030504030204" pitchFamily="34" charset="0"/>
              </a:rPr>
              <a:t> FOR TRAIN AND TEST</a:t>
            </a:r>
            <a:endParaRPr lang="en-IN" sz="4000" dirty="0">
              <a:latin typeface="Arial Rounded MT Bold" panose="020F0704030504030204" pitchFamily="34" charset="0"/>
            </a:endParaRPr>
          </a:p>
        </p:txBody>
      </p:sp>
      <p:sp>
        <p:nvSpPr>
          <p:cNvPr id="14" name="Rectangle 13"/>
          <p:cNvSpPr/>
          <p:nvPr/>
        </p:nvSpPr>
        <p:spPr>
          <a:xfrm>
            <a:off x="9462212" y="810475"/>
            <a:ext cx="5114029" cy="707886"/>
          </a:xfrm>
          <a:prstGeom prst="rect">
            <a:avLst/>
          </a:prstGeom>
        </p:spPr>
        <p:txBody>
          <a:bodyPr wrap="none">
            <a:spAutoFit/>
          </a:bodyPr>
          <a:lstStyle/>
          <a:p>
            <a:r>
              <a:rPr lang="en-IN" sz="4000" dirty="0" smtClean="0">
                <a:latin typeface="Arial Rounded MT Bold" panose="020F0704030504030204" pitchFamily="34" charset="0"/>
              </a:rPr>
              <a:t>CHECK ACCURACY</a:t>
            </a:r>
            <a:endParaRPr lang="en-IN" sz="4000" dirty="0">
              <a:latin typeface="Arial Rounded MT Bold" panose="020F0704030504030204" pitchFamily="34" charset="0"/>
            </a:endParaRPr>
          </a:p>
        </p:txBody>
      </p:sp>
      <p:sp>
        <p:nvSpPr>
          <p:cNvPr id="15" name="Rectangle 14"/>
          <p:cNvSpPr/>
          <p:nvPr/>
        </p:nvSpPr>
        <p:spPr>
          <a:xfrm>
            <a:off x="10952146" y="3760857"/>
            <a:ext cx="2351926" cy="707886"/>
          </a:xfrm>
          <a:prstGeom prst="rect">
            <a:avLst/>
          </a:prstGeom>
        </p:spPr>
        <p:txBody>
          <a:bodyPr wrap="none">
            <a:spAutoFit/>
          </a:bodyPr>
          <a:lstStyle/>
          <a:p>
            <a:r>
              <a:rPr lang="en-IN" sz="4000" dirty="0" smtClean="0">
                <a:latin typeface="Arial Rounded MT Bold" panose="020F0704030504030204" pitchFamily="34" charset="0"/>
              </a:rPr>
              <a:t>OUTPUT</a:t>
            </a:r>
            <a:endParaRPr lang="en-IN" sz="4000" dirty="0">
              <a:latin typeface="Arial Rounded MT Bold" panose="020F0704030504030204" pitchFamily="34" charset="0"/>
            </a:endParaRPr>
          </a:p>
        </p:txBody>
      </p:sp>
      <p:sp>
        <p:nvSpPr>
          <p:cNvPr id="16" name="Rectangle 15"/>
          <p:cNvSpPr/>
          <p:nvPr/>
        </p:nvSpPr>
        <p:spPr>
          <a:xfrm>
            <a:off x="9513323" y="6819900"/>
            <a:ext cx="5395260" cy="1323439"/>
          </a:xfrm>
          <a:prstGeom prst="rect">
            <a:avLst/>
          </a:prstGeom>
        </p:spPr>
        <p:txBody>
          <a:bodyPr wrap="none">
            <a:spAutoFit/>
          </a:bodyPr>
          <a:lstStyle/>
          <a:p>
            <a:r>
              <a:rPr lang="en-IN" sz="4000" dirty="0">
                <a:latin typeface="Arial Rounded MT Bold" panose="020F0704030504030204" pitchFamily="34" charset="0"/>
              </a:rPr>
              <a:t>APPLY </a:t>
            </a:r>
            <a:r>
              <a:rPr lang="en-IN" sz="4000" dirty="0" smtClean="0">
                <a:latin typeface="Arial Rounded MT Bold" panose="020F0704030504030204" pitchFamily="34" charset="0"/>
              </a:rPr>
              <a:t>ALGORITHMS</a:t>
            </a:r>
            <a:endParaRPr lang="en-IN" sz="4000" dirty="0">
              <a:latin typeface="Arial Rounded MT Bold" panose="020F0704030504030204" pitchFamily="34" charset="0"/>
            </a:endParaRPr>
          </a:p>
          <a:p>
            <a:endParaRPr lang="en-IN" sz="4000" dirty="0">
              <a:latin typeface="Arial Rounded MT Bold" panose="020F0704030504030204" pitchFamily="34" charset="0"/>
            </a:endParaRPr>
          </a:p>
        </p:txBody>
      </p:sp>
      <p:sp>
        <p:nvSpPr>
          <p:cNvPr id="17" name="Rounded Rectangle 16"/>
          <p:cNvSpPr/>
          <p:nvPr/>
        </p:nvSpPr>
        <p:spPr>
          <a:xfrm>
            <a:off x="228600" y="266700"/>
            <a:ext cx="6477000" cy="1828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228600" y="3009900"/>
            <a:ext cx="6477000" cy="2209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p:cNvSpPr/>
          <p:nvPr/>
        </p:nvSpPr>
        <p:spPr>
          <a:xfrm>
            <a:off x="228600" y="6134100"/>
            <a:ext cx="6477000" cy="24046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8666427" y="344415"/>
            <a:ext cx="6705600" cy="1828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le 20"/>
          <p:cNvSpPr/>
          <p:nvPr/>
        </p:nvSpPr>
        <p:spPr>
          <a:xfrm>
            <a:off x="8670976" y="3162300"/>
            <a:ext cx="6705600" cy="2057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Down Arrow 26"/>
          <p:cNvSpPr/>
          <p:nvPr/>
        </p:nvSpPr>
        <p:spPr>
          <a:xfrm>
            <a:off x="2819400" y="2173215"/>
            <a:ext cx="1143000" cy="762000"/>
          </a:xfrm>
          <a:prstGeom prst="down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Down Arrow 27"/>
          <p:cNvSpPr/>
          <p:nvPr/>
        </p:nvSpPr>
        <p:spPr>
          <a:xfrm>
            <a:off x="2819400" y="5295900"/>
            <a:ext cx="1143000" cy="762000"/>
          </a:xfrm>
          <a:prstGeom prst="down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ounded Rectangle 32"/>
          <p:cNvSpPr/>
          <p:nvPr/>
        </p:nvSpPr>
        <p:spPr>
          <a:xfrm>
            <a:off x="8666427" y="6208785"/>
            <a:ext cx="6705600" cy="23299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Down Arrow 33"/>
          <p:cNvSpPr/>
          <p:nvPr/>
        </p:nvSpPr>
        <p:spPr>
          <a:xfrm rot="16200000">
            <a:off x="7240207" y="6581238"/>
            <a:ext cx="1143000" cy="1371601"/>
          </a:xfrm>
          <a:prstGeom prst="down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Down Arrow 34"/>
          <p:cNvSpPr/>
          <p:nvPr/>
        </p:nvSpPr>
        <p:spPr>
          <a:xfrm rot="10800000">
            <a:off x="11556609" y="5333242"/>
            <a:ext cx="1143000" cy="762000"/>
          </a:xfrm>
          <a:prstGeom prst="down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Down Arrow 35"/>
          <p:cNvSpPr/>
          <p:nvPr/>
        </p:nvSpPr>
        <p:spPr>
          <a:xfrm rot="10800000">
            <a:off x="11468732" y="2286757"/>
            <a:ext cx="1143000" cy="762000"/>
          </a:xfrm>
          <a:prstGeom prst="down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4724400" y="9066166"/>
            <a:ext cx="6567825"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 FLOW DIAGRAM</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12D86"/>
            </a:gs>
            <a:gs pos="100000">
              <a:srgbClr val="0E2557"/>
            </a:gs>
          </a:gsLst>
          <a:lin ang="5400000" scaled="0"/>
        </a:gradFill>
        <a:effectLst/>
      </p:bgPr>
    </p:bg>
    <p:spTree>
      <p:nvGrpSpPr>
        <p:cNvPr id="1" name=""/>
        <p:cNvGrpSpPr/>
        <p:nvPr/>
      </p:nvGrpSpPr>
      <p:grpSpPr>
        <a:xfrm>
          <a:off x="0" y="0"/>
          <a:ext cx="0" cy="0"/>
          <a:chOff x="0" y="0"/>
          <a:chExt cx="0" cy="0"/>
        </a:xfrm>
      </p:grpSpPr>
      <p:grpSp>
        <p:nvGrpSpPr>
          <p:cNvPr id="7" name="Group 7"/>
          <p:cNvGrpSpPr/>
          <p:nvPr/>
        </p:nvGrpSpPr>
        <p:grpSpPr>
          <a:xfrm>
            <a:off x="7696200" y="2163375"/>
            <a:ext cx="8711749" cy="4415761"/>
            <a:chOff x="0" y="152400"/>
            <a:chExt cx="11615665" cy="4670919"/>
          </a:xfrm>
        </p:grpSpPr>
        <p:sp>
          <p:nvSpPr>
            <p:cNvPr id="8" name="TextBox 8"/>
            <p:cNvSpPr txBox="1"/>
            <p:nvPr/>
          </p:nvSpPr>
          <p:spPr>
            <a:xfrm>
              <a:off x="0" y="152400"/>
              <a:ext cx="11615665" cy="2114488"/>
            </a:xfrm>
            <a:prstGeom prst="rect">
              <a:avLst/>
            </a:prstGeom>
          </p:spPr>
          <p:txBody>
            <a:bodyPr lIns="0" tIns="0" rIns="0" bIns="0" rtlCol="0" anchor="t">
              <a:spAutoFit/>
            </a:bodyPr>
            <a:lstStyle/>
            <a:p>
              <a:pPr>
                <a:lnSpc>
                  <a:spcPts val="7795"/>
                </a:lnSpc>
              </a:pPr>
              <a:r>
                <a:rPr lang="en-US" sz="7795" dirty="0">
                  <a:solidFill>
                    <a:srgbClr val="FFFFFF"/>
                  </a:solidFill>
                  <a:latin typeface="+mj-lt"/>
                  <a:cs typeface="+mj-lt"/>
                </a:rPr>
                <a:t>Tools and Techniques used:</a:t>
              </a:r>
            </a:p>
          </p:txBody>
        </p:sp>
        <p:sp>
          <p:nvSpPr>
            <p:cNvPr id="9" name="TextBox 9"/>
            <p:cNvSpPr txBox="1"/>
            <p:nvPr/>
          </p:nvSpPr>
          <p:spPr>
            <a:xfrm>
              <a:off x="0" y="3114533"/>
              <a:ext cx="11615665" cy="1708786"/>
            </a:xfrm>
            <a:prstGeom prst="rect">
              <a:avLst/>
            </a:prstGeom>
          </p:spPr>
          <p:txBody>
            <a:bodyPr lIns="0" tIns="0" rIns="0" bIns="0" rtlCol="0" anchor="t">
              <a:spAutoFit/>
            </a:bodyPr>
            <a:lstStyle/>
            <a:p>
              <a:pPr marL="906780" lvl="1" indent="-453390">
                <a:lnSpc>
                  <a:spcPts val="6300"/>
                </a:lnSpc>
                <a:buFont typeface="Arial" panose="020B0604020202020204"/>
                <a:buChar char="•"/>
              </a:pPr>
              <a:r>
                <a:rPr lang="en-US" sz="4200" spc="168" dirty="0" err="1">
                  <a:solidFill>
                    <a:srgbClr val="FFFFFF"/>
                  </a:solidFill>
                  <a:latin typeface="+mn-ea"/>
                  <a:cs typeface="+mn-ea"/>
                </a:rPr>
                <a:t>Juypter</a:t>
              </a:r>
              <a:r>
                <a:rPr lang="en-US" sz="4200" spc="168" dirty="0">
                  <a:solidFill>
                    <a:srgbClr val="FFFFFF"/>
                  </a:solidFill>
                  <a:latin typeface="+mn-ea"/>
                  <a:cs typeface="+mn-ea"/>
                </a:rPr>
                <a:t> notebook (IDE)</a:t>
              </a:r>
            </a:p>
            <a:p>
              <a:pPr marL="906780" lvl="1" indent="-453390">
                <a:lnSpc>
                  <a:spcPts val="6300"/>
                </a:lnSpc>
                <a:buFont typeface="Arial" panose="020B0604020202020204"/>
                <a:buChar char="•"/>
              </a:pPr>
              <a:r>
                <a:rPr lang="en-US" sz="4200" spc="168" dirty="0">
                  <a:solidFill>
                    <a:srgbClr val="FFFFFF"/>
                  </a:solidFill>
                  <a:latin typeface="+mn-ea"/>
                  <a:cs typeface="+mn-ea"/>
                </a:rPr>
                <a:t>Python 3.6</a:t>
              </a:r>
            </a:p>
          </p:txBody>
        </p:sp>
      </p:grpSp>
      <p:pic>
        <p:nvPicPr>
          <p:cNvPr id="10" name="Picture 10"/>
          <p:cNvPicPr>
            <a:picLocks noChangeAspect="1"/>
          </p:cNvPicPr>
          <p:nvPr/>
        </p:nvPicPr>
        <p:blipFill>
          <a:blip r:embed="rId2"/>
          <a:srcRect/>
          <a:stretch>
            <a:fillRect/>
          </a:stretch>
        </p:blipFill>
        <p:spPr>
          <a:xfrm>
            <a:off x="318118" y="1517102"/>
            <a:ext cx="5704871" cy="685082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pSp>
        <p:nvGrpSpPr>
          <p:cNvPr id="7" name="Group 7"/>
          <p:cNvGrpSpPr/>
          <p:nvPr/>
        </p:nvGrpSpPr>
        <p:grpSpPr>
          <a:xfrm>
            <a:off x="2895600" y="2476500"/>
            <a:ext cx="8711749" cy="4415761"/>
            <a:chOff x="0" y="152400"/>
            <a:chExt cx="11615665" cy="4670919"/>
          </a:xfrm>
        </p:grpSpPr>
        <p:sp>
          <p:nvSpPr>
            <p:cNvPr id="8" name="TextBox 8"/>
            <p:cNvSpPr txBox="1"/>
            <p:nvPr/>
          </p:nvSpPr>
          <p:spPr>
            <a:xfrm>
              <a:off x="0" y="152400"/>
              <a:ext cx="11615665" cy="1072724"/>
            </a:xfrm>
            <a:prstGeom prst="rect">
              <a:avLst/>
            </a:prstGeom>
          </p:spPr>
          <p:txBody>
            <a:bodyPr lIns="0" tIns="0" rIns="0" bIns="0" rtlCol="0" anchor="t">
              <a:spAutoFit/>
            </a:bodyPr>
            <a:lstStyle/>
            <a:p>
              <a:pPr>
                <a:lnSpc>
                  <a:spcPts val="7795"/>
                </a:lnSpc>
              </a:pPr>
              <a:endParaRPr lang="en-US" sz="7795" dirty="0">
                <a:solidFill>
                  <a:srgbClr val="FFFFFF"/>
                </a:solidFill>
                <a:latin typeface="+mj-lt"/>
                <a:cs typeface="+mj-lt"/>
              </a:endParaRPr>
            </a:p>
          </p:txBody>
        </p:sp>
        <p:sp>
          <p:nvSpPr>
            <p:cNvPr id="9" name="TextBox 9"/>
            <p:cNvSpPr txBox="1"/>
            <p:nvPr/>
          </p:nvSpPr>
          <p:spPr>
            <a:xfrm>
              <a:off x="0" y="3114533"/>
              <a:ext cx="11615665" cy="1708786"/>
            </a:xfrm>
            <a:prstGeom prst="rect">
              <a:avLst/>
            </a:prstGeom>
          </p:spPr>
          <p:txBody>
            <a:bodyPr lIns="0" tIns="0" rIns="0" bIns="0" rtlCol="0" anchor="t">
              <a:spAutoFit/>
            </a:bodyPr>
            <a:lstStyle/>
            <a:p>
              <a:pPr marL="453390" lvl="1">
                <a:lnSpc>
                  <a:spcPts val="6300"/>
                </a:lnSpc>
              </a:pPr>
              <a:r>
                <a:rPr lang="en-US" sz="4200" spc="168" dirty="0" smtClean="0">
                  <a:solidFill>
                    <a:srgbClr val="FFFFFF"/>
                  </a:solidFill>
                  <a:latin typeface="+mn-ea"/>
                  <a:cs typeface="+mn-ea"/>
                </a:rPr>
                <a:t>notebook </a:t>
              </a:r>
              <a:r>
                <a:rPr lang="en-US" sz="4200" spc="168" dirty="0">
                  <a:solidFill>
                    <a:srgbClr val="FFFFFF"/>
                  </a:solidFill>
                  <a:latin typeface="+mn-ea"/>
                  <a:cs typeface="+mn-ea"/>
                </a:rPr>
                <a:t>(IDE)</a:t>
              </a:r>
            </a:p>
            <a:p>
              <a:pPr marL="906780" lvl="1" indent="-453390">
                <a:lnSpc>
                  <a:spcPts val="6300"/>
                </a:lnSpc>
                <a:buFont typeface="Arial" panose="020B0604020202020204"/>
                <a:buChar char="•"/>
              </a:pPr>
              <a:r>
                <a:rPr lang="en-US" sz="4200" spc="168" dirty="0">
                  <a:solidFill>
                    <a:srgbClr val="FFFFFF"/>
                  </a:solidFill>
                  <a:latin typeface="+mn-ea"/>
                  <a:cs typeface="+mn-ea"/>
                </a:rPr>
                <a:t>Python 3.6</a:t>
              </a:r>
            </a:p>
          </p:txBody>
        </p:sp>
      </p:gr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382000" y="2204113"/>
            <a:ext cx="7239000" cy="6553200"/>
          </a:xfrm>
          <a:prstGeom prst="rect">
            <a:avLst/>
          </a:prstGeom>
          <a:effectLst>
            <a:outerShdw blurRad="50800" dist="38100" dir="5400000" algn="t" rotWithShape="0">
              <a:prstClr val="black">
                <a:alpha val="40000"/>
              </a:prstClr>
            </a:outerShdw>
            <a:softEdge rad="0"/>
          </a:effectLst>
          <a:scene3d>
            <a:camera prst="orthographicFront"/>
            <a:lightRig rig="threePt" dir="t"/>
          </a:scene3d>
          <a:sp3d>
            <a:bevelT prst="relaxedInset"/>
            <a:bevelB prst="relaxedInset"/>
          </a:sp3d>
        </p:spPr>
      </p:pic>
      <p:sp>
        <p:nvSpPr>
          <p:cNvPr id="4" name="Rectangle 3"/>
          <p:cNvSpPr/>
          <p:nvPr/>
        </p:nvSpPr>
        <p:spPr>
          <a:xfrm>
            <a:off x="838200" y="1280783"/>
            <a:ext cx="5791265" cy="923330"/>
          </a:xfrm>
          <a:prstGeom prst="rect">
            <a:avLst/>
          </a:prstGeom>
          <a:noFill/>
        </p:spPr>
        <p:txBody>
          <a:bodyPr wrap="none" lIns="91440" tIns="45720" rIns="91440" bIns="45720">
            <a:spAutoFit/>
          </a:bodyPr>
          <a:lstStyle/>
          <a:p>
            <a:pPr algn="ctr"/>
            <a:r>
              <a:rPr lang="en-US" sz="54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ALGORITHMS USED</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5" name="TextBox 4"/>
          <p:cNvSpPr txBox="1"/>
          <p:nvPr/>
        </p:nvSpPr>
        <p:spPr>
          <a:xfrm>
            <a:off x="533400" y="3314700"/>
            <a:ext cx="8128452" cy="5078313"/>
          </a:xfrm>
          <a:prstGeom prst="rect">
            <a:avLst/>
          </a:prstGeom>
          <a:noFill/>
        </p:spPr>
        <p:txBody>
          <a:bodyPr wrap="square" rtlCol="0">
            <a:spAutoFit/>
          </a:bodyPr>
          <a:lstStyle/>
          <a:p>
            <a:pPr marL="571500" indent="-571500">
              <a:buFont typeface="Arial" panose="020B0604020202020204" pitchFamily="34" charset="0"/>
              <a:buChar char="•"/>
            </a:pPr>
            <a:r>
              <a:rPr lang="en-IN" sz="3600" dirty="0" smtClean="0">
                <a:latin typeface="MS Gothic" panose="020B0609070205080204" pitchFamily="49" charset="-128"/>
                <a:ea typeface="MS Gothic" panose="020B0609070205080204" pitchFamily="49" charset="-128"/>
              </a:rPr>
              <a:t>LINEAR REGRESSION</a:t>
            </a:r>
          </a:p>
          <a:p>
            <a:endParaRPr lang="en-IN" sz="3600" dirty="0" smtClean="0">
              <a:latin typeface="MS Gothic" panose="020B0609070205080204" pitchFamily="49" charset="-128"/>
              <a:ea typeface="MS Gothic" panose="020B0609070205080204" pitchFamily="49" charset="-128"/>
            </a:endParaRPr>
          </a:p>
          <a:p>
            <a:pPr marL="571500" indent="-571500">
              <a:buFont typeface="Arial" panose="020B0604020202020204" pitchFamily="34" charset="0"/>
              <a:buChar char="•"/>
            </a:pPr>
            <a:r>
              <a:rPr lang="en-IN" sz="3600" dirty="0" smtClean="0">
                <a:latin typeface="MS Gothic" panose="020B0609070205080204" pitchFamily="49" charset="-128"/>
                <a:ea typeface="MS Gothic" panose="020B0609070205080204" pitchFamily="49" charset="-128"/>
              </a:rPr>
              <a:t>POLYNOMIAL REGRESSION</a:t>
            </a:r>
          </a:p>
          <a:p>
            <a:endParaRPr lang="en-IN" sz="3600" dirty="0" smtClean="0">
              <a:latin typeface="MS Gothic" panose="020B0609070205080204" pitchFamily="49" charset="-128"/>
              <a:ea typeface="MS Gothic" panose="020B0609070205080204" pitchFamily="49" charset="-128"/>
            </a:endParaRPr>
          </a:p>
          <a:p>
            <a:pPr marL="571500" indent="-571500">
              <a:buFont typeface="Arial" panose="020B0604020202020204" pitchFamily="34" charset="0"/>
              <a:buChar char="•"/>
            </a:pPr>
            <a:r>
              <a:rPr lang="en-IN" sz="3600" dirty="0" smtClean="0">
                <a:latin typeface="MS Gothic" panose="020B0609070205080204" pitchFamily="49" charset="-128"/>
                <a:ea typeface="MS Gothic" panose="020B0609070205080204" pitchFamily="49" charset="-128"/>
              </a:rPr>
              <a:t>DECISION TREE</a:t>
            </a:r>
          </a:p>
          <a:p>
            <a:endParaRPr lang="en-IN" sz="3600" dirty="0" smtClean="0">
              <a:latin typeface="MS Gothic" panose="020B0609070205080204" pitchFamily="49" charset="-128"/>
              <a:ea typeface="MS Gothic" panose="020B0609070205080204" pitchFamily="49" charset="-128"/>
            </a:endParaRPr>
          </a:p>
          <a:p>
            <a:pPr marL="571500" indent="-571500">
              <a:buFont typeface="Arial" panose="020B0604020202020204" pitchFamily="34" charset="0"/>
              <a:buChar char="•"/>
            </a:pPr>
            <a:r>
              <a:rPr lang="en-IN" sz="3600" dirty="0" smtClean="0">
                <a:latin typeface="MS Gothic" panose="020B0609070205080204" pitchFamily="49" charset="-128"/>
                <a:ea typeface="MS Gothic" panose="020B0609070205080204" pitchFamily="49" charset="-128"/>
              </a:rPr>
              <a:t>RANDOM FOREST WITH MAX DEPTH 10</a:t>
            </a:r>
          </a:p>
          <a:p>
            <a:endParaRPr lang="en-IN" sz="3600" dirty="0" smtClean="0">
              <a:latin typeface="MS Gothic" panose="020B0609070205080204" pitchFamily="49" charset="-128"/>
              <a:ea typeface="MS Gothic" panose="020B0609070205080204" pitchFamily="49" charset="-128"/>
            </a:endParaRPr>
          </a:p>
          <a:p>
            <a:pPr marL="571500" indent="-571500">
              <a:buFont typeface="Arial" panose="020B0604020202020204" pitchFamily="34" charset="0"/>
              <a:buChar char="•"/>
            </a:pPr>
            <a:r>
              <a:rPr lang="en-IN" sz="3600" dirty="0" smtClean="0">
                <a:latin typeface="MS Gothic" panose="020B0609070205080204" pitchFamily="49" charset="-128"/>
                <a:ea typeface="MS Gothic" panose="020B0609070205080204" pitchFamily="49" charset="-128"/>
              </a:rPr>
              <a:t>RANDOM FOREST WITH MAX DEPTH 50</a:t>
            </a:r>
            <a:endParaRPr lang="en-IN" sz="3600" dirty="0">
              <a:latin typeface="MS Gothic" panose="020B0609070205080204" pitchFamily="49" charset="-128"/>
              <a:ea typeface="MS Gothic" panose="020B0609070205080204" pitchFamily="49" charset="-128"/>
            </a:endParaRPr>
          </a:p>
        </p:txBody>
      </p:sp>
    </p:spTree>
    <p:extLst>
      <p:ext uri="{BB962C8B-B14F-4D97-AF65-F5344CB8AC3E}">
        <p14:creationId xmlns="" xmlns:p14="http://schemas.microsoft.com/office/powerpoint/2010/main" val="59252256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3" name="TextBox 3"/>
          <p:cNvSpPr txBox="1"/>
          <p:nvPr/>
        </p:nvSpPr>
        <p:spPr>
          <a:xfrm>
            <a:off x="-386993" y="-52"/>
            <a:ext cx="8564166" cy="1615440"/>
          </a:xfrm>
          <a:prstGeom prst="rect">
            <a:avLst/>
          </a:prstGeom>
        </p:spPr>
        <p:txBody>
          <a:bodyPr lIns="0" tIns="0" rIns="0" bIns="0" rtlCol="0" anchor="t">
            <a:spAutoFit/>
          </a:bodyPr>
          <a:lstStyle/>
          <a:p>
            <a:pPr algn="ctr">
              <a:lnSpc>
                <a:spcPts val="12600"/>
              </a:lnSpc>
            </a:pPr>
            <a:r>
              <a:rPr lang="en-US" sz="6600">
                <a:solidFill>
                  <a:srgbClr val="000000"/>
                </a:solidFill>
                <a:latin typeface="Open Sans Extra Bold" panose="020B0906030804020204"/>
              </a:rPr>
              <a:t>Code snippets</a:t>
            </a: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90600" y="1866900"/>
            <a:ext cx="16687800" cy="8305800"/>
          </a:xfrm>
          <a:prstGeom prst="rect">
            <a:avLst/>
          </a:prstGeom>
        </p:spPr>
      </p:pic>
    </p:spTree>
    <p:extLst>
      <p:ext uri="{BB962C8B-B14F-4D97-AF65-F5344CB8AC3E}">
        <p14:creationId xmlns="" xmlns:p14="http://schemas.microsoft.com/office/powerpoint/2010/main" val="134087383"/>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10" name="TextBox 10"/>
          <p:cNvSpPr txBox="1"/>
          <p:nvPr/>
        </p:nvSpPr>
        <p:spPr>
          <a:xfrm>
            <a:off x="-692428" y="-207697"/>
            <a:ext cx="8564166" cy="1615440"/>
          </a:xfrm>
          <a:prstGeom prst="rect">
            <a:avLst/>
          </a:prstGeom>
        </p:spPr>
        <p:txBody>
          <a:bodyPr lIns="0" tIns="0" rIns="0" bIns="0" rtlCol="0" anchor="t">
            <a:spAutoFit/>
          </a:bodyPr>
          <a:lstStyle/>
          <a:p>
            <a:pPr algn="ctr">
              <a:lnSpc>
                <a:spcPts val="12600"/>
              </a:lnSpc>
            </a:pPr>
            <a:r>
              <a:rPr lang="en-US" sz="6600">
                <a:solidFill>
                  <a:srgbClr val="000000"/>
                </a:solidFill>
                <a:latin typeface="Open Sans Extra Bold" panose="020B0906030804020204"/>
              </a:rPr>
              <a:t>Code snippets</a:t>
            </a:r>
          </a:p>
        </p:txBody>
      </p:sp>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28600" y="1407743"/>
            <a:ext cx="17907000" cy="8764957"/>
          </a:xfrm>
          <a:prstGeom prst="rect">
            <a:avLst/>
          </a:prstGeom>
        </p:spPr>
      </p:pic>
    </p:spTree>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ext Box 1"/>
          <p:cNvSpPr txBox="1"/>
          <p:nvPr/>
        </p:nvSpPr>
        <p:spPr>
          <a:xfrm>
            <a:off x="532448" y="-192405"/>
            <a:ext cx="6245860" cy="1706880"/>
          </a:xfrm>
          <a:prstGeom prst="rect">
            <a:avLst/>
          </a:prstGeom>
          <a:noFill/>
        </p:spPr>
        <p:txBody>
          <a:bodyPr wrap="none" rtlCol="0" anchor="t">
            <a:spAutoFit/>
          </a:bodyPr>
          <a:lstStyle/>
          <a:p>
            <a:pPr algn="ctr">
              <a:lnSpc>
                <a:spcPts val="12600"/>
              </a:lnSpc>
            </a:pPr>
            <a:r>
              <a:rPr lang="en-US" sz="6600">
                <a:solidFill>
                  <a:srgbClr val="000000"/>
                </a:solidFill>
                <a:latin typeface="Open Sans Extra Bold" panose="020B0906030804020204"/>
                <a:sym typeface="+mn-ea"/>
              </a:rPr>
              <a:t>Code snippets</a:t>
            </a:r>
          </a:p>
        </p:txBody>
      </p:sp>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04800" y="1514475"/>
            <a:ext cx="17754600" cy="8582025"/>
          </a:xfrm>
          <a:prstGeom prst="rect">
            <a:avLst/>
          </a:prstGeom>
        </p:spPr>
      </p:pic>
    </p:spTree>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panose="00000800000000000000"/>
                </a:rPr>
                <a:t>17</a:t>
              </a:r>
            </a:p>
          </p:txBody>
        </p:sp>
        <p:sp>
          <p:nvSpPr>
            <p:cNvPr id="8" name="AutoShape 8"/>
            <p:cNvSpPr/>
            <p:nvPr/>
          </p:nvSpPr>
          <p:spPr>
            <a:xfrm rot="-5400000">
              <a:off x="194137" y="-16317"/>
              <a:ext cx="43972" cy="432247"/>
            </a:xfrm>
            <a:prstGeom prst="rect">
              <a:avLst/>
            </a:prstGeom>
            <a:solidFill>
              <a:srgbClr val="000000"/>
            </a:solidFill>
          </p:spPr>
        </p:sp>
      </p:grpSp>
      <p:sp>
        <p:nvSpPr>
          <p:cNvPr id="12" name="TextBox 12"/>
          <p:cNvSpPr txBox="1"/>
          <p:nvPr/>
        </p:nvSpPr>
        <p:spPr>
          <a:xfrm>
            <a:off x="-258723" y="24078"/>
            <a:ext cx="8564166" cy="1615440"/>
          </a:xfrm>
          <a:prstGeom prst="rect">
            <a:avLst/>
          </a:prstGeom>
        </p:spPr>
        <p:txBody>
          <a:bodyPr lIns="0" tIns="0" rIns="0" bIns="0" rtlCol="0" anchor="t">
            <a:spAutoFit/>
          </a:bodyPr>
          <a:lstStyle/>
          <a:p>
            <a:pPr algn="ctr">
              <a:lnSpc>
                <a:spcPts val="12600"/>
              </a:lnSpc>
            </a:pPr>
            <a:r>
              <a:rPr lang="en-US" sz="6600">
                <a:solidFill>
                  <a:srgbClr val="000000"/>
                </a:solidFill>
                <a:latin typeface="Open Sans Extra Bold" panose="020B0906030804020204"/>
              </a:rPr>
              <a:t>Code snippets</a:t>
            </a:r>
          </a:p>
        </p:txBody>
      </p:sp>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28600" y="1838324"/>
            <a:ext cx="17830800" cy="8448675"/>
          </a:xfrm>
          <a:prstGeom prst="rect">
            <a:avLst/>
          </a:prstGeom>
        </p:spPr>
      </p:pic>
    </p:spTree>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ext Box 1"/>
          <p:cNvSpPr txBox="1"/>
          <p:nvPr/>
        </p:nvSpPr>
        <p:spPr>
          <a:xfrm>
            <a:off x="117475" y="0"/>
            <a:ext cx="6870700" cy="1706880"/>
          </a:xfrm>
          <a:prstGeom prst="rect">
            <a:avLst/>
          </a:prstGeom>
          <a:blipFill rotWithShape="1">
            <a:blip r:embed="rId2"/>
            <a:tile tx="0" ty="0" sx="100000" sy="100000" flip="none" algn="tl"/>
          </a:blipFill>
        </p:spPr>
        <p:txBody>
          <a:bodyPr wrap="square" rtlCol="0" anchor="t">
            <a:spAutoFit/>
          </a:bodyPr>
          <a:lstStyle/>
          <a:p>
            <a:pPr algn="ctr">
              <a:lnSpc>
                <a:spcPts val="12600"/>
              </a:lnSpc>
            </a:pPr>
            <a:r>
              <a:rPr lang="en-US" sz="6600">
                <a:solidFill>
                  <a:srgbClr val="000000"/>
                </a:solidFill>
                <a:latin typeface="Open Sans Extra Bold" panose="020B0906030804020204"/>
                <a:sym typeface="+mn-ea"/>
              </a:rPr>
              <a:t>Code snippets</a:t>
            </a:r>
            <a:endParaRPr lang="en-US" sz="6600"/>
          </a:p>
        </p:txBody>
      </p:sp>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28600" y="1990725"/>
            <a:ext cx="17754600" cy="8296275"/>
          </a:xfrm>
          <a:prstGeom prst="rect">
            <a:avLst/>
          </a:prstGeom>
        </p:spPr>
      </p:pic>
    </p:spTree>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3" name="TextBox 3"/>
          <p:cNvSpPr txBox="1"/>
          <p:nvPr/>
        </p:nvSpPr>
        <p:spPr>
          <a:xfrm>
            <a:off x="-386993" y="-52"/>
            <a:ext cx="8564166" cy="1615440"/>
          </a:xfrm>
          <a:prstGeom prst="rect">
            <a:avLst/>
          </a:prstGeom>
        </p:spPr>
        <p:txBody>
          <a:bodyPr lIns="0" tIns="0" rIns="0" bIns="0" rtlCol="0" anchor="t">
            <a:spAutoFit/>
          </a:bodyPr>
          <a:lstStyle/>
          <a:p>
            <a:pPr algn="ctr">
              <a:lnSpc>
                <a:spcPts val="12600"/>
              </a:lnSpc>
            </a:pPr>
            <a:r>
              <a:rPr lang="en-US" sz="6600">
                <a:solidFill>
                  <a:srgbClr val="000000"/>
                </a:solidFill>
                <a:latin typeface="Open Sans Extra Bold" panose="020B0906030804020204"/>
              </a:rPr>
              <a:t>Code snippets</a:t>
            </a:r>
          </a:p>
        </p:txBody>
      </p:sp>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52400" y="1615388"/>
            <a:ext cx="17983200" cy="8557312"/>
          </a:xfrm>
          <a:prstGeom prst="rect">
            <a:avLst/>
          </a:prstGeom>
        </p:spPr>
      </p:pic>
    </p:spTree>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3" name="TextBox 3"/>
          <p:cNvSpPr txBox="1"/>
          <p:nvPr/>
        </p:nvSpPr>
        <p:spPr>
          <a:xfrm>
            <a:off x="-386993" y="-52"/>
            <a:ext cx="8564166" cy="1354666"/>
          </a:xfrm>
          <a:prstGeom prst="rect">
            <a:avLst/>
          </a:prstGeom>
        </p:spPr>
        <p:txBody>
          <a:bodyPr lIns="0" tIns="0" rIns="0" bIns="0" rtlCol="0" anchor="t">
            <a:spAutoFit/>
          </a:bodyPr>
          <a:lstStyle/>
          <a:p>
            <a:pPr algn="ctr">
              <a:lnSpc>
                <a:spcPts val="12600"/>
              </a:lnSpc>
            </a:pPr>
            <a:endParaRPr lang="en-US" sz="6600" dirty="0">
              <a:solidFill>
                <a:srgbClr val="000000"/>
              </a:solidFill>
              <a:latin typeface="MS Gothic" panose="020B0609070205080204" pitchFamily="49" charset="-128"/>
              <a:ea typeface="MS Gothic" panose="020B0609070205080204" pitchFamily="49" charset="-128"/>
            </a:endParaRPr>
          </a:p>
        </p:txBody>
      </p:sp>
      <p:sp>
        <p:nvSpPr>
          <p:cNvPr id="4" name="Rectangle 3"/>
          <p:cNvSpPr/>
          <p:nvPr/>
        </p:nvSpPr>
        <p:spPr>
          <a:xfrm>
            <a:off x="2895600" y="342900"/>
            <a:ext cx="11007126" cy="1446550"/>
          </a:xfrm>
          <a:prstGeom prst="rect">
            <a:avLst/>
          </a:prstGeom>
          <a:noFill/>
        </p:spPr>
        <p:txBody>
          <a:bodyPr wrap="square" lIns="91440" tIns="45720" rIns="91440" bIns="45720">
            <a:spAutoFit/>
          </a:bodyPr>
          <a:lstStyle/>
          <a:p>
            <a:pPr algn="ctr"/>
            <a:r>
              <a:rPr lang="en-US" sz="8800" dirty="0" smtClean="0">
                <a:ln w="0"/>
                <a:solidFill>
                  <a:srgbClr val="C00000"/>
                </a:solidFill>
                <a:effectLst>
                  <a:outerShdw blurRad="38100" dist="19050" dir="2700000" algn="tl" rotWithShape="0">
                    <a:schemeClr val="dk1">
                      <a:alpha val="40000"/>
                    </a:schemeClr>
                  </a:outerShdw>
                </a:effectLst>
              </a:rPr>
              <a:t>RESULT</a:t>
            </a:r>
            <a:endParaRPr lang="en-US" sz="8800" b="0" cap="none" spc="0" dirty="0">
              <a:ln w="0"/>
              <a:solidFill>
                <a:srgbClr val="C00000"/>
              </a:solidFill>
              <a:effectLst>
                <a:outerShdw blurRad="38100" dist="19050" dir="2700000" algn="tl" rotWithShape="0">
                  <a:schemeClr val="dk1">
                    <a:alpha val="40000"/>
                  </a:schemeClr>
                </a:outerShdw>
              </a:effectLst>
            </a:endParaRPr>
          </a:p>
        </p:txBody>
      </p:sp>
      <p:sp>
        <p:nvSpPr>
          <p:cNvPr id="7" name="TextBox 6"/>
          <p:cNvSpPr txBox="1"/>
          <p:nvPr/>
        </p:nvSpPr>
        <p:spPr>
          <a:xfrm>
            <a:off x="1371600" y="3314700"/>
            <a:ext cx="15316200" cy="3416320"/>
          </a:xfrm>
          <a:prstGeom prst="rect">
            <a:avLst/>
          </a:prstGeom>
          <a:noFill/>
        </p:spPr>
        <p:txBody>
          <a:bodyPr wrap="square" rtlCol="0">
            <a:spAutoFit/>
          </a:bodyPr>
          <a:lstStyle/>
          <a:p>
            <a:r>
              <a:rPr lang="en-IN" sz="7200" dirty="0" smtClean="0">
                <a:latin typeface="Arial Rounded MT Bold" panose="020F0704030504030204" pitchFamily="34" charset="0"/>
              </a:rPr>
              <a:t>RANDOM FOREST WITH DEPTH 50 HAS HIGHEST ACCURACY OF RAINFALL.</a:t>
            </a:r>
          </a:p>
        </p:txBody>
      </p:sp>
    </p:spTree>
    <p:extLst>
      <p:ext uri="{BB962C8B-B14F-4D97-AF65-F5344CB8AC3E}">
        <p14:creationId xmlns="" xmlns:p14="http://schemas.microsoft.com/office/powerpoint/2010/main" val="3761408221"/>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E4444"/>
            </a:gs>
            <a:gs pos="100000">
              <a:srgbClr val="832B2B"/>
            </a:gs>
          </a:gsLst>
          <a:lin ang="5400000" scaled="0"/>
        </a:gradFill>
        <a:effectLst/>
      </p:bgPr>
    </p:bg>
    <p:spTree>
      <p:nvGrpSpPr>
        <p:cNvPr id="1" name=""/>
        <p:cNvGrpSpPr/>
        <p:nvPr/>
      </p:nvGrpSpPr>
      <p:grpSpPr>
        <a:xfrm>
          <a:off x="0" y="0"/>
          <a:ext cx="0" cy="0"/>
          <a:chOff x="0" y="0"/>
          <a:chExt cx="0" cy="0"/>
        </a:xfrm>
      </p:grpSpPr>
      <p:grpSp>
        <p:nvGrpSpPr>
          <p:cNvPr id="9" name="Group 9"/>
          <p:cNvGrpSpPr>
            <a:grpSpLocks noChangeAspect="1"/>
          </p:cNvGrpSpPr>
          <p:nvPr/>
        </p:nvGrpSpPr>
        <p:grpSpPr>
          <a:xfrm>
            <a:off x="2368252" y="3713598"/>
            <a:ext cx="2800609" cy="2800597"/>
            <a:chOff x="0" y="0"/>
            <a:chExt cx="6350000" cy="6349975"/>
          </a:xfrm>
        </p:grpSpPr>
        <p:sp>
          <p:nvSpPr>
            <p:cNvPr id="10" name="Freeform 10"/>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t="-16666" b="-16666"/>
              </a:stretch>
            </a:blipFill>
          </p:spPr>
        </p:sp>
      </p:grpSp>
      <p:grpSp>
        <p:nvGrpSpPr>
          <p:cNvPr id="11" name="Group 11"/>
          <p:cNvGrpSpPr>
            <a:grpSpLocks noChangeAspect="1"/>
          </p:cNvGrpSpPr>
          <p:nvPr/>
        </p:nvGrpSpPr>
        <p:grpSpPr>
          <a:xfrm>
            <a:off x="11800048" y="3713598"/>
            <a:ext cx="2800609" cy="2800597"/>
            <a:chOff x="0" y="0"/>
            <a:chExt cx="6350000" cy="6349975"/>
          </a:xfrm>
        </p:grpSpPr>
        <p:sp>
          <p:nvSpPr>
            <p:cNvPr id="12" name="Freeform 12"/>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t="-16666" b="-16666"/>
              </a:stretch>
            </a:blipFill>
          </p:spPr>
        </p:sp>
      </p:grpSp>
      <p:grpSp>
        <p:nvGrpSpPr>
          <p:cNvPr id="13" name="Group 13"/>
          <p:cNvGrpSpPr/>
          <p:nvPr/>
        </p:nvGrpSpPr>
        <p:grpSpPr>
          <a:xfrm>
            <a:off x="4979778" y="1055730"/>
            <a:ext cx="8328444" cy="2897376"/>
            <a:chOff x="0" y="-623782"/>
            <a:chExt cx="11104593" cy="3863169"/>
          </a:xfrm>
        </p:grpSpPr>
        <p:sp>
          <p:nvSpPr>
            <p:cNvPr id="14" name="TextBox 14"/>
            <p:cNvSpPr txBox="1"/>
            <p:nvPr/>
          </p:nvSpPr>
          <p:spPr>
            <a:xfrm>
              <a:off x="0" y="-623782"/>
              <a:ext cx="11104593" cy="1692487"/>
            </a:xfrm>
            <a:prstGeom prst="rect">
              <a:avLst/>
            </a:prstGeom>
          </p:spPr>
          <p:txBody>
            <a:bodyPr lIns="0" tIns="0" rIns="0" bIns="0" rtlCol="0" anchor="t">
              <a:spAutoFit/>
            </a:bodyPr>
            <a:lstStyle/>
            <a:p>
              <a:pPr algn="ctr">
                <a:lnSpc>
                  <a:spcPts val="9900"/>
                </a:lnSpc>
              </a:pPr>
              <a:r>
                <a:rPr lang="en-US" sz="9000">
                  <a:solidFill>
                    <a:srgbClr val="FFFFFF"/>
                  </a:solidFill>
                  <a:latin typeface="+mj-ea"/>
                  <a:cs typeface="+mj-ea"/>
                </a:rPr>
                <a:t>Group Members</a:t>
              </a:r>
            </a:p>
          </p:txBody>
        </p:sp>
        <p:sp>
          <p:nvSpPr>
            <p:cNvPr id="15" name="TextBox 15"/>
            <p:cNvSpPr txBox="1"/>
            <p:nvPr/>
          </p:nvSpPr>
          <p:spPr>
            <a:xfrm>
              <a:off x="2311172" y="2060502"/>
              <a:ext cx="6482249" cy="1178885"/>
            </a:xfrm>
            <a:prstGeom prst="rect">
              <a:avLst/>
            </a:prstGeom>
          </p:spPr>
          <p:txBody>
            <a:bodyPr lIns="0" tIns="0" rIns="0" bIns="0" rtlCol="0" anchor="t">
              <a:spAutoFit/>
            </a:bodyPr>
            <a:lstStyle/>
            <a:p>
              <a:pPr algn="ctr">
                <a:lnSpc>
                  <a:spcPts val="6600"/>
                </a:lnSpc>
              </a:pPr>
              <a:endParaRPr/>
            </a:p>
          </p:txBody>
        </p:sp>
      </p:grpSp>
      <p:grpSp>
        <p:nvGrpSpPr>
          <p:cNvPr id="16" name="Group 16"/>
          <p:cNvGrpSpPr/>
          <p:nvPr/>
        </p:nvGrpSpPr>
        <p:grpSpPr>
          <a:xfrm>
            <a:off x="7065910" y="6849255"/>
            <a:ext cx="3043636" cy="854400"/>
            <a:chOff x="0" y="-19050"/>
            <a:chExt cx="4058181" cy="1139201"/>
          </a:xfrm>
        </p:grpSpPr>
        <p:sp>
          <p:nvSpPr>
            <p:cNvPr id="17" name="TextBox 17"/>
            <p:cNvSpPr txBox="1"/>
            <p:nvPr/>
          </p:nvSpPr>
          <p:spPr>
            <a:xfrm>
              <a:off x="0" y="-19050"/>
              <a:ext cx="4058181" cy="555413"/>
            </a:xfrm>
            <a:prstGeom prst="rect">
              <a:avLst/>
            </a:prstGeom>
          </p:spPr>
          <p:txBody>
            <a:bodyPr lIns="0" tIns="0" rIns="0" bIns="0" rtlCol="0" anchor="t">
              <a:spAutoFit/>
            </a:bodyPr>
            <a:lstStyle/>
            <a:p>
              <a:pPr algn="ctr">
                <a:lnSpc>
                  <a:spcPts val="3250"/>
                </a:lnSpc>
              </a:pPr>
              <a:r>
                <a:rPr lang="en-US" sz="3200" spc="100">
                  <a:solidFill>
                    <a:srgbClr val="FFFFFF"/>
                  </a:solidFill>
                  <a:cs typeface="+mn-lt"/>
                </a:rPr>
                <a:t>Akash Sharma</a:t>
              </a:r>
            </a:p>
          </p:txBody>
        </p:sp>
        <p:sp>
          <p:nvSpPr>
            <p:cNvPr id="18" name="TextBox 18"/>
            <p:cNvSpPr txBox="1"/>
            <p:nvPr/>
          </p:nvSpPr>
          <p:spPr>
            <a:xfrm>
              <a:off x="314425" y="697040"/>
              <a:ext cx="3429331" cy="423111"/>
            </a:xfrm>
            <a:prstGeom prst="rect">
              <a:avLst/>
            </a:prstGeom>
          </p:spPr>
          <p:txBody>
            <a:bodyPr lIns="0" tIns="0" rIns="0" bIns="0" rtlCol="0" anchor="t">
              <a:spAutoFit/>
            </a:bodyPr>
            <a:lstStyle/>
            <a:p>
              <a:pPr algn="ctr">
                <a:lnSpc>
                  <a:spcPts val="2600"/>
                </a:lnSpc>
              </a:pPr>
              <a:r>
                <a:rPr lang="en-US" sz="2000" spc="80">
                  <a:solidFill>
                    <a:srgbClr val="FFFFFF"/>
                  </a:solidFill>
                  <a:latin typeface="Open Sauce Light" panose="00000400000000000000"/>
                </a:rPr>
                <a:t>(8817102001)</a:t>
              </a:r>
            </a:p>
          </p:txBody>
        </p:sp>
      </p:grpSp>
      <p:grpSp>
        <p:nvGrpSpPr>
          <p:cNvPr id="19" name="Group 19"/>
          <p:cNvGrpSpPr/>
          <p:nvPr/>
        </p:nvGrpSpPr>
        <p:grpSpPr>
          <a:xfrm>
            <a:off x="2368252" y="6849255"/>
            <a:ext cx="2946359" cy="854400"/>
            <a:chOff x="0" y="-19050"/>
            <a:chExt cx="3928479" cy="1139201"/>
          </a:xfrm>
        </p:grpSpPr>
        <p:sp>
          <p:nvSpPr>
            <p:cNvPr id="20" name="TextBox 20"/>
            <p:cNvSpPr txBox="1"/>
            <p:nvPr/>
          </p:nvSpPr>
          <p:spPr>
            <a:xfrm>
              <a:off x="249574" y="697040"/>
              <a:ext cx="3429331" cy="423111"/>
            </a:xfrm>
            <a:prstGeom prst="rect">
              <a:avLst/>
            </a:prstGeom>
          </p:spPr>
          <p:txBody>
            <a:bodyPr lIns="0" tIns="0" rIns="0" bIns="0" rtlCol="0" anchor="t">
              <a:spAutoFit/>
            </a:bodyPr>
            <a:lstStyle/>
            <a:p>
              <a:pPr algn="ctr">
                <a:lnSpc>
                  <a:spcPts val="2600"/>
                </a:lnSpc>
              </a:pPr>
              <a:r>
                <a:rPr lang="en-US" sz="2000" spc="80">
                  <a:solidFill>
                    <a:srgbClr val="FFFFFF"/>
                  </a:solidFill>
                  <a:latin typeface="Open Sauce Light" panose="00000400000000000000"/>
                </a:rPr>
                <a:t>(8817103019)</a:t>
              </a:r>
            </a:p>
          </p:txBody>
        </p:sp>
        <p:sp>
          <p:nvSpPr>
            <p:cNvPr id="21" name="TextBox 21"/>
            <p:cNvSpPr txBox="1"/>
            <p:nvPr/>
          </p:nvSpPr>
          <p:spPr>
            <a:xfrm>
              <a:off x="0" y="-19050"/>
              <a:ext cx="3928479" cy="555413"/>
            </a:xfrm>
            <a:prstGeom prst="rect">
              <a:avLst/>
            </a:prstGeom>
          </p:spPr>
          <p:txBody>
            <a:bodyPr lIns="0" tIns="0" rIns="0" bIns="0" rtlCol="0" anchor="t">
              <a:spAutoFit/>
            </a:bodyPr>
            <a:lstStyle/>
            <a:p>
              <a:pPr algn="ctr">
                <a:lnSpc>
                  <a:spcPts val="3250"/>
                </a:lnSpc>
              </a:pPr>
              <a:r>
                <a:rPr lang="en-US" sz="3200" spc="100">
                  <a:solidFill>
                    <a:srgbClr val="FFFFFF"/>
                  </a:solidFill>
                  <a:latin typeface="+mn-ea"/>
                  <a:cs typeface="+mn-ea"/>
                </a:rPr>
                <a:t>Mansi Agrawal</a:t>
              </a:r>
            </a:p>
          </p:txBody>
        </p:sp>
      </p:grpSp>
      <p:grpSp>
        <p:nvGrpSpPr>
          <p:cNvPr id="22" name="Group 22"/>
          <p:cNvGrpSpPr/>
          <p:nvPr/>
        </p:nvGrpSpPr>
        <p:grpSpPr>
          <a:xfrm>
            <a:off x="11800048" y="6849255"/>
            <a:ext cx="3019317" cy="854400"/>
            <a:chOff x="0" y="-19050"/>
            <a:chExt cx="4025756" cy="1139201"/>
          </a:xfrm>
        </p:grpSpPr>
        <p:sp>
          <p:nvSpPr>
            <p:cNvPr id="23" name="TextBox 23"/>
            <p:cNvSpPr txBox="1"/>
            <p:nvPr/>
          </p:nvSpPr>
          <p:spPr>
            <a:xfrm>
              <a:off x="298213" y="697040"/>
              <a:ext cx="3429331" cy="423111"/>
            </a:xfrm>
            <a:prstGeom prst="rect">
              <a:avLst/>
            </a:prstGeom>
          </p:spPr>
          <p:txBody>
            <a:bodyPr lIns="0" tIns="0" rIns="0" bIns="0" rtlCol="0" anchor="t">
              <a:spAutoFit/>
            </a:bodyPr>
            <a:lstStyle/>
            <a:p>
              <a:pPr algn="ctr">
                <a:lnSpc>
                  <a:spcPts val="2600"/>
                </a:lnSpc>
              </a:pPr>
              <a:r>
                <a:rPr lang="en-US" sz="2000" spc="80">
                  <a:solidFill>
                    <a:srgbClr val="FFFFFF"/>
                  </a:solidFill>
                  <a:latin typeface="Open Sauce Light" panose="00000400000000000000"/>
                </a:rPr>
                <a:t>(8817103036)</a:t>
              </a:r>
            </a:p>
          </p:txBody>
        </p:sp>
        <p:sp>
          <p:nvSpPr>
            <p:cNvPr id="24" name="TextBox 24"/>
            <p:cNvSpPr txBox="1"/>
            <p:nvPr/>
          </p:nvSpPr>
          <p:spPr>
            <a:xfrm>
              <a:off x="0" y="-19050"/>
              <a:ext cx="4025756" cy="555413"/>
            </a:xfrm>
            <a:prstGeom prst="rect">
              <a:avLst/>
            </a:prstGeom>
          </p:spPr>
          <p:txBody>
            <a:bodyPr lIns="0" tIns="0" rIns="0" bIns="0" rtlCol="0" anchor="t">
              <a:spAutoFit/>
            </a:bodyPr>
            <a:lstStyle/>
            <a:p>
              <a:pPr algn="ctr">
                <a:lnSpc>
                  <a:spcPts val="3250"/>
                </a:lnSpc>
              </a:pPr>
              <a:r>
                <a:rPr lang="en-US" sz="3200" spc="100">
                  <a:solidFill>
                    <a:srgbClr val="FFFFFF"/>
                  </a:solidFill>
                  <a:cs typeface="+mn-lt"/>
                </a:rPr>
                <a:t>Sajal Bansal</a:t>
              </a:r>
            </a:p>
          </p:txBody>
        </p:sp>
      </p:grpSp>
      <p:pic>
        <p:nvPicPr>
          <p:cNvPr id="2" name="Picture 1" descr="20190511_213825"/>
          <p:cNvPicPr>
            <a:picLocks noChangeAspect="1"/>
          </p:cNvPicPr>
          <p:nvPr/>
        </p:nvPicPr>
        <p:blipFill>
          <a:blip r:embed="rId4"/>
          <a:srcRect l="4956" t="36687" r="59088" b="11642"/>
          <a:stretch>
            <a:fillRect/>
          </a:stretch>
        </p:blipFill>
        <p:spPr>
          <a:xfrm rot="5400000">
            <a:off x="6788785" y="3326130"/>
            <a:ext cx="3390900" cy="3654425"/>
          </a:xfrm>
          <a:prstGeom prst="ellipse">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8"/>
          <p:cNvPicPr>
            <a:picLocks noChangeAspect="1"/>
          </p:cNvPicPr>
          <p:nvPr/>
        </p:nvPicPr>
        <p:blipFill>
          <a:blip r:embed="rId2"/>
          <a:srcRect/>
          <a:stretch>
            <a:fillRect/>
          </a:stretch>
        </p:blipFill>
        <p:spPr>
          <a:xfrm>
            <a:off x="10222186" y="1552201"/>
            <a:ext cx="8065814" cy="7631390"/>
          </a:xfrm>
          <a:prstGeom prst="rect">
            <a:avLst/>
          </a:prstGeom>
        </p:spPr>
      </p:pic>
      <p:sp>
        <p:nvSpPr>
          <p:cNvPr id="9" name="TextBox 9"/>
          <p:cNvSpPr txBox="1"/>
          <p:nvPr/>
        </p:nvSpPr>
        <p:spPr>
          <a:xfrm>
            <a:off x="1136612" y="847725"/>
            <a:ext cx="7205250" cy="1645920"/>
          </a:xfrm>
          <a:prstGeom prst="rect">
            <a:avLst/>
          </a:prstGeom>
        </p:spPr>
        <p:txBody>
          <a:bodyPr lIns="0" tIns="0" rIns="0" bIns="0" rtlCol="0" anchor="t">
            <a:spAutoFit/>
          </a:bodyPr>
          <a:lstStyle/>
          <a:p>
            <a:pPr algn="ctr">
              <a:lnSpc>
                <a:spcPts val="12835"/>
              </a:lnSpc>
            </a:pPr>
            <a:r>
              <a:rPr lang="en-US" sz="9170" dirty="0">
                <a:solidFill>
                  <a:srgbClr val="000000"/>
                </a:solidFill>
                <a:latin typeface="Open Sans Extra Bold" panose="020B0906030804020204"/>
              </a:rPr>
              <a:t>Conclusion</a:t>
            </a:r>
          </a:p>
        </p:txBody>
      </p:sp>
      <p:sp>
        <p:nvSpPr>
          <p:cNvPr id="11" name="TextBox 10"/>
          <p:cNvSpPr txBox="1"/>
          <p:nvPr/>
        </p:nvSpPr>
        <p:spPr>
          <a:xfrm>
            <a:off x="838200" y="3390900"/>
            <a:ext cx="9433119" cy="5958205"/>
          </a:xfrm>
          <a:prstGeom prst="rect">
            <a:avLst/>
          </a:prstGeom>
          <a:noFill/>
        </p:spPr>
        <p:txBody>
          <a:bodyPr wrap="square">
            <a:spAutoFit/>
          </a:bodyPr>
          <a:lstStyle/>
          <a:p>
            <a:pPr marL="285750" lvl="1" indent="-285750">
              <a:lnSpc>
                <a:spcPts val="4575"/>
              </a:lnSpc>
              <a:buFont typeface="Arial" panose="020B0604020202020204"/>
              <a:buChar char="•"/>
            </a:pPr>
            <a:r>
              <a:rPr lang="en-IN" sz="4000" spc="121" dirty="0">
                <a:solidFill>
                  <a:srgbClr val="000000"/>
                </a:solidFill>
                <a:cs typeface="+mn-lt"/>
              </a:rPr>
              <a:t>Weather forecasting is a useful tool for informing populations of expected weather conditions. Weather forecasting is a complex topic and poses significant variation in practice. This team will attempt to understand and implement a weather forecasting application in attempts to investigate ways upon which this area could be improved.</a:t>
            </a:r>
          </a:p>
        </p:txBody>
      </p:sp>
    </p:spTree>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2892357" y="1595821"/>
            <a:ext cx="5175987" cy="5659628"/>
          </a:xfrm>
          <a:prstGeom prst="rect">
            <a:avLst/>
          </a:prstGeom>
        </p:spPr>
      </p:pic>
      <p:sp>
        <p:nvSpPr>
          <p:cNvPr id="3" name="TextBox 3"/>
          <p:cNvSpPr txBox="1"/>
          <p:nvPr/>
        </p:nvSpPr>
        <p:spPr>
          <a:xfrm>
            <a:off x="1746665" y="383793"/>
            <a:ext cx="7715845" cy="1533525"/>
          </a:xfrm>
          <a:prstGeom prst="rect">
            <a:avLst/>
          </a:prstGeom>
        </p:spPr>
        <p:txBody>
          <a:bodyPr lIns="0" tIns="0" rIns="0" bIns="0" rtlCol="0" anchor="t">
            <a:spAutoFit/>
          </a:bodyPr>
          <a:lstStyle/>
          <a:p>
            <a:pPr algn="ctr">
              <a:lnSpc>
                <a:spcPts val="12600"/>
              </a:lnSpc>
            </a:pPr>
            <a:r>
              <a:rPr lang="en-US" sz="9000" dirty="0">
                <a:solidFill>
                  <a:srgbClr val="000000"/>
                </a:solidFill>
                <a:latin typeface="Open Sans Extra Bold" panose="020B0906030804020204"/>
              </a:rPr>
              <a:t>Future Work </a:t>
            </a:r>
          </a:p>
        </p:txBody>
      </p:sp>
      <p:sp>
        <p:nvSpPr>
          <p:cNvPr id="4" name="TextBox 4"/>
          <p:cNvSpPr txBox="1"/>
          <p:nvPr/>
        </p:nvSpPr>
        <p:spPr>
          <a:xfrm>
            <a:off x="137795" y="2609850"/>
            <a:ext cx="13211810" cy="5224145"/>
          </a:xfrm>
          <a:prstGeom prst="rect">
            <a:avLst/>
          </a:prstGeom>
        </p:spPr>
        <p:txBody>
          <a:bodyPr wrap="square" lIns="0" tIns="0" rIns="0" bIns="0" rtlCol="0" anchor="t">
            <a:spAutoFit/>
          </a:bodyPr>
          <a:lstStyle/>
          <a:p>
            <a:pPr algn="ctr"/>
            <a:r>
              <a:rPr lang="en-US" sz="4200" dirty="0">
                <a:solidFill>
                  <a:srgbClr val="000000"/>
                </a:solidFill>
                <a:cs typeface="+mn-lt"/>
              </a:rPr>
              <a:t>For future improvements, following step will be performed- </a:t>
            </a:r>
          </a:p>
          <a:p>
            <a:pPr algn="ctr"/>
            <a:endParaRPr lang="en-US" sz="1000" dirty="0">
              <a:solidFill>
                <a:srgbClr val="000000"/>
              </a:solidFill>
              <a:cs typeface="+mn-lt"/>
            </a:endParaRPr>
          </a:p>
          <a:p>
            <a:pPr marL="1241425" lvl="1" indent="-621030">
              <a:buFont typeface="Arial" panose="020B0604020202020204"/>
              <a:buChar char="•"/>
            </a:pPr>
            <a:r>
              <a:rPr lang="en-US" sz="5750" dirty="0">
                <a:solidFill>
                  <a:srgbClr val="000000"/>
                </a:solidFill>
                <a:cs typeface="+mn-lt"/>
              </a:rPr>
              <a:t>Replacing model with a latest/different model.</a:t>
            </a:r>
          </a:p>
          <a:p>
            <a:pPr marL="1241425" lvl="1" indent="-621030">
              <a:buFont typeface="Arial" panose="020B0604020202020204"/>
              <a:buChar char="•"/>
            </a:pPr>
            <a:r>
              <a:rPr lang="en-US" sz="5750" dirty="0">
                <a:solidFill>
                  <a:srgbClr val="000000"/>
                </a:solidFill>
                <a:cs typeface="+mn-lt"/>
              </a:rPr>
              <a:t>Using other robust datasets.</a:t>
            </a:r>
          </a:p>
          <a:p>
            <a:pPr marL="1241425" lvl="1" indent="-621030">
              <a:buFont typeface="Arial" panose="020B0604020202020204"/>
              <a:buChar char="•"/>
            </a:pPr>
            <a:r>
              <a:rPr lang="en-US" sz="5750" dirty="0">
                <a:solidFill>
                  <a:srgbClr val="000000"/>
                </a:solidFill>
                <a:cs typeface="+mn-lt"/>
              </a:rPr>
              <a:t>Predicting result on more attributes.</a:t>
            </a:r>
          </a:p>
          <a:p>
            <a:pPr marL="1241425" lvl="1" indent="-621030">
              <a:buFont typeface="Arial" panose="020B0604020202020204"/>
              <a:buChar char="•"/>
            </a:pPr>
            <a:r>
              <a:rPr lang="en-US" sz="5750" dirty="0">
                <a:solidFill>
                  <a:srgbClr val="000000"/>
                </a:solidFill>
                <a:cs typeface="+mn-lt"/>
              </a:rPr>
              <a:t>Training model on higher session.</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5730360" y="1874520"/>
            <a:ext cx="6377335" cy="609203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2"/>
          <p:cNvSpPr txBox="1"/>
          <p:nvPr/>
        </p:nvSpPr>
        <p:spPr>
          <a:xfrm>
            <a:off x="1747421" y="1921637"/>
            <a:ext cx="8317826" cy="7832593"/>
          </a:xfrm>
          <a:prstGeom prst="rect">
            <a:avLst/>
          </a:prstGeom>
        </p:spPr>
        <p:txBody>
          <a:bodyPr lIns="0" tIns="0" rIns="0" bIns="0" rtlCol="0" anchor="t">
            <a:spAutoFit/>
          </a:bodyPr>
          <a:lstStyle/>
          <a:p>
            <a:pPr marL="734060" lvl="1" indent="-367030">
              <a:lnSpc>
                <a:spcPts val="5575"/>
              </a:lnSpc>
              <a:buFont typeface="Arial" panose="020B0604020202020204"/>
              <a:buChar char="•"/>
            </a:pPr>
            <a:r>
              <a:rPr lang="en-US" sz="3400" dirty="0">
                <a:solidFill>
                  <a:srgbClr val="000000"/>
                </a:solidFill>
                <a:latin typeface="Open Sans Light" panose="020B0306030504020204"/>
              </a:rPr>
              <a:t>Introduction</a:t>
            </a:r>
          </a:p>
          <a:p>
            <a:pPr marL="734060" lvl="1" indent="-367030">
              <a:lnSpc>
                <a:spcPts val="5575"/>
              </a:lnSpc>
              <a:buFont typeface="Arial" panose="020B0604020202020204"/>
              <a:buChar char="•"/>
            </a:pPr>
            <a:r>
              <a:rPr lang="en-US" sz="3400" dirty="0">
                <a:solidFill>
                  <a:srgbClr val="000000"/>
                </a:solidFill>
                <a:latin typeface="Open Sans Light" panose="020B0306030504020204"/>
              </a:rPr>
              <a:t>The problem statement</a:t>
            </a:r>
          </a:p>
          <a:p>
            <a:pPr marL="734060" lvl="1" indent="-367030">
              <a:lnSpc>
                <a:spcPts val="5575"/>
              </a:lnSpc>
              <a:buFont typeface="Arial" panose="020B0604020202020204"/>
              <a:buChar char="•"/>
            </a:pPr>
            <a:r>
              <a:rPr lang="en-US" sz="3400" dirty="0">
                <a:solidFill>
                  <a:srgbClr val="000000"/>
                </a:solidFill>
                <a:latin typeface="Open Sans Light" panose="020B0306030504020204"/>
              </a:rPr>
              <a:t>Objective</a:t>
            </a:r>
          </a:p>
          <a:p>
            <a:pPr marL="734060" lvl="1" indent="-367030">
              <a:lnSpc>
                <a:spcPts val="5575"/>
              </a:lnSpc>
              <a:buFont typeface="Arial" panose="020B0604020202020204"/>
              <a:buChar char="•"/>
            </a:pPr>
            <a:r>
              <a:rPr lang="en-US" sz="3400" dirty="0">
                <a:solidFill>
                  <a:srgbClr val="000000"/>
                </a:solidFill>
                <a:latin typeface="Open Sans Light" panose="020B0306030504020204"/>
              </a:rPr>
              <a:t>Scope of the project</a:t>
            </a:r>
          </a:p>
          <a:p>
            <a:pPr marL="734060" lvl="1" indent="-367030">
              <a:lnSpc>
                <a:spcPts val="5575"/>
              </a:lnSpc>
              <a:buFont typeface="Arial" panose="020B0604020202020204"/>
              <a:buChar char="•"/>
            </a:pPr>
            <a:r>
              <a:rPr lang="en-US" sz="3400" dirty="0">
                <a:solidFill>
                  <a:srgbClr val="000000"/>
                </a:solidFill>
                <a:latin typeface="Open Sans Light" panose="020B0306030504020204"/>
              </a:rPr>
              <a:t>Approach</a:t>
            </a:r>
          </a:p>
          <a:p>
            <a:pPr marL="734060" lvl="1" indent="-367030">
              <a:lnSpc>
                <a:spcPts val="5575"/>
              </a:lnSpc>
              <a:buFont typeface="Arial" panose="020B0604020202020204"/>
              <a:buChar char="•"/>
            </a:pPr>
            <a:r>
              <a:rPr lang="en-US" sz="3400" dirty="0">
                <a:solidFill>
                  <a:srgbClr val="000000"/>
                </a:solidFill>
                <a:latin typeface="Open Sans Light" panose="020B0306030504020204"/>
              </a:rPr>
              <a:t>Data flow diagram</a:t>
            </a:r>
          </a:p>
          <a:p>
            <a:pPr marL="734060" lvl="1" indent="-367030">
              <a:lnSpc>
                <a:spcPts val="5575"/>
              </a:lnSpc>
              <a:buFont typeface="Arial" panose="020B0604020202020204"/>
              <a:buChar char="•"/>
            </a:pPr>
            <a:r>
              <a:rPr lang="en-US" sz="3400" dirty="0">
                <a:solidFill>
                  <a:srgbClr val="000000"/>
                </a:solidFill>
                <a:latin typeface="Open Sans Light" panose="020B0306030504020204"/>
              </a:rPr>
              <a:t>Tools and techniques</a:t>
            </a:r>
          </a:p>
          <a:p>
            <a:pPr marL="734060" lvl="1" indent="-367030">
              <a:lnSpc>
                <a:spcPts val="5575"/>
              </a:lnSpc>
              <a:buFont typeface="Arial" panose="020B0604020202020204"/>
              <a:buChar char="•"/>
            </a:pPr>
            <a:r>
              <a:rPr lang="en-US" sz="3400" dirty="0">
                <a:solidFill>
                  <a:srgbClr val="000000"/>
                </a:solidFill>
                <a:latin typeface="Open Sans Light" panose="020B0306030504020204"/>
              </a:rPr>
              <a:t>Code snippets</a:t>
            </a:r>
          </a:p>
          <a:p>
            <a:pPr marL="734060" lvl="1" indent="-367030">
              <a:lnSpc>
                <a:spcPts val="5575"/>
              </a:lnSpc>
              <a:buFont typeface="Arial" panose="020B0604020202020204"/>
              <a:buChar char="•"/>
            </a:pPr>
            <a:r>
              <a:rPr lang="en-US" sz="3400" dirty="0">
                <a:solidFill>
                  <a:srgbClr val="000000"/>
                </a:solidFill>
                <a:latin typeface="Open Sans Light" panose="020B0306030504020204"/>
              </a:rPr>
              <a:t>Conclusion</a:t>
            </a:r>
          </a:p>
          <a:p>
            <a:pPr marL="734060" lvl="1" indent="-367030">
              <a:lnSpc>
                <a:spcPts val="5575"/>
              </a:lnSpc>
              <a:buFont typeface="Arial" panose="020B0604020202020204"/>
              <a:buChar char="•"/>
            </a:pPr>
            <a:r>
              <a:rPr lang="en-US" sz="3400" dirty="0">
                <a:solidFill>
                  <a:srgbClr val="000000"/>
                </a:solidFill>
                <a:latin typeface="Open Sans Light" panose="020B0306030504020204"/>
              </a:rPr>
              <a:t>Future work</a:t>
            </a:r>
          </a:p>
          <a:p>
            <a:pPr algn="ctr">
              <a:lnSpc>
                <a:spcPts val="5575"/>
              </a:lnSpc>
            </a:pPr>
            <a:endParaRPr lang="en-US" sz="3400" dirty="0">
              <a:solidFill>
                <a:srgbClr val="000000"/>
              </a:solidFill>
              <a:latin typeface="Open Sans Light" panose="020B0306030504020204"/>
            </a:endParaRPr>
          </a:p>
        </p:txBody>
      </p:sp>
      <p:pic>
        <p:nvPicPr>
          <p:cNvPr id="3" name="Picture 3"/>
          <p:cNvPicPr>
            <a:picLocks noChangeAspect="1"/>
          </p:cNvPicPr>
          <p:nvPr/>
        </p:nvPicPr>
        <p:blipFill>
          <a:blip r:embed="rId2"/>
          <a:srcRect/>
          <a:stretch>
            <a:fillRect/>
          </a:stretch>
        </p:blipFill>
        <p:spPr>
          <a:xfrm>
            <a:off x="10719155" y="2511722"/>
            <a:ext cx="5263557" cy="5263557"/>
          </a:xfrm>
          <a:prstGeom prst="rect">
            <a:avLst/>
          </a:prstGeom>
        </p:spPr>
      </p:pic>
      <p:sp>
        <p:nvSpPr>
          <p:cNvPr id="4" name="TextBox 4"/>
          <p:cNvSpPr txBox="1"/>
          <p:nvPr/>
        </p:nvSpPr>
        <p:spPr>
          <a:xfrm>
            <a:off x="2514600" y="723900"/>
            <a:ext cx="2231997" cy="885190"/>
          </a:xfrm>
          <a:prstGeom prst="rect">
            <a:avLst/>
          </a:prstGeom>
        </p:spPr>
        <p:txBody>
          <a:bodyPr wrap="square" lIns="0" tIns="0" rIns="0" bIns="0" rtlCol="0" anchor="t">
            <a:spAutoFit/>
          </a:bodyPr>
          <a:lstStyle/>
          <a:p>
            <a:pPr algn="ctr">
              <a:lnSpc>
                <a:spcPts val="7280"/>
              </a:lnSpc>
            </a:pPr>
            <a:r>
              <a:rPr lang="en-US" sz="5200" dirty="0">
                <a:solidFill>
                  <a:srgbClr val="000000"/>
                </a:solidFill>
                <a:latin typeface="Open Sans Bold" panose="020B0806030504020204"/>
              </a:rPr>
              <a:t>Index</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6" name="TextBox 6"/>
          <p:cNvSpPr txBox="1"/>
          <p:nvPr/>
        </p:nvSpPr>
        <p:spPr>
          <a:xfrm>
            <a:off x="17440507" y="4827596"/>
            <a:ext cx="453945" cy="318170"/>
          </a:xfrm>
          <a:prstGeom prst="rect">
            <a:avLst/>
          </a:prstGeom>
        </p:spPr>
        <p:txBody>
          <a:bodyPr lIns="0" tIns="0" rIns="0" bIns="0" rtlCol="0" anchor="t">
            <a:spAutoFit/>
          </a:bodyPr>
          <a:lstStyle/>
          <a:p>
            <a:pPr algn="r">
              <a:lnSpc>
                <a:spcPts val="2400"/>
              </a:lnSpc>
            </a:pPr>
            <a:endParaRPr/>
          </a:p>
        </p:txBody>
      </p:sp>
      <p:pic>
        <p:nvPicPr>
          <p:cNvPr id="7" name="Picture 7"/>
          <p:cNvPicPr>
            <a:picLocks noChangeAspect="1"/>
          </p:cNvPicPr>
          <p:nvPr/>
        </p:nvPicPr>
        <p:blipFill>
          <a:blip r:embed="rId2"/>
          <a:srcRect/>
          <a:stretch>
            <a:fillRect/>
          </a:stretch>
        </p:blipFill>
        <p:spPr>
          <a:xfrm>
            <a:off x="217170" y="2000250"/>
            <a:ext cx="3790950" cy="6444615"/>
          </a:xfrm>
          <a:prstGeom prst="rect">
            <a:avLst/>
          </a:prstGeom>
        </p:spPr>
      </p:pic>
      <p:grpSp>
        <p:nvGrpSpPr>
          <p:cNvPr id="14" name="Group 6"/>
          <p:cNvGrpSpPr/>
          <p:nvPr/>
        </p:nvGrpSpPr>
        <p:grpSpPr>
          <a:xfrm>
            <a:off x="5791200" y="571500"/>
            <a:ext cx="6692945" cy="983064"/>
            <a:chOff x="0" y="0"/>
            <a:chExt cx="8923927" cy="1300098"/>
          </a:xfrm>
        </p:grpSpPr>
        <p:grpSp>
          <p:nvGrpSpPr>
            <p:cNvPr id="15" name="Group 7"/>
            <p:cNvGrpSpPr/>
            <p:nvPr/>
          </p:nvGrpSpPr>
          <p:grpSpPr>
            <a:xfrm rot="5400000">
              <a:off x="142001" y="-142001"/>
              <a:ext cx="1300098" cy="1584100"/>
              <a:chOff x="0" y="0"/>
              <a:chExt cx="2354580" cy="2868930"/>
            </a:xfrm>
          </p:grpSpPr>
          <p:sp>
            <p:nvSpPr>
              <p:cNvPr id="20" name="Freeform 8"/>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16" name="Group 9"/>
            <p:cNvGrpSpPr/>
            <p:nvPr/>
          </p:nvGrpSpPr>
          <p:grpSpPr>
            <a:xfrm rot="-5400000">
              <a:off x="7481828" y="-142001"/>
              <a:ext cx="1300098" cy="1584100"/>
              <a:chOff x="0" y="0"/>
              <a:chExt cx="2354580" cy="2868930"/>
            </a:xfrm>
          </p:grpSpPr>
          <p:sp>
            <p:nvSpPr>
              <p:cNvPr id="19" name="Freeform 10"/>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17" name="Group 11"/>
            <p:cNvGrpSpPr/>
            <p:nvPr/>
          </p:nvGrpSpPr>
          <p:grpSpPr>
            <a:xfrm>
              <a:off x="1014688" y="0"/>
              <a:ext cx="7117189" cy="1300098"/>
              <a:chOff x="0" y="0"/>
              <a:chExt cx="1133005" cy="206966"/>
            </a:xfrm>
          </p:grpSpPr>
          <p:sp>
            <p:nvSpPr>
              <p:cNvPr id="18" name="Freeform 12"/>
              <p:cNvSpPr/>
              <p:nvPr/>
            </p:nvSpPr>
            <p:spPr>
              <a:xfrm>
                <a:off x="0" y="0"/>
                <a:ext cx="1133005" cy="206966"/>
              </a:xfrm>
              <a:custGeom>
                <a:avLst/>
                <a:gdLst/>
                <a:ahLst/>
                <a:cxnLst/>
                <a:rect l="l" t="t" r="r" b="b"/>
                <a:pathLst>
                  <a:path w="1133005" h="206966">
                    <a:moveTo>
                      <a:pt x="0" y="0"/>
                    </a:moveTo>
                    <a:lnTo>
                      <a:pt x="1133005" y="0"/>
                    </a:lnTo>
                    <a:lnTo>
                      <a:pt x="1133005" y="206966"/>
                    </a:lnTo>
                    <a:lnTo>
                      <a:pt x="0" y="206966"/>
                    </a:lnTo>
                    <a:close/>
                  </a:path>
                </a:pathLst>
              </a:custGeom>
              <a:solidFill>
                <a:srgbClr val="000000"/>
              </a:solidFill>
            </p:spPr>
          </p:sp>
        </p:grpSp>
      </p:grpSp>
      <p:sp>
        <p:nvSpPr>
          <p:cNvPr id="22" name="TextBox 14"/>
          <p:cNvSpPr txBox="1"/>
          <p:nvPr/>
        </p:nvSpPr>
        <p:spPr>
          <a:xfrm>
            <a:off x="6249401" y="943784"/>
            <a:ext cx="5789198" cy="425450"/>
          </a:xfrm>
          <a:prstGeom prst="rect">
            <a:avLst/>
          </a:prstGeom>
        </p:spPr>
        <p:txBody>
          <a:bodyPr lIns="0" tIns="0" rIns="0" bIns="0" rtlCol="0" anchor="t">
            <a:spAutoFit/>
          </a:bodyPr>
          <a:lstStyle/>
          <a:p>
            <a:pPr algn="ctr">
              <a:lnSpc>
                <a:spcPts val="3320"/>
              </a:lnSpc>
            </a:pPr>
            <a:r>
              <a:rPr lang="en-US" sz="4000" spc="102" dirty="0">
                <a:solidFill>
                  <a:srgbClr val="FFFFFF"/>
                </a:solidFill>
                <a:latin typeface="+mj-lt"/>
                <a:cs typeface="+mj-lt"/>
              </a:rPr>
              <a:t>Introduction</a:t>
            </a:r>
          </a:p>
        </p:txBody>
      </p:sp>
      <p:sp>
        <p:nvSpPr>
          <p:cNvPr id="24" name="TextBox 13"/>
          <p:cNvSpPr txBox="1"/>
          <p:nvPr/>
        </p:nvSpPr>
        <p:spPr>
          <a:xfrm>
            <a:off x="4419600" y="1884680"/>
            <a:ext cx="13629005" cy="6120765"/>
          </a:xfrm>
          <a:prstGeom prst="rect">
            <a:avLst/>
          </a:prstGeom>
        </p:spPr>
        <p:txBody>
          <a:bodyPr wrap="square" lIns="0" tIns="0" rIns="0" bIns="0" rtlCol="0" anchor="t">
            <a:spAutoFit/>
          </a:bodyPr>
          <a:lstStyle/>
          <a:p>
            <a:pPr algn="just"/>
            <a:r>
              <a:rPr lang="en-US" sz="4860" spc="194" dirty="0">
                <a:solidFill>
                  <a:srgbClr val="000000"/>
                </a:solidFill>
                <a:latin typeface="Malgun Gothic" panose="020B0503020000020004" charset="-127"/>
                <a:ea typeface="Malgun Gothic" panose="020B0503020000020004" charset="-127"/>
              </a:rPr>
              <a:t>Storm:- </a:t>
            </a:r>
            <a:r>
              <a:rPr lang="en-US" sz="4000" spc="194" dirty="0">
                <a:solidFill>
                  <a:srgbClr val="000000"/>
                </a:solidFill>
                <a:latin typeface="Malgun Gothic" panose="020B0503020000020004" charset="-127"/>
                <a:ea typeface="Malgun Gothic" panose="020B0503020000020004" charset="-127"/>
              </a:rPr>
              <a:t>is a violent meteorological phenomena in which there is heavy rain</a:t>
            </a:r>
            <a:r>
              <a:rPr lang="en-US" sz="4860" spc="194" dirty="0">
                <a:solidFill>
                  <a:srgbClr val="000000"/>
                </a:solidFill>
                <a:latin typeface="Malgun Gothic" panose="020B0503020000020004" charset="-127"/>
                <a:ea typeface="Malgun Gothic" panose="020B0503020000020004" charset="-127"/>
              </a:rPr>
              <a:t> </a:t>
            </a:r>
            <a:r>
              <a:rPr lang="en-US" sz="3600" spc="194" dirty="0">
                <a:solidFill>
                  <a:srgbClr val="000000"/>
                </a:solidFill>
                <a:latin typeface="Malgun Gothic" panose="020B0503020000020004" charset="-127"/>
                <a:ea typeface="Malgun Gothic" panose="020B0503020000020004" charset="-127"/>
              </a:rPr>
              <a:t>and wind due to moisture in the air. It is predicted using weather forecasting technique.</a:t>
            </a:r>
          </a:p>
          <a:p>
            <a:pPr algn="just"/>
            <a:r>
              <a:rPr lang="en-US" sz="4860" spc="194" dirty="0">
                <a:solidFill>
                  <a:srgbClr val="000000"/>
                </a:solidFill>
                <a:latin typeface="Malgun Gothic" panose="020B0503020000020004" charset="-127"/>
                <a:ea typeface="Malgun Gothic" panose="020B0503020000020004" charset="-127"/>
              </a:rPr>
              <a:t>Weather forecasting: </a:t>
            </a:r>
            <a:r>
              <a:rPr lang="en-US" sz="3600" spc="194" dirty="0">
                <a:solidFill>
                  <a:srgbClr val="000000"/>
                </a:solidFill>
                <a:latin typeface="Malgun Gothic" panose="020B0503020000020004" charset="-127"/>
                <a:ea typeface="Malgun Gothic" panose="020B0503020000020004" charset="-127"/>
              </a:rPr>
              <a:t>is the application of science and technology to predict the condition of atmosphere at a specific location. </a:t>
            </a:r>
          </a:p>
          <a:p>
            <a:pPr marL="685800" indent="-685800" algn="just">
              <a:buFont typeface="Wingdings" panose="05000000000000000000" pitchFamily="2" charset="2"/>
              <a:buChar char="Ø"/>
            </a:pPr>
            <a:r>
              <a:rPr lang="en-GB" sz="3600" spc="194" dirty="0">
                <a:solidFill>
                  <a:srgbClr val="000000"/>
                </a:solidFill>
                <a:latin typeface="Malgun Gothic" panose="020B0503020000020004" charset="-127"/>
                <a:ea typeface="Malgun Gothic" panose="020B0503020000020004" charset="-127"/>
                <a:sym typeface="Oswald"/>
              </a:rPr>
              <a:t>Weather conditions changes rapidly, so weather forecasting is a vital process. </a:t>
            </a:r>
          </a:p>
          <a:p>
            <a:pPr marL="685800" indent="-685800" algn="just">
              <a:buFont typeface="Wingdings" panose="05000000000000000000" pitchFamily="2" charset="2"/>
              <a:buChar char="Ø"/>
            </a:pPr>
            <a:r>
              <a:rPr lang="en-US" sz="3600" spc="194" dirty="0">
                <a:solidFill>
                  <a:srgbClr val="000000"/>
                </a:solidFill>
                <a:latin typeface="Malgun Gothic" panose="020B0503020000020004" charset="-127"/>
                <a:ea typeface="Malgun Gothic" panose="020B0503020000020004" charset="-127"/>
                <a:sym typeface="Oswald"/>
              </a:rPr>
              <a:t>This includes temperature, rain, cloudiness, wind speed and humidity.</a:t>
            </a:r>
            <a:endParaRPr lang="en-GB" sz="3600" spc="194" dirty="0">
              <a:solidFill>
                <a:srgbClr val="000000"/>
              </a:solidFill>
              <a:latin typeface="Malgun Gothic" panose="020B0503020000020004" charset="-127"/>
              <a:ea typeface="Malgun Gothic" panose="020B0503020000020004" charset="-127"/>
              <a:sym typeface="Oswa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 name="TextBox 12"/>
          <p:cNvSpPr txBox="1"/>
          <p:nvPr/>
        </p:nvSpPr>
        <p:spPr>
          <a:xfrm>
            <a:off x="3128689" y="374015"/>
            <a:ext cx="12030621" cy="1269365"/>
          </a:xfrm>
          <a:prstGeom prst="rect">
            <a:avLst/>
          </a:prstGeom>
        </p:spPr>
        <p:txBody>
          <a:bodyPr wrap="square" lIns="0" tIns="0" rIns="0" bIns="0" rtlCol="0" anchor="t">
            <a:spAutoFit/>
          </a:bodyPr>
          <a:lstStyle/>
          <a:p>
            <a:pPr algn="ctr">
              <a:lnSpc>
                <a:spcPts val="9900"/>
              </a:lnSpc>
            </a:pPr>
            <a:r>
              <a:rPr lang="en-US" sz="9000" dirty="0">
                <a:solidFill>
                  <a:srgbClr val="000000"/>
                </a:solidFill>
                <a:latin typeface="+mj-lt"/>
                <a:cs typeface="+mj-lt"/>
              </a:rPr>
              <a:t>Problem Statements:</a:t>
            </a:r>
          </a:p>
        </p:txBody>
      </p:sp>
      <p:sp>
        <p:nvSpPr>
          <p:cNvPr id="14" name="TextBox 14"/>
          <p:cNvSpPr txBox="1"/>
          <p:nvPr/>
        </p:nvSpPr>
        <p:spPr>
          <a:xfrm>
            <a:off x="427989" y="2008401"/>
            <a:ext cx="16002000" cy="7386320"/>
          </a:xfrm>
          <a:prstGeom prst="rect">
            <a:avLst/>
          </a:prstGeom>
        </p:spPr>
        <p:txBody>
          <a:bodyPr wrap="square" lIns="0" tIns="0" rIns="0" bIns="0" rtlCol="0" anchor="t">
            <a:spAutoFit/>
          </a:bodyPr>
          <a:lstStyle/>
          <a:p>
            <a:pPr marL="467995" lvl="1" indent="457200" algn="just">
              <a:lnSpc>
                <a:spcPct val="150000"/>
              </a:lnSpc>
              <a:buFont typeface="Arial" panose="020B0604020202020204"/>
              <a:buChar char="•"/>
            </a:pPr>
            <a:r>
              <a:rPr lang="en-US" sz="4000" spc="194" dirty="0">
                <a:solidFill>
                  <a:srgbClr val="000000"/>
                </a:solidFill>
                <a:latin typeface="Malgun Gothic" panose="020B0503020000020004" charset="-127"/>
                <a:ea typeface="Malgun Gothic" panose="020B0503020000020004" charset="-127"/>
              </a:rPr>
              <a:t>Storms have the potential to harm life and property via storm surge or hevy rain.</a:t>
            </a:r>
          </a:p>
          <a:p>
            <a:pPr marL="467995" lvl="1" indent="457200" algn="just">
              <a:lnSpc>
                <a:spcPct val="150000"/>
              </a:lnSpc>
              <a:buFont typeface="Arial" panose="020B0604020202020204"/>
              <a:buChar char="•"/>
            </a:pPr>
            <a:r>
              <a:rPr lang="en-US" sz="4000" spc="194" dirty="0">
                <a:solidFill>
                  <a:srgbClr val="000000"/>
                </a:solidFill>
                <a:latin typeface="Malgun Gothic" panose="020B0503020000020004" charset="-127"/>
                <a:ea typeface="Malgun Gothic" panose="020B0503020000020004" charset="-127"/>
              </a:rPr>
              <a:t>Heavy rainfall can lead to numerous hazards for example : flooding , including risk to human life, damage to buildings and infrastructures etc.</a:t>
            </a:r>
          </a:p>
          <a:p>
            <a:pPr marL="467995" lvl="1" indent="457200" algn="just">
              <a:lnSpc>
                <a:spcPct val="150000"/>
              </a:lnSpc>
              <a:buFont typeface="Arial" panose="020B0604020202020204"/>
              <a:buChar char="•"/>
            </a:pPr>
            <a:r>
              <a:rPr lang="en-US" sz="4000" spc="194" dirty="0">
                <a:solidFill>
                  <a:srgbClr val="000000"/>
                </a:solidFill>
                <a:latin typeface="Malgun Gothic" panose="020B0503020000020004" charset="-127"/>
                <a:ea typeface="Malgun Gothic" panose="020B0503020000020004" charset="-127"/>
              </a:rPr>
              <a:t>It can also threaten human life, disrupt transport and communications, loss of crops and livestock.</a:t>
            </a:r>
          </a:p>
          <a:p>
            <a:pPr marL="467995" lvl="1" indent="457200" algn="just">
              <a:lnSpc>
                <a:spcPct val="150000"/>
              </a:lnSpc>
              <a:buFont typeface="Arial" panose="020B0604020202020204"/>
              <a:buChar char="•"/>
            </a:pPr>
            <a:endParaRPr lang="en-US" sz="4000" spc="194" dirty="0">
              <a:solidFill>
                <a:srgbClr val="000000"/>
              </a:solidFill>
              <a:latin typeface="Malgun Gothic" panose="020B0503020000020004" charset="-127"/>
              <a:ea typeface="Malgun Gothic" panose="020B0503020000020004" charset="-127"/>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DF2B"/>
        </a:solidFill>
        <a:effectLst/>
      </p:bgPr>
    </p:bg>
    <p:spTree>
      <p:nvGrpSpPr>
        <p:cNvPr id="1" name=""/>
        <p:cNvGrpSpPr/>
        <p:nvPr/>
      </p:nvGrpSpPr>
      <p:grpSpPr>
        <a:xfrm>
          <a:off x="0" y="0"/>
          <a:ext cx="0" cy="0"/>
          <a:chOff x="0" y="0"/>
          <a:chExt cx="0" cy="0"/>
        </a:xfrm>
      </p:grpSpPr>
      <p:grpSp>
        <p:nvGrpSpPr>
          <p:cNvPr id="9" name="Group 9"/>
          <p:cNvGrpSpPr/>
          <p:nvPr/>
        </p:nvGrpSpPr>
        <p:grpSpPr>
          <a:xfrm>
            <a:off x="1887859" y="3515319"/>
            <a:ext cx="6276620" cy="3328238"/>
            <a:chOff x="0" y="76200"/>
            <a:chExt cx="8368827" cy="4437650"/>
          </a:xfrm>
        </p:grpSpPr>
        <p:sp>
          <p:nvSpPr>
            <p:cNvPr id="10" name="TextBox 10"/>
            <p:cNvSpPr txBox="1"/>
            <p:nvPr/>
          </p:nvSpPr>
          <p:spPr>
            <a:xfrm>
              <a:off x="0" y="76200"/>
              <a:ext cx="8368827" cy="1692487"/>
            </a:xfrm>
            <a:prstGeom prst="rect">
              <a:avLst/>
            </a:prstGeom>
          </p:spPr>
          <p:txBody>
            <a:bodyPr lIns="0" tIns="0" rIns="0" bIns="0" rtlCol="0" anchor="t">
              <a:spAutoFit/>
            </a:bodyPr>
            <a:lstStyle/>
            <a:p>
              <a:pPr>
                <a:lnSpc>
                  <a:spcPts val="9900"/>
                </a:lnSpc>
              </a:pPr>
              <a:r>
                <a:rPr lang="en-US" sz="9000" dirty="0">
                  <a:solidFill>
                    <a:srgbClr val="000000"/>
                  </a:solidFill>
                  <a:latin typeface="+mj-lt"/>
                  <a:cs typeface="+mj-lt"/>
                </a:rPr>
                <a:t>Objectives</a:t>
              </a:r>
            </a:p>
          </p:txBody>
        </p:sp>
        <p:sp>
          <p:nvSpPr>
            <p:cNvPr id="11" name="TextBox 11"/>
            <p:cNvSpPr txBox="1"/>
            <p:nvPr/>
          </p:nvSpPr>
          <p:spPr>
            <a:xfrm>
              <a:off x="0" y="2068677"/>
              <a:ext cx="7409956" cy="2445173"/>
            </a:xfrm>
            <a:prstGeom prst="rect">
              <a:avLst/>
            </a:prstGeom>
          </p:spPr>
          <p:txBody>
            <a:bodyPr lIns="0" tIns="0" rIns="0" bIns="0" rtlCol="0" anchor="t">
              <a:spAutoFit/>
            </a:bodyPr>
            <a:lstStyle/>
            <a:p>
              <a:pPr>
                <a:lnSpc>
                  <a:spcPts val="7150"/>
                </a:lnSpc>
              </a:pPr>
              <a:r>
                <a:rPr lang="en-US" sz="6500" dirty="0">
                  <a:solidFill>
                    <a:srgbClr val="000000"/>
                  </a:solidFill>
                  <a:latin typeface="+mj-lt"/>
                  <a:cs typeface="+mj-lt"/>
                </a:rPr>
                <a:t>What we want to achieve</a:t>
              </a:r>
            </a:p>
          </p:txBody>
        </p:sp>
      </p:grpSp>
      <p:grpSp>
        <p:nvGrpSpPr>
          <p:cNvPr id="12" name="Group 12"/>
          <p:cNvGrpSpPr/>
          <p:nvPr/>
        </p:nvGrpSpPr>
        <p:grpSpPr>
          <a:xfrm>
            <a:off x="8774290" y="2418122"/>
            <a:ext cx="7194396" cy="5393605"/>
            <a:chOff x="-1" y="-76200"/>
            <a:chExt cx="9592527" cy="7191474"/>
          </a:xfrm>
        </p:grpSpPr>
        <p:sp>
          <p:nvSpPr>
            <p:cNvPr id="13" name="TextBox 13"/>
            <p:cNvSpPr txBox="1"/>
            <p:nvPr/>
          </p:nvSpPr>
          <p:spPr>
            <a:xfrm>
              <a:off x="0" y="-76200"/>
              <a:ext cx="9592526" cy="2462107"/>
            </a:xfrm>
            <a:prstGeom prst="rect">
              <a:avLst/>
            </a:prstGeom>
          </p:spPr>
          <p:txBody>
            <a:bodyPr lIns="0" tIns="0" rIns="0" bIns="0" rtlCol="0" anchor="t">
              <a:spAutoFit/>
            </a:bodyPr>
            <a:lstStyle/>
            <a:p>
              <a:pPr algn="just">
                <a:lnSpc>
                  <a:spcPts val="3600"/>
                </a:lnSpc>
              </a:pPr>
              <a:r>
                <a:rPr lang="en-US" sz="3200" spc="96" dirty="0">
                  <a:solidFill>
                    <a:srgbClr val="000000"/>
                  </a:solidFill>
                  <a:cs typeface="+mn-lt"/>
                </a:rPr>
                <a:t>Implementing of storm predection system using Machine Learning which can forecast weather conditions with better accuracy than the existing system.</a:t>
              </a:r>
            </a:p>
          </p:txBody>
        </p:sp>
        <p:sp>
          <p:nvSpPr>
            <p:cNvPr id="14" name="TextBox 14"/>
            <p:cNvSpPr txBox="1"/>
            <p:nvPr/>
          </p:nvSpPr>
          <p:spPr>
            <a:xfrm>
              <a:off x="-1" y="4306547"/>
              <a:ext cx="9592526" cy="1846580"/>
            </a:xfrm>
            <a:prstGeom prst="rect">
              <a:avLst/>
            </a:prstGeom>
          </p:spPr>
          <p:txBody>
            <a:bodyPr lIns="0" tIns="0" rIns="0" bIns="0" rtlCol="0" anchor="t">
              <a:spAutoFit/>
            </a:bodyPr>
            <a:lstStyle/>
            <a:p>
              <a:pPr algn="just">
                <a:lnSpc>
                  <a:spcPts val="3600"/>
                </a:lnSpc>
              </a:pPr>
              <a:r>
                <a:rPr lang="en-US" sz="3200" spc="96" dirty="0">
                  <a:solidFill>
                    <a:srgbClr val="000000"/>
                  </a:solidFill>
                  <a:latin typeface="+mn-ea"/>
                  <a:cs typeface="+mn-ea"/>
                  <a:sym typeface="+mn-ea"/>
                </a:rPr>
                <a:t>To </a:t>
              </a:r>
              <a:r>
                <a:rPr lang="en-US" sz="3200" spc="96" dirty="0">
                  <a:solidFill>
                    <a:srgbClr val="000000"/>
                  </a:solidFill>
                  <a:latin typeface="+mn-ea"/>
                  <a:cs typeface="+mn-ea"/>
                </a:rPr>
                <a:t>enhance overall prediction capability of weather forecasting by new weather forecasting methods.</a:t>
              </a:r>
            </a:p>
          </p:txBody>
        </p:sp>
        <p:sp>
          <p:nvSpPr>
            <p:cNvPr id="15" name="TextBox 15"/>
            <p:cNvSpPr txBox="1"/>
            <p:nvPr/>
          </p:nvSpPr>
          <p:spPr>
            <a:xfrm>
              <a:off x="0" y="6695325"/>
              <a:ext cx="9592526" cy="419949"/>
            </a:xfrm>
            <a:prstGeom prst="rect">
              <a:avLst/>
            </a:prstGeom>
          </p:spPr>
          <p:txBody>
            <a:bodyPr lIns="0" tIns="0" rIns="0" bIns="0" rtlCol="0" anchor="t">
              <a:spAutoFit/>
            </a:bodyPr>
            <a:lstStyle/>
            <a:p>
              <a:pPr>
                <a:lnSpc>
                  <a:spcPts val="2700"/>
                </a:lnSpc>
              </a:pPr>
              <a:endParaRPr/>
            </a:p>
          </p:txBody>
        </p:sp>
        <p:sp>
          <p:nvSpPr>
            <p:cNvPr id="16" name="AutoShape 16"/>
            <p:cNvSpPr/>
            <p:nvPr/>
          </p:nvSpPr>
          <p:spPr>
            <a:xfrm rot="16200000">
              <a:off x="4789908" y="-957800"/>
              <a:ext cx="12709" cy="9592526"/>
            </a:xfrm>
            <a:prstGeom prst="rect">
              <a:avLst/>
            </a:prstGeom>
            <a:solidFill>
              <a:srgbClr val="000000"/>
            </a:solidFill>
          </p:spPr>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extBox 7"/>
          <p:cNvSpPr txBox="1"/>
          <p:nvPr/>
        </p:nvSpPr>
        <p:spPr>
          <a:xfrm>
            <a:off x="1905000" y="1028700"/>
            <a:ext cx="8760966" cy="2538730"/>
          </a:xfrm>
          <a:prstGeom prst="rect">
            <a:avLst/>
          </a:prstGeom>
        </p:spPr>
        <p:txBody>
          <a:bodyPr lIns="0" tIns="0" rIns="0" bIns="0" rtlCol="0" anchor="t">
            <a:spAutoFit/>
          </a:bodyPr>
          <a:lstStyle/>
          <a:p>
            <a:pPr>
              <a:lnSpc>
                <a:spcPts val="9900"/>
              </a:lnSpc>
            </a:pPr>
            <a:r>
              <a:rPr lang="en-US" sz="9000" dirty="0">
                <a:solidFill>
                  <a:srgbClr val="000000"/>
                </a:solidFill>
                <a:latin typeface="+mj-lt"/>
                <a:cs typeface="+mj-lt"/>
              </a:rPr>
              <a:t>Scope</a:t>
            </a:r>
          </a:p>
          <a:p>
            <a:pPr>
              <a:lnSpc>
                <a:spcPts val="9900"/>
              </a:lnSpc>
            </a:pPr>
            <a:r>
              <a:rPr lang="en-US" sz="9000" dirty="0">
                <a:solidFill>
                  <a:srgbClr val="000000"/>
                </a:solidFill>
                <a:latin typeface="+mj-lt"/>
                <a:cs typeface="+mj-lt"/>
              </a:rPr>
              <a:t>of the Project</a:t>
            </a:r>
          </a:p>
        </p:txBody>
      </p:sp>
      <p:sp>
        <p:nvSpPr>
          <p:cNvPr id="8" name="TextBox 8"/>
          <p:cNvSpPr txBox="1"/>
          <p:nvPr/>
        </p:nvSpPr>
        <p:spPr>
          <a:xfrm>
            <a:off x="1905000" y="4483845"/>
            <a:ext cx="14151708" cy="5264785"/>
          </a:xfrm>
          <a:prstGeom prst="rect">
            <a:avLst/>
          </a:prstGeom>
        </p:spPr>
        <p:txBody>
          <a:bodyPr lIns="0" tIns="0" rIns="0" bIns="0" rtlCol="0" anchor="t">
            <a:spAutoFit/>
          </a:bodyPr>
          <a:lstStyle/>
          <a:p>
            <a:pPr marL="0" lvl="0" indent="0" algn="l" rtl="0">
              <a:spcBef>
                <a:spcPts val="0"/>
              </a:spcBef>
              <a:spcAft>
                <a:spcPts val="0"/>
              </a:spcAft>
              <a:buNone/>
            </a:pPr>
            <a:r>
              <a:rPr lang="en-US" sz="3200" dirty="0">
                <a:solidFill>
                  <a:srgbClr val="333333"/>
                </a:solidFill>
                <a:highlight>
                  <a:srgbClr val="F7F7F7"/>
                </a:highlight>
                <a:ea typeface="Oswald"/>
                <a:cs typeface="+mn-lt"/>
                <a:sym typeface="Oswald"/>
              </a:rPr>
              <a:t>Following are some areas where weather forecasting is useful:-</a:t>
            </a:r>
          </a:p>
          <a:p>
            <a:pPr marL="0" lvl="0" indent="0" algn="l" rtl="0">
              <a:spcBef>
                <a:spcPts val="0"/>
              </a:spcBef>
              <a:spcAft>
                <a:spcPts val="0"/>
              </a:spcAft>
              <a:buNone/>
            </a:pPr>
            <a:endParaRPr lang="en-US" sz="3200" dirty="0">
              <a:solidFill>
                <a:srgbClr val="333333"/>
              </a:solidFill>
              <a:highlight>
                <a:srgbClr val="F7F7F7"/>
              </a:highlight>
              <a:ea typeface="Oswald"/>
              <a:cs typeface="+mn-lt"/>
              <a:sym typeface="Oswald"/>
            </a:endParaRPr>
          </a:p>
          <a:p>
            <a:pPr marL="457200" lvl="0" indent="-342900" algn="l" rtl="0">
              <a:lnSpc>
                <a:spcPct val="125000"/>
              </a:lnSpc>
              <a:spcBef>
                <a:spcPts val="0"/>
              </a:spcBef>
              <a:spcAft>
                <a:spcPts val="0"/>
              </a:spcAft>
              <a:buSzPts val="1800"/>
              <a:buFont typeface="Oswald"/>
              <a:buChar char="●"/>
            </a:pPr>
            <a:r>
              <a:rPr lang="en-US" sz="3200" dirty="0">
                <a:solidFill>
                  <a:srgbClr val="333333"/>
                </a:solidFill>
                <a:highlight>
                  <a:srgbClr val="F7F7F7"/>
                </a:highlight>
                <a:ea typeface="Oswald"/>
                <a:cs typeface="+mn-lt"/>
                <a:sym typeface="Oswald"/>
              </a:rPr>
              <a:t>Air traffic</a:t>
            </a:r>
          </a:p>
          <a:p>
            <a:pPr marL="457200" lvl="0" indent="-342900" algn="l" rtl="0">
              <a:lnSpc>
                <a:spcPct val="125000"/>
              </a:lnSpc>
              <a:spcBef>
                <a:spcPts val="0"/>
              </a:spcBef>
              <a:spcAft>
                <a:spcPts val="0"/>
              </a:spcAft>
              <a:buSzPts val="1800"/>
              <a:buFont typeface="Oswald"/>
              <a:buChar char="●"/>
            </a:pPr>
            <a:r>
              <a:rPr lang="en-US" sz="3200" dirty="0">
                <a:solidFill>
                  <a:srgbClr val="333333"/>
                </a:solidFill>
                <a:highlight>
                  <a:srgbClr val="F7F7F7"/>
                </a:highlight>
                <a:ea typeface="Oswald"/>
                <a:cs typeface="+mn-lt"/>
                <a:sym typeface="Oswald"/>
              </a:rPr>
              <a:t>Agriculture </a:t>
            </a:r>
          </a:p>
          <a:p>
            <a:pPr marL="457200" lvl="0" indent="-342900" algn="l" rtl="0">
              <a:lnSpc>
                <a:spcPct val="125000"/>
              </a:lnSpc>
              <a:spcBef>
                <a:spcPts val="0"/>
              </a:spcBef>
              <a:spcAft>
                <a:spcPts val="0"/>
              </a:spcAft>
              <a:buSzPts val="1800"/>
              <a:buFont typeface="Oswald"/>
              <a:buChar char="●"/>
            </a:pPr>
            <a:r>
              <a:rPr lang="en-US" sz="3200" dirty="0">
                <a:solidFill>
                  <a:srgbClr val="333333"/>
                </a:solidFill>
                <a:highlight>
                  <a:srgbClr val="F7F7F7"/>
                </a:highlight>
                <a:ea typeface="Oswald"/>
                <a:cs typeface="+mn-lt"/>
                <a:sym typeface="Oswald"/>
              </a:rPr>
              <a:t>Forestry</a:t>
            </a:r>
          </a:p>
          <a:p>
            <a:pPr marL="457200" lvl="0" indent="-342900" algn="l" rtl="0">
              <a:lnSpc>
                <a:spcPct val="125000"/>
              </a:lnSpc>
              <a:spcBef>
                <a:spcPts val="0"/>
              </a:spcBef>
              <a:spcAft>
                <a:spcPts val="0"/>
              </a:spcAft>
              <a:buSzPts val="1800"/>
              <a:buFont typeface="Oswald"/>
              <a:buChar char="●"/>
            </a:pPr>
            <a:r>
              <a:rPr lang="en-US" sz="3200" dirty="0">
                <a:solidFill>
                  <a:srgbClr val="333333"/>
                </a:solidFill>
                <a:highlight>
                  <a:srgbClr val="F7F7F7"/>
                </a:highlight>
                <a:ea typeface="Oswald"/>
                <a:cs typeface="+mn-lt"/>
                <a:sym typeface="Oswald"/>
              </a:rPr>
              <a:t>Reduce loss in disasters like cyclone, flood etc.</a:t>
            </a:r>
          </a:p>
          <a:p>
            <a:pPr marL="457200" lvl="0" indent="-342900" algn="l" rtl="0">
              <a:lnSpc>
                <a:spcPct val="125000"/>
              </a:lnSpc>
              <a:spcBef>
                <a:spcPts val="0"/>
              </a:spcBef>
              <a:spcAft>
                <a:spcPts val="0"/>
              </a:spcAft>
              <a:buClr>
                <a:srgbClr val="333333"/>
              </a:buClr>
              <a:buSzPts val="1800"/>
              <a:buFont typeface="Oswald"/>
              <a:buChar char="●"/>
            </a:pPr>
            <a:r>
              <a:rPr lang="en-US" sz="3200" dirty="0">
                <a:solidFill>
                  <a:srgbClr val="333333"/>
                </a:solidFill>
                <a:highlight>
                  <a:srgbClr val="F7F7F7"/>
                </a:highlight>
                <a:ea typeface="Oswald"/>
                <a:cs typeface="+mn-lt"/>
                <a:sym typeface="Oswald"/>
              </a:rPr>
              <a:t>Navy, Military</a:t>
            </a:r>
          </a:p>
          <a:p>
            <a:pPr marL="457200" lvl="0" indent="-342900" algn="l" rtl="0">
              <a:lnSpc>
                <a:spcPct val="125000"/>
              </a:lnSpc>
              <a:spcBef>
                <a:spcPts val="0"/>
              </a:spcBef>
              <a:spcAft>
                <a:spcPts val="0"/>
              </a:spcAft>
              <a:buSzPts val="1800"/>
              <a:buFont typeface="Oswald"/>
              <a:buChar char="●"/>
            </a:pPr>
            <a:r>
              <a:rPr lang="en-US" sz="3200" dirty="0">
                <a:solidFill>
                  <a:srgbClr val="333333"/>
                </a:solidFill>
                <a:highlight>
                  <a:srgbClr val="F7F7F7"/>
                </a:highlight>
                <a:ea typeface="Oswald"/>
                <a:cs typeface="+mn-lt"/>
                <a:sym typeface="Oswald"/>
              </a:rPr>
              <a:t>And many more.</a:t>
            </a:r>
          </a:p>
          <a:p>
            <a:pPr marL="658495" lvl="1" indent="-328930" algn="ctr">
              <a:lnSpc>
                <a:spcPts val="4575"/>
              </a:lnSpc>
              <a:buFont typeface="Arial" panose="020B0604020202020204"/>
              <a:buChar char="•"/>
            </a:pPr>
            <a:endParaRPr lang="en-US" sz="3050" spc="121" dirty="0">
              <a:solidFill>
                <a:srgbClr val="000000"/>
              </a:solidFill>
              <a:cs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BFB11"/>
            </a:gs>
            <a:gs pos="100000">
              <a:srgbClr val="838309"/>
            </a:gs>
          </a:gsLst>
          <a:lin ang="5400000" scaled="0"/>
        </a:gradFill>
        <a:effectLst/>
      </p:bgPr>
    </p:bg>
    <p:spTree>
      <p:nvGrpSpPr>
        <p:cNvPr id="1" name=""/>
        <p:cNvGrpSpPr/>
        <p:nvPr/>
      </p:nvGrpSpPr>
      <p:grpSpPr>
        <a:xfrm>
          <a:off x="0" y="0"/>
          <a:ext cx="0" cy="0"/>
          <a:chOff x="0" y="0"/>
          <a:chExt cx="0" cy="0"/>
        </a:xfrm>
      </p:grpSpPr>
      <p:sp>
        <p:nvSpPr>
          <p:cNvPr id="4" name="Google Shape;117;p18"/>
          <p:cNvSpPr txBox="1"/>
          <p:nvPr/>
        </p:nvSpPr>
        <p:spPr>
          <a:xfrm>
            <a:off x="1943100" y="571500"/>
            <a:ext cx="14401800" cy="1600200"/>
          </a:xfrm>
          <a:prstGeom prst="rect">
            <a:avLst/>
          </a:prstGeom>
        </p:spPr>
        <p:txBody>
          <a:bodyPr spcFirstLastPara="1" wrap="square" lIns="91425" tIns="91425" rIns="91425" bIns="91425"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9900"/>
              </a:lnSpc>
              <a:spcBef>
                <a:spcPts val="0"/>
              </a:spcBef>
            </a:pPr>
            <a:r>
              <a:rPr lang="en-IN" sz="9000" dirty="0">
                <a:solidFill>
                  <a:srgbClr val="000000"/>
                </a:solidFill>
                <a:ea typeface="+mn-ea"/>
                <a:cs typeface="+mj-lt"/>
              </a:rPr>
              <a:t>Machine Learning Approach</a:t>
            </a:r>
          </a:p>
        </p:txBody>
      </p:sp>
      <p:sp>
        <p:nvSpPr>
          <p:cNvPr id="6" name="TextBox 5"/>
          <p:cNvSpPr txBox="1"/>
          <p:nvPr/>
        </p:nvSpPr>
        <p:spPr>
          <a:xfrm>
            <a:off x="1295400" y="2476500"/>
            <a:ext cx="15773400" cy="7478970"/>
          </a:xfrm>
          <a:prstGeom prst="rect">
            <a:avLst/>
          </a:prstGeom>
          <a:noFill/>
        </p:spPr>
        <p:txBody>
          <a:bodyPr wrap="square">
            <a:spAutoFit/>
          </a:bodyPr>
          <a:lstStyle/>
          <a:p>
            <a:pPr marL="800100" lvl="0" indent="-685800" algn="just">
              <a:buSzPct val="98000"/>
              <a:buFont typeface="Wingdings" panose="05000000000000000000" pitchFamily="2" charset="2"/>
              <a:buChar char="Ø"/>
            </a:pPr>
            <a:r>
              <a:rPr lang="en-US" sz="4000" b="1" u="sng" dirty="0" smtClean="0"/>
              <a:t>Linear regression algorithm:</a:t>
            </a:r>
            <a:r>
              <a:rPr lang="en-US" sz="4000" b="1" dirty="0" smtClean="0"/>
              <a:t> </a:t>
            </a:r>
            <a:r>
              <a:rPr lang="en-US" sz="4000" dirty="0" smtClean="0"/>
              <a:t>shows a linear relationship between a dependent (y) and one or more independent (x) variables, hence called as linear regression. Since linear regression shows the linear relationship, which means it finds how the value of the dependent variable is changing according to the value of the independent variable.</a:t>
            </a:r>
          </a:p>
          <a:p>
            <a:pPr marL="800100" lvl="0" indent="-685800" algn="just">
              <a:buSzPct val="98000"/>
            </a:pPr>
            <a:endParaRPr lang="en-US" sz="4000" dirty="0" smtClean="0"/>
          </a:p>
          <a:p>
            <a:pPr marL="800100" lvl="0" indent="-685800" algn="just">
              <a:buSzPct val="98000"/>
              <a:buFont typeface="Wingdings" panose="05000000000000000000" pitchFamily="2" charset="2"/>
              <a:buChar char="Ø"/>
            </a:pPr>
            <a:r>
              <a:rPr lang="en-US" sz="4000" b="1" u="sng" dirty="0" smtClean="0"/>
              <a:t>Polynomial Regression:</a:t>
            </a:r>
            <a:r>
              <a:rPr lang="en-US" sz="4000" dirty="0" smtClean="0"/>
              <a:t> is a regression algorithm that models the relationship between a dependent(y) and independent variable(x) as nth degree polynomial. The Polynomial Regression equation is given below:</a:t>
            </a:r>
          </a:p>
          <a:p>
            <a:pPr algn="ctr"/>
            <a:r>
              <a:rPr lang="en-US" sz="4000" dirty="0" smtClean="0">
                <a:solidFill>
                  <a:schemeClr val="bg1"/>
                </a:solidFill>
              </a:rPr>
              <a:t>y= b0+b1x1+ b2x12+ b2x13+...... bnx1n </a:t>
            </a:r>
          </a:p>
          <a:p>
            <a:pPr marL="803275" lvl="2" indent="-625475" algn="just">
              <a:buSzPct val="98000"/>
            </a:pPr>
            <a:endParaRPr lang="en-US" sz="4000" dirty="0">
              <a:cs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BFB11"/>
            </a:gs>
            <a:gs pos="100000">
              <a:srgbClr val="838309"/>
            </a:gs>
          </a:gsLst>
          <a:lin ang="5400000" scaled="0"/>
        </a:gradFill>
        <a:effectLst/>
      </p:bgPr>
    </p:bg>
    <p:spTree>
      <p:nvGrpSpPr>
        <p:cNvPr id="1" name=""/>
        <p:cNvGrpSpPr/>
        <p:nvPr/>
      </p:nvGrpSpPr>
      <p:grpSpPr>
        <a:xfrm>
          <a:off x="0" y="0"/>
          <a:ext cx="0" cy="0"/>
          <a:chOff x="0" y="0"/>
          <a:chExt cx="0" cy="0"/>
        </a:xfrm>
      </p:grpSpPr>
      <p:sp>
        <p:nvSpPr>
          <p:cNvPr id="4" name="Google Shape;117;p18"/>
          <p:cNvSpPr txBox="1"/>
          <p:nvPr/>
        </p:nvSpPr>
        <p:spPr>
          <a:xfrm>
            <a:off x="1943100" y="571500"/>
            <a:ext cx="14401800" cy="1600200"/>
          </a:xfrm>
          <a:prstGeom prst="rect">
            <a:avLst/>
          </a:prstGeom>
        </p:spPr>
        <p:txBody>
          <a:bodyPr spcFirstLastPara="1" wrap="square" lIns="91425" tIns="91425" rIns="91425" bIns="91425"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9900"/>
              </a:lnSpc>
              <a:spcBef>
                <a:spcPts val="0"/>
              </a:spcBef>
            </a:pPr>
            <a:r>
              <a:rPr lang="en-IN" sz="5000" dirty="0">
                <a:solidFill>
                  <a:srgbClr val="000000"/>
                </a:solidFill>
                <a:ea typeface="+mn-ea"/>
                <a:cs typeface="+mj-lt"/>
              </a:rPr>
              <a:t>Machine Learning Approach</a:t>
            </a:r>
          </a:p>
        </p:txBody>
      </p:sp>
      <p:sp>
        <p:nvSpPr>
          <p:cNvPr id="6" name="TextBox 5"/>
          <p:cNvSpPr txBox="1"/>
          <p:nvPr/>
        </p:nvSpPr>
        <p:spPr>
          <a:xfrm>
            <a:off x="1295400" y="2230576"/>
            <a:ext cx="15773400" cy="8094524"/>
          </a:xfrm>
          <a:prstGeom prst="rect">
            <a:avLst/>
          </a:prstGeom>
          <a:noFill/>
        </p:spPr>
        <p:txBody>
          <a:bodyPr wrap="square">
            <a:spAutoFit/>
          </a:bodyPr>
          <a:lstStyle/>
          <a:p>
            <a:pPr marL="800100" indent="-685800" algn="just">
              <a:buSzPct val="98000"/>
              <a:buFont typeface="Wingdings" panose="05000000000000000000" pitchFamily="2" charset="2"/>
              <a:buChar char="Ø"/>
            </a:pPr>
            <a:r>
              <a:rPr lang="en-US" sz="4000" b="1" u="sng" dirty="0" smtClean="0"/>
              <a:t>Decision Tree</a:t>
            </a:r>
            <a:r>
              <a:rPr lang="en-US" sz="4000" dirty="0" smtClean="0"/>
              <a:t> is a </a:t>
            </a:r>
            <a:r>
              <a:rPr lang="en-US" sz="4000" b="1" dirty="0" smtClean="0"/>
              <a:t>Supervised learning technique </a:t>
            </a:r>
            <a:r>
              <a:rPr lang="en-US" sz="4000" dirty="0" smtClean="0"/>
              <a:t>that can be used for both classification and Regression problems, but mostly it is preferred for solving Classification problems. It is a tree-structured classifier, where</a:t>
            </a:r>
            <a:r>
              <a:rPr lang="en-US" sz="4000" b="1" dirty="0" smtClean="0"/>
              <a:t> internal nodes represent the features of a dataset, branches represent the decision rules</a:t>
            </a:r>
            <a:r>
              <a:rPr lang="en-US" sz="4000" dirty="0" smtClean="0"/>
              <a:t> and </a:t>
            </a:r>
            <a:r>
              <a:rPr lang="en-US" sz="4000" b="1" dirty="0" smtClean="0"/>
              <a:t>each leaf node represents the outcome.</a:t>
            </a:r>
            <a:endParaRPr lang="en-US" sz="4000" dirty="0" smtClean="0"/>
          </a:p>
          <a:p>
            <a:pPr marL="800100" lvl="0" indent="-685800" algn="just">
              <a:buSzPct val="98000"/>
              <a:buFont typeface="Wingdings" panose="05000000000000000000" pitchFamily="2" charset="2"/>
              <a:buChar char="Ø"/>
            </a:pPr>
            <a:r>
              <a:rPr lang="en-US" sz="4000" b="1" u="sng" dirty="0" smtClean="0"/>
              <a:t>Random Forest</a:t>
            </a:r>
            <a:r>
              <a:rPr lang="en-US" sz="4000" b="1" dirty="0" smtClean="0"/>
              <a:t>: It is a classifier that contains a number of decision trees on various subsets of the given dataset and takes the average to improve the predictive accuracy of that dataset."</a:t>
            </a:r>
            <a:r>
              <a:rPr lang="en-US" sz="4000" dirty="0" smtClean="0"/>
              <a:t> Instead of relying on one decision tree, the random forest takes the prediction from each tree and based on the majority votes of predictions, and it predicts the final output.</a:t>
            </a:r>
            <a:endParaRPr lang="en-US" sz="4000" dirty="0" smtClean="0">
              <a:solidFill>
                <a:schemeClr val="bg1"/>
              </a:solidFill>
            </a:endParaRPr>
          </a:p>
          <a:p>
            <a:pPr marL="803275" lvl="2" indent="-625475" algn="just">
              <a:buSzPct val="98000"/>
            </a:pPr>
            <a:endParaRPr lang="en-US" sz="4000" dirty="0">
              <a:cs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554</Words>
  <Application>Microsoft Office PowerPoint</Application>
  <PresentationFormat>Custom</PresentationFormat>
  <Paragraphs>94</Paragraphs>
  <Slides>22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22</vt:i4>
      </vt:variant>
    </vt:vector>
  </HeadingPairs>
  <TitlesOfParts>
    <vt:vector size="37" baseType="lpstr">
      <vt:lpstr>Arial</vt:lpstr>
      <vt:lpstr>Montserrat Classic Bold</vt:lpstr>
      <vt:lpstr>Marta Italics</vt:lpstr>
      <vt:lpstr>Calibri</vt:lpstr>
      <vt:lpstr>Open Sauce Light</vt:lpstr>
      <vt:lpstr>Open Sans Light</vt:lpstr>
      <vt:lpstr>Open Sans Bold</vt:lpstr>
      <vt:lpstr>Malgun Gothic</vt:lpstr>
      <vt:lpstr>Oswald</vt:lpstr>
      <vt:lpstr>Wingdings</vt:lpstr>
      <vt:lpstr>Arial Rounded MT Bold</vt:lpstr>
      <vt:lpstr>MS Gothic</vt:lpstr>
      <vt:lpstr>Open Sans Extra Bold</vt:lpstr>
      <vt:lpstr>Glacial Indifference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prediction using machine learning</dc:title>
  <dc:creator/>
  <cp:lastModifiedBy>Sajal Bansal</cp:lastModifiedBy>
  <cp:revision>54</cp:revision>
  <dcterms:created xsi:type="dcterms:W3CDTF">2006-08-16T00:00:00Z</dcterms:created>
  <dcterms:modified xsi:type="dcterms:W3CDTF">2020-12-17T06:27:04Z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