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1310925" cx="20105675"/>
  <p:notesSz cx="9144000" cy="6858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AFD139-1D56-4FC0-9415-54CBF5137CE5}">
  <a:tblStyle styleId="{7AAFD139-1D56-4FC0-9415-54CBF5137C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-11798300" y="-11798300"/>
            <a:ext cx="11796712" cy="1231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14400" y="3257550"/>
            <a:ext cx="7312025" cy="308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914400" y="3257550"/>
            <a:ext cx="7312025" cy="308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-11798300" y="-11798300"/>
            <a:ext cx="11796712" cy="1231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-16846550" y="-11798300"/>
            <a:ext cx="21893213" cy="1231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914400" y="3257550"/>
            <a:ext cx="73119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914400" y="3257550"/>
            <a:ext cx="7312025" cy="308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-11798300" y="-11798300"/>
            <a:ext cx="11796712" cy="1231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914400" y="3257550"/>
            <a:ext cx="7312025" cy="308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-11798300" y="-11798300"/>
            <a:ext cx="11796712" cy="1231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dc632f3b_0_6:notes"/>
          <p:cNvSpPr/>
          <p:nvPr>
            <p:ph idx="2" type="sldImg"/>
          </p:nvPr>
        </p:nvSpPr>
        <p:spPr>
          <a:xfrm>
            <a:off x="-11798300" y="-11798300"/>
            <a:ext cx="11796600" cy="1231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bdc632f3b_0_6:notes"/>
          <p:cNvSpPr txBox="1"/>
          <p:nvPr>
            <p:ph idx="1" type="body"/>
          </p:nvPr>
        </p:nvSpPr>
        <p:spPr>
          <a:xfrm>
            <a:off x="914400" y="3257550"/>
            <a:ext cx="7311900" cy="308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bdc632f3b_0_16:notes"/>
          <p:cNvSpPr/>
          <p:nvPr>
            <p:ph idx="2" type="sldImg"/>
          </p:nvPr>
        </p:nvSpPr>
        <p:spPr>
          <a:xfrm>
            <a:off x="-11798300" y="-11798300"/>
            <a:ext cx="11796600" cy="1231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bdc632f3b_0_16:notes"/>
          <p:cNvSpPr txBox="1"/>
          <p:nvPr>
            <p:ph idx="1" type="body"/>
          </p:nvPr>
        </p:nvSpPr>
        <p:spPr>
          <a:xfrm>
            <a:off x="914400" y="3257550"/>
            <a:ext cx="7311900" cy="308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-16846550" y="-11798300"/>
            <a:ext cx="21893213" cy="1231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914400" y="3257550"/>
            <a:ext cx="73119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-16846550" y="-11798300"/>
            <a:ext cx="21893213" cy="1231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914400" y="3257550"/>
            <a:ext cx="73119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-16846550" y="-11798300"/>
            <a:ext cx="21893213" cy="1231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914400" y="3257550"/>
            <a:ext cx="73119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914400" y="3257550"/>
            <a:ext cx="7312025" cy="308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-11798300" y="-11798300"/>
            <a:ext cx="11796712" cy="1231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1" type="ftr"/>
          </p:nvPr>
        </p:nvSpPr>
        <p:spPr>
          <a:xfrm>
            <a:off x="6836315" y="10518665"/>
            <a:ext cx="6433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004887" y="10483850"/>
            <a:ext cx="4689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25" lIns="179625" spcFirstLastPara="1" rIns="179625" wrap="square" tIns="896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4409738" y="10483850"/>
            <a:ext cx="4689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25" lIns="179625" spcFirstLastPara="1" rIns="179625" wrap="square" tIns="896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10052838" y="-220"/>
            <a:ext cx="10052700" cy="1131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1"/>
          <p:cNvCxnSpPr/>
          <p:nvPr/>
        </p:nvCxnSpPr>
        <p:spPr>
          <a:xfrm>
            <a:off x="11059166" y="9885927"/>
            <a:ext cx="102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1"/>
          <p:cNvSpPr txBox="1"/>
          <p:nvPr>
            <p:ph type="title"/>
          </p:nvPr>
        </p:nvSpPr>
        <p:spPr>
          <a:xfrm>
            <a:off x="583777" y="2385168"/>
            <a:ext cx="88944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1025" lIns="201025" spcFirstLastPara="1" rIns="201025" wrap="square" tIns="201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583777" y="6256799"/>
            <a:ext cx="88944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0860890" y="1592568"/>
            <a:ext cx="8436600" cy="81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indent="-482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●"/>
              <a:defRPr>
                <a:solidFill>
                  <a:schemeClr val="accent1"/>
                </a:solidFill>
              </a:defRPr>
            </a:lvl1pPr>
            <a:lvl2pPr indent="-425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○"/>
              <a:defRPr>
                <a:solidFill>
                  <a:schemeClr val="accent1"/>
                </a:solidFill>
              </a:defRPr>
            </a:lvl2pPr>
            <a:lvl3pPr indent="-425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■"/>
              <a:defRPr>
                <a:solidFill>
                  <a:schemeClr val="accent1"/>
                </a:solidFill>
              </a:defRPr>
            </a:lvl3pPr>
            <a:lvl4pPr indent="-425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●"/>
              <a:defRPr>
                <a:solidFill>
                  <a:schemeClr val="accent1"/>
                </a:solidFill>
              </a:defRPr>
            </a:lvl4pPr>
            <a:lvl5pPr indent="-425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○"/>
              <a:defRPr>
                <a:solidFill>
                  <a:schemeClr val="accent1"/>
                </a:solidFill>
              </a:defRPr>
            </a:lvl5pPr>
            <a:lvl6pPr indent="-425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■"/>
              <a:defRPr>
                <a:solidFill>
                  <a:schemeClr val="accent1"/>
                </a:solidFill>
              </a:defRPr>
            </a:lvl6pPr>
            <a:lvl7pPr indent="-425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●"/>
              <a:defRPr>
                <a:solidFill>
                  <a:schemeClr val="accent1"/>
                </a:solidFill>
              </a:defRPr>
            </a:lvl7pPr>
            <a:lvl8pPr indent="-425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○"/>
              <a:defRPr>
                <a:solidFill>
                  <a:schemeClr val="accent1"/>
                </a:solidFill>
              </a:defRPr>
            </a:lvl8pPr>
            <a:lvl9pPr indent="-425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702511" y="9303338"/>
            <a:ext cx="131901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1290071" y="0"/>
            <a:ext cx="17525700" cy="1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290071" y="11164467"/>
            <a:ext cx="17525700" cy="14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>
            <p:ph hasCustomPrompt="1" type="title"/>
          </p:nvPr>
        </p:nvSpPr>
        <p:spPr>
          <a:xfrm>
            <a:off x="1290081" y="2977076"/>
            <a:ext cx="175257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290081" y="6527697"/>
            <a:ext cx="17525700" cy="2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82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indent="-425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indent="-425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indent="-425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indent="-425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indent="-425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indent="-425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indent="-425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indent="-425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290071" y="0"/>
            <a:ext cx="17525700" cy="1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1290071" y="11164467"/>
            <a:ext cx="17525700" cy="14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4"/>
          <p:cNvCxnSpPr/>
          <p:nvPr/>
        </p:nvCxnSpPr>
        <p:spPr>
          <a:xfrm>
            <a:off x="1612189" y="4915696"/>
            <a:ext cx="84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ctrTitle"/>
          </p:nvPr>
        </p:nvSpPr>
        <p:spPr>
          <a:xfrm>
            <a:off x="1386553" y="300833"/>
            <a:ext cx="17355000" cy="40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201025" lIns="201025" spcFirstLastPara="1" rIns="201025" wrap="square" tIns="201025">
            <a:normAutofit/>
          </a:bodyPr>
          <a:lstStyle>
            <a:lvl1pPr lv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0600"/>
              <a:buNone/>
              <a:defRPr sz="10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386553" y="7099428"/>
            <a:ext cx="17355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201025" lIns="201025" spcFirstLastPara="1" rIns="201025" wrap="square" tIns="201025">
            <a:normAutofit/>
          </a:bodyPr>
          <a:lstStyle>
            <a:lvl1pPr lv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290071" y="11164467"/>
            <a:ext cx="17525700" cy="14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1290071" y="0"/>
            <a:ext cx="17525700" cy="1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120390" y="4225186"/>
            <a:ext cx="178650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-275" y="11095856"/>
            <a:ext cx="20105700" cy="215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6"/>
          <p:cNvCxnSpPr/>
          <p:nvPr/>
        </p:nvCxnSpPr>
        <p:spPr>
          <a:xfrm>
            <a:off x="922225" y="2538157"/>
            <a:ext cx="84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6"/>
          <p:cNvSpPr txBox="1"/>
          <p:nvPr>
            <p:ph type="title"/>
          </p:nvPr>
        </p:nvSpPr>
        <p:spPr>
          <a:xfrm>
            <a:off x="685361" y="819649"/>
            <a:ext cx="187350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85361" y="3117844"/>
            <a:ext cx="18735000" cy="6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82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indent="-425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indent="-425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indent="-425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indent="-425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indent="-425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indent="-425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indent="-425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indent="-425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922225" y="2538157"/>
            <a:ext cx="84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685361" y="819649"/>
            <a:ext cx="187350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685361" y="3118174"/>
            <a:ext cx="8794800" cy="6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25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indent="-3937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10625401" y="3118174"/>
            <a:ext cx="8794800" cy="6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25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indent="-3937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685361" y="819649"/>
            <a:ext cx="187350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903796" y="3117783"/>
            <a:ext cx="84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685361" y="1221804"/>
            <a:ext cx="61743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201025" lIns="201025" spcFirstLastPara="1" rIns="201025" wrap="square" tIns="2010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685361" y="3607247"/>
            <a:ext cx="6174300" cy="6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937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290071" y="0"/>
            <a:ext cx="17525700" cy="1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1290071" y="11164467"/>
            <a:ext cx="17525700" cy="14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1077954" y="1157481"/>
            <a:ext cx="12354300" cy="89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>
            <p:ph type="title"/>
          </p:nvPr>
        </p:nvSpPr>
        <p:spPr>
          <a:xfrm>
            <a:off x="685361" y="819649"/>
            <a:ext cx="187350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b="1" i="0" sz="7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b="1" i="0" sz="7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b="1" i="0" sz="7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b="1" i="0" sz="7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b="1" i="0" sz="7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b="1" i="0" sz="7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b="1" i="0" sz="7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b="1" i="0" sz="7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b="1" i="0" sz="7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5361" y="3117844"/>
            <a:ext cx="18735000" cy="6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Char char="●"/>
              <a:defRPr b="0"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25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ato"/>
              <a:buChar char="○"/>
              <a:defRPr b="0" i="0" sz="3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425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ato"/>
              <a:buChar char="■"/>
              <a:defRPr b="0" i="0" sz="3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425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ato"/>
              <a:buChar char="●"/>
              <a:defRPr b="0" i="0" sz="3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425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ato"/>
              <a:buChar char="○"/>
              <a:defRPr b="0" i="0" sz="3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25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ato"/>
              <a:buChar char="■"/>
              <a:defRPr b="0" i="0" sz="3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425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ato"/>
              <a:buChar char="●"/>
              <a:defRPr b="0" i="0" sz="3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425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ato"/>
              <a:buChar char="○"/>
              <a:defRPr b="0" i="0" sz="3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425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ato"/>
              <a:buChar char="■"/>
              <a:defRPr b="0" i="0" sz="3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-12" y="332"/>
            <a:ext cx="20105700" cy="11310300"/>
          </a:xfrm>
          <a:prstGeom prst="rect">
            <a:avLst/>
          </a:prstGeom>
          <a:solidFill>
            <a:schemeClr val="lt1">
              <a:alpha val="98431"/>
            </a:schemeClr>
          </a:solidFill>
          <a:ln cap="flat" cmpd="sng" w="76200">
            <a:solidFill>
              <a:srgbClr val="0058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-6350" y="16224"/>
            <a:ext cx="9369970" cy="6482445"/>
          </a:xfrm>
          <a:custGeom>
            <a:rect b="b" l="l" r="r" t="t"/>
            <a:pathLst>
              <a:path extrusionOk="0" h="5134610" w="7436484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373300" y="2286050"/>
            <a:ext cx="15387900" cy="3193800"/>
          </a:xfrm>
          <a:prstGeom prst="rect">
            <a:avLst/>
          </a:prstGeom>
          <a:noFill/>
          <a:ln cap="flat" cmpd="sng" w="9525">
            <a:solidFill>
              <a:srgbClr val="84FF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0" lang="en-US" sz="8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NETWORKING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TOPIC:IMPLEMENTATION OF SMOKE DETECTION AND FIRE SAFETY SYSTEM USING CISCO PACKET TRACER</a:t>
            </a:r>
            <a:endParaRPr b="1" i="0" sz="3600" u="none" cap="none" strike="noStrike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1" i="0" sz="3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604318" y="1337128"/>
            <a:ext cx="146062" cy="1476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7" name="Google Shape;77;p14"/>
          <p:cNvGraphicFramePr/>
          <p:nvPr/>
        </p:nvGraphicFramePr>
        <p:xfrm>
          <a:off x="280052" y="8388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{7AAFD139-1D56-4FC0-9415-54CBF5137CE5}</a:tableStyleId>
              </a:tblPr>
              <a:tblGrid>
                <a:gridCol w="12377050"/>
              </a:tblGrid>
              <a:tr h="273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b="1" lang="en-US" sz="4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Sriharsha Itha (RA1911003010225)</a:t>
                      </a:r>
                      <a:endParaRPr b="1" sz="4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b="1" lang="en-US" sz="4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Hitesh Pande (RA1911003010233)</a:t>
                      </a:r>
                      <a:endParaRPr b="1" sz="4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b="1" lang="en-US" sz="4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Sajal Tyagi (RA1911003010238)</a:t>
                      </a:r>
                      <a:endParaRPr b="1" sz="4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b="1" lang="en-US" sz="4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Vishal Dwivedi (RA1911003010243</a:t>
                      </a:r>
                      <a:r>
                        <a:rPr b="1" lang="en-US" sz="5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1" sz="5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78" name="Google Shape;7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5937100" cy="21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280050" y="7588100"/>
            <a:ext cx="1145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b="1" i="0" sz="1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5746625" y="4536428"/>
            <a:ext cx="86124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8000" u="sng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6061587" y="368709"/>
            <a:ext cx="706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sng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i="0" sz="6600" u="sng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008671" y="3347884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283112" y="2536723"/>
            <a:ext cx="169164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of Things is a burgeoning field in the world of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helps ease life for a person by means of internetworking physical devices, home appliances and other items embedded with electronics, software, sensors and actuators.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Smoke detection and fire safety system is a system that helps minimise damages from fire.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6061587" y="368709"/>
            <a:ext cx="706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sng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i="0" sz="6600" u="sng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008671" y="3347884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559330" y="2298497"/>
            <a:ext cx="16716300" cy="6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Smoke detection and fire safety system controls objects such as windows, doors, warning lights, and also few smoke detectors, and alarm using IoT technology.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we are implementing  smart smoke detection and fires safety system with IoT and we will show the implementation of this system using Cisco Packet Tracer.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685361" y="819649"/>
            <a:ext cx="18735000" cy="141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ANALYSIS</a:t>
            </a:r>
            <a:endParaRPr u="sng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685361" y="2493319"/>
            <a:ext cx="18735000" cy="69291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Smoke detection and fire prevention project was implemented on Cisco- packet tracer for testing. Components used for our project are as follows: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Home Gateway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Door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Smoke Detector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Fire Sprinkler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Siren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Garage Door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Smartphone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Window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685361" y="819649"/>
            <a:ext cx="18735000" cy="14184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85361" y="3117844"/>
            <a:ext cx="18735000" cy="69291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21" y="3488363"/>
            <a:ext cx="18587651" cy="618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1138566" y="464410"/>
            <a:ext cx="17866500" cy="9281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r>
              <a:rPr b="1" i="0" lang="en-US" sz="6000" u="sng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0" i="0" sz="1400" u="sng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Smoke Detection System, we will be using cisco packet tracer, which includes different smart objects used for home automation such as smart door, smart window, different sensor, etc.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Char char="❖"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Types of conditions are written on to the smart devices based on the user requirement to control the home and fire safety is assured to user.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1450800" y="940363"/>
            <a:ext cx="17758800" cy="9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                                                   </a:t>
            </a:r>
            <a:r>
              <a:rPr b="0" i="0" lang="en-US" sz="1400" u="sng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6000" u="sng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i="0" sz="6000" u="sng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												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0930400" y="2218200"/>
            <a:ext cx="8194500" cy="7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implementation that we have done which shows the smart devices are  connected to the  home gateway and smartphone using wireless medium to manage smart devices remotely.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accessing the smart devices we have to connect them to the home gateway.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registering smart devices to home gateway, all devices can be accessed through web by smartphone.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625" y="2540950"/>
            <a:ext cx="10290077" cy="578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1343350" y="1155275"/>
            <a:ext cx="17705100" cy="9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</a:t>
            </a:r>
            <a:r>
              <a:rPr b="1" i="0" lang="en-US" sz="6000" u="sng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RESULTS</a:t>
            </a:r>
            <a:endParaRPr b="1" i="0" sz="6000" u="sng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excess smoke is detected by the smoke sensor, the following activities are expected to take place :-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Sounding of alarm and flashing of beacon from the smart siren.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of water spray from the fire sprinkler should happen.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window should be opened automatically, garage door should also be opened.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door should be unlocked immediately.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6032091" y="663677"/>
            <a:ext cx="64940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RESULTS</a:t>
            </a:r>
            <a:endParaRPr b="1" i="0" sz="4800" u="sng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5950" y="1848700"/>
            <a:ext cx="12373776" cy="901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