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5"/>
  </p:notesMasterIdLst>
  <p:sldIdLst>
    <p:sldId id="261"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20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58" autoAdjust="0"/>
  </p:normalViewPr>
  <p:slideViewPr>
    <p:cSldViewPr snapToGrid="0">
      <p:cViewPr varScale="1">
        <p:scale>
          <a:sx n="83" d="100"/>
          <a:sy n="83" d="100"/>
        </p:scale>
        <p:origin x="824" y="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6D7F6-A509-4A90-B376-E27EAC3D711D}" type="datetimeFigureOut">
              <a:rPr lang="en-US" smtClean="0"/>
              <a:t>3/31/2025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98E9E-FE10-4D2B-AED9-AC9E172FA335}" type="slidenum">
              <a:rPr lang="en-US" smtClean="0"/>
              <a:t>‹#›</a:t>
            </a:fld>
            <a:endParaRPr lang="en-US"/>
          </a:p>
        </p:txBody>
      </p:sp>
    </p:spTree>
    <p:extLst>
      <p:ext uri="{BB962C8B-B14F-4D97-AF65-F5344CB8AC3E}">
        <p14:creationId xmlns:p14="http://schemas.microsoft.com/office/powerpoint/2010/main" val="325352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D2EBF-9DDD-ED60-0380-0088D0126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C977E-76BB-861D-6FFD-2075924AE6C8}"/>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C1626C94-FCF8-A774-B914-5C97D6BCC8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9001CB-ADA8-F5F2-6ADA-1FAFD970F24B}"/>
              </a:ext>
            </a:extLst>
          </p:cNvPr>
          <p:cNvSpPr>
            <a:spLocks noGrp="1"/>
          </p:cNvSpPr>
          <p:nvPr>
            <p:ph type="sldNum" sz="quarter" idx="5"/>
          </p:nvPr>
        </p:nvSpPr>
        <p:spPr/>
        <p:txBody>
          <a:bodyPr/>
          <a:lstStyle/>
          <a:p>
            <a:fld id="{14198E9E-FE10-4D2B-AED9-AC9E172FA335}" type="slidenum">
              <a:rPr lang="en-US" smtClean="0"/>
              <a:t>1</a:t>
            </a:fld>
            <a:endParaRPr lang="en-US"/>
          </a:p>
        </p:txBody>
      </p:sp>
    </p:spTree>
    <p:extLst>
      <p:ext uri="{BB962C8B-B14F-4D97-AF65-F5344CB8AC3E}">
        <p14:creationId xmlns:p14="http://schemas.microsoft.com/office/powerpoint/2010/main" val="207131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2336AA9-679A-4DC7-8E39-0D95CA993D29}"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3662581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6AA9-679A-4DC7-8E39-0D95CA993D29}"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315634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336AA9-679A-4DC7-8E39-0D95CA993D29}"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128679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336AA9-679A-4DC7-8E39-0D95CA993D29}"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2991628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2336AA9-679A-4DC7-8E39-0D95CA993D29}"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2731227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2336AA9-679A-4DC7-8E39-0D95CA993D29}" type="datetimeFigureOut">
              <a:rPr lang="en-US" smtClean="0"/>
              <a:t>3/31/2025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2811031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2336AA9-679A-4DC7-8E39-0D95CA993D29}"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7509E4-D80C-4212-80E3-8F8E1D5C481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16887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336AA9-679A-4DC7-8E39-0D95CA993D29}"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102907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36AA9-679A-4DC7-8E39-0D95CA993D29}"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647896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4572000" y="0"/>
            <a:ext cx="457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12336AA9-679A-4DC7-8E39-0D95CA993D29}" type="datetimeFigureOut">
              <a:rPr lang="en-US" smtClean="0"/>
              <a:t>3/31/2025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3348729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6858000"/>
          </a:xfrm>
          <a:solidFill>
            <a:schemeClr val="bg1"/>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chemeClr val="tx1">
                    <a:lumMod val="85000"/>
                    <a:lumOff val="1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2336AA9-679A-4DC7-8E39-0D95CA993D29}" type="datetimeFigureOut">
              <a:rPr lang="en-US" smtClean="0"/>
              <a:t>3/31/2025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377509E4-D80C-4212-80E3-8F8E1D5C481C}" type="slidenum">
              <a:rPr lang="en-US" smtClean="0"/>
              <a:t>‹#›</a:t>
            </a:fld>
            <a:endParaRPr lang="en-US"/>
          </a:p>
        </p:txBody>
      </p:sp>
    </p:spTree>
    <p:extLst>
      <p:ext uri="{BB962C8B-B14F-4D97-AF65-F5344CB8AC3E}">
        <p14:creationId xmlns:p14="http://schemas.microsoft.com/office/powerpoint/2010/main" val="2772887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6045" y="964692"/>
            <a:ext cx="5937755"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12336AA9-679A-4DC7-8E39-0D95CA993D29}" type="datetimeFigureOut">
              <a:rPr lang="en-US" smtClean="0"/>
              <a:t>3/31/2025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377509E4-D80C-4212-80E3-8F8E1D5C481C}" type="slidenum">
              <a:rPr lang="en-US" smtClean="0"/>
              <a:t>‹#›</a:t>
            </a:fld>
            <a:endParaRPr lang="en-US"/>
          </a:p>
        </p:txBody>
      </p:sp>
    </p:spTree>
    <p:extLst>
      <p:ext uri="{BB962C8B-B14F-4D97-AF65-F5344CB8AC3E}">
        <p14:creationId xmlns:p14="http://schemas.microsoft.com/office/powerpoint/2010/main" val="268384206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ctr" defTabSz="914400" rtl="0" eaLnBrk="1" latinLnBrk="0" hangingPunct="1">
        <a:lnSpc>
          <a:spcPct val="90000"/>
        </a:lnSpc>
        <a:spcBef>
          <a:spcPct val="0"/>
        </a:spcBef>
        <a:buNone/>
        <a:defRPr sz="26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01475-300D-980D-CEF3-68307408AC65}"/>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05BC4B8-D64B-341B-F6E8-05F451FC2825}"/>
              </a:ext>
            </a:extLst>
          </p:cNvPr>
          <p:cNvSpPr/>
          <p:nvPr/>
        </p:nvSpPr>
        <p:spPr>
          <a:xfrm>
            <a:off x="-3" y="1288443"/>
            <a:ext cx="2654426" cy="143429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endParaRPr lang="en-US" sz="1100" dirty="0">
              <a:solidFill>
                <a:schemeClr val="bg1"/>
              </a:solidFill>
            </a:endParaRPr>
          </a:p>
          <a:p>
            <a:pPr algn="just"/>
            <a:endParaRPr lang="en-US" sz="1100" dirty="0">
              <a:solidFill>
                <a:schemeClr val="bg1"/>
              </a:solidFill>
            </a:endParaRPr>
          </a:p>
          <a:p>
            <a:pPr algn="just"/>
            <a:r>
              <a:rPr lang="en-US" sz="1100" dirty="0">
                <a:solidFill>
                  <a:schemeClr val="tx1">
                    <a:lumMod val="85000"/>
                    <a:lumOff val="15000"/>
                  </a:schemeClr>
                </a:solidFill>
              </a:rPr>
              <a:t>Hematopoietic Stem Cell Transplantation (HSCT) is a crucial treatment for hematologic malignancies and immune disorders. This study applies machine learning techniques to classify event-free survival.</a:t>
            </a:r>
          </a:p>
        </p:txBody>
      </p:sp>
      <p:sp>
        <p:nvSpPr>
          <p:cNvPr id="23" name="Rectangle 22">
            <a:extLst>
              <a:ext uri="{FF2B5EF4-FFF2-40B4-BE49-F238E27FC236}">
                <a16:creationId xmlns:a16="http://schemas.microsoft.com/office/drawing/2014/main" id="{AC3B3FAF-5F17-85D4-D761-4EF10BD2CFB7}"/>
              </a:ext>
            </a:extLst>
          </p:cNvPr>
          <p:cNvSpPr/>
          <p:nvPr/>
        </p:nvSpPr>
        <p:spPr>
          <a:xfrm>
            <a:off x="-1" y="4574835"/>
            <a:ext cx="2653095" cy="2283165"/>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endParaRPr lang="en-US" sz="1100" dirty="0">
              <a:solidFill>
                <a:schemeClr val="accent5">
                  <a:lumMod val="50000"/>
                </a:schemeClr>
              </a:solidFill>
            </a:endParaRPr>
          </a:p>
          <a:p>
            <a:pPr marL="171446" indent="-171446" algn="just">
              <a:buFont typeface="Arial" panose="020B0604020202020204" pitchFamily="34" charset="0"/>
              <a:buChar char="•"/>
            </a:pPr>
            <a:endParaRPr lang="en-US" sz="1100" dirty="0">
              <a:solidFill>
                <a:schemeClr val="accent5">
                  <a:lumMod val="50000"/>
                </a:schemeClr>
              </a:solidFill>
            </a:endParaRPr>
          </a:p>
          <a:p>
            <a:pPr marL="171446" indent="-171446" algn="just">
              <a:buFont typeface="Arial" panose="020B0604020202020204" pitchFamily="34" charset="0"/>
              <a:buChar char="•"/>
            </a:pPr>
            <a:endParaRPr lang="en-US" sz="1100" dirty="0">
              <a:solidFill>
                <a:schemeClr val="accent5">
                  <a:lumMod val="50000"/>
                </a:schemeClr>
              </a:solidFill>
            </a:endParaRPr>
          </a:p>
          <a:p>
            <a:pPr marL="171446" indent="-171446" algn="just">
              <a:buFont typeface="Arial" panose="020B0604020202020204" pitchFamily="34" charset="0"/>
              <a:buChar char="•"/>
            </a:pPr>
            <a:endParaRPr lang="en-US" sz="1100" dirty="0">
              <a:solidFill>
                <a:schemeClr val="bg1">
                  <a:lumMod val="95000"/>
                  <a:lumOff val="5000"/>
                </a:schemeClr>
              </a:solidFill>
            </a:endParaRPr>
          </a:p>
          <a:p>
            <a:pPr marL="171446" indent="-171446" algn="just">
              <a:buFont typeface="Arial" panose="020B0604020202020204" pitchFamily="34" charset="0"/>
              <a:buChar char="•"/>
            </a:pPr>
            <a:endParaRPr lang="en-US" sz="1100" dirty="0">
              <a:solidFill>
                <a:schemeClr val="bg1">
                  <a:lumMod val="95000"/>
                  <a:lumOff val="5000"/>
                </a:schemeClr>
              </a:solidFill>
            </a:endParaRPr>
          </a:p>
          <a:p>
            <a:pPr marL="171446" indent="-171446" algn="just">
              <a:buFont typeface="Arial" panose="020B0604020202020204" pitchFamily="34" charset="0"/>
              <a:buChar char="•"/>
            </a:pPr>
            <a:endParaRPr lang="en-US" sz="1100" dirty="0">
              <a:solidFill>
                <a:schemeClr val="bg1">
                  <a:lumMod val="95000"/>
                  <a:lumOff val="5000"/>
                </a:schemeClr>
              </a:solidFill>
            </a:endParaRPr>
          </a:p>
          <a:p>
            <a:pPr marL="171446" indent="-171446" algn="just">
              <a:buFont typeface="Arial" panose="020B0604020202020204" pitchFamily="34" charset="0"/>
              <a:buChar char="•"/>
            </a:pPr>
            <a:endParaRPr lang="en-US" sz="1100" dirty="0">
              <a:solidFill>
                <a:schemeClr val="bg1">
                  <a:lumMod val="95000"/>
                  <a:lumOff val="5000"/>
                </a:schemeClr>
              </a:solidFill>
            </a:endParaRPr>
          </a:p>
          <a:p>
            <a:pPr algn="just"/>
            <a:endParaRPr lang="en-US" sz="1100" dirty="0">
              <a:solidFill>
                <a:schemeClr val="bg1">
                  <a:lumMod val="95000"/>
                  <a:lumOff val="5000"/>
                </a:schemeClr>
              </a:solidFill>
            </a:endParaRPr>
          </a:p>
          <a:p>
            <a:pPr marL="171446" indent="-171446" algn="just">
              <a:buFont typeface="Arial" panose="020B0604020202020204" pitchFamily="34" charset="0"/>
              <a:buChar char="•"/>
            </a:pPr>
            <a:r>
              <a:rPr lang="en-US" sz="1100" dirty="0">
                <a:solidFill>
                  <a:schemeClr val="tx1">
                    <a:lumMod val="85000"/>
                    <a:lumOff val="15000"/>
                  </a:schemeClr>
                </a:solidFill>
              </a:rPr>
              <a:t>We employed this dataset from a Kaggle Competition, consists of 28,800 patient records with 60 clinical features. </a:t>
            </a:r>
          </a:p>
          <a:p>
            <a:pPr marL="171446" indent="-171446" algn="just">
              <a:buFont typeface="Arial" panose="020B0604020202020204" pitchFamily="34" charset="0"/>
              <a:buChar char="•"/>
            </a:pPr>
            <a:r>
              <a:rPr lang="en-US" sz="1100" dirty="0">
                <a:solidFill>
                  <a:schemeClr val="tx1">
                    <a:lumMod val="85000"/>
                    <a:lumOff val="15000"/>
                  </a:schemeClr>
                </a:solidFill>
              </a:rPr>
              <a:t>After performing data cleaning, statistical analysis, and visualization, PCA was applied to reduce dimensionality while retaining 95% variance.</a:t>
            </a:r>
          </a:p>
          <a:p>
            <a:pPr marL="171446" indent="-171446" algn="just">
              <a:buFont typeface="Arial" panose="020B0604020202020204" pitchFamily="34" charset="0"/>
              <a:buChar char="•"/>
            </a:pPr>
            <a:r>
              <a:rPr lang="en-US" sz="1100" dirty="0">
                <a:solidFill>
                  <a:schemeClr val="tx1">
                    <a:lumMod val="85000"/>
                    <a:lumOff val="15000"/>
                  </a:schemeClr>
                </a:solidFill>
              </a:rPr>
              <a:t>The refined dataset was then partitioned for training and validation to ensure robust model evaluation.</a:t>
            </a:r>
          </a:p>
          <a:p>
            <a:pPr algn="just"/>
            <a:endParaRPr lang="en-US" sz="1100" dirty="0">
              <a:solidFill>
                <a:schemeClr val="accent5">
                  <a:lumMod val="50000"/>
                </a:schemeClr>
              </a:solidFill>
            </a:endParaRPr>
          </a:p>
          <a:p>
            <a:pPr algn="just"/>
            <a:endParaRPr lang="en-US" sz="1100" dirty="0">
              <a:solidFill>
                <a:schemeClr val="accent5">
                  <a:lumMod val="50000"/>
                </a:schemeClr>
              </a:solidFill>
            </a:endParaRPr>
          </a:p>
          <a:p>
            <a:pPr algn="just"/>
            <a:endParaRPr lang="en-US" sz="1100" dirty="0">
              <a:solidFill>
                <a:schemeClr val="accent5">
                  <a:lumMod val="50000"/>
                </a:schemeClr>
              </a:solidFill>
            </a:endParaRPr>
          </a:p>
          <a:p>
            <a:pPr algn="just"/>
            <a:endParaRPr lang="en-US" sz="1100" dirty="0">
              <a:solidFill>
                <a:schemeClr val="accent5">
                  <a:lumMod val="50000"/>
                </a:schemeClr>
              </a:solidFill>
            </a:endParaRPr>
          </a:p>
          <a:p>
            <a:pPr algn="just"/>
            <a:endParaRPr lang="en-US" sz="1100" dirty="0">
              <a:solidFill>
                <a:schemeClr val="accent5">
                  <a:lumMod val="50000"/>
                </a:schemeClr>
              </a:solidFill>
            </a:endParaRPr>
          </a:p>
          <a:p>
            <a:pPr algn="just"/>
            <a:endParaRPr lang="en-US" sz="1100" dirty="0">
              <a:solidFill>
                <a:schemeClr val="accent5">
                  <a:lumMod val="50000"/>
                </a:schemeClr>
              </a:solidFill>
            </a:endParaRPr>
          </a:p>
        </p:txBody>
      </p:sp>
      <p:sp>
        <p:nvSpPr>
          <p:cNvPr id="31" name="Rectangle 30">
            <a:extLst>
              <a:ext uri="{FF2B5EF4-FFF2-40B4-BE49-F238E27FC236}">
                <a16:creationId xmlns:a16="http://schemas.microsoft.com/office/drawing/2014/main" id="{980E8002-0A4F-0386-90FD-E164469E1ED3}"/>
              </a:ext>
            </a:extLst>
          </p:cNvPr>
          <p:cNvSpPr/>
          <p:nvPr/>
        </p:nvSpPr>
        <p:spPr>
          <a:xfrm>
            <a:off x="-1332" y="1279201"/>
            <a:ext cx="2654426" cy="3143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INTRODUCTION</a:t>
            </a:r>
          </a:p>
        </p:txBody>
      </p:sp>
      <p:sp>
        <p:nvSpPr>
          <p:cNvPr id="7" name="Rectangle 6">
            <a:extLst>
              <a:ext uri="{FF2B5EF4-FFF2-40B4-BE49-F238E27FC236}">
                <a16:creationId xmlns:a16="http://schemas.microsoft.com/office/drawing/2014/main" id="{76C3FD72-C3C2-417D-9519-DE63A60F4798}"/>
              </a:ext>
            </a:extLst>
          </p:cNvPr>
          <p:cNvSpPr/>
          <p:nvPr/>
        </p:nvSpPr>
        <p:spPr>
          <a:xfrm>
            <a:off x="-5" y="2744884"/>
            <a:ext cx="2653099" cy="180780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just"/>
            <a:endParaRPr lang="en-US" sz="1100" dirty="0">
              <a:solidFill>
                <a:schemeClr val="accent5">
                  <a:lumMod val="50000"/>
                </a:schemeClr>
              </a:solidFill>
            </a:endParaRPr>
          </a:p>
          <a:p>
            <a:pPr algn="just"/>
            <a:endParaRPr lang="en-US" sz="1100" dirty="0">
              <a:solidFill>
                <a:schemeClr val="accent5">
                  <a:lumMod val="50000"/>
                </a:schemeClr>
              </a:solidFill>
            </a:endParaRPr>
          </a:p>
          <a:p>
            <a:pPr algn="just"/>
            <a:r>
              <a:rPr lang="en-US" sz="1100" dirty="0">
                <a:solidFill>
                  <a:schemeClr val="tx1">
                    <a:lumMod val="85000"/>
                    <a:lumOff val="15000"/>
                  </a:schemeClr>
                </a:solidFill>
              </a:rPr>
              <a:t>The objective of this research is to enhance survival prediction accuracy post-HSCT using machine learning models. The study aims to develop a reliable predictive model that can assist healthcare professionals in decision-making and improving patient outcomes.</a:t>
            </a:r>
          </a:p>
        </p:txBody>
      </p:sp>
      <p:sp>
        <p:nvSpPr>
          <p:cNvPr id="8" name="Rectangle 7">
            <a:extLst>
              <a:ext uri="{FF2B5EF4-FFF2-40B4-BE49-F238E27FC236}">
                <a16:creationId xmlns:a16="http://schemas.microsoft.com/office/drawing/2014/main" id="{777015EA-7B05-0649-1BFC-D72F7918E775}"/>
              </a:ext>
            </a:extLst>
          </p:cNvPr>
          <p:cNvSpPr/>
          <p:nvPr/>
        </p:nvSpPr>
        <p:spPr>
          <a:xfrm>
            <a:off x="0" y="2754125"/>
            <a:ext cx="2653094" cy="31754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RESEARCH PURPOSE</a:t>
            </a:r>
          </a:p>
        </p:txBody>
      </p:sp>
      <p:sp>
        <p:nvSpPr>
          <p:cNvPr id="9" name="Rectangle 8">
            <a:extLst>
              <a:ext uri="{FF2B5EF4-FFF2-40B4-BE49-F238E27FC236}">
                <a16:creationId xmlns:a16="http://schemas.microsoft.com/office/drawing/2014/main" id="{22EAF30C-E102-9BBC-B11D-BCA237583631}"/>
              </a:ext>
            </a:extLst>
          </p:cNvPr>
          <p:cNvSpPr/>
          <p:nvPr/>
        </p:nvSpPr>
        <p:spPr>
          <a:xfrm>
            <a:off x="1" y="4552692"/>
            <a:ext cx="2653094" cy="344321"/>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DATASET INFORMATION</a:t>
            </a:r>
          </a:p>
        </p:txBody>
      </p:sp>
      <p:sp>
        <p:nvSpPr>
          <p:cNvPr id="17" name="Rectangle 16">
            <a:extLst>
              <a:ext uri="{FF2B5EF4-FFF2-40B4-BE49-F238E27FC236}">
                <a16:creationId xmlns:a16="http://schemas.microsoft.com/office/drawing/2014/main" id="{8EF98669-84FF-A634-D448-B3E3B1DEAF5A}"/>
              </a:ext>
            </a:extLst>
          </p:cNvPr>
          <p:cNvSpPr/>
          <p:nvPr/>
        </p:nvSpPr>
        <p:spPr>
          <a:xfrm>
            <a:off x="-1332" y="0"/>
            <a:ext cx="9145332" cy="125705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r>
              <a:rPr lang="en-US" b="1" dirty="0">
                <a:solidFill>
                  <a:srgbClr val="002060"/>
                </a:solidFill>
              </a:rPr>
              <a:t>PREDICTING SURVIVAL RATE FOR HEMATOPOIETIC STEM CELL </a:t>
            </a:r>
          </a:p>
          <a:p>
            <a:r>
              <a:rPr lang="en-US" b="1" dirty="0">
                <a:solidFill>
                  <a:srgbClr val="002060"/>
                </a:solidFill>
              </a:rPr>
              <a:t>TRANSPLANTATION USING MACHINE LEARNING</a:t>
            </a:r>
          </a:p>
          <a:p>
            <a:endParaRPr lang="en-US" sz="1300" dirty="0">
              <a:solidFill>
                <a:srgbClr val="7E2020"/>
              </a:solidFill>
            </a:endParaRPr>
          </a:p>
          <a:p>
            <a:r>
              <a:rPr lang="en-US" sz="1300" dirty="0">
                <a:solidFill>
                  <a:srgbClr val="7E2020"/>
                </a:solidFill>
              </a:rPr>
              <a:t>Sajan Kumar Thallapelly [sthallapelly@atu.edu], </a:t>
            </a:r>
            <a:r>
              <a:rPr lang="pl-PL" sz="1300" dirty="0">
                <a:solidFill>
                  <a:srgbClr val="7E2020"/>
                </a:solidFill>
              </a:rPr>
              <a:t>Dr. Robin Ghosh</a:t>
            </a:r>
            <a:r>
              <a:rPr lang="en-US" sz="1300" dirty="0">
                <a:solidFill>
                  <a:srgbClr val="7E2020"/>
                </a:solidFill>
              </a:rPr>
              <a:t> </a:t>
            </a:r>
            <a:r>
              <a:rPr lang="pl-PL" sz="1300" dirty="0">
                <a:solidFill>
                  <a:srgbClr val="7E2020"/>
                </a:solidFill>
              </a:rPr>
              <a:t>[rghosh@atu.edu]</a:t>
            </a:r>
            <a:endParaRPr lang="en-US" sz="1300" dirty="0">
              <a:solidFill>
                <a:srgbClr val="7E2020"/>
              </a:solidFill>
            </a:endParaRPr>
          </a:p>
          <a:p>
            <a:r>
              <a:rPr lang="en-US" sz="1300" dirty="0">
                <a:solidFill>
                  <a:srgbClr val="7E2020"/>
                </a:solidFill>
              </a:rPr>
              <a:t>Department of Engineering and Computing Sciences, Arkansas Tech University, Russellville, Arkansas 72801</a:t>
            </a:r>
            <a:endParaRPr lang="en-US" sz="1300" dirty="0"/>
          </a:p>
        </p:txBody>
      </p:sp>
      <p:graphicFrame>
        <p:nvGraphicFramePr>
          <p:cNvPr id="33" name="Table 32">
            <a:extLst>
              <a:ext uri="{FF2B5EF4-FFF2-40B4-BE49-F238E27FC236}">
                <a16:creationId xmlns:a16="http://schemas.microsoft.com/office/drawing/2014/main" id="{3AF74B4C-1673-F8D0-B798-D77EEA37FB66}"/>
              </a:ext>
            </a:extLst>
          </p:cNvPr>
          <p:cNvGraphicFramePr>
            <a:graphicFrameLocks noGrp="1"/>
          </p:cNvGraphicFramePr>
          <p:nvPr>
            <p:extLst>
              <p:ext uri="{D42A27DB-BD31-4B8C-83A1-F6EECF244321}">
                <p14:modId xmlns:p14="http://schemas.microsoft.com/office/powerpoint/2010/main" val="2014823653"/>
              </p:ext>
            </p:extLst>
          </p:nvPr>
        </p:nvGraphicFramePr>
        <p:xfrm>
          <a:off x="2719094" y="1288443"/>
          <a:ext cx="3337577" cy="2277747"/>
        </p:xfrm>
        <a:graphic>
          <a:graphicData uri="http://schemas.openxmlformats.org/drawingml/2006/table">
            <a:tbl>
              <a:tblPr firstRow="1" bandRow="1">
                <a:tableStyleId>{2D5ABB26-0587-4C30-8999-92F81FD0307C}</a:tableStyleId>
              </a:tblPr>
              <a:tblGrid>
                <a:gridCol w="3337577">
                  <a:extLst>
                    <a:ext uri="{9D8B030D-6E8A-4147-A177-3AD203B41FA5}">
                      <a16:colId xmlns:a16="http://schemas.microsoft.com/office/drawing/2014/main" val="4216335690"/>
                    </a:ext>
                  </a:extLst>
                </a:gridCol>
              </a:tblGrid>
              <a:tr h="2277747">
                <a:tc>
                  <a:txBody>
                    <a:bodyPr/>
                    <a:lstStyle/>
                    <a:p>
                      <a:endParaRPr lang="en-US" dirty="0"/>
                    </a:p>
                  </a:txBody>
                  <a:tcPr/>
                </a:tc>
                <a:extLst>
                  <a:ext uri="{0D108BD9-81ED-4DB2-BD59-A6C34878D82A}">
                    <a16:rowId xmlns:a16="http://schemas.microsoft.com/office/drawing/2014/main" val="1198603554"/>
                  </a:ext>
                </a:extLst>
              </a:tr>
            </a:tbl>
          </a:graphicData>
        </a:graphic>
      </p:graphicFrame>
      <p:sp>
        <p:nvSpPr>
          <p:cNvPr id="34" name="Rectangle 33">
            <a:extLst>
              <a:ext uri="{FF2B5EF4-FFF2-40B4-BE49-F238E27FC236}">
                <a16:creationId xmlns:a16="http://schemas.microsoft.com/office/drawing/2014/main" id="{F0AB05A6-2B7F-2FEB-1973-BB207D0F45D3}"/>
              </a:ext>
            </a:extLst>
          </p:cNvPr>
          <p:cNvSpPr/>
          <p:nvPr/>
        </p:nvSpPr>
        <p:spPr>
          <a:xfrm>
            <a:off x="2703252" y="1288443"/>
            <a:ext cx="3353419" cy="32204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METHODOLOGY</a:t>
            </a:r>
          </a:p>
        </p:txBody>
      </p:sp>
      <p:graphicFrame>
        <p:nvGraphicFramePr>
          <p:cNvPr id="37" name="Table 36">
            <a:extLst>
              <a:ext uri="{FF2B5EF4-FFF2-40B4-BE49-F238E27FC236}">
                <a16:creationId xmlns:a16="http://schemas.microsoft.com/office/drawing/2014/main" id="{68BB7820-A265-ECA4-2707-1E9E0AC14300}"/>
              </a:ext>
            </a:extLst>
          </p:cNvPr>
          <p:cNvGraphicFramePr>
            <a:graphicFrameLocks noGrp="1"/>
          </p:cNvGraphicFramePr>
          <p:nvPr>
            <p:extLst>
              <p:ext uri="{D42A27DB-BD31-4B8C-83A1-F6EECF244321}">
                <p14:modId xmlns:p14="http://schemas.microsoft.com/office/powerpoint/2010/main" val="2872433496"/>
              </p:ext>
            </p:extLst>
          </p:nvPr>
        </p:nvGraphicFramePr>
        <p:xfrm>
          <a:off x="2703253" y="3597575"/>
          <a:ext cx="3352090" cy="3260425"/>
        </p:xfrm>
        <a:graphic>
          <a:graphicData uri="http://schemas.openxmlformats.org/drawingml/2006/table">
            <a:tbl>
              <a:tblPr firstRow="1" bandRow="1">
                <a:tableStyleId>{775DCB02-9BB8-47FD-8907-85C794F793BA}</a:tableStyleId>
              </a:tblPr>
              <a:tblGrid>
                <a:gridCol w="3352090">
                  <a:extLst>
                    <a:ext uri="{9D8B030D-6E8A-4147-A177-3AD203B41FA5}">
                      <a16:colId xmlns:a16="http://schemas.microsoft.com/office/drawing/2014/main" val="2271243170"/>
                    </a:ext>
                  </a:extLst>
                </a:gridCol>
              </a:tblGrid>
              <a:tr h="3260425">
                <a:tc>
                  <a:txBody>
                    <a:bodyPr/>
                    <a:lstStyle/>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sz="1100" dirty="0"/>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b="0" dirty="0">
                        <a:solidFill>
                          <a:schemeClr val="bg1"/>
                        </a:solidFill>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50" b="0" dirty="0">
                          <a:solidFill>
                            <a:schemeClr val="tx1">
                              <a:lumMod val="85000"/>
                              <a:lumOff val="15000"/>
                            </a:schemeClr>
                          </a:solidFill>
                        </a:rPr>
                        <a:t>* These confusion matrices compare the classification performance of three models, </a:t>
                      </a:r>
                      <a:r>
                        <a:rPr lang="en-US" sz="1050" b="0" dirty="0" err="1">
                          <a:solidFill>
                            <a:schemeClr val="tx1">
                              <a:lumMod val="85000"/>
                              <a:lumOff val="15000"/>
                            </a:schemeClr>
                          </a:solidFill>
                        </a:rPr>
                        <a:t>XGBoost</a:t>
                      </a:r>
                      <a:r>
                        <a:rPr lang="en-US" sz="1050" b="0" dirty="0">
                          <a:solidFill>
                            <a:schemeClr val="tx1">
                              <a:lumMod val="85000"/>
                              <a:lumOff val="15000"/>
                            </a:schemeClr>
                          </a:solidFill>
                        </a:rPr>
                        <a:t>, Gradient Boosting, and Random Forest, in predicting two classes (Event Occurred and Event-Free).</a:t>
                      </a:r>
                    </a:p>
                  </a:txBody>
                  <a:tcPr/>
                </a:tc>
                <a:extLst>
                  <a:ext uri="{0D108BD9-81ED-4DB2-BD59-A6C34878D82A}">
                    <a16:rowId xmlns:a16="http://schemas.microsoft.com/office/drawing/2014/main" val="2029933455"/>
                  </a:ext>
                </a:extLst>
              </a:tr>
            </a:tbl>
          </a:graphicData>
        </a:graphic>
      </p:graphicFrame>
      <p:sp>
        <p:nvSpPr>
          <p:cNvPr id="38" name="Rectangle 37">
            <a:extLst>
              <a:ext uri="{FF2B5EF4-FFF2-40B4-BE49-F238E27FC236}">
                <a16:creationId xmlns:a16="http://schemas.microsoft.com/office/drawing/2014/main" id="{6E1B341B-3E4A-2BB2-4944-56A3E278066D}"/>
              </a:ext>
            </a:extLst>
          </p:cNvPr>
          <p:cNvSpPr/>
          <p:nvPr/>
        </p:nvSpPr>
        <p:spPr>
          <a:xfrm>
            <a:off x="2702587" y="3610158"/>
            <a:ext cx="3354084" cy="30946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400" b="1" dirty="0">
                <a:solidFill>
                  <a:srgbClr val="FFFF00"/>
                </a:solidFill>
              </a:rPr>
              <a:t>FINDINGS AND RESULTS</a:t>
            </a:r>
          </a:p>
        </p:txBody>
      </p:sp>
      <p:graphicFrame>
        <p:nvGraphicFramePr>
          <p:cNvPr id="45" name="Table 44">
            <a:extLst>
              <a:ext uri="{FF2B5EF4-FFF2-40B4-BE49-F238E27FC236}">
                <a16:creationId xmlns:a16="http://schemas.microsoft.com/office/drawing/2014/main" id="{A1C58A5C-A65D-C065-817E-912257193108}"/>
              </a:ext>
            </a:extLst>
          </p:cNvPr>
          <p:cNvGraphicFramePr>
            <a:graphicFrameLocks noGrp="1"/>
          </p:cNvGraphicFramePr>
          <p:nvPr/>
        </p:nvGraphicFramePr>
        <p:xfrm>
          <a:off x="6105500" y="1288443"/>
          <a:ext cx="3038500" cy="5569557"/>
        </p:xfrm>
        <a:graphic>
          <a:graphicData uri="http://schemas.openxmlformats.org/drawingml/2006/table">
            <a:tbl>
              <a:tblPr firstRow="1" bandRow="1">
                <a:tableStyleId>{775DCB02-9BB8-47FD-8907-85C794F793BA}</a:tableStyleId>
              </a:tblPr>
              <a:tblGrid>
                <a:gridCol w="3038500">
                  <a:extLst>
                    <a:ext uri="{9D8B030D-6E8A-4147-A177-3AD203B41FA5}">
                      <a16:colId xmlns:a16="http://schemas.microsoft.com/office/drawing/2014/main" val="3022540351"/>
                    </a:ext>
                  </a:extLst>
                </a:gridCol>
              </a:tblGrid>
              <a:tr h="5569557">
                <a:tc>
                  <a:txBody>
                    <a:bodyPr/>
                    <a:lstStyle/>
                    <a:p>
                      <a:endParaRPr lang="en-US" dirty="0"/>
                    </a:p>
                  </a:txBody>
                  <a:tcPr/>
                </a:tc>
                <a:extLst>
                  <a:ext uri="{0D108BD9-81ED-4DB2-BD59-A6C34878D82A}">
                    <a16:rowId xmlns:a16="http://schemas.microsoft.com/office/drawing/2014/main" val="2248688470"/>
                  </a:ext>
                </a:extLst>
              </a:tr>
            </a:tbl>
          </a:graphicData>
        </a:graphic>
      </p:graphicFrame>
      <p:sp>
        <p:nvSpPr>
          <p:cNvPr id="63" name="Rectangle 62">
            <a:extLst>
              <a:ext uri="{FF2B5EF4-FFF2-40B4-BE49-F238E27FC236}">
                <a16:creationId xmlns:a16="http://schemas.microsoft.com/office/drawing/2014/main" id="{DF58C604-456F-A1BA-625B-ED0964164425}"/>
              </a:ext>
            </a:extLst>
          </p:cNvPr>
          <p:cNvSpPr/>
          <p:nvPr/>
        </p:nvSpPr>
        <p:spPr>
          <a:xfrm>
            <a:off x="6122671" y="1257058"/>
            <a:ext cx="3021329" cy="35342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DISCUSSION</a:t>
            </a:r>
          </a:p>
        </p:txBody>
      </p:sp>
      <p:graphicFrame>
        <p:nvGraphicFramePr>
          <p:cNvPr id="66" name="Table 65">
            <a:extLst>
              <a:ext uri="{FF2B5EF4-FFF2-40B4-BE49-F238E27FC236}">
                <a16:creationId xmlns:a16="http://schemas.microsoft.com/office/drawing/2014/main" id="{EB59BFF5-588B-1BFE-B950-3BCB56ACB23E}"/>
              </a:ext>
            </a:extLst>
          </p:cNvPr>
          <p:cNvGraphicFramePr>
            <a:graphicFrameLocks noGrp="1"/>
          </p:cNvGraphicFramePr>
          <p:nvPr>
            <p:extLst>
              <p:ext uri="{D42A27DB-BD31-4B8C-83A1-F6EECF244321}">
                <p14:modId xmlns:p14="http://schemas.microsoft.com/office/powerpoint/2010/main" val="125078327"/>
              </p:ext>
            </p:extLst>
          </p:nvPr>
        </p:nvGraphicFramePr>
        <p:xfrm>
          <a:off x="6104171" y="3919618"/>
          <a:ext cx="3039830" cy="1600200"/>
        </p:xfrm>
        <a:graphic>
          <a:graphicData uri="http://schemas.openxmlformats.org/drawingml/2006/table">
            <a:tbl>
              <a:tblPr firstRow="1" bandRow="1">
                <a:tableStyleId>{E269D01E-BC32-4049-B463-5C60D7B0CCD2}</a:tableStyleId>
              </a:tblPr>
              <a:tblGrid>
                <a:gridCol w="3039830">
                  <a:extLst>
                    <a:ext uri="{9D8B030D-6E8A-4147-A177-3AD203B41FA5}">
                      <a16:colId xmlns:a16="http://schemas.microsoft.com/office/drawing/2014/main" val="1931680007"/>
                    </a:ext>
                  </a:extLst>
                </a:gridCol>
              </a:tblGrid>
              <a:tr h="1511749">
                <a:tc>
                  <a:txBody>
                    <a:bodyPr/>
                    <a:lstStyle/>
                    <a:p>
                      <a:pPr algn="just"/>
                      <a:r>
                        <a:rPr lang="en-US" sz="1100" b="0" kern="1200" dirty="0">
                          <a:solidFill>
                            <a:schemeClr val="tx1">
                              <a:lumMod val="85000"/>
                              <a:lumOff val="15000"/>
                            </a:schemeClr>
                          </a:solidFill>
                          <a:effectLst/>
                        </a:rPr>
                        <a:t>The graphs illustrate the accuracy rates of four machine learning models - Gradient Boosting, AdaBoost, XGBoost, and Random Forest - in predicting HSCT survival. Our research on HSCT Survival Prediction evaluated four machine learning models, with XGBoost achieving the highest test accuracy score of 0.976, followed by Gradient Boosting at 0.971, Random Forest at 0.954, and AdaBoost at 0.911.</a:t>
                      </a:r>
                      <a:endParaRPr lang="en-US" sz="1100" dirty="0">
                        <a:solidFill>
                          <a:schemeClr val="tx1">
                            <a:lumMod val="85000"/>
                            <a:lumOff val="15000"/>
                          </a:schemeClr>
                        </a:solidFill>
                      </a:endParaRPr>
                    </a:p>
                  </a:txBody>
                  <a:tcPr/>
                </a:tc>
                <a:extLst>
                  <a:ext uri="{0D108BD9-81ED-4DB2-BD59-A6C34878D82A}">
                    <a16:rowId xmlns:a16="http://schemas.microsoft.com/office/drawing/2014/main" val="691765604"/>
                  </a:ext>
                </a:extLst>
              </a:tr>
            </a:tbl>
          </a:graphicData>
        </a:graphic>
      </p:graphicFrame>
      <p:sp>
        <p:nvSpPr>
          <p:cNvPr id="68" name="Rectangle 67">
            <a:extLst>
              <a:ext uri="{FF2B5EF4-FFF2-40B4-BE49-F238E27FC236}">
                <a16:creationId xmlns:a16="http://schemas.microsoft.com/office/drawing/2014/main" id="{A81D59DE-4EC0-0C88-8CEF-6AED5E763436}"/>
              </a:ext>
            </a:extLst>
          </p:cNvPr>
          <p:cNvSpPr/>
          <p:nvPr/>
        </p:nvSpPr>
        <p:spPr>
          <a:xfrm>
            <a:off x="6104170" y="5519818"/>
            <a:ext cx="3021329" cy="373313"/>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solidFill>
                  <a:srgbClr val="FFFF00"/>
                </a:solidFill>
              </a:rPr>
              <a:t>CONCLUSION</a:t>
            </a:r>
          </a:p>
        </p:txBody>
      </p:sp>
      <p:graphicFrame>
        <p:nvGraphicFramePr>
          <p:cNvPr id="71" name="Table 70">
            <a:extLst>
              <a:ext uri="{FF2B5EF4-FFF2-40B4-BE49-F238E27FC236}">
                <a16:creationId xmlns:a16="http://schemas.microsoft.com/office/drawing/2014/main" id="{78CAFDCA-9967-369C-A851-EDD6172CD001}"/>
              </a:ext>
            </a:extLst>
          </p:cNvPr>
          <p:cNvGraphicFramePr>
            <a:graphicFrameLocks noGrp="1"/>
          </p:cNvGraphicFramePr>
          <p:nvPr>
            <p:extLst>
              <p:ext uri="{D42A27DB-BD31-4B8C-83A1-F6EECF244321}">
                <p14:modId xmlns:p14="http://schemas.microsoft.com/office/powerpoint/2010/main" val="1188021699"/>
              </p:ext>
            </p:extLst>
          </p:nvPr>
        </p:nvGraphicFramePr>
        <p:xfrm>
          <a:off x="6122669" y="5912069"/>
          <a:ext cx="3021329" cy="945930"/>
        </p:xfrm>
        <a:graphic>
          <a:graphicData uri="http://schemas.openxmlformats.org/drawingml/2006/table">
            <a:tbl>
              <a:tblPr firstRow="1" bandRow="1">
                <a:tableStyleId>{2D5ABB26-0587-4C30-8999-92F81FD0307C}</a:tableStyleId>
              </a:tblPr>
              <a:tblGrid>
                <a:gridCol w="3021329">
                  <a:extLst>
                    <a:ext uri="{9D8B030D-6E8A-4147-A177-3AD203B41FA5}">
                      <a16:colId xmlns:a16="http://schemas.microsoft.com/office/drawing/2014/main" val="1774923068"/>
                    </a:ext>
                  </a:extLst>
                </a:gridCol>
              </a:tblGrid>
              <a:tr h="945930">
                <a:tc>
                  <a:txBody>
                    <a:bodyPr/>
                    <a:lstStyle/>
                    <a:p>
                      <a:pPr algn="just"/>
                      <a:r>
                        <a:rPr lang="en-US" sz="1100" b="0" dirty="0">
                          <a:solidFill>
                            <a:schemeClr val="tx1">
                              <a:lumMod val="85000"/>
                              <a:lumOff val="15000"/>
                            </a:schemeClr>
                          </a:solidFill>
                        </a:rPr>
                        <a:t>The findings suggest that XGBoost is the best-suited model for HSCT survival prediction, making it a valuable tool for healthcare professionals in assessing patient outcomes.</a:t>
                      </a:r>
                    </a:p>
                  </a:txBody>
                  <a:tcPr/>
                </a:tc>
                <a:extLst>
                  <a:ext uri="{0D108BD9-81ED-4DB2-BD59-A6C34878D82A}">
                    <a16:rowId xmlns:a16="http://schemas.microsoft.com/office/drawing/2014/main" val="2766004324"/>
                  </a:ext>
                </a:extLst>
              </a:tr>
            </a:tbl>
          </a:graphicData>
        </a:graphic>
      </p:graphicFrame>
      <p:pic>
        <p:nvPicPr>
          <p:cNvPr id="72" name="Picture 71" descr="A green and yellow logo&#10;&#10;Description automatically generated">
            <a:extLst>
              <a:ext uri="{FF2B5EF4-FFF2-40B4-BE49-F238E27FC236}">
                <a16:creationId xmlns:a16="http://schemas.microsoft.com/office/drawing/2014/main" id="{CCE9C97F-9B7D-9B0B-D6EB-1E403CF06DA9}"/>
              </a:ext>
            </a:extLst>
          </p:cNvPr>
          <p:cNvPicPr>
            <a:picLocks noChangeAspect="1"/>
          </p:cNvPicPr>
          <p:nvPr/>
        </p:nvPicPr>
        <p:blipFill>
          <a:blip r:embed="rId3">
            <a:alphaModFix/>
            <a:extLst>
              <a:ext uri="{BEBA8EAE-BF5A-486C-A8C5-ECC9F3942E4B}">
                <a14:imgProps xmlns:a14="http://schemas.microsoft.com/office/drawing/2010/main">
                  <a14:imgLayer r:embed="rId4">
                    <a14:imgEffect>
                      <a14:colorTemperature colorTemp="11200"/>
                    </a14:imgEffect>
                    <a14:imgEffect>
                      <a14:saturation sat="275000"/>
                    </a14:imgEffect>
                  </a14:imgLayer>
                </a14:imgProps>
              </a:ext>
              <a:ext uri="{28A0092B-C50C-407E-A947-70E740481C1C}">
                <a14:useLocalDpi xmlns:a14="http://schemas.microsoft.com/office/drawing/2010/main" val="0"/>
              </a:ext>
            </a:extLst>
          </a:blip>
          <a:stretch>
            <a:fillRect/>
          </a:stretch>
        </p:blipFill>
        <p:spPr>
          <a:xfrm>
            <a:off x="7835179" y="-1"/>
            <a:ext cx="1290320" cy="1049569"/>
          </a:xfrm>
          <a:prstGeom prst="rect">
            <a:avLst/>
          </a:prstGeom>
          <a:solidFill>
            <a:srgbClr val="008080">
              <a:alpha val="0"/>
            </a:srgbClr>
          </a:solidFill>
          <a:effectLst>
            <a:glow>
              <a:schemeClr val="accent1">
                <a:alpha val="40000"/>
              </a:schemeClr>
            </a:glow>
          </a:effectLst>
        </p:spPr>
      </p:pic>
      <p:pic>
        <p:nvPicPr>
          <p:cNvPr id="2" name="Picture 1" descr="A graph of a comparison of model accuracies&#10;&#10;AI-generated content may be incorrect.">
            <a:extLst>
              <a:ext uri="{FF2B5EF4-FFF2-40B4-BE49-F238E27FC236}">
                <a16:creationId xmlns:a16="http://schemas.microsoft.com/office/drawing/2014/main" id="{8B8B5050-6540-FB97-8AE1-26A207C36736}"/>
              </a:ext>
            </a:extLst>
          </p:cNvPr>
          <p:cNvPicPr>
            <a:picLocks noChangeAspect="1"/>
          </p:cNvPicPr>
          <p:nvPr/>
        </p:nvPicPr>
        <p:blipFill>
          <a:blip r:embed="rId5"/>
          <a:stretch>
            <a:fillRect/>
          </a:stretch>
        </p:blipFill>
        <p:spPr>
          <a:xfrm>
            <a:off x="6124091" y="1685839"/>
            <a:ext cx="3001408" cy="1911736"/>
          </a:xfrm>
          <a:prstGeom prst="rect">
            <a:avLst/>
          </a:prstGeom>
        </p:spPr>
        <p:style>
          <a:lnRef idx="2">
            <a:schemeClr val="accent2"/>
          </a:lnRef>
          <a:fillRef idx="1">
            <a:schemeClr val="lt1"/>
          </a:fillRef>
          <a:effectRef idx="0">
            <a:schemeClr val="accent2"/>
          </a:effectRef>
          <a:fontRef idx="minor">
            <a:schemeClr val="dk1"/>
          </a:fontRef>
        </p:style>
      </p:pic>
      <p:pic>
        <p:nvPicPr>
          <p:cNvPr id="3" name="Picture 2" descr="A screenshot of a graph&#10;&#10;AI-generated content may be incorrect.">
            <a:extLst>
              <a:ext uri="{FF2B5EF4-FFF2-40B4-BE49-F238E27FC236}">
                <a16:creationId xmlns:a16="http://schemas.microsoft.com/office/drawing/2014/main" id="{174E800F-6FD2-D206-01D0-B5154873437B}"/>
              </a:ext>
            </a:extLst>
          </p:cNvPr>
          <p:cNvPicPr>
            <a:picLocks noChangeAspect="1"/>
          </p:cNvPicPr>
          <p:nvPr/>
        </p:nvPicPr>
        <p:blipFill>
          <a:blip r:embed="rId6"/>
          <a:stretch>
            <a:fillRect/>
          </a:stretch>
        </p:blipFill>
        <p:spPr>
          <a:xfrm>
            <a:off x="2700594" y="3941600"/>
            <a:ext cx="3352090" cy="1946305"/>
          </a:xfrm>
          <a:prstGeom prst="rect">
            <a:avLst/>
          </a:prstGeom>
        </p:spPr>
        <p:style>
          <a:lnRef idx="2">
            <a:schemeClr val="accent2"/>
          </a:lnRef>
          <a:fillRef idx="1">
            <a:schemeClr val="lt1"/>
          </a:fillRef>
          <a:effectRef idx="0">
            <a:schemeClr val="accent2"/>
          </a:effectRef>
          <a:fontRef idx="minor">
            <a:schemeClr val="dk1"/>
          </a:fontRef>
        </p:style>
      </p:pic>
      <p:pic>
        <p:nvPicPr>
          <p:cNvPr id="5" name="Picture 4">
            <a:extLst>
              <a:ext uri="{FF2B5EF4-FFF2-40B4-BE49-F238E27FC236}">
                <a16:creationId xmlns:a16="http://schemas.microsoft.com/office/drawing/2014/main" id="{3556276E-F263-FFC9-B1EC-5D1E0B4982CF}"/>
              </a:ext>
            </a:extLst>
          </p:cNvPr>
          <p:cNvPicPr>
            <a:picLocks noChangeAspect="1"/>
          </p:cNvPicPr>
          <p:nvPr/>
        </p:nvPicPr>
        <p:blipFill>
          <a:blip r:embed="rId7"/>
          <a:stretch>
            <a:fillRect/>
          </a:stretch>
        </p:blipFill>
        <p:spPr>
          <a:xfrm>
            <a:off x="2698600" y="1641871"/>
            <a:ext cx="3354084" cy="1968287"/>
          </a:xfrm>
          <a:prstGeom prst="rect">
            <a:avLst/>
          </a:prstGeom>
        </p:spPr>
      </p:pic>
    </p:spTree>
    <p:extLst>
      <p:ext uri="{BB962C8B-B14F-4D97-AF65-F5344CB8AC3E}">
        <p14:creationId xmlns:p14="http://schemas.microsoft.com/office/powerpoint/2010/main" val="60283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16" descr="A graph of a comparison of model accuracies&#10;&#10;AI-generated content may be incorrect.">
            <a:extLst>
              <a:ext uri="{FF2B5EF4-FFF2-40B4-BE49-F238E27FC236}">
                <a16:creationId xmlns:a16="http://schemas.microsoft.com/office/drawing/2014/main" id="{A6CF75B3-EFBE-A570-8251-E98865C92276}"/>
              </a:ext>
            </a:extLst>
          </p:cNvPr>
          <p:cNvPicPr>
            <a:picLocks noChangeAspect="1"/>
          </p:cNvPicPr>
          <p:nvPr/>
        </p:nvPicPr>
        <p:blipFill>
          <a:blip r:embed="rId2"/>
          <a:stretch>
            <a:fillRect/>
          </a:stretch>
        </p:blipFill>
        <p:spPr>
          <a:xfrm>
            <a:off x="5031512" y="894734"/>
            <a:ext cx="3386405" cy="2156959"/>
          </a:xfrm>
          <a:prstGeom prst="rect">
            <a:avLst/>
          </a:prstGeom>
        </p:spPr>
        <p:style>
          <a:lnRef idx="2">
            <a:schemeClr val="accent2"/>
          </a:lnRef>
          <a:fillRef idx="1">
            <a:schemeClr val="lt1"/>
          </a:fillRef>
          <a:effectRef idx="0">
            <a:schemeClr val="accent2"/>
          </a:effectRef>
          <a:fontRef idx="minor">
            <a:schemeClr val="dk1"/>
          </a:fontRef>
        </p:style>
      </p:pic>
      <p:cxnSp>
        <p:nvCxnSpPr>
          <p:cNvPr id="23" name="Straight Connector 22">
            <a:extLst>
              <a:ext uri="{FF2B5EF4-FFF2-40B4-BE49-F238E27FC236}">
                <a16:creationId xmlns:a16="http://schemas.microsoft.com/office/drawing/2014/main" id="{516F97B9-23C6-4EF1-AED7-D5E3C26A64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572000" y="1142999"/>
            <a:ext cx="0" cy="45720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pic>
        <p:nvPicPr>
          <p:cNvPr id="18" name="Picture 17" descr="A graph with blue lines&#10;&#10;AI-generated content may be incorrect.">
            <a:extLst>
              <a:ext uri="{FF2B5EF4-FFF2-40B4-BE49-F238E27FC236}">
                <a16:creationId xmlns:a16="http://schemas.microsoft.com/office/drawing/2014/main" id="{1244F490-DC00-B20B-CEDB-EE37D0BFF869}"/>
              </a:ext>
            </a:extLst>
          </p:cNvPr>
          <p:cNvPicPr>
            <a:picLocks noChangeAspect="1"/>
          </p:cNvPicPr>
          <p:nvPr/>
        </p:nvPicPr>
        <p:blipFill>
          <a:blip r:embed="rId3"/>
          <a:stretch>
            <a:fillRect/>
          </a:stretch>
        </p:blipFill>
        <p:spPr>
          <a:xfrm>
            <a:off x="5031512" y="3051693"/>
            <a:ext cx="3386423" cy="185366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40329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7090"/>
            <a:ext cx="5056386"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EA6A45E6-3D6F-A4AC-7B90-10E94BDFB470}"/>
              </a:ext>
            </a:extLst>
          </p:cNvPr>
          <p:cNvPicPr>
            <a:picLocks noChangeAspect="1"/>
          </p:cNvPicPr>
          <p:nvPr/>
        </p:nvPicPr>
        <p:blipFill>
          <a:blip r:embed="rId2"/>
          <a:stretch>
            <a:fillRect/>
          </a:stretch>
        </p:blipFill>
        <p:spPr>
          <a:xfrm>
            <a:off x="480885" y="1537043"/>
            <a:ext cx="4807563" cy="3797974"/>
          </a:xfrm>
          <a:prstGeom prst="rect">
            <a:avLst/>
          </a:prstGeom>
        </p:spPr>
        <p:style>
          <a:lnRef idx="2">
            <a:schemeClr val="accent2"/>
          </a:lnRef>
          <a:fillRef idx="1">
            <a:schemeClr val="lt1"/>
          </a:fillRef>
          <a:effectRef idx="0">
            <a:schemeClr val="accent2"/>
          </a:effectRef>
          <a:fontRef idx="minor">
            <a:schemeClr val="dk1"/>
          </a:fontRef>
        </p:style>
      </p:pic>
      <p:sp>
        <p:nvSpPr>
          <p:cNvPr id="27" name="Rectangle 26">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1" y="480060"/>
            <a:ext cx="3135249"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 screen&#10;&#10;AI-generated content may be incorrect.">
            <a:extLst>
              <a:ext uri="{FF2B5EF4-FFF2-40B4-BE49-F238E27FC236}">
                <a16:creationId xmlns:a16="http://schemas.microsoft.com/office/drawing/2014/main" id="{03613CAD-059A-F851-75C5-A6FFDDDD2A70}"/>
              </a:ext>
            </a:extLst>
          </p:cNvPr>
          <p:cNvPicPr>
            <a:picLocks noChangeAspect="1"/>
          </p:cNvPicPr>
          <p:nvPr/>
        </p:nvPicPr>
        <p:blipFill>
          <a:blip r:embed="rId3"/>
          <a:stretch>
            <a:fillRect/>
          </a:stretch>
        </p:blipFill>
        <p:spPr>
          <a:xfrm>
            <a:off x="5771904" y="742880"/>
            <a:ext cx="2891209" cy="2276827"/>
          </a:xfrm>
          <a:prstGeom prst="rect">
            <a:avLst/>
          </a:prstGeom>
        </p:spPr>
        <p:style>
          <a:lnRef idx="2">
            <a:schemeClr val="accent2"/>
          </a:lnRef>
          <a:fillRef idx="1">
            <a:schemeClr val="lt1"/>
          </a:fillRef>
          <a:effectRef idx="0">
            <a:schemeClr val="accent2"/>
          </a:effectRef>
          <a:fontRef idx="minor">
            <a:schemeClr val="dk1"/>
          </a:fontRef>
        </p:style>
      </p:pic>
      <p:sp>
        <p:nvSpPr>
          <p:cNvPr id="29" name="Rectangle 28">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0991" y="3603670"/>
            <a:ext cx="3135249"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0916CB51-26ED-A53C-D5FC-7794A0EF53C5}"/>
              </a:ext>
            </a:extLst>
          </p:cNvPr>
          <p:cNvPicPr>
            <a:picLocks noChangeAspect="1"/>
          </p:cNvPicPr>
          <p:nvPr/>
        </p:nvPicPr>
        <p:blipFill>
          <a:blip r:embed="rId4"/>
          <a:stretch>
            <a:fillRect/>
          </a:stretch>
        </p:blipFill>
        <p:spPr>
          <a:xfrm>
            <a:off x="5771904" y="3881736"/>
            <a:ext cx="2891209" cy="220454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50709666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3690</TotalTime>
  <Words>310</Words>
  <Application>Microsoft Office PowerPoint</Application>
  <PresentationFormat>On-screen Show (4:3)</PresentationFormat>
  <Paragraphs>47</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Arial</vt:lpstr>
      <vt:lpstr>Gill Sans MT</vt:lpstr>
      <vt:lpstr>Parcel</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Sajan Kumar Thallapelly</dc:creator>
  <cp:lastModifiedBy>Sajan Kumar Thallapelly</cp:lastModifiedBy>
  <cp:revision>15</cp:revision>
  <dcterms:created xsi:type="dcterms:W3CDTF">2025-02-24T16:49:34Z</dcterms:created>
  <dcterms:modified xsi:type="dcterms:W3CDTF">2025-03-31T17:15:36Z</dcterms:modified>
</cp:coreProperties>
</file>