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2" r:id="rId9"/>
    <p:sldId id="264" r:id="rId10"/>
    <p:sldId id="284" r:id="rId11"/>
    <p:sldId id="273" r:id="rId12"/>
    <p:sldId id="274" r:id="rId13"/>
    <p:sldId id="275" r:id="rId14"/>
    <p:sldId id="276" r:id="rId15"/>
    <p:sldId id="266" r:id="rId16"/>
    <p:sldId id="277" r:id="rId17"/>
    <p:sldId id="278" r:id="rId18"/>
    <p:sldId id="279" r:id="rId19"/>
    <p:sldId id="265" r:id="rId20"/>
    <p:sldId id="280" r:id="rId21"/>
    <p:sldId id="281" r:id="rId22"/>
    <p:sldId id="267" r:id="rId23"/>
    <p:sldId id="282" r:id="rId24"/>
    <p:sldId id="283"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137962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BCA7D-9F38-4608-ABB5-51AE1ECF45BF}"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357525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38964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312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211996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65280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94865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1283750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35816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211436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226238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BCA7D-9F38-4608-ABB5-51AE1ECF45BF}"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322872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BCA7D-9F38-4608-ABB5-51AE1ECF45BF}"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424711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356990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5522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3BCA7D-9F38-4608-ABB5-51AE1ECF45BF}" type="datetimeFigureOut">
              <a:rPr lang="en-IN" smtClean="0"/>
              <a:t>13-06-2022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21491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3BCA7D-9F38-4608-ABB5-51AE1ECF45BF}"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6844E-7D6B-4BFA-A538-24F65886F2AA}" type="slidenum">
              <a:rPr lang="en-IN" smtClean="0"/>
              <a:t>‹#›</a:t>
            </a:fld>
            <a:endParaRPr lang="en-IN"/>
          </a:p>
        </p:txBody>
      </p:sp>
    </p:spTree>
    <p:extLst>
      <p:ext uri="{BB962C8B-B14F-4D97-AF65-F5344CB8AC3E}">
        <p14:creationId xmlns:p14="http://schemas.microsoft.com/office/powerpoint/2010/main" val="295363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3BCA7D-9F38-4608-ABB5-51AE1ECF45BF}" type="datetimeFigureOut">
              <a:rPr lang="en-IN" smtClean="0"/>
              <a:t>13-06-2022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76844E-7D6B-4BFA-A538-24F65886F2AA}" type="slidenum">
              <a:rPr lang="en-IN" smtClean="0"/>
              <a:t>‹#›</a:t>
            </a:fld>
            <a:endParaRPr lang="en-IN"/>
          </a:p>
        </p:txBody>
      </p:sp>
    </p:spTree>
    <p:extLst>
      <p:ext uri="{BB962C8B-B14F-4D97-AF65-F5344CB8AC3E}">
        <p14:creationId xmlns:p14="http://schemas.microsoft.com/office/powerpoint/2010/main" val="276753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journal/composite-structures/vol/287/suppl/C" TargetMode="External"/><Relationship Id="rId2" Type="http://schemas.openxmlformats.org/officeDocument/2006/relationships/hyperlink" Target="http://www.mdpi.com/journal/sensors" TargetMode="External"/><Relationship Id="rId1" Type="http://schemas.openxmlformats.org/officeDocument/2006/relationships/slideLayout" Target="../slideLayouts/slideLayout2.xml"/><Relationship Id="rId4" Type="http://schemas.openxmlformats.org/officeDocument/2006/relationships/hyperlink" Target="https://www.sciencedirect.com/journal/composite-structur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5AE52A-DF1E-4ACD-9CE3-4A02FF17A571}"/>
              </a:ext>
            </a:extLst>
          </p:cNvPr>
          <p:cNvSpPr txBox="1"/>
          <p:nvPr/>
        </p:nvSpPr>
        <p:spPr>
          <a:xfrm>
            <a:off x="1003177" y="1340528"/>
            <a:ext cx="9312675" cy="646331"/>
          </a:xfrm>
          <a:prstGeom prst="rect">
            <a:avLst/>
          </a:prstGeom>
          <a:noFill/>
        </p:spPr>
        <p:txBody>
          <a:bodyPr wrap="square" rtlCol="0">
            <a:spAutoFit/>
          </a:bodyPr>
          <a:lstStyle/>
          <a:p>
            <a:pPr algn="ctr"/>
            <a:r>
              <a:rPr lang="en-GB" b="1" u="sng" dirty="0">
                <a:latin typeface="Bell MT" panose="02020503060305020303" pitchFamily="18" charset="0"/>
              </a:rPr>
              <a:t>Carbon fibre reinforced plastic composite panel delamination detection using Deep learning Neural Network and Transient thermal conduction profiles </a:t>
            </a:r>
            <a:endParaRPr lang="en-IN" b="1" u="sng" dirty="0">
              <a:latin typeface="Bell MT" panose="02020503060305020303" pitchFamily="18" charset="0"/>
            </a:endParaRPr>
          </a:p>
        </p:txBody>
      </p:sp>
    </p:spTree>
    <p:extLst>
      <p:ext uri="{BB962C8B-B14F-4D97-AF65-F5344CB8AC3E}">
        <p14:creationId xmlns:p14="http://schemas.microsoft.com/office/powerpoint/2010/main" val="343493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D226-4685-4A75-90F9-2388FF88441F}"/>
              </a:ext>
            </a:extLst>
          </p:cNvPr>
          <p:cNvSpPr>
            <a:spLocks noGrp="1"/>
          </p:cNvSpPr>
          <p:nvPr>
            <p:ph type="title"/>
          </p:nvPr>
        </p:nvSpPr>
        <p:spPr>
          <a:xfrm>
            <a:off x="335392" y="337287"/>
            <a:ext cx="10948126" cy="372905"/>
          </a:xfrm>
        </p:spPr>
        <p:txBody>
          <a:bodyPr/>
          <a:lstStyle/>
          <a:p>
            <a:r>
              <a:rPr lang="en-GB" sz="1600" u="sng" dirty="0">
                <a:latin typeface="Bell MT" panose="02020503060305020303" pitchFamily="18" charset="0"/>
              </a:rPr>
              <a:t>IDE and Programming Language:</a:t>
            </a:r>
            <a:endParaRPr lang="en-IN" sz="1600" u="sng" dirty="0">
              <a:latin typeface="Bell MT" panose="02020503060305020303" pitchFamily="18" charset="0"/>
            </a:endParaRPr>
          </a:p>
        </p:txBody>
      </p:sp>
      <p:sp>
        <p:nvSpPr>
          <p:cNvPr id="4" name="TextBox 3">
            <a:extLst>
              <a:ext uri="{FF2B5EF4-FFF2-40B4-BE49-F238E27FC236}">
                <a16:creationId xmlns:a16="http://schemas.microsoft.com/office/drawing/2014/main" id="{13E76EEA-EC94-4852-8006-DA3CE88E82D5}"/>
              </a:ext>
            </a:extLst>
          </p:cNvPr>
          <p:cNvSpPr txBox="1"/>
          <p:nvPr/>
        </p:nvSpPr>
        <p:spPr>
          <a:xfrm>
            <a:off x="435007" y="967666"/>
            <a:ext cx="11283518" cy="338554"/>
          </a:xfrm>
          <a:prstGeom prst="rect">
            <a:avLst/>
          </a:prstGeom>
          <a:noFill/>
        </p:spPr>
        <p:txBody>
          <a:bodyPr wrap="square" rtlCol="0">
            <a:spAutoFit/>
          </a:bodyPr>
          <a:lstStyle/>
          <a:p>
            <a:r>
              <a:rPr lang="en-GB" sz="1600" dirty="0">
                <a:latin typeface="Bell MT" panose="02020503060305020303" pitchFamily="18" charset="0"/>
              </a:rPr>
              <a:t>IDE: Google Collaboratory </a:t>
            </a:r>
            <a:endParaRPr lang="en-IN" sz="1600" dirty="0">
              <a:latin typeface="Bell MT" panose="02020503060305020303" pitchFamily="18" charset="0"/>
            </a:endParaRPr>
          </a:p>
        </p:txBody>
      </p:sp>
      <p:pic>
        <p:nvPicPr>
          <p:cNvPr id="5" name="Picture 4">
            <a:extLst>
              <a:ext uri="{FF2B5EF4-FFF2-40B4-BE49-F238E27FC236}">
                <a16:creationId xmlns:a16="http://schemas.microsoft.com/office/drawing/2014/main" id="{4A3AFB5E-E6BE-4FF0-B42C-03E9B300271F}"/>
              </a:ext>
            </a:extLst>
          </p:cNvPr>
          <p:cNvPicPr>
            <a:picLocks noChangeAspect="1"/>
          </p:cNvPicPr>
          <p:nvPr/>
        </p:nvPicPr>
        <p:blipFill>
          <a:blip r:embed="rId2"/>
          <a:stretch>
            <a:fillRect/>
          </a:stretch>
        </p:blipFill>
        <p:spPr>
          <a:xfrm>
            <a:off x="745726" y="1336998"/>
            <a:ext cx="9368901" cy="3342894"/>
          </a:xfrm>
          <a:prstGeom prst="rect">
            <a:avLst/>
          </a:prstGeom>
        </p:spPr>
      </p:pic>
      <p:sp>
        <p:nvSpPr>
          <p:cNvPr id="6" name="TextBox 5">
            <a:extLst>
              <a:ext uri="{FF2B5EF4-FFF2-40B4-BE49-F238E27FC236}">
                <a16:creationId xmlns:a16="http://schemas.microsoft.com/office/drawing/2014/main" id="{CE965D3D-A8BE-4DA6-B6BD-94DDEFB23903}"/>
              </a:ext>
            </a:extLst>
          </p:cNvPr>
          <p:cNvSpPr txBox="1"/>
          <p:nvPr/>
        </p:nvSpPr>
        <p:spPr>
          <a:xfrm>
            <a:off x="435007" y="4937464"/>
            <a:ext cx="11283518" cy="338554"/>
          </a:xfrm>
          <a:prstGeom prst="rect">
            <a:avLst/>
          </a:prstGeom>
          <a:noFill/>
        </p:spPr>
        <p:txBody>
          <a:bodyPr wrap="square" rtlCol="0">
            <a:spAutoFit/>
          </a:bodyPr>
          <a:lstStyle/>
          <a:p>
            <a:r>
              <a:rPr lang="en-GB" sz="1600" dirty="0">
                <a:latin typeface="Bell MT" panose="02020503060305020303" pitchFamily="18" charset="0"/>
              </a:rPr>
              <a:t>Programming Language : Python</a:t>
            </a:r>
            <a:endParaRPr lang="en-IN" sz="1600" dirty="0">
              <a:latin typeface="Bell MT" panose="02020503060305020303" pitchFamily="18" charset="0"/>
            </a:endParaRPr>
          </a:p>
        </p:txBody>
      </p:sp>
      <p:pic>
        <p:nvPicPr>
          <p:cNvPr id="8" name="Picture 7">
            <a:extLst>
              <a:ext uri="{FF2B5EF4-FFF2-40B4-BE49-F238E27FC236}">
                <a16:creationId xmlns:a16="http://schemas.microsoft.com/office/drawing/2014/main" id="{C5F3C36E-0F8C-4E59-AB00-979D873ADF28}"/>
              </a:ext>
            </a:extLst>
          </p:cNvPr>
          <p:cNvPicPr>
            <a:picLocks noChangeAspect="1"/>
          </p:cNvPicPr>
          <p:nvPr/>
        </p:nvPicPr>
        <p:blipFill>
          <a:blip r:embed="rId3"/>
          <a:stretch>
            <a:fillRect/>
          </a:stretch>
        </p:blipFill>
        <p:spPr>
          <a:xfrm>
            <a:off x="4642467" y="5152146"/>
            <a:ext cx="3848100" cy="1476375"/>
          </a:xfrm>
          <a:prstGeom prst="rect">
            <a:avLst/>
          </a:prstGeom>
        </p:spPr>
      </p:pic>
    </p:spTree>
    <p:extLst>
      <p:ext uri="{BB962C8B-B14F-4D97-AF65-F5344CB8AC3E}">
        <p14:creationId xmlns:p14="http://schemas.microsoft.com/office/powerpoint/2010/main" val="400631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5EF3F2-25A0-401B-BFBA-09C0B4B4B5AE}"/>
              </a:ext>
            </a:extLst>
          </p:cNvPr>
          <p:cNvSpPr txBox="1"/>
          <p:nvPr/>
        </p:nvSpPr>
        <p:spPr>
          <a:xfrm>
            <a:off x="372862" y="435006"/>
            <a:ext cx="11345662" cy="615553"/>
          </a:xfrm>
          <a:prstGeom prst="rect">
            <a:avLst/>
          </a:prstGeom>
          <a:noFill/>
        </p:spPr>
        <p:txBody>
          <a:bodyPr wrap="square" rtlCol="0">
            <a:spAutoFit/>
          </a:bodyPr>
          <a:lstStyle/>
          <a:p>
            <a:r>
              <a:rPr lang="en-GB" sz="1600" b="1" u="sng" dirty="0">
                <a:latin typeface="Bell MT" panose="02020503060305020303" pitchFamily="18" charset="0"/>
              </a:rPr>
              <a:t>Apply Feature Engineering to finalize Dataset</a:t>
            </a:r>
            <a:r>
              <a:rPr lang="en-GB" sz="1600" b="1" dirty="0">
                <a:latin typeface="Bell MT" panose="02020503060305020303" pitchFamily="18" charset="0"/>
              </a:rPr>
              <a:t>:</a:t>
            </a:r>
          </a:p>
          <a:p>
            <a:endParaRPr lang="en-IN" dirty="0"/>
          </a:p>
        </p:txBody>
      </p:sp>
      <p:sp>
        <p:nvSpPr>
          <p:cNvPr id="5" name="TextBox 4">
            <a:extLst>
              <a:ext uri="{FF2B5EF4-FFF2-40B4-BE49-F238E27FC236}">
                <a16:creationId xmlns:a16="http://schemas.microsoft.com/office/drawing/2014/main" id="{5F8B5AAE-26C4-4974-A324-EEE84F91E4CE}"/>
              </a:ext>
            </a:extLst>
          </p:cNvPr>
          <p:cNvSpPr txBox="1"/>
          <p:nvPr/>
        </p:nvSpPr>
        <p:spPr>
          <a:xfrm>
            <a:off x="372862" y="958788"/>
            <a:ext cx="11345662" cy="5632311"/>
          </a:xfrm>
          <a:prstGeom prst="rect">
            <a:avLst/>
          </a:prstGeom>
          <a:noFill/>
        </p:spPr>
        <p:txBody>
          <a:bodyPr wrap="square" rtlCol="0">
            <a:spAutoFit/>
          </a:bodyPr>
          <a:lstStyle/>
          <a:p>
            <a:r>
              <a:rPr lang="en-GB" sz="1600" dirty="0">
                <a:latin typeface="Bell MT" panose="02020503060305020303" pitchFamily="18" charset="0"/>
              </a:rPr>
              <a:t>Step 1: Missing Value Check on dataset: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sz="1600" dirty="0">
                <a:latin typeface="Bell MT" panose="02020503060305020303" pitchFamily="18" charset="0"/>
              </a:rPr>
              <a:t>Findings : All the given instances of the dataset is filled with values</a:t>
            </a:r>
          </a:p>
        </p:txBody>
      </p:sp>
      <p:pic>
        <p:nvPicPr>
          <p:cNvPr id="6" name="Picture 5">
            <a:extLst>
              <a:ext uri="{FF2B5EF4-FFF2-40B4-BE49-F238E27FC236}">
                <a16:creationId xmlns:a16="http://schemas.microsoft.com/office/drawing/2014/main" id="{BF0B5490-1B37-4BB0-A53B-DC2EF3CDB92F}"/>
              </a:ext>
            </a:extLst>
          </p:cNvPr>
          <p:cNvPicPr>
            <a:picLocks noChangeAspect="1"/>
          </p:cNvPicPr>
          <p:nvPr/>
        </p:nvPicPr>
        <p:blipFill>
          <a:blip r:embed="rId2"/>
          <a:stretch>
            <a:fillRect/>
          </a:stretch>
        </p:blipFill>
        <p:spPr>
          <a:xfrm>
            <a:off x="3124061" y="1455605"/>
            <a:ext cx="6600825" cy="4638675"/>
          </a:xfrm>
          <a:prstGeom prst="rect">
            <a:avLst/>
          </a:prstGeom>
        </p:spPr>
      </p:pic>
    </p:spTree>
    <p:extLst>
      <p:ext uri="{BB962C8B-B14F-4D97-AF65-F5344CB8AC3E}">
        <p14:creationId xmlns:p14="http://schemas.microsoft.com/office/powerpoint/2010/main" val="8335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0560-9E4C-497D-A022-B29A7F077E26}"/>
              </a:ext>
            </a:extLst>
          </p:cNvPr>
          <p:cNvSpPr txBox="1"/>
          <p:nvPr/>
        </p:nvSpPr>
        <p:spPr>
          <a:xfrm>
            <a:off x="423169" y="550416"/>
            <a:ext cx="11345662" cy="5632311"/>
          </a:xfrm>
          <a:prstGeom prst="rect">
            <a:avLst/>
          </a:prstGeom>
          <a:noFill/>
        </p:spPr>
        <p:txBody>
          <a:bodyPr wrap="square" rtlCol="0">
            <a:spAutoFit/>
          </a:bodyPr>
          <a:lstStyle/>
          <a:p>
            <a:r>
              <a:rPr lang="en-GB" sz="1600" dirty="0">
                <a:latin typeface="Bell MT" panose="02020503060305020303" pitchFamily="18" charset="0"/>
              </a:rPr>
              <a:t>Step 2: Describe dataset with respect to Statistical terminologies: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sz="1600" dirty="0">
                <a:latin typeface="Bell MT" panose="02020503060305020303" pitchFamily="18" charset="0"/>
              </a:rPr>
              <a:t>Findings : All the given instances of the dataset is filled with healthy correlation </a:t>
            </a:r>
          </a:p>
        </p:txBody>
      </p:sp>
      <p:pic>
        <p:nvPicPr>
          <p:cNvPr id="5" name="Picture 4">
            <a:extLst>
              <a:ext uri="{FF2B5EF4-FFF2-40B4-BE49-F238E27FC236}">
                <a16:creationId xmlns:a16="http://schemas.microsoft.com/office/drawing/2014/main" id="{9124EDF3-05A9-44AF-8736-3DF35358DA7F}"/>
              </a:ext>
            </a:extLst>
          </p:cNvPr>
          <p:cNvPicPr>
            <a:picLocks noChangeAspect="1"/>
          </p:cNvPicPr>
          <p:nvPr/>
        </p:nvPicPr>
        <p:blipFill>
          <a:blip r:embed="rId2"/>
          <a:stretch>
            <a:fillRect/>
          </a:stretch>
        </p:blipFill>
        <p:spPr>
          <a:xfrm>
            <a:off x="1762125" y="1028183"/>
            <a:ext cx="8667750" cy="4676775"/>
          </a:xfrm>
          <a:prstGeom prst="rect">
            <a:avLst/>
          </a:prstGeom>
        </p:spPr>
      </p:pic>
    </p:spTree>
    <p:extLst>
      <p:ext uri="{BB962C8B-B14F-4D97-AF65-F5344CB8AC3E}">
        <p14:creationId xmlns:p14="http://schemas.microsoft.com/office/powerpoint/2010/main" val="54458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1ACAA3-837C-4EFB-A7FE-8DEB4DC9F509}"/>
              </a:ext>
            </a:extLst>
          </p:cNvPr>
          <p:cNvSpPr txBox="1"/>
          <p:nvPr/>
        </p:nvSpPr>
        <p:spPr>
          <a:xfrm>
            <a:off x="423169" y="550416"/>
            <a:ext cx="11345662" cy="5632311"/>
          </a:xfrm>
          <a:prstGeom prst="rect">
            <a:avLst/>
          </a:prstGeom>
          <a:noFill/>
        </p:spPr>
        <p:txBody>
          <a:bodyPr wrap="square" rtlCol="0">
            <a:spAutoFit/>
          </a:bodyPr>
          <a:lstStyle/>
          <a:p>
            <a:r>
              <a:rPr lang="en-GB" sz="1600" dirty="0">
                <a:latin typeface="Bell MT" panose="02020503060305020303" pitchFamily="18" charset="0"/>
              </a:rPr>
              <a:t>Step 3: Describe dataset with respect to Histogram Plot: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IN" sz="1600" dirty="0">
                <a:latin typeface="Bell MT" panose="02020503060305020303" pitchFamily="18" charset="0"/>
              </a:rPr>
              <a:t>Findings : All the given instances of the dataset is continuous one and distribution is healthy</a:t>
            </a:r>
          </a:p>
        </p:txBody>
      </p:sp>
      <p:pic>
        <p:nvPicPr>
          <p:cNvPr id="5" name="Picture 4">
            <a:extLst>
              <a:ext uri="{FF2B5EF4-FFF2-40B4-BE49-F238E27FC236}">
                <a16:creationId xmlns:a16="http://schemas.microsoft.com/office/drawing/2014/main" id="{EA7750D5-6298-44C1-BFB4-54B076C90CF9}"/>
              </a:ext>
            </a:extLst>
          </p:cNvPr>
          <p:cNvPicPr>
            <a:picLocks noChangeAspect="1"/>
          </p:cNvPicPr>
          <p:nvPr/>
        </p:nvPicPr>
        <p:blipFill>
          <a:blip r:embed="rId2"/>
          <a:stretch>
            <a:fillRect/>
          </a:stretch>
        </p:blipFill>
        <p:spPr>
          <a:xfrm>
            <a:off x="1750059" y="1124966"/>
            <a:ext cx="8405995" cy="4608067"/>
          </a:xfrm>
          <a:prstGeom prst="rect">
            <a:avLst/>
          </a:prstGeom>
        </p:spPr>
      </p:pic>
    </p:spTree>
    <p:extLst>
      <p:ext uri="{BB962C8B-B14F-4D97-AF65-F5344CB8AC3E}">
        <p14:creationId xmlns:p14="http://schemas.microsoft.com/office/powerpoint/2010/main" val="1909478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989E90-7455-4149-BE53-D9D780B6092C}"/>
              </a:ext>
            </a:extLst>
          </p:cNvPr>
          <p:cNvSpPr txBox="1"/>
          <p:nvPr/>
        </p:nvSpPr>
        <p:spPr>
          <a:xfrm>
            <a:off x="423169" y="550416"/>
            <a:ext cx="11345662" cy="6463308"/>
          </a:xfrm>
          <a:prstGeom prst="rect">
            <a:avLst/>
          </a:prstGeom>
          <a:noFill/>
        </p:spPr>
        <p:txBody>
          <a:bodyPr wrap="square" rtlCol="0">
            <a:spAutoFit/>
          </a:bodyPr>
          <a:lstStyle/>
          <a:p>
            <a:r>
              <a:rPr lang="en-GB" sz="1600" dirty="0">
                <a:latin typeface="Bell MT" panose="02020503060305020303" pitchFamily="18" charset="0"/>
              </a:rPr>
              <a:t>Step 4: Describe dataset with respect to Heat Map</a:t>
            </a:r>
            <a:endParaRPr lang="en-GB" dirty="0">
              <a:latin typeface="Bell MT" panose="02020503060305020303" pitchFamily="18" charset="0"/>
            </a:endParaRPr>
          </a:p>
          <a:p>
            <a:endParaRPr lang="en-GB" sz="1600" u="sng" dirty="0">
              <a:latin typeface="Bell MT" panose="02020503060305020303" pitchFamily="18" charset="0"/>
            </a:endParaRPr>
          </a:p>
          <a:p>
            <a:r>
              <a:rPr lang="en-GB" sz="1600" u="sng" dirty="0">
                <a:latin typeface="Bell MT" panose="02020503060305020303" pitchFamily="18" charset="0"/>
              </a:rPr>
              <a:t>Initial Phase: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sz="1600" dirty="0">
              <a:latin typeface="Bell MT" panose="02020503060305020303" pitchFamily="18" charset="0"/>
            </a:endParaRPr>
          </a:p>
          <a:p>
            <a:r>
              <a:rPr lang="en-IN" sz="1600" dirty="0">
                <a:latin typeface="Bell MT" panose="02020503060305020303" pitchFamily="18" charset="0"/>
              </a:rPr>
              <a:t>Findings : </a:t>
            </a:r>
          </a:p>
          <a:p>
            <a:r>
              <a:rPr lang="en-GB" sz="1600" dirty="0">
                <a:latin typeface="Bell MT" panose="02020503060305020303" pitchFamily="18" charset="0"/>
              </a:rPr>
              <a:t>1.As High Correlation occurs between amb_1, amb_2, amb_3 , it is recommended to keep any one among three and which is amb_3</a:t>
            </a:r>
          </a:p>
          <a:p>
            <a:r>
              <a:rPr lang="en-GB" sz="1600" dirty="0">
                <a:latin typeface="Bell MT" panose="02020503060305020303" pitchFamily="18" charset="0"/>
              </a:rPr>
              <a:t>2.Even though Time(s) and heat_mat_temp is highly correlated, Keeping both features supports the context of experiment.</a:t>
            </a:r>
          </a:p>
          <a:p>
            <a:r>
              <a:rPr lang="en-GB" sz="1600" dirty="0">
                <a:latin typeface="Bell MT" panose="02020503060305020303" pitchFamily="18" charset="0"/>
              </a:rPr>
              <a:t>3.mean , time(s) , heat_mat_temp is highly correlated and mean is eliminated here as it is derived from other features.</a:t>
            </a:r>
          </a:p>
          <a:p>
            <a:endParaRPr lang="en-IN" sz="1600" dirty="0">
              <a:latin typeface="Bell MT" panose="02020503060305020303" pitchFamily="18" charset="0"/>
            </a:endParaRPr>
          </a:p>
        </p:txBody>
      </p:sp>
      <p:pic>
        <p:nvPicPr>
          <p:cNvPr id="5" name="Picture 4">
            <a:extLst>
              <a:ext uri="{FF2B5EF4-FFF2-40B4-BE49-F238E27FC236}">
                <a16:creationId xmlns:a16="http://schemas.microsoft.com/office/drawing/2014/main" id="{7E192169-2834-43CD-BB4D-9EC526B89E00}"/>
              </a:ext>
            </a:extLst>
          </p:cNvPr>
          <p:cNvPicPr>
            <a:picLocks noChangeAspect="1"/>
          </p:cNvPicPr>
          <p:nvPr/>
        </p:nvPicPr>
        <p:blipFill>
          <a:blip r:embed="rId2"/>
          <a:stretch>
            <a:fillRect/>
          </a:stretch>
        </p:blipFill>
        <p:spPr>
          <a:xfrm>
            <a:off x="3151573" y="936226"/>
            <a:ext cx="6933460" cy="4647828"/>
          </a:xfrm>
          <a:prstGeom prst="rect">
            <a:avLst/>
          </a:prstGeom>
        </p:spPr>
      </p:pic>
    </p:spTree>
    <p:extLst>
      <p:ext uri="{BB962C8B-B14F-4D97-AF65-F5344CB8AC3E}">
        <p14:creationId xmlns:p14="http://schemas.microsoft.com/office/powerpoint/2010/main" val="106706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25BEB-F2CE-470D-8CC8-D6928C395B13}"/>
              </a:ext>
            </a:extLst>
          </p:cNvPr>
          <p:cNvSpPr>
            <a:spLocks noGrp="1"/>
          </p:cNvSpPr>
          <p:nvPr>
            <p:ph idx="1"/>
          </p:nvPr>
        </p:nvSpPr>
        <p:spPr>
          <a:xfrm>
            <a:off x="577050" y="374950"/>
            <a:ext cx="10990554" cy="5873450"/>
          </a:xfrm>
        </p:spPr>
        <p:txBody>
          <a:bodyPr/>
          <a:lstStyle/>
          <a:p>
            <a:pPr marL="0" indent="0">
              <a:buNone/>
            </a:pPr>
            <a:r>
              <a:rPr lang="en-GB" sz="1600" u="sng" dirty="0">
                <a:latin typeface="Bell MT" panose="02020503060305020303" pitchFamily="18" charset="0"/>
              </a:rPr>
              <a:t>Second Phase: </a:t>
            </a:r>
          </a:p>
          <a:p>
            <a:pPr marL="0" indent="0">
              <a:buNone/>
            </a:pPr>
            <a:r>
              <a:rPr lang="en-GB" dirty="0">
                <a:latin typeface="Bell MT" panose="02020503060305020303" pitchFamily="18" charset="0"/>
              </a:rPr>
              <a:t> </a:t>
            </a:r>
            <a:endParaRPr lang="en-IN" dirty="0">
              <a:latin typeface="Bell MT" panose="02020503060305020303" pitchFamily="18" charset="0"/>
            </a:endParaRPr>
          </a:p>
        </p:txBody>
      </p:sp>
      <p:pic>
        <p:nvPicPr>
          <p:cNvPr id="4" name="Picture 3">
            <a:extLst>
              <a:ext uri="{FF2B5EF4-FFF2-40B4-BE49-F238E27FC236}">
                <a16:creationId xmlns:a16="http://schemas.microsoft.com/office/drawing/2014/main" id="{6FA3775A-0003-40BD-902F-B9E41F2160AD}"/>
              </a:ext>
            </a:extLst>
          </p:cNvPr>
          <p:cNvPicPr/>
          <p:nvPr/>
        </p:nvPicPr>
        <p:blipFill>
          <a:blip r:embed="rId2"/>
          <a:stretch>
            <a:fillRect/>
          </a:stretch>
        </p:blipFill>
        <p:spPr>
          <a:xfrm>
            <a:off x="738941" y="1381293"/>
            <a:ext cx="6303645" cy="3322955"/>
          </a:xfrm>
          <a:prstGeom prst="rect">
            <a:avLst/>
          </a:prstGeom>
        </p:spPr>
      </p:pic>
      <p:pic>
        <p:nvPicPr>
          <p:cNvPr id="5" name="Picture 4">
            <a:extLst>
              <a:ext uri="{FF2B5EF4-FFF2-40B4-BE49-F238E27FC236}">
                <a16:creationId xmlns:a16="http://schemas.microsoft.com/office/drawing/2014/main" id="{1BD2766D-5E5F-42B9-9C03-0BBE8F7A9E08}"/>
              </a:ext>
            </a:extLst>
          </p:cNvPr>
          <p:cNvPicPr/>
          <p:nvPr/>
        </p:nvPicPr>
        <p:blipFill>
          <a:blip r:embed="rId3"/>
          <a:stretch>
            <a:fillRect/>
          </a:stretch>
        </p:blipFill>
        <p:spPr>
          <a:xfrm>
            <a:off x="1072971" y="4920315"/>
            <a:ext cx="5731510" cy="1562735"/>
          </a:xfrm>
          <a:prstGeom prst="rect">
            <a:avLst/>
          </a:prstGeom>
        </p:spPr>
      </p:pic>
      <p:sp>
        <p:nvSpPr>
          <p:cNvPr id="6" name="TextBox 5">
            <a:extLst>
              <a:ext uri="{FF2B5EF4-FFF2-40B4-BE49-F238E27FC236}">
                <a16:creationId xmlns:a16="http://schemas.microsoft.com/office/drawing/2014/main" id="{156D2F61-028B-4377-B413-D40124858291}"/>
              </a:ext>
            </a:extLst>
          </p:cNvPr>
          <p:cNvSpPr txBox="1"/>
          <p:nvPr/>
        </p:nvSpPr>
        <p:spPr>
          <a:xfrm>
            <a:off x="7856738" y="1837678"/>
            <a:ext cx="2840854" cy="830997"/>
          </a:xfrm>
          <a:prstGeom prst="rect">
            <a:avLst/>
          </a:prstGeom>
          <a:noFill/>
        </p:spPr>
        <p:txBody>
          <a:bodyPr wrap="square" rtlCol="0">
            <a:spAutoFit/>
          </a:bodyPr>
          <a:lstStyle/>
          <a:p>
            <a:pPr algn="just"/>
            <a:r>
              <a:rPr lang="en-GB" sz="1600" dirty="0">
                <a:latin typeface="Bell MT" panose="02020503060305020303" pitchFamily="18" charset="0"/>
              </a:rPr>
              <a:t>Seaborn New Heat map after removed noted features in previous slide</a:t>
            </a:r>
            <a:endParaRPr lang="en-IN" sz="1600" dirty="0">
              <a:latin typeface="Bell MT" panose="02020503060305020303" pitchFamily="18" charset="0"/>
            </a:endParaRPr>
          </a:p>
        </p:txBody>
      </p:sp>
      <p:cxnSp>
        <p:nvCxnSpPr>
          <p:cNvPr id="8" name="Straight Arrow Connector 7">
            <a:extLst>
              <a:ext uri="{FF2B5EF4-FFF2-40B4-BE49-F238E27FC236}">
                <a16:creationId xmlns:a16="http://schemas.microsoft.com/office/drawing/2014/main" id="{A64F89C5-E820-4B20-A4D9-A5BF4F69572D}"/>
              </a:ext>
            </a:extLst>
          </p:cNvPr>
          <p:cNvCxnSpPr>
            <a:cxnSpLocks/>
            <a:stCxn id="6" idx="1"/>
          </p:cNvCxnSpPr>
          <p:nvPr/>
        </p:nvCxnSpPr>
        <p:spPr>
          <a:xfrm flipH="1" flipV="1">
            <a:off x="7100659" y="2253176"/>
            <a:ext cx="75607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035A021-5C31-417C-BB90-427D703C0936}"/>
              </a:ext>
            </a:extLst>
          </p:cNvPr>
          <p:cNvSpPr txBox="1"/>
          <p:nvPr/>
        </p:nvSpPr>
        <p:spPr>
          <a:xfrm>
            <a:off x="8572130" y="5578874"/>
            <a:ext cx="2840854" cy="307777"/>
          </a:xfrm>
          <a:prstGeom prst="rect">
            <a:avLst/>
          </a:prstGeom>
          <a:noFill/>
        </p:spPr>
        <p:txBody>
          <a:bodyPr wrap="square" rtlCol="0">
            <a:spAutoFit/>
          </a:bodyPr>
          <a:lstStyle/>
          <a:p>
            <a:r>
              <a:rPr lang="en-GB" sz="1400" dirty="0">
                <a:latin typeface="Bell MT" panose="02020503060305020303" pitchFamily="18" charset="0"/>
              </a:rPr>
              <a:t>Reduced  Final Dataset </a:t>
            </a:r>
            <a:endParaRPr lang="en-IN" sz="1400" dirty="0">
              <a:latin typeface="Bell MT" panose="02020503060305020303" pitchFamily="18" charset="0"/>
            </a:endParaRPr>
          </a:p>
        </p:txBody>
      </p:sp>
      <p:cxnSp>
        <p:nvCxnSpPr>
          <p:cNvPr id="11" name="Straight Arrow Connector 10">
            <a:extLst>
              <a:ext uri="{FF2B5EF4-FFF2-40B4-BE49-F238E27FC236}">
                <a16:creationId xmlns:a16="http://schemas.microsoft.com/office/drawing/2014/main" id="{71475714-F1CE-4075-B691-9CF868D540E4}"/>
              </a:ext>
            </a:extLst>
          </p:cNvPr>
          <p:cNvCxnSpPr>
            <a:cxnSpLocks/>
          </p:cNvCxnSpPr>
          <p:nvPr/>
        </p:nvCxnSpPr>
        <p:spPr>
          <a:xfrm flipH="1">
            <a:off x="7204476" y="5732763"/>
            <a:ext cx="121303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0997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1D88D-E267-4C76-B051-B498F768E3DB}"/>
              </a:ext>
            </a:extLst>
          </p:cNvPr>
          <p:cNvSpPr>
            <a:spLocks noGrp="1"/>
          </p:cNvSpPr>
          <p:nvPr>
            <p:ph idx="1"/>
          </p:nvPr>
        </p:nvSpPr>
        <p:spPr>
          <a:xfrm>
            <a:off x="488271" y="426128"/>
            <a:ext cx="11203619" cy="5948039"/>
          </a:xfrm>
        </p:spPr>
        <p:txBody>
          <a:bodyPr>
            <a:normAutofit/>
          </a:bodyPr>
          <a:lstStyle/>
          <a:p>
            <a:pPr marL="0" indent="0">
              <a:buNone/>
            </a:pPr>
            <a:r>
              <a:rPr lang="en-GB" sz="1600" u="sng" dirty="0">
                <a:latin typeface="Bell MT" panose="02020503060305020303" pitchFamily="18" charset="0"/>
              </a:rPr>
              <a:t>Data Modelling (Training data and Test data split):</a:t>
            </a:r>
          </a:p>
          <a:p>
            <a:pPr marL="0" indent="0">
              <a:buNone/>
            </a:pPr>
            <a:r>
              <a:rPr lang="en-GB" sz="1600" dirty="0">
                <a:latin typeface="Bell MT" panose="02020503060305020303" pitchFamily="18" charset="0"/>
              </a:rPr>
              <a:t>Step 1: Split the data into features and target:</a:t>
            </a:r>
          </a:p>
          <a:p>
            <a:pPr marL="0" indent="0">
              <a:buNone/>
            </a:pPr>
            <a:endParaRPr lang="en-GB" sz="1600" dirty="0">
              <a:latin typeface="Bell MT" panose="02020503060305020303" pitchFamily="18" charset="0"/>
            </a:endParaRPr>
          </a:p>
          <a:p>
            <a:pPr marL="0" indent="0">
              <a:buNone/>
            </a:pPr>
            <a:endParaRPr lang="en-GB" sz="1600" dirty="0">
              <a:latin typeface="Bell MT" panose="02020503060305020303" pitchFamily="18" charset="0"/>
            </a:endParaRPr>
          </a:p>
          <a:p>
            <a:pPr marL="0" indent="0">
              <a:buNone/>
            </a:pPr>
            <a:r>
              <a:rPr lang="en-GB" sz="1600" dirty="0">
                <a:latin typeface="Bell MT" panose="02020503060305020303" pitchFamily="18" charset="0"/>
              </a:rPr>
              <a:t>Step 2: Apply Standard Scalar to flatten the features into standard scale:</a:t>
            </a:r>
          </a:p>
          <a:p>
            <a:pPr marL="0" indent="0">
              <a:buNone/>
            </a:pPr>
            <a:endParaRPr lang="en-GB" sz="1600" dirty="0">
              <a:latin typeface="Bell MT" panose="02020503060305020303" pitchFamily="18" charset="0"/>
            </a:endParaRPr>
          </a:p>
          <a:p>
            <a:pPr marL="0" indent="0">
              <a:buNone/>
            </a:pPr>
            <a:endParaRPr lang="en-GB" sz="1600" u="sng" dirty="0">
              <a:latin typeface="Bell MT" panose="02020503060305020303" pitchFamily="18" charset="0"/>
            </a:endParaRPr>
          </a:p>
          <a:p>
            <a:pPr marL="0" indent="0">
              <a:buNone/>
            </a:pPr>
            <a:endParaRPr lang="en-GB" sz="1600" u="sng" dirty="0">
              <a:latin typeface="Bell MT" panose="02020503060305020303" pitchFamily="18" charset="0"/>
            </a:endParaRPr>
          </a:p>
          <a:p>
            <a:pPr marL="0" indent="0">
              <a:buNone/>
            </a:pPr>
            <a:endParaRPr lang="en-GB" sz="1600" u="sng" dirty="0">
              <a:latin typeface="Bell MT" panose="02020503060305020303" pitchFamily="18" charset="0"/>
            </a:endParaRPr>
          </a:p>
          <a:p>
            <a:pPr marL="0" indent="0">
              <a:buNone/>
            </a:pPr>
            <a:endParaRPr lang="en-IN" sz="1600" u="sng" dirty="0">
              <a:latin typeface="Bell MT" panose="02020503060305020303" pitchFamily="18" charset="0"/>
            </a:endParaRPr>
          </a:p>
        </p:txBody>
      </p:sp>
      <p:pic>
        <p:nvPicPr>
          <p:cNvPr id="4" name="Picture 3">
            <a:extLst>
              <a:ext uri="{FF2B5EF4-FFF2-40B4-BE49-F238E27FC236}">
                <a16:creationId xmlns:a16="http://schemas.microsoft.com/office/drawing/2014/main" id="{953CF9A0-A8A4-4403-B261-5EDA2E3212B4}"/>
              </a:ext>
            </a:extLst>
          </p:cNvPr>
          <p:cNvPicPr>
            <a:picLocks noChangeAspect="1"/>
          </p:cNvPicPr>
          <p:nvPr/>
        </p:nvPicPr>
        <p:blipFill>
          <a:blip r:embed="rId2"/>
          <a:stretch>
            <a:fillRect/>
          </a:stretch>
        </p:blipFill>
        <p:spPr>
          <a:xfrm>
            <a:off x="4725510" y="898309"/>
            <a:ext cx="2971800" cy="800100"/>
          </a:xfrm>
          <a:prstGeom prst="rect">
            <a:avLst/>
          </a:prstGeom>
        </p:spPr>
      </p:pic>
      <p:pic>
        <p:nvPicPr>
          <p:cNvPr id="5" name="Picture 4">
            <a:extLst>
              <a:ext uri="{FF2B5EF4-FFF2-40B4-BE49-F238E27FC236}">
                <a16:creationId xmlns:a16="http://schemas.microsoft.com/office/drawing/2014/main" id="{40AC76D4-A7C0-404D-BE50-C8EAAC2CC7F7}"/>
              </a:ext>
            </a:extLst>
          </p:cNvPr>
          <p:cNvPicPr>
            <a:picLocks noChangeAspect="1"/>
          </p:cNvPicPr>
          <p:nvPr/>
        </p:nvPicPr>
        <p:blipFill>
          <a:blip r:embed="rId3"/>
          <a:stretch>
            <a:fillRect/>
          </a:stretch>
        </p:blipFill>
        <p:spPr>
          <a:xfrm>
            <a:off x="2408437" y="2558036"/>
            <a:ext cx="3970815" cy="3578097"/>
          </a:xfrm>
          <a:prstGeom prst="rect">
            <a:avLst/>
          </a:prstGeom>
        </p:spPr>
      </p:pic>
    </p:spTree>
    <p:extLst>
      <p:ext uri="{BB962C8B-B14F-4D97-AF65-F5344CB8AC3E}">
        <p14:creationId xmlns:p14="http://schemas.microsoft.com/office/powerpoint/2010/main" val="147203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6F6B02-1BC4-498F-9266-585324562F1D}"/>
              </a:ext>
            </a:extLst>
          </p:cNvPr>
          <p:cNvSpPr/>
          <p:nvPr/>
        </p:nvSpPr>
        <p:spPr>
          <a:xfrm>
            <a:off x="375821" y="451412"/>
            <a:ext cx="11227293" cy="6001643"/>
          </a:xfrm>
          <a:prstGeom prst="rect">
            <a:avLst/>
          </a:prstGeom>
        </p:spPr>
        <p:txBody>
          <a:bodyPr wrap="square">
            <a:spAutoFit/>
          </a:bodyPr>
          <a:lstStyle/>
          <a:p>
            <a:r>
              <a:rPr lang="en-GB" sz="1600" dirty="0">
                <a:latin typeface="Bell MT" panose="02020503060305020303" pitchFamily="18" charset="0"/>
              </a:rPr>
              <a:t>Step 3: Create training and test data with the help of Sklearn Framework functionality:</a:t>
            </a:r>
          </a:p>
          <a:p>
            <a:r>
              <a:rPr lang="en-GB" sz="1600" dirty="0">
                <a:latin typeface="Bell MT" panose="02020503060305020303" pitchFamily="18" charset="0"/>
              </a:rPr>
              <a:t>                                   </a:t>
            </a: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a:p>
            <a:endParaRPr lang="en-GB" sz="1600" dirty="0">
              <a:latin typeface="Bell MT" panose="02020503060305020303" pitchFamily="18" charset="0"/>
            </a:endParaRPr>
          </a:p>
        </p:txBody>
      </p:sp>
      <p:pic>
        <p:nvPicPr>
          <p:cNvPr id="5" name="Picture 4">
            <a:extLst>
              <a:ext uri="{FF2B5EF4-FFF2-40B4-BE49-F238E27FC236}">
                <a16:creationId xmlns:a16="http://schemas.microsoft.com/office/drawing/2014/main" id="{4CE2A6D4-1ECF-40A3-97B7-0D8A64543CEA}"/>
              </a:ext>
            </a:extLst>
          </p:cNvPr>
          <p:cNvPicPr>
            <a:picLocks noChangeAspect="1"/>
          </p:cNvPicPr>
          <p:nvPr/>
        </p:nvPicPr>
        <p:blipFill>
          <a:blip r:embed="rId2"/>
          <a:stretch>
            <a:fillRect/>
          </a:stretch>
        </p:blipFill>
        <p:spPr>
          <a:xfrm>
            <a:off x="3489479" y="2486765"/>
            <a:ext cx="4076700" cy="2647950"/>
          </a:xfrm>
          <a:prstGeom prst="rect">
            <a:avLst/>
          </a:prstGeom>
        </p:spPr>
      </p:pic>
      <p:pic>
        <p:nvPicPr>
          <p:cNvPr id="6" name="Picture 5">
            <a:extLst>
              <a:ext uri="{FF2B5EF4-FFF2-40B4-BE49-F238E27FC236}">
                <a16:creationId xmlns:a16="http://schemas.microsoft.com/office/drawing/2014/main" id="{22D160B4-1F31-4CCA-A6A4-E7477113FA14}"/>
              </a:ext>
            </a:extLst>
          </p:cNvPr>
          <p:cNvPicPr>
            <a:picLocks noChangeAspect="1"/>
          </p:cNvPicPr>
          <p:nvPr/>
        </p:nvPicPr>
        <p:blipFill>
          <a:blip r:embed="rId3"/>
          <a:stretch>
            <a:fillRect/>
          </a:stretch>
        </p:blipFill>
        <p:spPr>
          <a:xfrm>
            <a:off x="3413279" y="1168425"/>
            <a:ext cx="4229100" cy="561975"/>
          </a:xfrm>
          <a:prstGeom prst="rect">
            <a:avLst/>
          </a:prstGeom>
        </p:spPr>
      </p:pic>
    </p:spTree>
    <p:extLst>
      <p:ext uri="{BB962C8B-B14F-4D97-AF65-F5344CB8AC3E}">
        <p14:creationId xmlns:p14="http://schemas.microsoft.com/office/powerpoint/2010/main" val="235316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5E1BBE-C4FA-424E-B79F-06F971D7D9C7}"/>
              </a:ext>
            </a:extLst>
          </p:cNvPr>
          <p:cNvSpPr txBox="1"/>
          <p:nvPr/>
        </p:nvSpPr>
        <p:spPr>
          <a:xfrm>
            <a:off x="377301" y="443883"/>
            <a:ext cx="11203619" cy="338554"/>
          </a:xfrm>
          <a:prstGeom prst="rect">
            <a:avLst/>
          </a:prstGeom>
          <a:noFill/>
        </p:spPr>
        <p:txBody>
          <a:bodyPr wrap="square" rtlCol="0">
            <a:spAutoFit/>
          </a:bodyPr>
          <a:lstStyle/>
          <a:p>
            <a:r>
              <a:rPr lang="en-GB" sz="1600" u="sng" dirty="0">
                <a:latin typeface="Bell MT" panose="02020503060305020303" pitchFamily="18" charset="0"/>
              </a:rPr>
              <a:t>Introduction to Machine Learning Algorithm (SVM)</a:t>
            </a:r>
            <a:endParaRPr lang="en-IN" sz="1600" u="sng" dirty="0">
              <a:latin typeface="Bell MT" panose="02020503060305020303" pitchFamily="18" charset="0"/>
            </a:endParaRPr>
          </a:p>
        </p:txBody>
      </p:sp>
      <p:sp>
        <p:nvSpPr>
          <p:cNvPr id="5" name="TextBox 4">
            <a:extLst>
              <a:ext uri="{FF2B5EF4-FFF2-40B4-BE49-F238E27FC236}">
                <a16:creationId xmlns:a16="http://schemas.microsoft.com/office/drawing/2014/main" id="{0C87AD8A-1C43-4BF4-9E72-FFA842F09A05}"/>
              </a:ext>
            </a:extLst>
          </p:cNvPr>
          <p:cNvSpPr txBox="1"/>
          <p:nvPr/>
        </p:nvSpPr>
        <p:spPr>
          <a:xfrm>
            <a:off x="497150" y="1038687"/>
            <a:ext cx="10963922" cy="830997"/>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Bell MT" panose="02020503060305020303" pitchFamily="18" charset="0"/>
              </a:rPr>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Machine Learning.</a:t>
            </a:r>
          </a:p>
        </p:txBody>
      </p:sp>
      <p:pic>
        <p:nvPicPr>
          <p:cNvPr id="6" name="Picture 5">
            <a:extLst>
              <a:ext uri="{FF2B5EF4-FFF2-40B4-BE49-F238E27FC236}">
                <a16:creationId xmlns:a16="http://schemas.microsoft.com/office/drawing/2014/main" id="{1DFD0EF5-75DB-46F4-A68F-EBEA3D592C56}"/>
              </a:ext>
            </a:extLst>
          </p:cNvPr>
          <p:cNvPicPr>
            <a:picLocks noChangeAspect="1"/>
          </p:cNvPicPr>
          <p:nvPr/>
        </p:nvPicPr>
        <p:blipFill>
          <a:blip r:embed="rId2"/>
          <a:stretch>
            <a:fillRect/>
          </a:stretch>
        </p:blipFill>
        <p:spPr>
          <a:xfrm>
            <a:off x="3224212" y="2292658"/>
            <a:ext cx="5743575" cy="3657600"/>
          </a:xfrm>
          <a:prstGeom prst="rect">
            <a:avLst/>
          </a:prstGeom>
        </p:spPr>
      </p:pic>
    </p:spTree>
    <p:extLst>
      <p:ext uri="{BB962C8B-B14F-4D97-AF65-F5344CB8AC3E}">
        <p14:creationId xmlns:p14="http://schemas.microsoft.com/office/powerpoint/2010/main" val="17408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D8505-093E-453D-BB45-28CE661DA93B}"/>
              </a:ext>
            </a:extLst>
          </p:cNvPr>
          <p:cNvSpPr txBox="1"/>
          <p:nvPr/>
        </p:nvSpPr>
        <p:spPr>
          <a:xfrm>
            <a:off x="374341" y="479394"/>
            <a:ext cx="11443317" cy="338554"/>
          </a:xfrm>
          <a:prstGeom prst="rect">
            <a:avLst/>
          </a:prstGeom>
          <a:noFill/>
        </p:spPr>
        <p:txBody>
          <a:bodyPr wrap="square" rtlCol="0">
            <a:spAutoFit/>
          </a:bodyPr>
          <a:lstStyle/>
          <a:p>
            <a:r>
              <a:rPr lang="en-GB" sz="1600" dirty="0">
                <a:latin typeface="Bell MT" panose="02020503060305020303" pitchFamily="18" charset="0"/>
              </a:rPr>
              <a:t>Support Vector machining – ML algorithm</a:t>
            </a:r>
            <a:endParaRPr lang="en-IN" sz="1600" dirty="0">
              <a:latin typeface="Bell MT" panose="02020503060305020303" pitchFamily="18" charset="0"/>
            </a:endParaRPr>
          </a:p>
        </p:txBody>
      </p:sp>
      <p:pic>
        <p:nvPicPr>
          <p:cNvPr id="6" name="Picture 5">
            <a:extLst>
              <a:ext uri="{FF2B5EF4-FFF2-40B4-BE49-F238E27FC236}">
                <a16:creationId xmlns:a16="http://schemas.microsoft.com/office/drawing/2014/main" id="{357A1FF1-A74A-4860-8621-FC0185D43D90}"/>
              </a:ext>
            </a:extLst>
          </p:cNvPr>
          <p:cNvPicPr/>
          <p:nvPr/>
        </p:nvPicPr>
        <p:blipFill>
          <a:blip r:embed="rId2"/>
          <a:stretch>
            <a:fillRect/>
          </a:stretch>
        </p:blipFill>
        <p:spPr>
          <a:xfrm>
            <a:off x="3070447" y="3805350"/>
            <a:ext cx="5731510" cy="2745105"/>
          </a:xfrm>
          <a:prstGeom prst="rect">
            <a:avLst/>
          </a:prstGeom>
        </p:spPr>
      </p:pic>
      <p:sp>
        <p:nvSpPr>
          <p:cNvPr id="2" name="TextBox 1">
            <a:extLst>
              <a:ext uri="{FF2B5EF4-FFF2-40B4-BE49-F238E27FC236}">
                <a16:creationId xmlns:a16="http://schemas.microsoft.com/office/drawing/2014/main" id="{2169E178-D943-49A9-8395-6CDE02E37F6E}"/>
              </a:ext>
            </a:extLst>
          </p:cNvPr>
          <p:cNvSpPr txBox="1"/>
          <p:nvPr/>
        </p:nvSpPr>
        <p:spPr>
          <a:xfrm>
            <a:off x="497150" y="1056443"/>
            <a:ext cx="11114842" cy="258532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Bell MT" panose="02020503060305020303" pitchFamily="18" charset="0"/>
              </a:rPr>
              <a:t>Support Vector Machine or SVM is one of the most popular Supervised Learning algorithms, which is used for Classification as well as Regression problems. However, primarily, it is used for Classification problems in Machine Learning.</a:t>
            </a:r>
          </a:p>
          <a:p>
            <a:pPr marL="285750" indent="-285750">
              <a:buFont typeface="Arial" panose="020B0604020202020204" pitchFamily="34" charset="0"/>
              <a:buChar char="•"/>
            </a:pPr>
            <a:endParaRPr lang="en-GB" sz="1600" dirty="0">
              <a:latin typeface="Bell MT" panose="02020503060305020303" pitchFamily="18" charset="0"/>
            </a:endParaRPr>
          </a:p>
          <a:p>
            <a:pPr marL="285750" indent="-285750">
              <a:buFont typeface="Arial" panose="020B0604020202020204" pitchFamily="34" charset="0"/>
              <a:buChar char="•"/>
            </a:pPr>
            <a:r>
              <a:rPr lang="en-GB" sz="1600" dirty="0">
                <a:latin typeface="Bell MT" panose="02020503060305020303"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285750" indent="-285750">
              <a:buFont typeface="Arial" panose="020B0604020202020204" pitchFamily="34" charset="0"/>
              <a:buChar char="•"/>
            </a:pPr>
            <a:endParaRPr lang="en-GB" sz="1600" dirty="0">
              <a:latin typeface="Bell MT" panose="02020503060305020303" pitchFamily="18" charset="0"/>
            </a:endParaRPr>
          </a:p>
          <a:p>
            <a:pPr marL="285750" indent="-285750">
              <a:buFont typeface="Arial" panose="020B0604020202020204" pitchFamily="34" charset="0"/>
              <a:buChar char="•"/>
            </a:pPr>
            <a:r>
              <a:rPr lang="en-GB" sz="1600" dirty="0">
                <a:latin typeface="Bell MT" panose="02020503060305020303" pitchFamily="18" charset="0"/>
              </a:rPr>
              <a:t>SVM chooses the extreme points/vectors that help in creating the hyperplane. These extreme cases are called as support vectors, and hence algorithm is termed as Support Vector Machine. </a:t>
            </a:r>
          </a:p>
          <a:p>
            <a:endParaRPr lang="en-IN" dirty="0"/>
          </a:p>
        </p:txBody>
      </p:sp>
    </p:spTree>
    <p:extLst>
      <p:ext uri="{BB962C8B-B14F-4D97-AF65-F5344CB8AC3E}">
        <p14:creationId xmlns:p14="http://schemas.microsoft.com/office/powerpoint/2010/main" val="356997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5D0583-B9C8-442D-99B1-F752A1A4F172}"/>
              </a:ext>
            </a:extLst>
          </p:cNvPr>
          <p:cNvSpPr txBox="1"/>
          <p:nvPr/>
        </p:nvSpPr>
        <p:spPr>
          <a:xfrm>
            <a:off x="506027" y="585926"/>
            <a:ext cx="10955045" cy="3139321"/>
          </a:xfrm>
          <a:prstGeom prst="rect">
            <a:avLst/>
          </a:prstGeom>
          <a:noFill/>
        </p:spPr>
        <p:txBody>
          <a:bodyPr wrap="square" rtlCol="0">
            <a:spAutoFit/>
          </a:bodyPr>
          <a:lstStyle/>
          <a:p>
            <a:r>
              <a:rPr lang="en-GB" dirty="0">
                <a:latin typeface="Bell MT" panose="02020503060305020303" pitchFamily="18" charset="0"/>
              </a:rPr>
              <a:t>Introduction:</a:t>
            </a:r>
          </a:p>
          <a:p>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Carbon Fibre Reinforced Plastic Composites</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Transient Thermal conduction profiles</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Experimental Setup - </a:t>
            </a:r>
            <a:r>
              <a:rPr lang="en-IN" dirty="0">
                <a:latin typeface="Bell MT" panose="02020503060305020303" pitchFamily="18" charset="0"/>
              </a:rPr>
              <a:t>Transmission based thermography techniques</a:t>
            </a:r>
          </a:p>
          <a:p>
            <a:pPr marL="285750" indent="-285750">
              <a:buFont typeface="Arial" panose="020B0604020202020204" pitchFamily="34" charset="0"/>
              <a:buChar char="•"/>
            </a:pPr>
            <a:endParaRPr lang="en-IN" dirty="0">
              <a:latin typeface="Bell MT" panose="02020503060305020303" pitchFamily="18" charset="0"/>
            </a:endParaRPr>
          </a:p>
          <a:p>
            <a:pPr marL="285750" indent="-285750">
              <a:buFont typeface="Arial" panose="020B0604020202020204" pitchFamily="34" charset="0"/>
              <a:buChar char="•"/>
            </a:pPr>
            <a:r>
              <a:rPr lang="en-IN" dirty="0">
                <a:latin typeface="Bell MT" panose="02020503060305020303" pitchFamily="18" charset="0"/>
              </a:rPr>
              <a:t>Introduction to Machine learning and Deep learning techniques</a:t>
            </a:r>
          </a:p>
          <a:p>
            <a:pPr marL="285750" indent="-285750">
              <a:buFont typeface="Arial" panose="020B0604020202020204" pitchFamily="34" charset="0"/>
              <a:buChar char="•"/>
            </a:pPr>
            <a:endParaRPr lang="en-IN" dirty="0">
              <a:latin typeface="Bell MT" panose="02020503060305020303" pitchFamily="18" charset="0"/>
            </a:endParaRPr>
          </a:p>
          <a:p>
            <a:pPr marL="285750" indent="-285750">
              <a:buFont typeface="Arial" panose="020B0604020202020204" pitchFamily="34" charset="0"/>
              <a:buChar char="•"/>
            </a:pPr>
            <a:r>
              <a:rPr lang="en-IN" dirty="0">
                <a:latin typeface="Bell MT" panose="02020503060305020303" pitchFamily="18" charset="0"/>
              </a:rPr>
              <a:t>Classification Models – Compare and Contrast</a:t>
            </a:r>
            <a:endParaRPr lang="en-GB" dirty="0">
              <a:latin typeface="Bell MT" panose="02020503060305020303" pitchFamily="18" charset="0"/>
            </a:endParaRPr>
          </a:p>
        </p:txBody>
      </p:sp>
    </p:spTree>
    <p:extLst>
      <p:ext uri="{BB962C8B-B14F-4D97-AF65-F5344CB8AC3E}">
        <p14:creationId xmlns:p14="http://schemas.microsoft.com/office/powerpoint/2010/main" val="133873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CD4B8-54C5-415B-962A-25272371C284}"/>
              </a:ext>
            </a:extLst>
          </p:cNvPr>
          <p:cNvSpPr>
            <a:spLocks noGrp="1"/>
          </p:cNvSpPr>
          <p:nvPr>
            <p:ph idx="1"/>
          </p:nvPr>
        </p:nvSpPr>
        <p:spPr>
          <a:xfrm>
            <a:off x="381740" y="461639"/>
            <a:ext cx="11363417" cy="6169979"/>
          </a:xfrm>
        </p:spPr>
        <p:txBody>
          <a:bodyPr>
            <a:normAutofit/>
          </a:bodyPr>
          <a:lstStyle/>
          <a:p>
            <a:pPr marL="0" indent="0">
              <a:buNone/>
            </a:pPr>
            <a:r>
              <a:rPr lang="en-GB" sz="1600" u="sng" dirty="0">
                <a:latin typeface="Bell MT" panose="02020503060305020303" pitchFamily="18" charset="0"/>
              </a:rPr>
              <a:t>Implementation of SVM on Dataset:</a:t>
            </a:r>
          </a:p>
          <a:p>
            <a:pPr marL="0" indent="0">
              <a:buNone/>
            </a:pPr>
            <a:r>
              <a:rPr lang="en-IN" sz="1600" dirty="0">
                <a:latin typeface="Bell MT" panose="02020503060305020303" pitchFamily="18" charset="0"/>
              </a:rPr>
              <a:t>Step 1: Import, Train and Test the Model:</a:t>
            </a: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r>
              <a:rPr lang="en-IN" sz="1600" dirty="0">
                <a:latin typeface="Bell MT" panose="02020503060305020303" pitchFamily="18" charset="0"/>
              </a:rPr>
              <a:t>Step 2: Hyper parameter tuning of the Model:</a:t>
            </a: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endParaRPr lang="en-IN" sz="1600" dirty="0">
              <a:latin typeface="Bell MT" panose="02020503060305020303" pitchFamily="18" charset="0"/>
            </a:endParaRPr>
          </a:p>
          <a:p>
            <a:pPr marL="0" indent="0">
              <a:buNone/>
            </a:pPr>
            <a:r>
              <a:rPr lang="en-IN" sz="1600" dirty="0">
                <a:latin typeface="Bell MT" panose="02020503060305020303" pitchFamily="18" charset="0"/>
              </a:rPr>
              <a:t>Step 2: Saving the Model for Inference:</a:t>
            </a:r>
          </a:p>
          <a:p>
            <a:pPr marL="0" indent="0">
              <a:buNone/>
            </a:pPr>
            <a:endParaRPr lang="en-IN" sz="1600" dirty="0">
              <a:latin typeface="Bell MT" panose="02020503060305020303" pitchFamily="18" charset="0"/>
            </a:endParaRPr>
          </a:p>
        </p:txBody>
      </p:sp>
      <p:pic>
        <p:nvPicPr>
          <p:cNvPr id="4" name="Picture 3">
            <a:extLst>
              <a:ext uri="{FF2B5EF4-FFF2-40B4-BE49-F238E27FC236}">
                <a16:creationId xmlns:a16="http://schemas.microsoft.com/office/drawing/2014/main" id="{7C52F3D5-44EA-48D0-9E96-841FBF87997B}"/>
              </a:ext>
            </a:extLst>
          </p:cNvPr>
          <p:cNvPicPr>
            <a:picLocks noChangeAspect="1"/>
          </p:cNvPicPr>
          <p:nvPr/>
        </p:nvPicPr>
        <p:blipFill>
          <a:blip r:embed="rId2"/>
          <a:stretch>
            <a:fillRect/>
          </a:stretch>
        </p:blipFill>
        <p:spPr>
          <a:xfrm>
            <a:off x="4364670" y="461639"/>
            <a:ext cx="4363745" cy="3512815"/>
          </a:xfrm>
          <a:prstGeom prst="rect">
            <a:avLst/>
          </a:prstGeom>
        </p:spPr>
      </p:pic>
      <p:pic>
        <p:nvPicPr>
          <p:cNvPr id="5" name="Picture 4">
            <a:extLst>
              <a:ext uri="{FF2B5EF4-FFF2-40B4-BE49-F238E27FC236}">
                <a16:creationId xmlns:a16="http://schemas.microsoft.com/office/drawing/2014/main" id="{956F38BD-8B63-4606-B104-62B098872142}"/>
              </a:ext>
            </a:extLst>
          </p:cNvPr>
          <p:cNvPicPr>
            <a:picLocks noChangeAspect="1"/>
          </p:cNvPicPr>
          <p:nvPr/>
        </p:nvPicPr>
        <p:blipFill>
          <a:blip r:embed="rId3"/>
          <a:stretch>
            <a:fillRect/>
          </a:stretch>
        </p:blipFill>
        <p:spPr>
          <a:xfrm>
            <a:off x="4364670" y="4260018"/>
            <a:ext cx="4167326" cy="1497150"/>
          </a:xfrm>
          <a:prstGeom prst="rect">
            <a:avLst/>
          </a:prstGeom>
        </p:spPr>
      </p:pic>
      <p:pic>
        <p:nvPicPr>
          <p:cNvPr id="6" name="Picture 5">
            <a:extLst>
              <a:ext uri="{FF2B5EF4-FFF2-40B4-BE49-F238E27FC236}">
                <a16:creationId xmlns:a16="http://schemas.microsoft.com/office/drawing/2014/main" id="{8AE653B1-2818-4C6D-B65A-25DEC0351281}"/>
              </a:ext>
            </a:extLst>
          </p:cNvPr>
          <p:cNvPicPr>
            <a:picLocks noChangeAspect="1"/>
          </p:cNvPicPr>
          <p:nvPr/>
        </p:nvPicPr>
        <p:blipFill>
          <a:blip r:embed="rId4"/>
          <a:stretch>
            <a:fillRect/>
          </a:stretch>
        </p:blipFill>
        <p:spPr>
          <a:xfrm>
            <a:off x="4364670" y="6003681"/>
            <a:ext cx="3334259" cy="627937"/>
          </a:xfrm>
          <a:prstGeom prst="rect">
            <a:avLst/>
          </a:prstGeom>
        </p:spPr>
      </p:pic>
    </p:spTree>
    <p:extLst>
      <p:ext uri="{BB962C8B-B14F-4D97-AF65-F5344CB8AC3E}">
        <p14:creationId xmlns:p14="http://schemas.microsoft.com/office/powerpoint/2010/main" val="79533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638C8-759F-48BA-A2AA-A74B79A63428}"/>
              </a:ext>
            </a:extLst>
          </p:cNvPr>
          <p:cNvSpPr txBox="1"/>
          <p:nvPr/>
        </p:nvSpPr>
        <p:spPr>
          <a:xfrm>
            <a:off x="426129" y="399495"/>
            <a:ext cx="8655728" cy="338554"/>
          </a:xfrm>
          <a:prstGeom prst="rect">
            <a:avLst/>
          </a:prstGeom>
          <a:noFill/>
        </p:spPr>
        <p:txBody>
          <a:bodyPr wrap="square" rtlCol="0">
            <a:spAutoFit/>
          </a:bodyPr>
          <a:lstStyle/>
          <a:p>
            <a:r>
              <a:rPr lang="en-GB" sz="1600" u="sng" dirty="0">
                <a:latin typeface="Bell MT" panose="02020503060305020303" pitchFamily="18" charset="0"/>
              </a:rPr>
              <a:t>Introduction to Deep Learning</a:t>
            </a:r>
            <a:endParaRPr lang="en-IN" sz="1600" u="sng" dirty="0">
              <a:latin typeface="Bell MT" panose="02020503060305020303" pitchFamily="18" charset="0"/>
            </a:endParaRPr>
          </a:p>
        </p:txBody>
      </p:sp>
      <p:sp>
        <p:nvSpPr>
          <p:cNvPr id="5" name="TextBox 4">
            <a:extLst>
              <a:ext uri="{FF2B5EF4-FFF2-40B4-BE49-F238E27FC236}">
                <a16:creationId xmlns:a16="http://schemas.microsoft.com/office/drawing/2014/main" id="{95181347-CC96-4566-BD95-CE206041BF44}"/>
              </a:ext>
            </a:extLst>
          </p:cNvPr>
          <p:cNvSpPr txBox="1"/>
          <p:nvPr/>
        </p:nvSpPr>
        <p:spPr>
          <a:xfrm>
            <a:off x="426129" y="967666"/>
            <a:ext cx="11416684" cy="2062103"/>
          </a:xfrm>
          <a:prstGeom prst="rect">
            <a:avLst/>
          </a:prstGeom>
          <a:noFill/>
        </p:spPr>
        <p:txBody>
          <a:bodyPr wrap="square" rtlCol="0">
            <a:spAutoFit/>
          </a:bodyPr>
          <a:lstStyle/>
          <a:p>
            <a:pPr algn="just"/>
            <a:r>
              <a:rPr lang="en-GB" sz="1600" dirty="0">
                <a:latin typeface="Bell MT" panose="02020503060305020303" pitchFamily="18" charset="0"/>
              </a:rPr>
              <a:t>Deep learning can be defined as the method of machine learning and artificial intelligence that is intended to intimidate humans and their actions based on certain human brain functions to make effective decisions. </a:t>
            </a:r>
          </a:p>
          <a:p>
            <a:endParaRPr lang="en-GB" sz="1600" dirty="0">
              <a:latin typeface="Bell MT" panose="02020503060305020303" pitchFamily="18" charset="0"/>
            </a:endParaRPr>
          </a:p>
          <a:p>
            <a:pPr algn="just"/>
            <a:r>
              <a:rPr lang="en-GB" sz="1600" dirty="0">
                <a:latin typeface="Bell MT" panose="02020503060305020303" pitchFamily="18" charset="0"/>
              </a:rPr>
              <a:t>It is a very important data science element that channels its modelling based on data-driven techniques under</a:t>
            </a:r>
            <a:r>
              <a:rPr lang="en-GB" sz="1600" b="1" dirty="0">
                <a:latin typeface="Bell MT" panose="02020503060305020303" pitchFamily="18" charset="0"/>
              </a:rPr>
              <a:t> predictive modelling</a:t>
            </a:r>
            <a:r>
              <a:rPr lang="en-GB" sz="1600" dirty="0">
                <a:latin typeface="Bell MT" panose="02020503060305020303" pitchFamily="18" charset="0"/>
              </a:rPr>
              <a:t> and </a:t>
            </a:r>
            <a:r>
              <a:rPr lang="en-GB" sz="1600" b="1" dirty="0">
                <a:latin typeface="Bell MT" panose="02020503060305020303" pitchFamily="18" charset="0"/>
              </a:rPr>
              <a:t>statistics.</a:t>
            </a:r>
            <a:r>
              <a:rPr lang="en-GB" sz="1600" dirty="0">
                <a:latin typeface="Bell MT" panose="02020503060305020303" pitchFamily="18" charset="0"/>
              </a:rPr>
              <a:t> To drive such a human-like ability to adapt and learn and to function accordingly, there have to be some strong forces which we popularly called </a:t>
            </a:r>
            <a:r>
              <a:rPr lang="en-GB" sz="1600" b="1" dirty="0">
                <a:latin typeface="Bell MT" panose="02020503060305020303" pitchFamily="18" charset="0"/>
              </a:rPr>
              <a:t>algorithms.</a:t>
            </a:r>
          </a:p>
          <a:p>
            <a:pPr algn="just"/>
            <a:endParaRPr lang="en-GB" sz="1600" b="1" dirty="0">
              <a:latin typeface="Bell MT" panose="02020503060305020303" pitchFamily="18" charset="0"/>
            </a:endParaRPr>
          </a:p>
          <a:p>
            <a:pPr algn="just"/>
            <a:endParaRPr lang="en-IN" sz="1600" dirty="0">
              <a:latin typeface="Bell MT" panose="02020503060305020303" pitchFamily="18" charset="0"/>
            </a:endParaRPr>
          </a:p>
        </p:txBody>
      </p:sp>
      <p:pic>
        <p:nvPicPr>
          <p:cNvPr id="1026" name="Picture 2" descr="Deep Learning Algorithms">
            <a:extLst>
              <a:ext uri="{FF2B5EF4-FFF2-40B4-BE49-F238E27FC236}">
                <a16:creationId xmlns:a16="http://schemas.microsoft.com/office/drawing/2014/main" id="{8D8A48A6-72C6-4A41-8EC3-8BBF11E46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918" y="2960703"/>
            <a:ext cx="6227870" cy="335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45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913D2-098A-4DDB-8649-180FDECCE397}"/>
              </a:ext>
            </a:extLst>
          </p:cNvPr>
          <p:cNvSpPr txBox="1"/>
          <p:nvPr/>
        </p:nvSpPr>
        <p:spPr>
          <a:xfrm>
            <a:off x="282859" y="337352"/>
            <a:ext cx="11443317" cy="338554"/>
          </a:xfrm>
          <a:prstGeom prst="rect">
            <a:avLst/>
          </a:prstGeom>
          <a:noFill/>
        </p:spPr>
        <p:txBody>
          <a:bodyPr wrap="square" rtlCol="0">
            <a:spAutoFit/>
          </a:bodyPr>
          <a:lstStyle/>
          <a:p>
            <a:r>
              <a:rPr lang="en-GB" sz="1600" dirty="0">
                <a:latin typeface="Bell MT" panose="02020503060305020303" pitchFamily="18" charset="0"/>
              </a:rPr>
              <a:t>Artificial Neural Network– DL technique:</a:t>
            </a:r>
            <a:endParaRPr lang="en-IN" sz="1600" dirty="0">
              <a:latin typeface="Bell MT" panose="02020503060305020303" pitchFamily="18" charset="0"/>
            </a:endParaRPr>
          </a:p>
        </p:txBody>
      </p:sp>
      <p:pic>
        <p:nvPicPr>
          <p:cNvPr id="6" name="Picture 5" descr="Deep Learning Algorithms">
            <a:extLst>
              <a:ext uri="{FF2B5EF4-FFF2-40B4-BE49-F238E27FC236}">
                <a16:creationId xmlns:a16="http://schemas.microsoft.com/office/drawing/2014/main" id="{CF526A12-507D-4005-8D2D-365090820D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024" y="2947228"/>
            <a:ext cx="4590982" cy="3293773"/>
          </a:xfrm>
          <a:prstGeom prst="rect">
            <a:avLst/>
          </a:prstGeom>
          <a:noFill/>
          <a:ln>
            <a:noFill/>
          </a:ln>
        </p:spPr>
      </p:pic>
      <p:pic>
        <p:nvPicPr>
          <p:cNvPr id="7" name="Picture 6" descr="Deep Learning Algorithms">
            <a:extLst>
              <a:ext uri="{FF2B5EF4-FFF2-40B4-BE49-F238E27FC236}">
                <a16:creationId xmlns:a16="http://schemas.microsoft.com/office/drawing/2014/main" id="{A36581EB-F27A-4412-AD18-8D6F515117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00582" y="2947228"/>
            <a:ext cx="6125593" cy="3293773"/>
          </a:xfrm>
          <a:prstGeom prst="rect">
            <a:avLst/>
          </a:prstGeom>
          <a:noFill/>
          <a:ln>
            <a:noFill/>
          </a:ln>
        </p:spPr>
      </p:pic>
      <p:sp>
        <p:nvSpPr>
          <p:cNvPr id="2" name="TextBox 1">
            <a:extLst>
              <a:ext uri="{FF2B5EF4-FFF2-40B4-BE49-F238E27FC236}">
                <a16:creationId xmlns:a16="http://schemas.microsoft.com/office/drawing/2014/main" id="{F68148CF-E414-46F0-8FF9-8FD2C68AD05A}"/>
              </a:ext>
            </a:extLst>
          </p:cNvPr>
          <p:cNvSpPr txBox="1"/>
          <p:nvPr/>
        </p:nvSpPr>
        <p:spPr>
          <a:xfrm>
            <a:off x="416024" y="825623"/>
            <a:ext cx="11018415" cy="2092881"/>
          </a:xfrm>
          <a:prstGeom prst="rect">
            <a:avLst/>
          </a:prstGeom>
          <a:noFill/>
        </p:spPr>
        <p:txBody>
          <a:bodyPr wrap="square" rtlCol="0">
            <a:spAutoFit/>
          </a:bodyPr>
          <a:lstStyle/>
          <a:p>
            <a:pPr algn="just"/>
            <a:r>
              <a:rPr lang="en-GB" sz="1600" dirty="0">
                <a:latin typeface="Bell MT" panose="02020503060305020303" pitchFamily="18" charset="0"/>
              </a:rPr>
              <a:t>The working of ANN starts by feeding the data in the input layer. The neurons present in the layer form a graph to establish a connection that passes in one direction. The weight of this input data is found to exist between the hidden layer and the input layer. ANNs use activation functions to determine which nodes are ready to fire. </a:t>
            </a:r>
          </a:p>
          <a:p>
            <a:endParaRPr lang="en-GB" sz="1600" dirty="0">
              <a:latin typeface="Bell MT" panose="02020503060305020303" pitchFamily="18" charset="0"/>
            </a:endParaRPr>
          </a:p>
          <a:p>
            <a:pPr algn="just"/>
            <a:r>
              <a:rPr lang="en-GB" sz="1600" dirty="0">
                <a:latin typeface="Bell MT" panose="02020503060305020303" pitchFamily="18" charset="0"/>
              </a:rPr>
              <a:t>These activation functions include </a:t>
            </a:r>
            <a:r>
              <a:rPr lang="en-GB" sz="1600" b="1" dirty="0">
                <a:latin typeface="Bell MT" panose="02020503060305020303" pitchFamily="18" charset="0"/>
              </a:rPr>
              <a:t>tanh</a:t>
            </a:r>
            <a:r>
              <a:rPr lang="en-GB" sz="1600" dirty="0">
                <a:latin typeface="Bell MT" panose="02020503060305020303" pitchFamily="18" charset="0"/>
              </a:rPr>
              <a:t> function, </a:t>
            </a:r>
            <a:r>
              <a:rPr lang="en-GB" sz="1600" b="1" dirty="0">
                <a:latin typeface="Bell MT" panose="02020503060305020303" pitchFamily="18" charset="0"/>
              </a:rPr>
              <a:t>sigmoid</a:t>
            </a:r>
            <a:r>
              <a:rPr lang="en-GB" sz="1600" dirty="0">
                <a:latin typeface="Bell MT" panose="02020503060305020303" pitchFamily="18" charset="0"/>
              </a:rPr>
              <a:t> and </a:t>
            </a:r>
            <a:r>
              <a:rPr lang="en-GB" sz="1600" b="1" dirty="0">
                <a:latin typeface="Bell MT" panose="02020503060305020303" pitchFamily="18" charset="0"/>
              </a:rPr>
              <a:t>ReLUs.</a:t>
            </a:r>
            <a:r>
              <a:rPr lang="en-GB" sz="1600" dirty="0">
                <a:latin typeface="Bell MT" panose="02020503060305020303" pitchFamily="18" charset="0"/>
              </a:rPr>
              <a:t> MLPs are mainly used to train the models to understand what kind of co-relation the layers are serving to achieve the desired output from the given data set. See the below image to understand better.</a:t>
            </a:r>
          </a:p>
          <a:p>
            <a:endParaRPr lang="en-IN" dirty="0"/>
          </a:p>
        </p:txBody>
      </p:sp>
    </p:spTree>
    <p:extLst>
      <p:ext uri="{BB962C8B-B14F-4D97-AF65-F5344CB8AC3E}">
        <p14:creationId xmlns:p14="http://schemas.microsoft.com/office/powerpoint/2010/main" val="343707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5E5911-D490-4B8D-93A0-2669FEBE2383}"/>
              </a:ext>
            </a:extLst>
          </p:cNvPr>
          <p:cNvSpPr/>
          <p:nvPr/>
        </p:nvSpPr>
        <p:spPr>
          <a:xfrm>
            <a:off x="176324" y="154905"/>
            <a:ext cx="3666966" cy="369332"/>
          </a:xfrm>
          <a:prstGeom prst="rect">
            <a:avLst/>
          </a:prstGeom>
        </p:spPr>
        <p:txBody>
          <a:bodyPr wrap="none">
            <a:spAutoFit/>
          </a:bodyPr>
          <a:lstStyle/>
          <a:p>
            <a:r>
              <a:rPr lang="en-GB" u="sng" dirty="0">
                <a:latin typeface="Bell MT" panose="02020503060305020303" pitchFamily="18" charset="0"/>
              </a:rPr>
              <a:t>Implementation of ANN on Dataset:</a:t>
            </a:r>
          </a:p>
        </p:txBody>
      </p:sp>
      <p:sp>
        <p:nvSpPr>
          <p:cNvPr id="5" name="TextBox 4">
            <a:extLst>
              <a:ext uri="{FF2B5EF4-FFF2-40B4-BE49-F238E27FC236}">
                <a16:creationId xmlns:a16="http://schemas.microsoft.com/office/drawing/2014/main" id="{C38B39BA-3C4B-42BD-8788-19ECF22EFC3C}"/>
              </a:ext>
            </a:extLst>
          </p:cNvPr>
          <p:cNvSpPr txBox="1"/>
          <p:nvPr/>
        </p:nvSpPr>
        <p:spPr>
          <a:xfrm>
            <a:off x="176324" y="546725"/>
            <a:ext cx="5699464" cy="338554"/>
          </a:xfrm>
          <a:prstGeom prst="rect">
            <a:avLst/>
          </a:prstGeom>
          <a:noFill/>
        </p:spPr>
        <p:txBody>
          <a:bodyPr wrap="square" rtlCol="0">
            <a:spAutoFit/>
          </a:bodyPr>
          <a:lstStyle/>
          <a:p>
            <a:r>
              <a:rPr lang="en-GB" sz="1600" dirty="0">
                <a:latin typeface="Bell MT" panose="02020503060305020303" pitchFamily="18" charset="0"/>
              </a:rPr>
              <a:t>Step1: Model importing and defining</a:t>
            </a:r>
            <a:endParaRPr lang="en-IN" sz="1600" dirty="0">
              <a:latin typeface="Bell MT" panose="02020503060305020303" pitchFamily="18" charset="0"/>
            </a:endParaRPr>
          </a:p>
        </p:txBody>
      </p:sp>
      <p:pic>
        <p:nvPicPr>
          <p:cNvPr id="6" name="Picture 5">
            <a:extLst>
              <a:ext uri="{FF2B5EF4-FFF2-40B4-BE49-F238E27FC236}">
                <a16:creationId xmlns:a16="http://schemas.microsoft.com/office/drawing/2014/main" id="{BA696D18-63F7-4D21-A5D7-BDC6BED77F76}"/>
              </a:ext>
            </a:extLst>
          </p:cNvPr>
          <p:cNvPicPr>
            <a:picLocks noChangeAspect="1"/>
          </p:cNvPicPr>
          <p:nvPr/>
        </p:nvPicPr>
        <p:blipFill>
          <a:blip r:embed="rId2"/>
          <a:stretch>
            <a:fillRect/>
          </a:stretch>
        </p:blipFill>
        <p:spPr>
          <a:xfrm>
            <a:off x="176324" y="975618"/>
            <a:ext cx="9819932" cy="2837091"/>
          </a:xfrm>
          <a:prstGeom prst="rect">
            <a:avLst/>
          </a:prstGeom>
        </p:spPr>
      </p:pic>
      <p:sp>
        <p:nvSpPr>
          <p:cNvPr id="7" name="TextBox 6">
            <a:extLst>
              <a:ext uri="{FF2B5EF4-FFF2-40B4-BE49-F238E27FC236}">
                <a16:creationId xmlns:a16="http://schemas.microsoft.com/office/drawing/2014/main" id="{6CCF4DAA-5EAE-4791-B7B3-452A7EFF1DAF}"/>
              </a:ext>
            </a:extLst>
          </p:cNvPr>
          <p:cNvSpPr txBox="1"/>
          <p:nvPr/>
        </p:nvSpPr>
        <p:spPr>
          <a:xfrm>
            <a:off x="176324" y="3886208"/>
            <a:ext cx="5699464" cy="338554"/>
          </a:xfrm>
          <a:prstGeom prst="rect">
            <a:avLst/>
          </a:prstGeom>
          <a:noFill/>
        </p:spPr>
        <p:txBody>
          <a:bodyPr wrap="square" rtlCol="0">
            <a:spAutoFit/>
          </a:bodyPr>
          <a:lstStyle/>
          <a:p>
            <a:r>
              <a:rPr lang="en-GB" sz="1600" dirty="0">
                <a:latin typeface="Bell MT" panose="02020503060305020303" pitchFamily="18" charset="0"/>
              </a:rPr>
              <a:t>Step 2: Model Compiling and Early Stopping</a:t>
            </a:r>
            <a:endParaRPr lang="en-IN" sz="1600" dirty="0">
              <a:latin typeface="Bell MT" panose="02020503060305020303" pitchFamily="18" charset="0"/>
            </a:endParaRPr>
          </a:p>
        </p:txBody>
      </p:sp>
      <p:pic>
        <p:nvPicPr>
          <p:cNvPr id="8" name="Picture 7">
            <a:extLst>
              <a:ext uri="{FF2B5EF4-FFF2-40B4-BE49-F238E27FC236}">
                <a16:creationId xmlns:a16="http://schemas.microsoft.com/office/drawing/2014/main" id="{28D687DF-B83A-44C8-AE41-15DE6046CC54}"/>
              </a:ext>
            </a:extLst>
          </p:cNvPr>
          <p:cNvPicPr>
            <a:picLocks noChangeAspect="1"/>
          </p:cNvPicPr>
          <p:nvPr/>
        </p:nvPicPr>
        <p:blipFill>
          <a:blip r:embed="rId3"/>
          <a:stretch>
            <a:fillRect/>
          </a:stretch>
        </p:blipFill>
        <p:spPr>
          <a:xfrm>
            <a:off x="254657" y="4430251"/>
            <a:ext cx="11682685" cy="1657619"/>
          </a:xfrm>
          <a:prstGeom prst="rect">
            <a:avLst/>
          </a:prstGeom>
        </p:spPr>
      </p:pic>
    </p:spTree>
    <p:extLst>
      <p:ext uri="{BB962C8B-B14F-4D97-AF65-F5344CB8AC3E}">
        <p14:creationId xmlns:p14="http://schemas.microsoft.com/office/powerpoint/2010/main" val="27012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F3D96-DB31-456B-AE31-40D06E4DAFFB}"/>
              </a:ext>
            </a:extLst>
          </p:cNvPr>
          <p:cNvSpPr txBox="1"/>
          <p:nvPr/>
        </p:nvSpPr>
        <p:spPr>
          <a:xfrm>
            <a:off x="176324" y="352895"/>
            <a:ext cx="9660134" cy="338554"/>
          </a:xfrm>
          <a:prstGeom prst="rect">
            <a:avLst/>
          </a:prstGeom>
          <a:noFill/>
        </p:spPr>
        <p:txBody>
          <a:bodyPr wrap="square" rtlCol="0">
            <a:spAutoFit/>
          </a:bodyPr>
          <a:lstStyle/>
          <a:p>
            <a:r>
              <a:rPr lang="en-GB" sz="1600" dirty="0">
                <a:latin typeface="Bell MT" panose="02020503060305020303" pitchFamily="18" charset="0"/>
              </a:rPr>
              <a:t>Step 3: Model Training and Testing</a:t>
            </a:r>
            <a:endParaRPr lang="en-IN" sz="1600" dirty="0">
              <a:latin typeface="Bell MT" panose="02020503060305020303" pitchFamily="18" charset="0"/>
            </a:endParaRPr>
          </a:p>
        </p:txBody>
      </p:sp>
      <p:pic>
        <p:nvPicPr>
          <p:cNvPr id="5" name="Picture 4">
            <a:extLst>
              <a:ext uri="{FF2B5EF4-FFF2-40B4-BE49-F238E27FC236}">
                <a16:creationId xmlns:a16="http://schemas.microsoft.com/office/drawing/2014/main" id="{18564700-B829-4ADA-AC91-6BD4BFCE5F35}"/>
              </a:ext>
            </a:extLst>
          </p:cNvPr>
          <p:cNvPicPr>
            <a:picLocks noChangeAspect="1"/>
          </p:cNvPicPr>
          <p:nvPr/>
        </p:nvPicPr>
        <p:blipFill>
          <a:blip r:embed="rId2"/>
          <a:stretch>
            <a:fillRect/>
          </a:stretch>
        </p:blipFill>
        <p:spPr>
          <a:xfrm>
            <a:off x="896321" y="883097"/>
            <a:ext cx="9458325" cy="333375"/>
          </a:xfrm>
          <a:prstGeom prst="rect">
            <a:avLst/>
          </a:prstGeom>
        </p:spPr>
      </p:pic>
      <p:sp>
        <p:nvSpPr>
          <p:cNvPr id="7" name="TextBox 6">
            <a:extLst>
              <a:ext uri="{FF2B5EF4-FFF2-40B4-BE49-F238E27FC236}">
                <a16:creationId xmlns:a16="http://schemas.microsoft.com/office/drawing/2014/main" id="{35633623-DEF9-4CB3-81B4-4BBEB1C1C23B}"/>
              </a:ext>
            </a:extLst>
          </p:cNvPr>
          <p:cNvSpPr txBox="1"/>
          <p:nvPr/>
        </p:nvSpPr>
        <p:spPr>
          <a:xfrm>
            <a:off x="176324" y="2303747"/>
            <a:ext cx="9660134" cy="338554"/>
          </a:xfrm>
          <a:prstGeom prst="rect">
            <a:avLst/>
          </a:prstGeom>
          <a:noFill/>
        </p:spPr>
        <p:txBody>
          <a:bodyPr wrap="square" rtlCol="0">
            <a:spAutoFit/>
          </a:bodyPr>
          <a:lstStyle/>
          <a:p>
            <a:r>
              <a:rPr lang="en-GB" sz="1600" dirty="0">
                <a:latin typeface="Bell MT" panose="02020503060305020303" pitchFamily="18" charset="0"/>
              </a:rPr>
              <a:t>Step 4: Checking Performance Metrics</a:t>
            </a:r>
            <a:endParaRPr lang="en-IN" sz="1600" dirty="0">
              <a:latin typeface="Bell MT" panose="02020503060305020303" pitchFamily="18" charset="0"/>
            </a:endParaRPr>
          </a:p>
        </p:txBody>
      </p:sp>
      <p:pic>
        <p:nvPicPr>
          <p:cNvPr id="8" name="Picture 7">
            <a:extLst>
              <a:ext uri="{FF2B5EF4-FFF2-40B4-BE49-F238E27FC236}">
                <a16:creationId xmlns:a16="http://schemas.microsoft.com/office/drawing/2014/main" id="{81552A47-65B7-4A15-8F84-B09DA1E1572F}"/>
              </a:ext>
            </a:extLst>
          </p:cNvPr>
          <p:cNvPicPr>
            <a:picLocks noChangeAspect="1"/>
          </p:cNvPicPr>
          <p:nvPr/>
        </p:nvPicPr>
        <p:blipFill>
          <a:blip r:embed="rId3"/>
          <a:stretch>
            <a:fillRect/>
          </a:stretch>
        </p:blipFill>
        <p:spPr>
          <a:xfrm>
            <a:off x="3616749" y="2303747"/>
            <a:ext cx="4958502" cy="3538269"/>
          </a:xfrm>
          <a:prstGeom prst="rect">
            <a:avLst/>
          </a:prstGeom>
        </p:spPr>
      </p:pic>
      <p:pic>
        <p:nvPicPr>
          <p:cNvPr id="9" name="Picture 8">
            <a:extLst>
              <a:ext uri="{FF2B5EF4-FFF2-40B4-BE49-F238E27FC236}">
                <a16:creationId xmlns:a16="http://schemas.microsoft.com/office/drawing/2014/main" id="{CE977B41-0A46-4B29-A41B-DB1153125E5F}"/>
              </a:ext>
            </a:extLst>
          </p:cNvPr>
          <p:cNvPicPr>
            <a:picLocks noChangeAspect="1"/>
          </p:cNvPicPr>
          <p:nvPr/>
        </p:nvPicPr>
        <p:blipFill>
          <a:blip r:embed="rId4"/>
          <a:stretch>
            <a:fillRect/>
          </a:stretch>
        </p:blipFill>
        <p:spPr>
          <a:xfrm>
            <a:off x="896321" y="1408120"/>
            <a:ext cx="2943225" cy="581025"/>
          </a:xfrm>
          <a:prstGeom prst="rect">
            <a:avLst/>
          </a:prstGeom>
        </p:spPr>
      </p:pic>
      <p:sp>
        <p:nvSpPr>
          <p:cNvPr id="10" name="TextBox 9">
            <a:extLst>
              <a:ext uri="{FF2B5EF4-FFF2-40B4-BE49-F238E27FC236}">
                <a16:creationId xmlns:a16="http://schemas.microsoft.com/office/drawing/2014/main" id="{AB8F38D9-E47D-4ED5-B53D-52FC7BE31848}"/>
              </a:ext>
            </a:extLst>
          </p:cNvPr>
          <p:cNvSpPr txBox="1"/>
          <p:nvPr/>
        </p:nvSpPr>
        <p:spPr>
          <a:xfrm>
            <a:off x="248825" y="5917791"/>
            <a:ext cx="9660134" cy="338554"/>
          </a:xfrm>
          <a:prstGeom prst="rect">
            <a:avLst/>
          </a:prstGeom>
          <a:noFill/>
        </p:spPr>
        <p:txBody>
          <a:bodyPr wrap="square" rtlCol="0">
            <a:spAutoFit/>
          </a:bodyPr>
          <a:lstStyle/>
          <a:p>
            <a:r>
              <a:rPr lang="en-GB" sz="1600" dirty="0">
                <a:latin typeface="Bell MT" panose="02020503060305020303" pitchFamily="18" charset="0"/>
              </a:rPr>
              <a:t>Step 4: Saving the model for inference</a:t>
            </a:r>
            <a:endParaRPr lang="en-IN" sz="1600" dirty="0">
              <a:latin typeface="Bell MT" panose="02020503060305020303" pitchFamily="18" charset="0"/>
            </a:endParaRPr>
          </a:p>
        </p:txBody>
      </p:sp>
      <p:pic>
        <p:nvPicPr>
          <p:cNvPr id="11" name="Picture 10">
            <a:extLst>
              <a:ext uri="{FF2B5EF4-FFF2-40B4-BE49-F238E27FC236}">
                <a16:creationId xmlns:a16="http://schemas.microsoft.com/office/drawing/2014/main" id="{4B389D42-26EE-4F48-8FEE-1CCF82F76624}"/>
              </a:ext>
            </a:extLst>
          </p:cNvPr>
          <p:cNvPicPr>
            <a:picLocks noChangeAspect="1"/>
          </p:cNvPicPr>
          <p:nvPr/>
        </p:nvPicPr>
        <p:blipFill>
          <a:blip r:embed="rId5"/>
          <a:stretch>
            <a:fillRect/>
          </a:stretch>
        </p:blipFill>
        <p:spPr>
          <a:xfrm>
            <a:off x="3616749" y="6224016"/>
            <a:ext cx="3486150" cy="495300"/>
          </a:xfrm>
          <a:prstGeom prst="rect">
            <a:avLst/>
          </a:prstGeom>
        </p:spPr>
      </p:pic>
    </p:spTree>
    <p:extLst>
      <p:ext uri="{BB962C8B-B14F-4D97-AF65-F5344CB8AC3E}">
        <p14:creationId xmlns:p14="http://schemas.microsoft.com/office/powerpoint/2010/main" val="39983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C54CEA-410C-4E8E-AB6B-1F92F68E2AA6}"/>
              </a:ext>
            </a:extLst>
          </p:cNvPr>
          <p:cNvSpPr txBox="1"/>
          <p:nvPr/>
        </p:nvSpPr>
        <p:spPr>
          <a:xfrm>
            <a:off x="488272" y="772357"/>
            <a:ext cx="10457895" cy="369332"/>
          </a:xfrm>
          <a:prstGeom prst="rect">
            <a:avLst/>
          </a:prstGeom>
          <a:noFill/>
        </p:spPr>
        <p:txBody>
          <a:bodyPr wrap="square" rtlCol="0">
            <a:spAutoFit/>
          </a:bodyPr>
          <a:lstStyle/>
          <a:p>
            <a:r>
              <a:rPr lang="en-GB" dirty="0">
                <a:latin typeface="Bell MT" panose="02020503060305020303" pitchFamily="18" charset="0"/>
              </a:rPr>
              <a:t>Result and Discussion:</a:t>
            </a:r>
            <a:endParaRPr lang="en-IN" dirty="0">
              <a:latin typeface="Bell MT" panose="02020503060305020303" pitchFamily="18" charset="0"/>
            </a:endParaRPr>
          </a:p>
        </p:txBody>
      </p:sp>
      <p:graphicFrame>
        <p:nvGraphicFramePr>
          <p:cNvPr id="5" name="Table 4">
            <a:extLst>
              <a:ext uri="{FF2B5EF4-FFF2-40B4-BE49-F238E27FC236}">
                <a16:creationId xmlns:a16="http://schemas.microsoft.com/office/drawing/2014/main" id="{BC643091-02B1-4919-980A-AE8D6E2F595F}"/>
              </a:ext>
            </a:extLst>
          </p:cNvPr>
          <p:cNvGraphicFramePr>
            <a:graphicFrameLocks noGrp="1"/>
          </p:cNvGraphicFramePr>
          <p:nvPr>
            <p:extLst>
              <p:ext uri="{D42A27DB-BD31-4B8C-83A1-F6EECF244321}">
                <p14:modId xmlns:p14="http://schemas.microsoft.com/office/powerpoint/2010/main" val="2520166076"/>
              </p:ext>
            </p:extLst>
          </p:nvPr>
        </p:nvGraphicFramePr>
        <p:xfrm>
          <a:off x="2183907" y="2289430"/>
          <a:ext cx="8052046" cy="3614220"/>
        </p:xfrm>
        <a:graphic>
          <a:graphicData uri="http://schemas.openxmlformats.org/drawingml/2006/table">
            <a:tbl>
              <a:tblPr firstRow="1" firstCol="1" bandRow="1">
                <a:tableStyleId>{2D5ABB26-0587-4C30-8999-92F81FD0307C}</a:tableStyleId>
              </a:tblPr>
              <a:tblGrid>
                <a:gridCol w="4026023">
                  <a:extLst>
                    <a:ext uri="{9D8B030D-6E8A-4147-A177-3AD203B41FA5}">
                      <a16:colId xmlns:a16="http://schemas.microsoft.com/office/drawing/2014/main" val="1584567623"/>
                    </a:ext>
                  </a:extLst>
                </a:gridCol>
                <a:gridCol w="4026023">
                  <a:extLst>
                    <a:ext uri="{9D8B030D-6E8A-4147-A177-3AD203B41FA5}">
                      <a16:colId xmlns:a16="http://schemas.microsoft.com/office/drawing/2014/main" val="2883163309"/>
                    </a:ext>
                  </a:extLst>
                </a:gridCol>
              </a:tblGrid>
              <a:tr h="451777">
                <a:tc>
                  <a:txBody>
                    <a:bodyPr/>
                    <a:lstStyle/>
                    <a:p>
                      <a:pPr>
                        <a:lnSpc>
                          <a:spcPts val="1425"/>
                        </a:lnSpc>
                        <a:spcAft>
                          <a:spcPts val="0"/>
                        </a:spcAft>
                      </a:pPr>
                      <a:r>
                        <a:rPr lang="en-IN" sz="1600" b="1" u="sng" dirty="0">
                          <a:effectLst/>
                          <a:latin typeface="Bell MT" panose="02020503060305020303" pitchFamily="18" charset="0"/>
                        </a:rPr>
                        <a:t>Machine learning Model</a:t>
                      </a:r>
                      <a:endParaRPr lang="en-IN" sz="1600" b="1" u="sng" dirty="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b="1" u="sng" dirty="0">
                          <a:effectLst/>
                          <a:latin typeface="Bell MT" panose="02020503060305020303" pitchFamily="18" charset="0"/>
                        </a:rPr>
                        <a:t>Deep Learning Model</a:t>
                      </a:r>
                      <a:endParaRPr lang="en-IN" sz="1600" b="1" u="sng" dirty="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064436"/>
                  </a:ext>
                </a:extLst>
              </a:tr>
              <a:tr h="452099">
                <a:tc>
                  <a:txBody>
                    <a:bodyPr/>
                    <a:lstStyle/>
                    <a:p>
                      <a:pPr>
                        <a:lnSpc>
                          <a:spcPts val="1425"/>
                        </a:lnSpc>
                        <a:spcAft>
                          <a:spcPts val="0"/>
                        </a:spcAft>
                      </a:pPr>
                      <a:r>
                        <a:rPr lang="en-IN" sz="1600">
                          <a:effectLst/>
                          <a:latin typeface="Bell MT" panose="02020503060305020303" pitchFamily="18" charset="0"/>
                        </a:rPr>
                        <a:t>Accuracy: 88%</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a:effectLst/>
                          <a:latin typeface="Bell MT" panose="02020503060305020303" pitchFamily="18" charset="0"/>
                        </a:rPr>
                        <a:t>Accuracy: 94%</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500463"/>
                  </a:ext>
                </a:extLst>
              </a:tr>
              <a:tr h="452099">
                <a:tc>
                  <a:txBody>
                    <a:bodyPr/>
                    <a:lstStyle/>
                    <a:p>
                      <a:pPr>
                        <a:lnSpc>
                          <a:spcPts val="1425"/>
                        </a:lnSpc>
                        <a:spcAft>
                          <a:spcPts val="0"/>
                        </a:spcAft>
                      </a:pPr>
                      <a:r>
                        <a:rPr lang="en-IN" sz="1600">
                          <a:effectLst/>
                          <a:latin typeface="Bell MT" panose="02020503060305020303" pitchFamily="18" charset="0"/>
                        </a:rPr>
                        <a:t>Low Complexity</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a:effectLst/>
                          <a:latin typeface="Bell MT" panose="02020503060305020303" pitchFamily="18" charset="0"/>
                        </a:rPr>
                        <a:t>High Complexity</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2342767"/>
                  </a:ext>
                </a:extLst>
              </a:tr>
              <a:tr h="452099">
                <a:tc>
                  <a:txBody>
                    <a:bodyPr/>
                    <a:lstStyle/>
                    <a:p>
                      <a:pPr>
                        <a:lnSpc>
                          <a:spcPts val="1425"/>
                        </a:lnSpc>
                        <a:spcAft>
                          <a:spcPts val="0"/>
                        </a:spcAft>
                      </a:pPr>
                      <a:r>
                        <a:rPr lang="en-IN" sz="1600">
                          <a:effectLst/>
                          <a:latin typeface="Bell MT" panose="02020503060305020303" pitchFamily="18" charset="0"/>
                        </a:rPr>
                        <a:t>Low performed metrics</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a:effectLst/>
                          <a:latin typeface="Bell MT" panose="02020503060305020303" pitchFamily="18" charset="0"/>
                        </a:rPr>
                        <a:t>High performed metrics</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135324"/>
                  </a:ext>
                </a:extLst>
              </a:tr>
              <a:tr h="452099">
                <a:tc>
                  <a:txBody>
                    <a:bodyPr/>
                    <a:lstStyle/>
                    <a:p>
                      <a:pPr>
                        <a:lnSpc>
                          <a:spcPts val="1425"/>
                        </a:lnSpc>
                        <a:spcAft>
                          <a:spcPts val="0"/>
                        </a:spcAft>
                      </a:pPr>
                      <a:r>
                        <a:rPr lang="en-IN" sz="1600">
                          <a:effectLst/>
                          <a:latin typeface="Bell MT" panose="02020503060305020303" pitchFamily="18" charset="0"/>
                        </a:rPr>
                        <a:t>Sklearn Framework used</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a:effectLst/>
                          <a:latin typeface="Bell MT" panose="02020503060305020303" pitchFamily="18" charset="0"/>
                        </a:rPr>
                        <a:t>TensorFlow framework is used</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9170975"/>
                  </a:ext>
                </a:extLst>
              </a:tr>
              <a:tr h="452099">
                <a:tc>
                  <a:txBody>
                    <a:bodyPr/>
                    <a:lstStyle/>
                    <a:p>
                      <a:pPr>
                        <a:lnSpc>
                          <a:spcPts val="1425"/>
                        </a:lnSpc>
                        <a:spcAft>
                          <a:spcPts val="0"/>
                        </a:spcAft>
                      </a:pPr>
                      <a:r>
                        <a:rPr lang="en-IN" sz="1600">
                          <a:effectLst/>
                          <a:latin typeface="Bell MT" panose="02020503060305020303" pitchFamily="18" charset="0"/>
                        </a:rPr>
                        <a:t>Saved through  .pkl format</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a:effectLst/>
                          <a:latin typeface="Bell MT" panose="02020503060305020303" pitchFamily="18" charset="0"/>
                        </a:rPr>
                        <a:t>Saved through .h5 format</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499156"/>
                  </a:ext>
                </a:extLst>
              </a:tr>
              <a:tr h="901948">
                <a:tc>
                  <a:txBody>
                    <a:bodyPr/>
                    <a:lstStyle/>
                    <a:p>
                      <a:pPr>
                        <a:lnSpc>
                          <a:spcPts val="1425"/>
                        </a:lnSpc>
                        <a:spcAft>
                          <a:spcPts val="0"/>
                        </a:spcAft>
                      </a:pPr>
                      <a:r>
                        <a:rPr lang="en-IN" sz="1600">
                          <a:effectLst/>
                          <a:latin typeface="Bell MT" panose="02020503060305020303" pitchFamily="18" charset="0"/>
                        </a:rPr>
                        <a:t>Low Inference potential on defect analysis</a:t>
                      </a:r>
                      <a:endParaRPr lang="en-IN" sz="160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425"/>
                        </a:lnSpc>
                        <a:spcAft>
                          <a:spcPts val="0"/>
                        </a:spcAft>
                      </a:pPr>
                      <a:r>
                        <a:rPr lang="en-IN" sz="1600" dirty="0">
                          <a:effectLst/>
                          <a:latin typeface="Bell MT" panose="02020503060305020303" pitchFamily="18" charset="0"/>
                        </a:rPr>
                        <a:t>High Inference potential on defect analysis.</a:t>
                      </a:r>
                      <a:endParaRPr lang="en-IN" sz="1600" dirty="0">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070816"/>
                  </a:ext>
                </a:extLst>
              </a:tr>
            </a:tbl>
          </a:graphicData>
        </a:graphic>
      </p:graphicFrame>
    </p:spTree>
    <p:extLst>
      <p:ext uri="{BB962C8B-B14F-4D97-AF65-F5344CB8AC3E}">
        <p14:creationId xmlns:p14="http://schemas.microsoft.com/office/powerpoint/2010/main" val="230576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F20F34-8FEA-41F2-8899-8F205124557E}"/>
              </a:ext>
            </a:extLst>
          </p:cNvPr>
          <p:cNvSpPr txBox="1"/>
          <p:nvPr/>
        </p:nvSpPr>
        <p:spPr>
          <a:xfrm>
            <a:off x="683581" y="967666"/>
            <a:ext cx="10466772" cy="2585323"/>
          </a:xfrm>
          <a:prstGeom prst="rect">
            <a:avLst/>
          </a:prstGeom>
          <a:noFill/>
        </p:spPr>
        <p:txBody>
          <a:bodyPr wrap="square" rtlCol="0">
            <a:spAutoFit/>
          </a:bodyPr>
          <a:lstStyle/>
          <a:p>
            <a:r>
              <a:rPr lang="en-GB" dirty="0">
                <a:latin typeface="Bell MT" panose="02020503060305020303" pitchFamily="18" charset="0"/>
              </a:rPr>
              <a:t>Future Works:</a:t>
            </a:r>
          </a:p>
          <a:p>
            <a:endParaRPr lang="en-GB" dirty="0"/>
          </a:p>
          <a:p>
            <a:pPr marL="285750" indent="-285750">
              <a:buFont typeface="Arial" panose="020B0604020202020204" pitchFamily="34" charset="0"/>
              <a:buChar char="•"/>
            </a:pPr>
            <a:r>
              <a:rPr lang="en-GB" dirty="0">
                <a:latin typeface="Bell MT" panose="02020503060305020303" pitchFamily="18" charset="0"/>
              </a:rPr>
              <a:t>Convert Developed Python Script into Application using Flask Web App.</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Do More feature engineering and bring in tuned dataset.</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Make Complete Inference logic for new data prediction on defects.</a:t>
            </a:r>
          </a:p>
          <a:p>
            <a:pPr marL="285750" indent="-285750">
              <a:buFont typeface="Arial" panose="020B0604020202020204" pitchFamily="34" charset="0"/>
              <a:buChar char="•"/>
            </a:pPr>
            <a:endParaRPr lang="en-GB" dirty="0">
              <a:latin typeface="Bell MT" panose="02020503060305020303" pitchFamily="18" charset="0"/>
            </a:endParaRPr>
          </a:p>
          <a:p>
            <a:pPr marL="285750" indent="-285750">
              <a:buFont typeface="Arial" panose="020B0604020202020204" pitchFamily="34" charset="0"/>
              <a:buChar char="•"/>
            </a:pPr>
            <a:r>
              <a:rPr lang="en-GB" dirty="0">
                <a:latin typeface="Bell MT" panose="02020503060305020303" pitchFamily="18" charset="0"/>
              </a:rPr>
              <a:t>Extend the research and find another test scenario data and do the AI defect automation.</a:t>
            </a:r>
            <a:endParaRPr lang="en-IN" dirty="0">
              <a:latin typeface="Bell MT" panose="02020503060305020303" pitchFamily="18" charset="0"/>
            </a:endParaRPr>
          </a:p>
        </p:txBody>
      </p:sp>
    </p:spTree>
    <p:extLst>
      <p:ext uri="{BB962C8B-B14F-4D97-AF65-F5344CB8AC3E}">
        <p14:creationId xmlns:p14="http://schemas.microsoft.com/office/powerpoint/2010/main" val="1078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96D4F-C73A-49A3-80CF-605EA77DE0F1}"/>
              </a:ext>
            </a:extLst>
          </p:cNvPr>
          <p:cNvSpPr>
            <a:spLocks noGrp="1"/>
          </p:cNvSpPr>
          <p:nvPr>
            <p:ph idx="1"/>
          </p:nvPr>
        </p:nvSpPr>
        <p:spPr>
          <a:xfrm>
            <a:off x="372863" y="461640"/>
            <a:ext cx="11372294" cy="5786760"/>
          </a:xfrm>
        </p:spPr>
        <p:txBody>
          <a:bodyPr/>
          <a:lstStyle/>
          <a:p>
            <a:pPr marL="0" indent="0">
              <a:buNone/>
            </a:pPr>
            <a:r>
              <a:rPr lang="en-GB" dirty="0">
                <a:latin typeface="Bell MT" panose="02020503060305020303" pitchFamily="18" charset="0"/>
              </a:rPr>
              <a:t>Abstract:</a:t>
            </a:r>
          </a:p>
          <a:p>
            <a:r>
              <a:rPr lang="en-IN" sz="1800" dirty="0">
                <a:latin typeface="Bell MT" panose="02020503060305020303" pitchFamily="18" charset="0"/>
              </a:rPr>
              <a:t>Delamination within composites are of particular concern, presenting within composite laminate structures without visible surface indications.</a:t>
            </a:r>
          </a:p>
          <a:p>
            <a:r>
              <a:rPr lang="en-IN" sz="1800" dirty="0">
                <a:latin typeface="Bell MT" panose="02020503060305020303" pitchFamily="18" charset="0"/>
              </a:rPr>
              <a:t> </a:t>
            </a:r>
            <a:r>
              <a:rPr lang="en-IN" dirty="0">
                <a:latin typeface="Bell MT" panose="02020503060305020303" pitchFamily="18" charset="0"/>
              </a:rPr>
              <a:t>Transmission based thermography techniques using contact temperature sensors and surface mounted heat sources are able to detect reductions in thermal conductivity and in turn impact damage and large dis bonds can be detected. </a:t>
            </a:r>
          </a:p>
          <a:p>
            <a:r>
              <a:rPr lang="en-IN" dirty="0">
                <a:latin typeface="Bell MT" panose="02020503060305020303" pitchFamily="18" charset="0"/>
              </a:rPr>
              <a:t>The use of transient thermal conduction profiles induced from zonal heating of a CFRP laminate to ascertain inter-laminate differences has been demonstrated </a:t>
            </a:r>
          </a:p>
          <a:p>
            <a:r>
              <a:rPr lang="en-IN" sz="1800" dirty="0">
                <a:latin typeface="Bell MT" panose="02020503060305020303" pitchFamily="18" charset="0"/>
              </a:rPr>
              <a:t> </a:t>
            </a:r>
            <a:r>
              <a:rPr lang="en-IN" dirty="0">
                <a:latin typeface="Bell MT" panose="02020503060305020303" pitchFamily="18" charset="0"/>
              </a:rPr>
              <a:t>The method utilises a supervised Support Vector Classification (SVC) algorithm and Artificial Neural Network with TensorFlow to detect delamination using balanced dataset.</a:t>
            </a:r>
            <a:endParaRPr lang="en-IN" sz="1800" dirty="0">
              <a:latin typeface="Bell MT" panose="02020503060305020303" pitchFamily="18" charset="0"/>
            </a:endParaRPr>
          </a:p>
          <a:p>
            <a:r>
              <a:rPr lang="en-IN" sz="1800" dirty="0">
                <a:latin typeface="Bell MT" panose="02020503060305020303" pitchFamily="18" charset="0"/>
              </a:rPr>
              <a:t>Thereby developed Models are compared and the best one with respect to performance metric will be selected.</a:t>
            </a:r>
            <a:endParaRPr lang="en-IN" dirty="0">
              <a:latin typeface="Bell MT" panose="02020503060305020303" pitchFamily="18" charset="0"/>
            </a:endParaRPr>
          </a:p>
        </p:txBody>
      </p:sp>
    </p:spTree>
    <p:extLst>
      <p:ext uri="{BB962C8B-B14F-4D97-AF65-F5344CB8AC3E}">
        <p14:creationId xmlns:p14="http://schemas.microsoft.com/office/powerpoint/2010/main" val="330935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716AE-02E1-475B-89B1-BC4B600ACB1E}"/>
              </a:ext>
            </a:extLst>
          </p:cNvPr>
          <p:cNvSpPr>
            <a:spLocks noGrp="1"/>
          </p:cNvSpPr>
          <p:nvPr>
            <p:ph idx="1"/>
          </p:nvPr>
        </p:nvSpPr>
        <p:spPr>
          <a:xfrm>
            <a:off x="541538" y="603682"/>
            <a:ext cx="11105965" cy="5644717"/>
          </a:xfrm>
        </p:spPr>
        <p:txBody>
          <a:bodyPr/>
          <a:lstStyle/>
          <a:p>
            <a:pPr marL="0" indent="0">
              <a:buNone/>
            </a:pPr>
            <a:r>
              <a:rPr lang="en-GB" sz="1800" dirty="0">
                <a:latin typeface="Bell MT" panose="02020503060305020303" pitchFamily="18" charset="0"/>
              </a:rPr>
              <a:t>Objective:</a:t>
            </a:r>
          </a:p>
          <a:p>
            <a:pPr marL="0" indent="0">
              <a:buNone/>
            </a:pPr>
            <a:r>
              <a:rPr lang="en-IN" dirty="0">
                <a:latin typeface="Bell MT" panose="02020503060305020303" pitchFamily="18" charset="0"/>
              </a:rPr>
              <a:t>1. Understanding basic ply and composition of typical Carbon Fibre reinforced plastic composites.</a:t>
            </a:r>
          </a:p>
          <a:p>
            <a:pPr marL="0" indent="0">
              <a:buNone/>
            </a:pPr>
            <a:r>
              <a:rPr lang="en-IN" dirty="0">
                <a:latin typeface="Bell MT" panose="02020503060305020303" pitchFamily="18" charset="0"/>
              </a:rPr>
              <a:t>2. Understanding how delamination relates to defect in terms of failure analysis</a:t>
            </a:r>
          </a:p>
          <a:p>
            <a:pPr marL="0" indent="0" algn="just">
              <a:buNone/>
            </a:pPr>
            <a:r>
              <a:rPr lang="en-IN" dirty="0">
                <a:latin typeface="Bell MT" panose="02020503060305020303" pitchFamily="18" charset="0"/>
              </a:rPr>
              <a:t>3.Understanding Transmission based thermography techniques, thermal conduction profiles and how this experiment outputs are becoming features of the dataset which will be fed into Artificial Intelligence Unit to make prediction (defect).</a:t>
            </a:r>
          </a:p>
          <a:p>
            <a:pPr marL="0" indent="0">
              <a:buNone/>
            </a:pPr>
            <a:r>
              <a:rPr lang="en-IN" dirty="0">
                <a:latin typeface="Bell MT" panose="02020503060305020303" pitchFamily="18" charset="0"/>
              </a:rPr>
              <a:t>4.Develop AI model using Support Vector Machining Algorithm</a:t>
            </a:r>
          </a:p>
          <a:p>
            <a:pPr marL="0" indent="0">
              <a:buNone/>
            </a:pPr>
            <a:r>
              <a:rPr lang="en-IN" dirty="0">
                <a:latin typeface="Bell MT" panose="02020503060305020303" pitchFamily="18" charset="0"/>
              </a:rPr>
              <a:t>5.Develop AI model using Deep Neural Network using TensorFlow </a:t>
            </a:r>
          </a:p>
          <a:p>
            <a:pPr marL="0" indent="0">
              <a:buNone/>
            </a:pPr>
            <a:r>
              <a:rPr lang="en-IN" dirty="0">
                <a:latin typeface="Bell MT" panose="02020503060305020303" pitchFamily="18" charset="0"/>
              </a:rPr>
              <a:t>6.Compare and Contrast both models’ performance using Accuracy score.</a:t>
            </a:r>
          </a:p>
          <a:p>
            <a:pPr marL="0" indent="0">
              <a:buNone/>
            </a:pPr>
            <a:r>
              <a:rPr lang="en-IN" dirty="0">
                <a:latin typeface="Bell MT" panose="02020503060305020303" pitchFamily="18" charset="0"/>
              </a:rPr>
              <a:t>7.Save the best model for further Exploration on inference.</a:t>
            </a:r>
          </a:p>
          <a:p>
            <a:pPr marL="0" indent="0">
              <a:buNone/>
            </a:pPr>
            <a:endParaRPr lang="en-IN" dirty="0"/>
          </a:p>
        </p:txBody>
      </p:sp>
    </p:spTree>
    <p:extLst>
      <p:ext uri="{BB962C8B-B14F-4D97-AF65-F5344CB8AC3E}">
        <p14:creationId xmlns:p14="http://schemas.microsoft.com/office/powerpoint/2010/main" val="226223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C87D6-47A5-4F2C-BCC2-6EF4E4A9F55C}"/>
              </a:ext>
            </a:extLst>
          </p:cNvPr>
          <p:cNvSpPr>
            <a:spLocks noGrp="1"/>
          </p:cNvSpPr>
          <p:nvPr>
            <p:ph idx="1"/>
          </p:nvPr>
        </p:nvSpPr>
        <p:spPr>
          <a:xfrm>
            <a:off x="541538" y="417250"/>
            <a:ext cx="11203619" cy="5831150"/>
          </a:xfrm>
        </p:spPr>
        <p:txBody>
          <a:bodyPr/>
          <a:lstStyle/>
          <a:p>
            <a:pPr marL="0" indent="0">
              <a:buNone/>
            </a:pPr>
            <a:r>
              <a:rPr lang="en-GB" dirty="0">
                <a:latin typeface="Bell MT" panose="02020503060305020303" pitchFamily="18" charset="0"/>
              </a:rPr>
              <a:t>Literature Review</a:t>
            </a:r>
            <a:r>
              <a:rPr lang="en-IN" dirty="0">
                <a:latin typeface="Bell MT" panose="02020503060305020303" pitchFamily="18" charset="0"/>
              </a:rPr>
              <a:t>:</a:t>
            </a:r>
          </a:p>
          <a:p>
            <a:pPr marL="0" indent="0">
              <a:buNone/>
            </a:pPr>
            <a:endParaRPr lang="en-GB" dirty="0">
              <a:latin typeface="Bell MT" panose="02020503060305020303" pitchFamily="18" charset="0"/>
            </a:endParaRPr>
          </a:p>
        </p:txBody>
      </p:sp>
      <p:graphicFrame>
        <p:nvGraphicFramePr>
          <p:cNvPr id="6" name="Table 6">
            <a:extLst>
              <a:ext uri="{FF2B5EF4-FFF2-40B4-BE49-F238E27FC236}">
                <a16:creationId xmlns:a16="http://schemas.microsoft.com/office/drawing/2014/main" id="{867D4CF6-C0B0-4369-B2A4-54193E556BEB}"/>
              </a:ext>
            </a:extLst>
          </p:cNvPr>
          <p:cNvGraphicFramePr>
            <a:graphicFrameLocks noGrp="1"/>
          </p:cNvGraphicFramePr>
          <p:nvPr>
            <p:extLst>
              <p:ext uri="{D42A27DB-BD31-4B8C-83A1-F6EECF244321}">
                <p14:modId xmlns:p14="http://schemas.microsoft.com/office/powerpoint/2010/main" val="347022201"/>
              </p:ext>
            </p:extLst>
          </p:nvPr>
        </p:nvGraphicFramePr>
        <p:xfrm>
          <a:off x="735861" y="1030383"/>
          <a:ext cx="11009296" cy="4326055"/>
        </p:xfrm>
        <a:graphic>
          <a:graphicData uri="http://schemas.openxmlformats.org/drawingml/2006/table">
            <a:tbl>
              <a:tblPr firstRow="1" bandRow="1">
                <a:tableStyleId>{616DA210-FB5B-4158-B5E0-FEB733F419BA}</a:tableStyleId>
              </a:tblPr>
              <a:tblGrid>
                <a:gridCol w="2752324">
                  <a:extLst>
                    <a:ext uri="{9D8B030D-6E8A-4147-A177-3AD203B41FA5}">
                      <a16:colId xmlns:a16="http://schemas.microsoft.com/office/drawing/2014/main" val="1509911773"/>
                    </a:ext>
                  </a:extLst>
                </a:gridCol>
                <a:gridCol w="1749640">
                  <a:extLst>
                    <a:ext uri="{9D8B030D-6E8A-4147-A177-3AD203B41FA5}">
                      <a16:colId xmlns:a16="http://schemas.microsoft.com/office/drawing/2014/main" val="265129775"/>
                    </a:ext>
                  </a:extLst>
                </a:gridCol>
                <a:gridCol w="2760956">
                  <a:extLst>
                    <a:ext uri="{9D8B030D-6E8A-4147-A177-3AD203B41FA5}">
                      <a16:colId xmlns:a16="http://schemas.microsoft.com/office/drawing/2014/main" val="2423838758"/>
                    </a:ext>
                  </a:extLst>
                </a:gridCol>
                <a:gridCol w="3746376">
                  <a:extLst>
                    <a:ext uri="{9D8B030D-6E8A-4147-A177-3AD203B41FA5}">
                      <a16:colId xmlns:a16="http://schemas.microsoft.com/office/drawing/2014/main" val="2281561975"/>
                    </a:ext>
                  </a:extLst>
                </a:gridCol>
              </a:tblGrid>
              <a:tr h="736273">
                <a:tc>
                  <a:txBody>
                    <a:bodyPr/>
                    <a:lstStyle/>
                    <a:p>
                      <a:r>
                        <a:rPr lang="en-GB" sz="1600" b="1" dirty="0">
                          <a:latin typeface="Bell MT" panose="02020503060305020303" pitchFamily="18" charset="0"/>
                        </a:rPr>
                        <a:t>Paper Title</a:t>
                      </a:r>
                      <a:endParaRPr lang="en-IN" sz="1600" b="1" dirty="0">
                        <a:latin typeface="Bell MT" panose="02020503060305020303" pitchFamily="18" charset="0"/>
                      </a:endParaRPr>
                    </a:p>
                  </a:txBody>
                  <a:tcPr/>
                </a:tc>
                <a:tc>
                  <a:txBody>
                    <a:bodyPr/>
                    <a:lstStyle/>
                    <a:p>
                      <a:r>
                        <a:rPr lang="en-GB" sz="1600" b="1" dirty="0">
                          <a:latin typeface="Bell MT" panose="02020503060305020303" pitchFamily="18" charset="0"/>
                        </a:rPr>
                        <a:t>Author name</a:t>
                      </a:r>
                      <a:endParaRPr lang="en-IN" sz="1600" b="1" dirty="0">
                        <a:latin typeface="Bell MT" panose="02020503060305020303" pitchFamily="18" charset="0"/>
                      </a:endParaRPr>
                    </a:p>
                  </a:txBody>
                  <a:tcPr/>
                </a:tc>
                <a:tc>
                  <a:txBody>
                    <a:bodyPr/>
                    <a:lstStyle/>
                    <a:p>
                      <a:r>
                        <a:rPr lang="en-GB" sz="1600" b="1" dirty="0">
                          <a:latin typeface="Bell MT" panose="02020503060305020303" pitchFamily="18" charset="0"/>
                        </a:rPr>
                        <a:t>Journal, Year and Volume</a:t>
                      </a:r>
                      <a:endParaRPr lang="en-IN" sz="1600" b="1" dirty="0">
                        <a:latin typeface="Bell MT" panose="02020503060305020303" pitchFamily="18" charset="0"/>
                      </a:endParaRPr>
                    </a:p>
                  </a:txBody>
                  <a:tcPr/>
                </a:tc>
                <a:tc>
                  <a:txBody>
                    <a:bodyPr/>
                    <a:lstStyle/>
                    <a:p>
                      <a:r>
                        <a:rPr lang="en-GB" sz="1600" b="1" dirty="0">
                          <a:latin typeface="Bell MT" panose="02020503060305020303" pitchFamily="18" charset="0"/>
                        </a:rPr>
                        <a:t>Inference</a:t>
                      </a:r>
                      <a:endParaRPr lang="en-IN" sz="1600" b="1" dirty="0">
                        <a:latin typeface="Bell MT" panose="02020503060305020303" pitchFamily="18" charset="0"/>
                      </a:endParaRPr>
                    </a:p>
                  </a:txBody>
                  <a:tcPr/>
                </a:tc>
                <a:extLst>
                  <a:ext uri="{0D108BD9-81ED-4DB2-BD59-A6C34878D82A}">
                    <a16:rowId xmlns:a16="http://schemas.microsoft.com/office/drawing/2014/main" val="1908521198"/>
                  </a:ext>
                </a:extLst>
              </a:tr>
              <a:tr h="1781261">
                <a:tc>
                  <a:txBody>
                    <a:bodyPr/>
                    <a:lstStyle/>
                    <a:p>
                      <a:pPr algn="just"/>
                      <a:r>
                        <a:rPr lang="en-IN" sz="1600" b="1" kern="1200" dirty="0">
                          <a:solidFill>
                            <a:schemeClr val="tx1"/>
                          </a:solidFill>
                          <a:effectLst/>
                          <a:latin typeface="Bell MT" panose="02020503060305020303" pitchFamily="18" charset="0"/>
                          <a:ea typeface="+mn-ea"/>
                          <a:cs typeface="+mn-cs"/>
                        </a:rPr>
                        <a:t>Composite laminate delamination detection using Transient Thermal Conduction Profiles and Machine Learning Based Data Analysis.</a:t>
                      </a:r>
                      <a:endParaRPr lang="en-IN" sz="1600" b="1" dirty="0">
                        <a:solidFill>
                          <a:schemeClr val="tx1"/>
                        </a:solidFill>
                        <a:latin typeface="Bell MT" panose="02020503060305020303" pitchFamily="18" charset="0"/>
                      </a:endParaRPr>
                    </a:p>
                  </a:txBody>
                  <a:tcPr/>
                </a:tc>
                <a:tc>
                  <a:txBody>
                    <a:bodyPr/>
                    <a:lstStyle/>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David I. </a:t>
                      </a:r>
                    </a:p>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Gillespie et.al</a:t>
                      </a:r>
                    </a:p>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just">
                        <a:lnSpc>
                          <a:spcPct val="150000"/>
                        </a:lnSpc>
                        <a:spcAft>
                          <a:spcPts val="0"/>
                        </a:spcAft>
                      </a:pPr>
                      <a:r>
                        <a:rPr lang="en-IN" sz="1600" b="1" u="sng"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www.mdpi.com/journal/sensors</a:t>
                      </a:r>
                      <a:endPar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2020, 20, 7227</a:t>
                      </a:r>
                    </a:p>
                  </a:txBody>
                  <a:tcPr marL="68580" marR="68580" marT="0" marB="0"/>
                </a:tc>
                <a:tc>
                  <a:txBody>
                    <a:bodyPr/>
                    <a:lstStyle/>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Through the paper clearly understood how CFRP is composed of and importance of transient thermal conduction profiles towards dataset preparation for AI modelling.</a:t>
                      </a:r>
                    </a:p>
                  </a:txBody>
                  <a:tcPr marL="68580" marR="68580" marT="0" marB="0"/>
                </a:tc>
                <a:extLst>
                  <a:ext uri="{0D108BD9-81ED-4DB2-BD59-A6C34878D82A}">
                    <a16:rowId xmlns:a16="http://schemas.microsoft.com/office/drawing/2014/main" val="3471476948"/>
                  </a:ext>
                </a:extLst>
              </a:tr>
              <a:tr h="1781261">
                <a:tc>
                  <a:txBody>
                    <a:bodyPr/>
                    <a:lstStyle/>
                    <a:p>
                      <a:pPr algn="just">
                        <a:lnSpc>
                          <a:spcPct val="150000"/>
                        </a:lnSpc>
                      </a:pPr>
                      <a:r>
                        <a:rPr lang="en-IN" sz="1600" b="1" dirty="0">
                          <a:solidFill>
                            <a:schemeClr val="tx1"/>
                          </a:solidFill>
                          <a:effectLst/>
                          <a:latin typeface="Bell MT" panose="02020503060305020303" pitchFamily="18" charset="0"/>
                          <a:ea typeface="Times New Roman" panose="02020603050405020304" pitchFamily="18" charset="0"/>
                          <a:cs typeface="Times New Roman" panose="02020603050405020304" pitchFamily="18" charset="0"/>
                        </a:rPr>
                        <a:t>Machine learning approach for delamination detection with feature missing and noise polluted vibration characteristics</a:t>
                      </a:r>
                    </a:p>
                  </a:txBody>
                  <a:tcPr marL="68580" marR="68580" marT="0" marB="0"/>
                </a:tc>
                <a:tc>
                  <a:txBody>
                    <a:bodyPr/>
                    <a:lstStyle/>
                    <a:p>
                      <a:pPr algn="just">
                        <a:lnSpc>
                          <a:spcPct val="150000"/>
                        </a:lnSpc>
                        <a:spcAft>
                          <a:spcPts val="0"/>
                        </a:spcAft>
                      </a:pPr>
                      <a:r>
                        <a:rPr lang="en-IN" sz="1600" b="1">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Yushu Li et al</a:t>
                      </a:r>
                    </a:p>
                  </a:txBody>
                  <a:tcPr marL="68580" marR="68580" marT="0" marB="0"/>
                </a:tc>
                <a:tc>
                  <a:txBody>
                    <a:bodyPr/>
                    <a:lstStyle/>
                    <a:p>
                      <a:pPr algn="just">
                        <a:lnSpc>
                          <a:spcPct val="150000"/>
                        </a:lnSpc>
                        <a:spcAft>
                          <a:spcPts val="0"/>
                        </a:spcAft>
                      </a:pPr>
                      <a:r>
                        <a:rPr lang="en-IN" sz="1600" b="1" u="none" strike="noStrike"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hlinkClick r:id="rId3" tooltip="Go to table of contents for this volume/issue">
                            <a:extLst>
                              <a:ext uri="{A12FA001-AC4F-418D-AE19-62706E023703}">
                                <ahyp:hlinkClr xmlns:ahyp="http://schemas.microsoft.com/office/drawing/2018/hyperlinkcolor" val="tx"/>
                              </a:ext>
                            </a:extLst>
                          </a:hlinkClick>
                        </a:rPr>
                        <a:t>Volume 287</a:t>
                      </a: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p>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1 May 2022, 115335</a:t>
                      </a:r>
                    </a:p>
                    <a:p>
                      <a:pPr algn="just">
                        <a:lnSpc>
                          <a:spcPct val="107000"/>
                        </a:lnSpc>
                        <a:spcBef>
                          <a:spcPts val="200"/>
                        </a:spcBef>
                        <a:spcAft>
                          <a:spcPts val="0"/>
                        </a:spcAft>
                      </a:pPr>
                      <a:r>
                        <a:rPr lang="en-IN" sz="1600" b="1" u="none" strike="noStrike" dirty="0">
                          <a:solidFill>
                            <a:schemeClr val="tx1"/>
                          </a:solidFill>
                          <a:effectLst/>
                          <a:latin typeface="Bell MT" panose="02020503060305020303" pitchFamily="18" charset="0"/>
                          <a:ea typeface="Times New Roman" panose="02020603050405020304" pitchFamily="18" charset="0"/>
                          <a:cs typeface="Times New Roman" panose="02020603050405020304" pitchFamily="18" charset="0"/>
                          <a:hlinkClick r:id="rId4" tooltip="Go to Composite Structures on ScienceDirect">
                            <a:extLst>
                              <a:ext uri="{A12FA001-AC4F-418D-AE19-62706E023703}">
                                <ahyp:hlinkClr xmlns:ahyp="http://schemas.microsoft.com/office/drawing/2018/hyperlinkcolor" val="tx"/>
                              </a:ext>
                            </a:extLst>
                          </a:hlinkClick>
                        </a:rPr>
                        <a:t>Composite Structures</a:t>
                      </a:r>
                      <a:endParaRPr lang="en-IN" sz="1600" b="1" dirty="0">
                        <a:solidFill>
                          <a:schemeClr val="tx1"/>
                        </a:solidFill>
                        <a:effectLst/>
                        <a:latin typeface="Bell MT" panose="02020503060305020303"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 </a:t>
                      </a:r>
                    </a:p>
                  </a:txBody>
                  <a:tcPr marL="68580" marR="68580" marT="0" marB="0"/>
                </a:tc>
                <a:tc>
                  <a:txBody>
                    <a:bodyPr/>
                    <a:lstStyle/>
                    <a:p>
                      <a:pPr algn="just">
                        <a:lnSpc>
                          <a:spcPct val="150000"/>
                        </a:lnSpc>
                        <a:spcAft>
                          <a:spcPts val="0"/>
                        </a:spcAft>
                      </a:pPr>
                      <a:r>
                        <a:rPr lang="en-IN" sz="16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rPr>
                        <a:t>Understanding how machine learning models are supporting defect detection through various fundamental statistical algorithms.</a:t>
                      </a:r>
                    </a:p>
                  </a:txBody>
                  <a:tcPr marL="68580" marR="68580" marT="0" marB="0"/>
                </a:tc>
                <a:extLst>
                  <a:ext uri="{0D108BD9-81ED-4DB2-BD59-A6C34878D82A}">
                    <a16:rowId xmlns:a16="http://schemas.microsoft.com/office/drawing/2014/main" val="1708241536"/>
                  </a:ext>
                </a:extLst>
              </a:tr>
            </a:tbl>
          </a:graphicData>
        </a:graphic>
      </p:graphicFrame>
    </p:spTree>
    <p:extLst>
      <p:ext uri="{BB962C8B-B14F-4D97-AF65-F5344CB8AC3E}">
        <p14:creationId xmlns:p14="http://schemas.microsoft.com/office/powerpoint/2010/main" val="149887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434B4-DE79-4B1B-AC22-D1406494CA4D}"/>
              </a:ext>
            </a:extLst>
          </p:cNvPr>
          <p:cNvSpPr>
            <a:spLocks noGrp="1"/>
          </p:cNvSpPr>
          <p:nvPr>
            <p:ph idx="1"/>
          </p:nvPr>
        </p:nvSpPr>
        <p:spPr>
          <a:xfrm>
            <a:off x="692458" y="523784"/>
            <a:ext cx="10200443" cy="5724616"/>
          </a:xfrm>
        </p:spPr>
        <p:txBody>
          <a:bodyPr/>
          <a:lstStyle/>
          <a:p>
            <a:pPr marL="0" indent="0">
              <a:buNone/>
            </a:pPr>
            <a:r>
              <a:rPr lang="en-GB" dirty="0">
                <a:latin typeface="Bell MT" panose="02020503060305020303" pitchFamily="18" charset="0"/>
              </a:rPr>
              <a:t>Methodology:</a:t>
            </a:r>
          </a:p>
          <a:p>
            <a:pPr marL="0" indent="0">
              <a:buNone/>
            </a:pPr>
            <a:endParaRPr lang="en-IN" dirty="0"/>
          </a:p>
        </p:txBody>
      </p:sp>
      <p:pic>
        <p:nvPicPr>
          <p:cNvPr id="4" name="Picture 3">
            <a:extLst>
              <a:ext uri="{FF2B5EF4-FFF2-40B4-BE49-F238E27FC236}">
                <a16:creationId xmlns:a16="http://schemas.microsoft.com/office/drawing/2014/main" id="{89C721F0-830B-4C7E-ACEC-0789ACAD6AC2}"/>
              </a:ext>
            </a:extLst>
          </p:cNvPr>
          <p:cNvPicPr>
            <a:picLocks noChangeAspect="1"/>
          </p:cNvPicPr>
          <p:nvPr/>
        </p:nvPicPr>
        <p:blipFill>
          <a:blip r:embed="rId2"/>
          <a:stretch>
            <a:fillRect/>
          </a:stretch>
        </p:blipFill>
        <p:spPr>
          <a:xfrm>
            <a:off x="3524250" y="280987"/>
            <a:ext cx="5143500" cy="6296025"/>
          </a:xfrm>
          <a:prstGeom prst="rect">
            <a:avLst/>
          </a:prstGeom>
        </p:spPr>
      </p:pic>
    </p:spTree>
    <p:extLst>
      <p:ext uri="{BB962C8B-B14F-4D97-AF65-F5344CB8AC3E}">
        <p14:creationId xmlns:p14="http://schemas.microsoft.com/office/powerpoint/2010/main" val="163949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AFEB49-1AAB-4FCB-9EC0-EF52047C9204}"/>
              </a:ext>
            </a:extLst>
          </p:cNvPr>
          <p:cNvSpPr txBox="1"/>
          <p:nvPr/>
        </p:nvSpPr>
        <p:spPr>
          <a:xfrm>
            <a:off x="452761" y="514905"/>
            <a:ext cx="11523216" cy="3939540"/>
          </a:xfrm>
          <a:prstGeom prst="rect">
            <a:avLst/>
          </a:prstGeom>
          <a:noFill/>
        </p:spPr>
        <p:txBody>
          <a:bodyPr wrap="square" rtlCol="0">
            <a:spAutoFit/>
          </a:bodyPr>
          <a:lstStyle/>
          <a:p>
            <a:r>
              <a:rPr lang="en-GB" sz="1600" b="1" u="sng" dirty="0">
                <a:latin typeface="Bell MT" panose="02020503060305020303" pitchFamily="18" charset="0"/>
              </a:rPr>
              <a:t>Study on Fabrication of CFRP with fault layer ( Defect )</a:t>
            </a:r>
          </a:p>
          <a:p>
            <a:endParaRPr lang="en-GB" sz="1600" dirty="0">
              <a:latin typeface="Bell MT" panose="02020503060305020303" pitchFamily="18" charset="0"/>
            </a:endParaRPr>
          </a:p>
          <a:p>
            <a:pPr algn="just"/>
            <a:r>
              <a:rPr lang="en-GB" sz="1600" dirty="0">
                <a:latin typeface="Bell MT" panose="02020503060305020303" pitchFamily="18" charset="0"/>
              </a:rPr>
              <a:t>1. A CFRP sample laminate of 300 X 300 mm in size was created from bi-axial CFRP 5 harness ply with density 1589 kg /m.</a:t>
            </a:r>
          </a:p>
          <a:p>
            <a:pPr algn="just"/>
            <a:endParaRPr lang="en-GB" sz="1600" dirty="0">
              <a:latin typeface="Bell MT" panose="02020503060305020303" pitchFamily="18" charset="0"/>
            </a:endParaRPr>
          </a:p>
          <a:p>
            <a:pPr algn="just"/>
            <a:r>
              <a:rPr lang="en-GB" sz="1600" dirty="0">
                <a:latin typeface="Bell MT" panose="02020503060305020303" pitchFamily="18" charset="0"/>
              </a:rPr>
              <a:t>2. Two plies were laid up with orientation 0/90/0/90, 0/90/0/90 to produce non-symmetrical and balanced laminate samples of 0.7366 mm in thickness.</a:t>
            </a:r>
          </a:p>
          <a:p>
            <a:pPr algn="just"/>
            <a:endParaRPr lang="en-GB" sz="1600" dirty="0">
              <a:latin typeface="Bell MT" panose="02020503060305020303" pitchFamily="18" charset="0"/>
            </a:endParaRPr>
          </a:p>
          <a:p>
            <a:pPr algn="just"/>
            <a:r>
              <a:rPr lang="en-GB" sz="1600" dirty="0">
                <a:latin typeface="Bell MT" panose="02020503060305020303" pitchFamily="18" charset="0"/>
              </a:rPr>
              <a:t>3. </a:t>
            </a:r>
            <a:r>
              <a:rPr lang="en-IN" sz="1600" dirty="0">
                <a:latin typeface="Bell MT" panose="02020503060305020303" pitchFamily="18" charset="0"/>
              </a:rPr>
              <a:t>Creation of a delamination </a:t>
            </a:r>
            <a:r>
              <a:rPr lang="en-GB" sz="1600" dirty="0">
                <a:latin typeface="Bell MT" panose="02020503060305020303" pitchFamily="18" charset="0"/>
              </a:rPr>
              <a:t>within the sample was achieved through the </a:t>
            </a:r>
            <a:r>
              <a:rPr lang="en-GB" sz="1600" u="sng" dirty="0">
                <a:latin typeface="Bell MT" panose="02020503060305020303" pitchFamily="18" charset="0"/>
              </a:rPr>
              <a:t>insertion of two Polytetrafluoroethylene (PTFE) squares </a:t>
            </a:r>
          </a:p>
          <a:p>
            <a:pPr algn="just"/>
            <a:r>
              <a:rPr lang="en-GB" sz="1600" dirty="0">
                <a:latin typeface="Bell MT" panose="02020503060305020303" pitchFamily="18" charset="0"/>
              </a:rPr>
              <a:t>40 x 40 mm, of 0.01 mm thickness between the ply boundary of the two plies of the laminate sample at the top and right edges 55 mm from the top and right hand edges.</a:t>
            </a:r>
          </a:p>
          <a:p>
            <a:pPr algn="just"/>
            <a:endParaRPr lang="en-GB" dirty="0"/>
          </a:p>
          <a:p>
            <a:pPr algn="just"/>
            <a:endParaRPr lang="en-GB" dirty="0"/>
          </a:p>
          <a:p>
            <a:endParaRPr lang="en-GB" dirty="0"/>
          </a:p>
          <a:p>
            <a:endParaRPr lang="en-GB" dirty="0"/>
          </a:p>
          <a:p>
            <a:endParaRPr lang="en-IN" dirty="0"/>
          </a:p>
        </p:txBody>
      </p:sp>
      <p:pic>
        <p:nvPicPr>
          <p:cNvPr id="5" name="Picture 4">
            <a:extLst>
              <a:ext uri="{FF2B5EF4-FFF2-40B4-BE49-F238E27FC236}">
                <a16:creationId xmlns:a16="http://schemas.microsoft.com/office/drawing/2014/main" id="{74F7ECD9-9DBD-4A06-B04E-03B04CE487EC}"/>
              </a:ext>
            </a:extLst>
          </p:cNvPr>
          <p:cNvPicPr>
            <a:picLocks noChangeAspect="1"/>
          </p:cNvPicPr>
          <p:nvPr/>
        </p:nvPicPr>
        <p:blipFill>
          <a:blip r:embed="rId2"/>
          <a:stretch>
            <a:fillRect/>
          </a:stretch>
        </p:blipFill>
        <p:spPr>
          <a:xfrm>
            <a:off x="452761" y="3696941"/>
            <a:ext cx="2832994" cy="2723650"/>
          </a:xfrm>
          <a:prstGeom prst="rect">
            <a:avLst/>
          </a:prstGeom>
        </p:spPr>
      </p:pic>
      <p:sp>
        <p:nvSpPr>
          <p:cNvPr id="6" name="TextBox 5">
            <a:extLst>
              <a:ext uri="{FF2B5EF4-FFF2-40B4-BE49-F238E27FC236}">
                <a16:creationId xmlns:a16="http://schemas.microsoft.com/office/drawing/2014/main" id="{9E31E8D8-8603-441A-9566-AFBB2C45A0E4}"/>
              </a:ext>
            </a:extLst>
          </p:cNvPr>
          <p:cNvSpPr txBox="1"/>
          <p:nvPr/>
        </p:nvSpPr>
        <p:spPr>
          <a:xfrm>
            <a:off x="3586580" y="3696941"/>
            <a:ext cx="8291742" cy="369332"/>
          </a:xfrm>
          <a:prstGeom prst="rect">
            <a:avLst/>
          </a:prstGeom>
          <a:noFill/>
        </p:spPr>
        <p:txBody>
          <a:bodyPr wrap="square" rtlCol="0">
            <a:spAutoFit/>
          </a:bodyPr>
          <a:lstStyle/>
          <a:p>
            <a:r>
              <a:rPr lang="en-GB" dirty="0">
                <a:latin typeface="Bell MT" panose="02020503060305020303" pitchFamily="18" charset="0"/>
              </a:rPr>
              <a:t>4.</a:t>
            </a:r>
            <a:r>
              <a:rPr lang="en-IN" dirty="0">
                <a:latin typeface="Bell MT" panose="02020503060305020303" pitchFamily="18" charset="0"/>
              </a:rPr>
              <a:t> </a:t>
            </a:r>
            <a:r>
              <a:rPr lang="en-IN" sz="1600" dirty="0">
                <a:latin typeface="Bell MT" panose="02020503060305020303" pitchFamily="18" charset="0"/>
              </a:rPr>
              <a:t>The Sample was </a:t>
            </a:r>
            <a:r>
              <a:rPr lang="en-GB" sz="1600" dirty="0">
                <a:latin typeface="Bell MT" panose="02020503060305020303" pitchFamily="18" charset="0"/>
              </a:rPr>
              <a:t>cured within Nitrogen pressurised Autoclave at 180 C for 2 h at 35 psi.</a:t>
            </a:r>
            <a:endParaRPr lang="en-IN" sz="1600" dirty="0">
              <a:latin typeface="Bell MT" panose="02020503060305020303" pitchFamily="18" charset="0"/>
            </a:endParaRPr>
          </a:p>
        </p:txBody>
      </p:sp>
    </p:spTree>
    <p:extLst>
      <p:ext uri="{BB962C8B-B14F-4D97-AF65-F5344CB8AC3E}">
        <p14:creationId xmlns:p14="http://schemas.microsoft.com/office/powerpoint/2010/main" val="11318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E44508-26AE-41D2-92B9-60671D4906EB}"/>
              </a:ext>
            </a:extLst>
          </p:cNvPr>
          <p:cNvSpPr txBox="1"/>
          <p:nvPr/>
        </p:nvSpPr>
        <p:spPr>
          <a:xfrm>
            <a:off x="417250" y="417250"/>
            <a:ext cx="11301274" cy="5755422"/>
          </a:xfrm>
          <a:prstGeom prst="rect">
            <a:avLst/>
          </a:prstGeom>
          <a:noFill/>
        </p:spPr>
        <p:txBody>
          <a:bodyPr wrap="square" rtlCol="0">
            <a:spAutoFit/>
          </a:bodyPr>
          <a:lstStyle/>
          <a:p>
            <a:r>
              <a:rPr lang="en-GB" sz="1600" b="1" u="sng" dirty="0">
                <a:latin typeface="Bell MT" panose="02020503060305020303" pitchFamily="18" charset="0"/>
              </a:rPr>
              <a:t>Study On Experimentation through transmission based thermography techniques and thermal conduction profiles</a:t>
            </a:r>
          </a:p>
          <a:p>
            <a:endParaRPr lang="en-GB" sz="1600" b="1" u="sng" dirty="0">
              <a:latin typeface="Bell MT" panose="02020503060305020303" pitchFamily="18" charset="0"/>
            </a:endParaRPr>
          </a:p>
          <a:p>
            <a:pPr marL="285750" indent="-285750">
              <a:buFont typeface="Arial" panose="020B0604020202020204" pitchFamily="34" charset="0"/>
              <a:buChar char="•"/>
            </a:pPr>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endParaRPr lang="en-GB" sz="1600" b="1" u="sng" dirty="0">
              <a:latin typeface="Bell MT" panose="02020503060305020303" pitchFamily="18" charset="0"/>
            </a:endParaRPr>
          </a:p>
          <a:p>
            <a:pPr marL="342900" indent="-342900">
              <a:buAutoNum type="arabicPeriod"/>
            </a:pPr>
            <a:r>
              <a:rPr lang="en-GB" sz="1600" b="1" dirty="0">
                <a:latin typeface="Bell MT" panose="02020503060305020303" pitchFamily="18" charset="0"/>
              </a:rPr>
              <a:t> Sample D8 is the CFRP panel and which is placed in between Heater Mat and RTD Array tool</a:t>
            </a:r>
          </a:p>
          <a:p>
            <a:pPr marL="342900" indent="-342900">
              <a:buAutoNum type="arabicPeriod"/>
            </a:pPr>
            <a:r>
              <a:rPr lang="en-GB" sz="1600" b="1" dirty="0">
                <a:latin typeface="Bell MT" panose="02020503060305020303" pitchFamily="18" charset="0"/>
              </a:rPr>
              <a:t> Heater Mat is receiving power from Controller through Output Module to dissipate heat </a:t>
            </a:r>
          </a:p>
          <a:p>
            <a:pPr marL="342900" indent="-342900">
              <a:buAutoNum type="arabicPeriod"/>
            </a:pPr>
            <a:r>
              <a:rPr lang="en-GB" sz="1600" b="1" dirty="0">
                <a:latin typeface="Bell MT" panose="02020503060305020303" pitchFamily="18" charset="0"/>
              </a:rPr>
              <a:t> RTD Array tool is designed to give temperature variation through RTD probes.</a:t>
            </a:r>
          </a:p>
          <a:p>
            <a:pPr marL="342900" indent="-342900">
              <a:buAutoNum type="arabicPeriod"/>
            </a:pPr>
            <a:r>
              <a:rPr lang="en-GB" sz="1600" b="1" dirty="0">
                <a:latin typeface="Bell MT" panose="02020503060305020303" pitchFamily="18" charset="0"/>
              </a:rPr>
              <a:t> Heater Mat is positioned in different co – ordinates, and heat dissipation is measured according to that.</a:t>
            </a:r>
          </a:p>
          <a:p>
            <a:pPr marL="342900" indent="-342900">
              <a:buAutoNum type="arabicPeriod"/>
            </a:pPr>
            <a:r>
              <a:rPr lang="en-GB" sz="1600" b="1" dirty="0">
                <a:latin typeface="Bell MT" panose="02020503060305020303" pitchFamily="18" charset="0"/>
              </a:rPr>
              <a:t> The readings are as follows:</a:t>
            </a:r>
          </a:p>
          <a:p>
            <a:r>
              <a:rPr lang="en-GB" sz="1600" b="1" dirty="0">
                <a:latin typeface="Bell MT" panose="02020503060305020303" pitchFamily="18" charset="0"/>
              </a:rPr>
              <a:t>                   </a:t>
            </a:r>
            <a:r>
              <a:rPr lang="en-IN" sz="1600" dirty="0">
                <a:latin typeface="Bell MT" panose="02020503060305020303" pitchFamily="18" charset="0"/>
              </a:rPr>
              <a:t>Temp Change ∘ C = The change in degrees Celsius from the starting temperature of the sample.</a:t>
            </a:r>
          </a:p>
          <a:p>
            <a:pPr algn="ctr"/>
            <a:r>
              <a:rPr lang="en-IN" sz="1600" dirty="0">
                <a:latin typeface="Bell MT" panose="02020503060305020303" pitchFamily="18" charset="0"/>
              </a:rPr>
              <a:t>x_heat_dist = The distance in mm from the centre of the 150 mm by 150 mm square heater mat in the x axis.</a:t>
            </a:r>
          </a:p>
          <a:p>
            <a:pPr algn="ctr"/>
            <a:r>
              <a:rPr lang="en-IN" sz="1600" dirty="0">
                <a:latin typeface="Bell MT" panose="02020503060305020303" pitchFamily="18" charset="0"/>
              </a:rPr>
              <a:t>y_heat_dist = The distance in mm from the centre of the 150 mm by 150 mm square heater mat in the y axis.</a:t>
            </a:r>
          </a:p>
          <a:p>
            <a:r>
              <a:rPr lang="en-GB" sz="1600" b="1" dirty="0">
                <a:latin typeface="Bell MT" panose="02020503060305020303" pitchFamily="18" charset="0"/>
              </a:rPr>
              <a:t>                   </a:t>
            </a:r>
            <a:r>
              <a:rPr lang="en-IN" sz="1600" dirty="0">
                <a:latin typeface="Bell MT" panose="02020503060305020303" pitchFamily="18" charset="0"/>
              </a:rPr>
              <a:t>Time: time in seconds from start.</a:t>
            </a:r>
          </a:p>
          <a:p>
            <a:r>
              <a:rPr lang="en-IN" sz="1600" dirty="0">
                <a:latin typeface="Bell MT" panose="02020503060305020303" pitchFamily="18" charset="0"/>
              </a:rPr>
              <a:t>6.       </a:t>
            </a:r>
            <a:r>
              <a:rPr lang="en-IN" sz="1600" b="1" dirty="0">
                <a:latin typeface="Bell MT" panose="02020503060305020303" pitchFamily="18" charset="0"/>
              </a:rPr>
              <a:t>These readings from random number of experiments are helping to create Dataset.</a:t>
            </a:r>
          </a:p>
        </p:txBody>
      </p:sp>
      <p:pic>
        <p:nvPicPr>
          <p:cNvPr id="6" name="Picture 5">
            <a:extLst>
              <a:ext uri="{FF2B5EF4-FFF2-40B4-BE49-F238E27FC236}">
                <a16:creationId xmlns:a16="http://schemas.microsoft.com/office/drawing/2014/main" id="{A15665D8-7D53-4626-8A9A-7FFD21A60206}"/>
              </a:ext>
            </a:extLst>
          </p:cNvPr>
          <p:cNvPicPr>
            <a:picLocks noChangeAspect="1"/>
          </p:cNvPicPr>
          <p:nvPr/>
        </p:nvPicPr>
        <p:blipFill>
          <a:blip r:embed="rId2"/>
          <a:stretch>
            <a:fillRect/>
          </a:stretch>
        </p:blipFill>
        <p:spPr>
          <a:xfrm>
            <a:off x="3531979" y="951020"/>
            <a:ext cx="5128042" cy="2477980"/>
          </a:xfrm>
          <a:prstGeom prst="rect">
            <a:avLst/>
          </a:prstGeom>
        </p:spPr>
      </p:pic>
    </p:spTree>
    <p:extLst>
      <p:ext uri="{BB962C8B-B14F-4D97-AF65-F5344CB8AC3E}">
        <p14:creationId xmlns:p14="http://schemas.microsoft.com/office/powerpoint/2010/main" val="4575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4A407-DFF9-403B-A464-56F8036BC25D}"/>
              </a:ext>
            </a:extLst>
          </p:cNvPr>
          <p:cNvSpPr>
            <a:spLocks noGrp="1"/>
          </p:cNvSpPr>
          <p:nvPr>
            <p:ph idx="1"/>
          </p:nvPr>
        </p:nvSpPr>
        <p:spPr>
          <a:xfrm>
            <a:off x="337351" y="408374"/>
            <a:ext cx="11532094" cy="5840026"/>
          </a:xfrm>
        </p:spPr>
        <p:txBody>
          <a:bodyPr/>
          <a:lstStyle/>
          <a:p>
            <a:pPr marL="0" indent="0">
              <a:buNone/>
            </a:pPr>
            <a:r>
              <a:rPr lang="en-GB" u="sng" dirty="0">
                <a:latin typeface="Bell MT" panose="02020503060305020303" pitchFamily="18" charset="0"/>
              </a:rPr>
              <a:t>Create Dataset for Data Modelling using thermal conduction profiles:</a:t>
            </a:r>
          </a:p>
          <a:p>
            <a:pPr marL="0" indent="0">
              <a:buNone/>
            </a:pPr>
            <a:endParaRPr lang="en-IN" u="sng" dirty="0">
              <a:latin typeface="Bell MT" panose="02020503060305020303" pitchFamily="18" charset="0"/>
            </a:endParaRPr>
          </a:p>
        </p:txBody>
      </p:sp>
      <p:pic>
        <p:nvPicPr>
          <p:cNvPr id="6" name="Picture 5">
            <a:extLst>
              <a:ext uri="{FF2B5EF4-FFF2-40B4-BE49-F238E27FC236}">
                <a16:creationId xmlns:a16="http://schemas.microsoft.com/office/drawing/2014/main" id="{86FAE868-E335-4479-B1CE-2D9B96D7B58A}"/>
              </a:ext>
            </a:extLst>
          </p:cNvPr>
          <p:cNvPicPr>
            <a:picLocks noChangeAspect="1"/>
          </p:cNvPicPr>
          <p:nvPr/>
        </p:nvPicPr>
        <p:blipFill>
          <a:blip r:embed="rId2"/>
          <a:stretch>
            <a:fillRect/>
          </a:stretch>
        </p:blipFill>
        <p:spPr>
          <a:xfrm>
            <a:off x="621437" y="4864578"/>
            <a:ext cx="11129608" cy="1585048"/>
          </a:xfrm>
          <a:prstGeom prst="rect">
            <a:avLst/>
          </a:prstGeom>
        </p:spPr>
      </p:pic>
      <p:sp>
        <p:nvSpPr>
          <p:cNvPr id="2" name="TextBox 1">
            <a:extLst>
              <a:ext uri="{FF2B5EF4-FFF2-40B4-BE49-F238E27FC236}">
                <a16:creationId xmlns:a16="http://schemas.microsoft.com/office/drawing/2014/main" id="{68DE117D-F45E-4B5C-8289-B9AE2CB5B478}"/>
              </a:ext>
            </a:extLst>
          </p:cNvPr>
          <p:cNvSpPr txBox="1"/>
          <p:nvPr/>
        </p:nvSpPr>
        <p:spPr>
          <a:xfrm>
            <a:off x="523783" y="1189608"/>
            <a:ext cx="10943176" cy="3014095"/>
          </a:xfrm>
          <a:prstGeom prst="rect">
            <a:avLst/>
          </a:prstGeom>
          <a:noFill/>
        </p:spPr>
        <p:txBody>
          <a:bodyPr wrap="square" rtlCol="0">
            <a:spAutoFit/>
          </a:bodyPr>
          <a:lstStyle/>
          <a:p>
            <a:pPr marL="342900" indent="-342900">
              <a:lnSpc>
                <a:spcPct val="150000"/>
              </a:lnSpc>
              <a:buAutoNum type="arabicPeriod"/>
            </a:pPr>
            <a:r>
              <a:rPr lang="en-GB" sz="1600" dirty="0">
                <a:latin typeface="Bell MT" panose="02020503060305020303" pitchFamily="18" charset="0"/>
              </a:rPr>
              <a:t>As the primary readings are considered as primary features of a dataset, Other features like Std 140 , Mean , Median can be statistically calculated and added with primary features.</a:t>
            </a:r>
          </a:p>
          <a:p>
            <a:pPr marL="342900" indent="-342900">
              <a:lnSpc>
                <a:spcPct val="150000"/>
              </a:lnSpc>
              <a:buAutoNum type="arabicPeriod"/>
            </a:pPr>
            <a:r>
              <a:rPr lang="en-GB" sz="1600" dirty="0">
                <a:latin typeface="Bell MT" panose="02020503060305020303" pitchFamily="18" charset="0"/>
              </a:rPr>
              <a:t>Heat_mat_temp is other observation from heat mat that can also be added.</a:t>
            </a:r>
          </a:p>
          <a:p>
            <a:pPr marL="342900" indent="-342900">
              <a:lnSpc>
                <a:spcPct val="150000"/>
              </a:lnSpc>
              <a:buAutoNum type="arabicPeriod"/>
            </a:pPr>
            <a:r>
              <a:rPr lang="en-GB" sz="1600" dirty="0">
                <a:latin typeface="Bell MT" panose="02020503060305020303" pitchFamily="18" charset="0"/>
              </a:rPr>
              <a:t>Amb_1, Amb_2,Amb_3 is node power readings which can also be considered as a features.</a:t>
            </a:r>
          </a:p>
          <a:p>
            <a:pPr marL="342900" indent="-342900">
              <a:lnSpc>
                <a:spcPct val="150000"/>
              </a:lnSpc>
              <a:buAutoNum type="arabicPeriod"/>
            </a:pPr>
            <a:r>
              <a:rPr lang="en-GB" sz="1600" dirty="0">
                <a:latin typeface="Bell MT" panose="02020503060305020303" pitchFamily="18" charset="0"/>
              </a:rPr>
              <a:t>Preliminary tests clearly depicts how delamination defect occurs here. By considering  that , we can introduce target features with labels.</a:t>
            </a:r>
          </a:p>
          <a:p>
            <a:pPr>
              <a:lnSpc>
                <a:spcPct val="150000"/>
              </a:lnSpc>
            </a:pPr>
            <a:r>
              <a:rPr lang="en-GB" sz="1600" dirty="0">
                <a:latin typeface="Bell MT" panose="02020503060305020303" pitchFamily="18" charset="0"/>
              </a:rPr>
              <a:t>The labels are, </a:t>
            </a:r>
            <a:r>
              <a:rPr lang="en-IN" sz="1600" dirty="0">
                <a:latin typeface="Bell MT" panose="02020503060305020303" pitchFamily="18" charset="0"/>
              </a:rPr>
              <a:t>'0' - no defect; '1' - delamination, outer area; '2' - delamination, centre, '3' - no defect with defect between centre of heater mat and probe. The size of dataset is more than one lakh instances with 12 features</a:t>
            </a:r>
          </a:p>
        </p:txBody>
      </p:sp>
    </p:spTree>
    <p:extLst>
      <p:ext uri="{BB962C8B-B14F-4D97-AF65-F5344CB8AC3E}">
        <p14:creationId xmlns:p14="http://schemas.microsoft.com/office/powerpoint/2010/main" val="62737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1659</Words>
  <Application>Microsoft Office PowerPoint</Application>
  <PresentationFormat>Widescreen</PresentationFormat>
  <Paragraphs>269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Bell MT</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 and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Sajan Sudhir</dc:creator>
  <cp:lastModifiedBy>Sajan Sudhir</cp:lastModifiedBy>
  <cp:revision>22</cp:revision>
  <dcterms:created xsi:type="dcterms:W3CDTF">2022-06-12T17:57:50Z</dcterms:created>
  <dcterms:modified xsi:type="dcterms:W3CDTF">2022-06-13T06:42:07Z</dcterms:modified>
</cp:coreProperties>
</file>