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658D-2041-4571-B24B-321FD058DEEC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7582-4BE0-4E71-B239-5E58F2E7D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04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658D-2041-4571-B24B-321FD058DEEC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7582-4BE0-4E71-B239-5E58F2E7D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90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658D-2041-4571-B24B-321FD058DEEC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7582-4BE0-4E71-B239-5E58F2E7D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710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658D-2041-4571-B24B-321FD058DEEC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7582-4BE0-4E71-B239-5E58F2E7D1E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2089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658D-2041-4571-B24B-321FD058DEEC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7582-4BE0-4E71-B239-5E58F2E7D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189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658D-2041-4571-B24B-321FD058DEEC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7582-4BE0-4E71-B239-5E58F2E7D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50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658D-2041-4571-B24B-321FD058DEEC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7582-4BE0-4E71-B239-5E58F2E7D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93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658D-2041-4571-B24B-321FD058DEEC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7582-4BE0-4E71-B239-5E58F2E7D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979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658D-2041-4571-B24B-321FD058DEEC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7582-4BE0-4E71-B239-5E58F2E7D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28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658D-2041-4571-B24B-321FD058DEEC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7582-4BE0-4E71-B239-5E58F2E7D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2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658D-2041-4571-B24B-321FD058DEEC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7582-4BE0-4E71-B239-5E58F2E7D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78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658D-2041-4571-B24B-321FD058DEEC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7582-4BE0-4E71-B239-5E58F2E7D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52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658D-2041-4571-B24B-321FD058DEEC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7582-4BE0-4E71-B239-5E58F2E7D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03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658D-2041-4571-B24B-321FD058DEEC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7582-4BE0-4E71-B239-5E58F2E7D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71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658D-2041-4571-B24B-321FD058DEEC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7582-4BE0-4E71-B239-5E58F2E7D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04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658D-2041-4571-B24B-321FD058DEEC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7582-4BE0-4E71-B239-5E58F2E7D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85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658D-2041-4571-B24B-321FD058DEEC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7582-4BE0-4E71-B239-5E58F2E7D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82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01658D-2041-4571-B24B-321FD058DEEC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57582-4BE0-4E71-B239-5E58F2E7D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002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cikit-learn.org/stable/modules/generated/sklearn.tree.DecisionTreeRegresso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scikit-learn.org/stable/modules/generated/sklearn.tree.DecisionTreeClassifier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3D5228-813A-49F3-B554-84D94EF978D1}"/>
              </a:ext>
            </a:extLst>
          </p:cNvPr>
          <p:cNvSpPr txBox="1"/>
          <p:nvPr/>
        </p:nvSpPr>
        <p:spPr>
          <a:xfrm>
            <a:off x="1262108" y="1850087"/>
            <a:ext cx="9667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&amp; RANDOM FOREST MACHINE LEARNING ALGORITHM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870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0F8AB-05F9-4054-82E7-4749177ECDCF}"/>
              </a:ext>
            </a:extLst>
          </p:cNvPr>
          <p:cNvSpPr txBox="1"/>
          <p:nvPr/>
        </p:nvSpPr>
        <p:spPr>
          <a:xfrm>
            <a:off x="292963" y="665826"/>
            <a:ext cx="1116810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Hyperparameter Optimization</a:t>
            </a:r>
            <a:r>
              <a:rPr lang="en-GB" b="1" u="sng" dirty="0"/>
              <a:t>:</a:t>
            </a:r>
            <a:r>
              <a:rPr lang="en-GB" b="1" dirty="0"/>
              <a:t>    </a:t>
            </a:r>
          </a:p>
          <a:p>
            <a:endParaRPr lang="en-GB" sz="1400" b="1" u="sng" dirty="0">
              <a:cs typeface="Times New Roman" panose="02020603050405020304" pitchFamily="18" charset="0"/>
            </a:endParaRPr>
          </a:p>
          <a:p>
            <a:r>
              <a:rPr lang="en-GB" sz="1400" b="1" u="sng" dirty="0">
                <a:cs typeface="Times New Roman" panose="02020603050405020304" pitchFamily="18" charset="0"/>
              </a:rPr>
              <a:t>Pruning: </a:t>
            </a:r>
            <a:r>
              <a:rPr lang="en-GB" sz="1400" b="1" dirty="0">
                <a:cs typeface="Times New Roman" panose="02020603050405020304" pitchFamily="18" charset="0"/>
              </a:rPr>
              <a:t>(To prevent overfitting)</a:t>
            </a:r>
          </a:p>
          <a:p>
            <a:endParaRPr lang="en-GB" sz="1400" b="1" u="sng" dirty="0">
              <a:cs typeface="Times New Roman" panose="02020603050405020304" pitchFamily="18" charset="0"/>
            </a:endParaRPr>
          </a:p>
          <a:p>
            <a:endParaRPr lang="en-GB" sz="1400" b="1" u="sng" dirty="0">
              <a:cs typeface="Times New Roman" panose="02020603050405020304" pitchFamily="18" charset="0"/>
            </a:endParaRPr>
          </a:p>
          <a:p>
            <a:endParaRPr lang="en-GB" sz="1400" b="1" u="sng" dirty="0">
              <a:cs typeface="Times New Roman" panose="02020603050405020304" pitchFamily="18" charset="0"/>
            </a:endParaRPr>
          </a:p>
          <a:p>
            <a:endParaRPr lang="en-GB" sz="1400" b="1" u="sng" dirty="0">
              <a:cs typeface="Times New Roman" panose="02020603050405020304" pitchFamily="18" charset="0"/>
            </a:endParaRPr>
          </a:p>
          <a:p>
            <a:endParaRPr lang="en-GB" sz="1400" b="1" u="sng" dirty="0">
              <a:cs typeface="Times New Roman" panose="02020603050405020304" pitchFamily="18" charset="0"/>
            </a:endParaRPr>
          </a:p>
          <a:p>
            <a:endParaRPr lang="en-GB" sz="1400" b="1" u="sng" dirty="0">
              <a:cs typeface="Times New Roman" panose="02020603050405020304" pitchFamily="18" charset="0"/>
            </a:endParaRPr>
          </a:p>
          <a:p>
            <a:endParaRPr lang="en-GB" sz="1400" b="1" u="sng" dirty="0">
              <a:cs typeface="Times New Roman" panose="02020603050405020304" pitchFamily="18" charset="0"/>
            </a:endParaRPr>
          </a:p>
          <a:p>
            <a:endParaRPr lang="en-GB" sz="1400" b="1" u="sng" dirty="0">
              <a:cs typeface="Times New Roman" panose="02020603050405020304" pitchFamily="18" charset="0"/>
            </a:endParaRPr>
          </a:p>
          <a:p>
            <a:endParaRPr lang="en-GB" sz="1400" b="1" u="sng" dirty="0">
              <a:cs typeface="Times New Roman" panose="02020603050405020304" pitchFamily="18" charset="0"/>
            </a:endParaRPr>
          </a:p>
          <a:p>
            <a:endParaRPr lang="en-GB" sz="1400" b="1" u="sng" dirty="0">
              <a:cs typeface="Times New Roman" panose="02020603050405020304" pitchFamily="18" charset="0"/>
            </a:endParaRPr>
          </a:p>
          <a:p>
            <a:endParaRPr lang="en-GB" sz="1400" b="1" u="sng" dirty="0">
              <a:cs typeface="Times New Roman" panose="02020603050405020304" pitchFamily="18" charset="0"/>
            </a:endParaRPr>
          </a:p>
          <a:p>
            <a:endParaRPr lang="en-GB" sz="1400" b="1" u="sng" dirty="0">
              <a:cs typeface="Times New Roman" panose="02020603050405020304" pitchFamily="18" charset="0"/>
            </a:endParaRPr>
          </a:p>
          <a:p>
            <a:endParaRPr lang="en-GB" sz="1400" b="1" u="sng" dirty="0">
              <a:cs typeface="Times New Roman" panose="02020603050405020304" pitchFamily="18" charset="0"/>
            </a:endParaRPr>
          </a:p>
          <a:p>
            <a:endParaRPr lang="en-GB" sz="1400" b="1" u="sng" dirty="0">
              <a:cs typeface="Times New Roman" panose="02020603050405020304" pitchFamily="18" charset="0"/>
            </a:endParaRPr>
          </a:p>
          <a:p>
            <a:endParaRPr lang="en-GB" sz="1400" b="1" u="sng" dirty="0">
              <a:cs typeface="Times New Roman" panose="02020603050405020304" pitchFamily="18" charset="0"/>
            </a:endParaRPr>
          </a:p>
          <a:p>
            <a:endParaRPr lang="en-GB" sz="1400" b="1" u="sng" dirty="0">
              <a:cs typeface="Times New Roman" panose="02020603050405020304" pitchFamily="18" charset="0"/>
            </a:endParaRPr>
          </a:p>
          <a:p>
            <a:endParaRPr lang="en-GB" sz="1400" b="1" u="sng" dirty="0">
              <a:cs typeface="Times New Roman" panose="02020603050405020304" pitchFamily="18" charset="0"/>
            </a:endParaRPr>
          </a:p>
          <a:p>
            <a:endParaRPr lang="en-GB" sz="1400" b="1" u="sng" dirty="0">
              <a:cs typeface="Times New Roman" panose="02020603050405020304" pitchFamily="18" charset="0"/>
            </a:endParaRPr>
          </a:p>
          <a:p>
            <a:endParaRPr lang="en-GB" sz="1400" b="1" u="sng" dirty="0">
              <a:cs typeface="Times New Roman" panose="02020603050405020304" pitchFamily="18" charset="0"/>
            </a:endParaRPr>
          </a:p>
          <a:p>
            <a:endParaRPr lang="en-GB" sz="1400" b="1" u="sng" dirty="0">
              <a:cs typeface="Times New Roman" panose="02020603050405020304" pitchFamily="18" charset="0"/>
            </a:endParaRPr>
          </a:p>
          <a:p>
            <a:endParaRPr lang="en-GB" sz="1400" b="1" u="sng" dirty="0">
              <a:cs typeface="Times New Roman" panose="02020603050405020304" pitchFamily="18" charset="0"/>
            </a:endParaRPr>
          </a:p>
          <a:p>
            <a:endParaRPr lang="en-GB" sz="1400" b="1" u="sng" dirty="0">
              <a:cs typeface="Times New Roman" panose="02020603050405020304" pitchFamily="18" charset="0"/>
            </a:endParaRPr>
          </a:p>
          <a:p>
            <a:endParaRPr lang="en-GB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F471AF-1FCC-4FF0-8D36-33954C8CEB84}"/>
              </a:ext>
            </a:extLst>
          </p:cNvPr>
          <p:cNvSpPr/>
          <p:nvPr/>
        </p:nvSpPr>
        <p:spPr>
          <a:xfrm>
            <a:off x="4314826" y="1122844"/>
            <a:ext cx="798991" cy="70133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7Y/</a:t>
            </a:r>
          </a:p>
          <a:p>
            <a:pPr algn="ctr"/>
            <a:r>
              <a:rPr lang="en-GB" sz="1400" dirty="0"/>
              <a:t>7N</a:t>
            </a:r>
            <a:endParaRPr lang="en-IN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AB089A-88C8-401B-AFB1-6394B40E7AF3}"/>
              </a:ext>
            </a:extLst>
          </p:cNvPr>
          <p:cNvSpPr/>
          <p:nvPr/>
        </p:nvSpPr>
        <p:spPr>
          <a:xfrm>
            <a:off x="1086958" y="3725754"/>
            <a:ext cx="798991" cy="70133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3Y/3N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2E2935-5BF1-4ED8-BAAF-A42D8E64646E}"/>
              </a:ext>
            </a:extLst>
          </p:cNvPr>
          <p:cNvSpPr/>
          <p:nvPr/>
        </p:nvSpPr>
        <p:spPr>
          <a:xfrm>
            <a:off x="6507512" y="2093050"/>
            <a:ext cx="798991" cy="70133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4Y/3N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36A361-45B1-41A4-83CE-D00BA17F7771}"/>
              </a:ext>
            </a:extLst>
          </p:cNvPr>
          <p:cNvSpPr/>
          <p:nvPr/>
        </p:nvSpPr>
        <p:spPr>
          <a:xfrm>
            <a:off x="3294550" y="3778930"/>
            <a:ext cx="798991" cy="70133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1Y/0N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30F97F-B0A3-49E1-AFAC-D35F4D510357}"/>
              </a:ext>
            </a:extLst>
          </p:cNvPr>
          <p:cNvSpPr/>
          <p:nvPr/>
        </p:nvSpPr>
        <p:spPr>
          <a:xfrm>
            <a:off x="2287476" y="2399191"/>
            <a:ext cx="798991" cy="70133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6Y/1N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C62CC6-37EF-4BBE-9962-10F2B9C223F4}"/>
              </a:ext>
            </a:extLst>
          </p:cNvPr>
          <p:cNvSpPr/>
          <p:nvPr/>
        </p:nvSpPr>
        <p:spPr>
          <a:xfrm>
            <a:off x="9020083" y="5303023"/>
            <a:ext cx="798991" cy="70133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2Y/0N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2B1E6F-CBA4-40FB-82A5-37AC76760889}"/>
              </a:ext>
            </a:extLst>
          </p:cNvPr>
          <p:cNvSpPr/>
          <p:nvPr/>
        </p:nvSpPr>
        <p:spPr>
          <a:xfrm>
            <a:off x="6277621" y="5291367"/>
            <a:ext cx="798991" cy="70133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2Y/0N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3856C0-4DA3-419D-926C-F5273AD60004}"/>
              </a:ext>
            </a:extLst>
          </p:cNvPr>
          <p:cNvSpPr/>
          <p:nvPr/>
        </p:nvSpPr>
        <p:spPr>
          <a:xfrm>
            <a:off x="210242" y="5291367"/>
            <a:ext cx="798991" cy="70133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3Y/0N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4D9E7D-C21E-4190-99C1-24969914D693}"/>
              </a:ext>
            </a:extLst>
          </p:cNvPr>
          <p:cNvSpPr/>
          <p:nvPr/>
        </p:nvSpPr>
        <p:spPr>
          <a:xfrm>
            <a:off x="7306503" y="5325306"/>
            <a:ext cx="798991" cy="70133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1Y/0N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3D9D0C-8638-4909-9D3F-FDFC2B73C2C0}"/>
              </a:ext>
            </a:extLst>
          </p:cNvPr>
          <p:cNvSpPr/>
          <p:nvPr/>
        </p:nvSpPr>
        <p:spPr>
          <a:xfrm>
            <a:off x="1725503" y="5325306"/>
            <a:ext cx="798991" cy="70133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3Y/0N</a:t>
            </a:r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18D9A5-91FC-484F-9812-725284E022FE}"/>
              </a:ext>
            </a:extLst>
          </p:cNvPr>
          <p:cNvSpPr/>
          <p:nvPr/>
        </p:nvSpPr>
        <p:spPr>
          <a:xfrm>
            <a:off x="7916149" y="3654642"/>
            <a:ext cx="798991" cy="70133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1Y/2N</a:t>
            </a:r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2CEA20-B8EE-4C30-BC99-572B993BEAB4}"/>
              </a:ext>
            </a:extLst>
          </p:cNvPr>
          <p:cNvSpPr/>
          <p:nvPr/>
        </p:nvSpPr>
        <p:spPr>
          <a:xfrm>
            <a:off x="4714322" y="5291367"/>
            <a:ext cx="798991" cy="70133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2Y/0N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0F197C-10B8-49D5-ABA2-FEABAC8D36CB}"/>
              </a:ext>
            </a:extLst>
          </p:cNvPr>
          <p:cNvSpPr/>
          <p:nvPr/>
        </p:nvSpPr>
        <p:spPr>
          <a:xfrm>
            <a:off x="5461155" y="3725754"/>
            <a:ext cx="798991" cy="70133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2Y/2N</a:t>
            </a:r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3466D7-05E2-4D04-A230-14F8C8AB2ECD}"/>
              </a:ext>
            </a:extLst>
          </p:cNvPr>
          <p:cNvCxnSpPr>
            <a:stCxn id="5" idx="3"/>
            <a:endCxn id="9" idx="7"/>
          </p:cNvCxnSpPr>
          <p:nvPr/>
        </p:nvCxnSpPr>
        <p:spPr>
          <a:xfrm flipH="1">
            <a:off x="2969457" y="1721472"/>
            <a:ext cx="1462379" cy="78042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4D5B82-0EC1-4E6C-8625-69B47A748A57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996807" y="1721472"/>
            <a:ext cx="1627715" cy="4742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49F652-22E7-41F5-8B55-81739958965A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7189493" y="2691678"/>
            <a:ext cx="817361" cy="105738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A6CE7E-97EF-459D-98F0-AE2DAE60A132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1768939" y="2997819"/>
            <a:ext cx="635547" cy="83064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2E1524-7804-42A6-8034-3FCD8D78113A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 flipH="1">
            <a:off x="609738" y="4324382"/>
            <a:ext cx="594230" cy="96698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02DEEB8-E62B-4DFE-81D1-FD3F52050A94}"/>
              </a:ext>
            </a:extLst>
          </p:cNvPr>
          <p:cNvCxnSpPr>
            <a:cxnSpLocks/>
            <a:stCxn id="6" idx="5"/>
            <a:endCxn id="14" idx="0"/>
          </p:cNvCxnSpPr>
          <p:nvPr/>
        </p:nvCxnSpPr>
        <p:spPr>
          <a:xfrm>
            <a:off x="1768939" y="4324382"/>
            <a:ext cx="356060" cy="100092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E12CE70-3DB2-4F50-8FB6-33997D702C25}"/>
              </a:ext>
            </a:extLst>
          </p:cNvPr>
          <p:cNvCxnSpPr>
            <a:cxnSpLocks/>
            <a:stCxn id="9" idx="5"/>
            <a:endCxn id="8" idx="0"/>
          </p:cNvCxnSpPr>
          <p:nvPr/>
        </p:nvCxnSpPr>
        <p:spPr>
          <a:xfrm>
            <a:off x="2969457" y="2997819"/>
            <a:ext cx="724589" cy="78111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6D500A-29B9-4B3D-A13C-B3D4C826C6DF}"/>
              </a:ext>
            </a:extLst>
          </p:cNvPr>
          <p:cNvCxnSpPr>
            <a:cxnSpLocks/>
            <a:stCxn id="19" idx="5"/>
            <a:endCxn id="11" idx="0"/>
          </p:cNvCxnSpPr>
          <p:nvPr/>
        </p:nvCxnSpPr>
        <p:spPr>
          <a:xfrm>
            <a:off x="6143136" y="4324382"/>
            <a:ext cx="533981" cy="96698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4766B6F-7E6A-46E9-B0EF-B305CA63A2BC}"/>
              </a:ext>
            </a:extLst>
          </p:cNvPr>
          <p:cNvCxnSpPr>
            <a:cxnSpLocks/>
            <a:stCxn id="19" idx="3"/>
            <a:endCxn id="18" idx="0"/>
          </p:cNvCxnSpPr>
          <p:nvPr/>
        </p:nvCxnSpPr>
        <p:spPr>
          <a:xfrm flipH="1">
            <a:off x="5113818" y="4324382"/>
            <a:ext cx="464347" cy="96698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8DD9198-7B26-4F75-8FC5-CA1DAA7558B6}"/>
              </a:ext>
            </a:extLst>
          </p:cNvPr>
          <p:cNvCxnSpPr>
            <a:cxnSpLocks/>
            <a:stCxn id="7" idx="3"/>
            <a:endCxn id="19" idx="0"/>
          </p:cNvCxnSpPr>
          <p:nvPr/>
        </p:nvCxnSpPr>
        <p:spPr>
          <a:xfrm flipH="1">
            <a:off x="5860651" y="2691678"/>
            <a:ext cx="763871" cy="103407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ACCC6C-87A6-4E51-AE2C-60220E8C809B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 flipH="1">
            <a:off x="7705999" y="4253270"/>
            <a:ext cx="327160" cy="107203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5FCD8B-1EF8-4DEE-93AC-32573ED10613}"/>
              </a:ext>
            </a:extLst>
          </p:cNvPr>
          <p:cNvCxnSpPr>
            <a:cxnSpLocks/>
            <a:stCxn id="16" idx="5"/>
            <a:endCxn id="10" idx="0"/>
          </p:cNvCxnSpPr>
          <p:nvPr/>
        </p:nvCxnSpPr>
        <p:spPr>
          <a:xfrm>
            <a:off x="8598130" y="4253270"/>
            <a:ext cx="821449" cy="104975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97E8213-16F6-4A9D-934F-84216A89F941}"/>
              </a:ext>
            </a:extLst>
          </p:cNvPr>
          <p:cNvCxnSpPr/>
          <p:nvPr/>
        </p:nvCxnSpPr>
        <p:spPr>
          <a:xfrm>
            <a:off x="1343946" y="3208716"/>
            <a:ext cx="348504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A06913F-A202-440F-B225-4F080FE9A192}"/>
              </a:ext>
            </a:extLst>
          </p:cNvPr>
          <p:cNvSpPr txBox="1"/>
          <p:nvPr/>
        </p:nvSpPr>
        <p:spPr>
          <a:xfrm>
            <a:off x="3094802" y="2900939"/>
            <a:ext cx="256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Pruning or cutting the branch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90DCDFB-6FE2-4735-872E-00CADDB37247}"/>
              </a:ext>
            </a:extLst>
          </p:cNvPr>
          <p:cNvSpPr txBox="1"/>
          <p:nvPr/>
        </p:nvSpPr>
        <p:spPr>
          <a:xfrm>
            <a:off x="8522563" y="985421"/>
            <a:ext cx="3338005" cy="2370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967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89D7D4-F4E4-4D92-9AED-B10855F3D40B}"/>
              </a:ext>
            </a:extLst>
          </p:cNvPr>
          <p:cNvSpPr/>
          <p:nvPr/>
        </p:nvSpPr>
        <p:spPr>
          <a:xfrm>
            <a:off x="429313" y="4995026"/>
            <a:ext cx="11440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sng" dirty="0">
                <a:cs typeface="Times New Roman" panose="02020603050405020304" pitchFamily="18" charset="0"/>
                <a:hlinkClick r:id="rId2"/>
              </a:rPr>
              <a:t>https://scikit-learn.org/stable/modules/generated/sklearn.tree.DecisionTreeRegressor.html</a:t>
            </a:r>
            <a:r>
              <a:rPr lang="en-GB" u="sng" dirty="0"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F7B1EB-F283-49DF-A1B0-51C3CF7EB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82" y="936270"/>
            <a:ext cx="8429625" cy="1381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E0E78-88B4-4880-855D-25F17051B003}"/>
              </a:ext>
            </a:extLst>
          </p:cNvPr>
          <p:cNvSpPr/>
          <p:nvPr/>
        </p:nvSpPr>
        <p:spPr>
          <a:xfrm>
            <a:off x="429313" y="2399164"/>
            <a:ext cx="109784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>
                <a:hlinkClick r:id="rId4"/>
              </a:rPr>
              <a:t>https://scikit-learn.org/stable/modules/generated/sklearn.tree.DecisionTreeClassifier.html</a:t>
            </a:r>
            <a:r>
              <a:rPr lang="en-IN" u="sng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4F0608-97B2-40BB-A69D-C5FBA3CE2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82" y="3138811"/>
            <a:ext cx="8458200" cy="14859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FBB544-CD05-4D55-9B3F-87E54532150F}"/>
              </a:ext>
            </a:extLst>
          </p:cNvPr>
          <p:cNvSpPr txBox="1"/>
          <p:nvPr/>
        </p:nvSpPr>
        <p:spPr>
          <a:xfrm>
            <a:off x="531782" y="341388"/>
            <a:ext cx="6073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Pruning Continue…….</a:t>
            </a:r>
            <a:endParaRPr lang="en-IN" sz="1400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F7BB4C-8A6F-41D7-B52C-194597882335}"/>
              </a:ext>
            </a:extLst>
          </p:cNvPr>
          <p:cNvCxnSpPr>
            <a:cxnSpLocks/>
          </p:cNvCxnSpPr>
          <p:nvPr/>
        </p:nvCxnSpPr>
        <p:spPr>
          <a:xfrm>
            <a:off x="5646199" y="1828799"/>
            <a:ext cx="12073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BDF55C-E9BB-458B-AEFE-3F2A3919BDE3}"/>
              </a:ext>
            </a:extLst>
          </p:cNvPr>
          <p:cNvCxnSpPr>
            <a:cxnSpLocks/>
          </p:cNvCxnSpPr>
          <p:nvPr/>
        </p:nvCxnSpPr>
        <p:spPr>
          <a:xfrm>
            <a:off x="6322382" y="4094084"/>
            <a:ext cx="113486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0F5088-70F9-4557-9C39-997EDBCB2AC2}"/>
              </a:ext>
            </a:extLst>
          </p:cNvPr>
          <p:cNvSpPr txBox="1"/>
          <p:nvPr/>
        </p:nvSpPr>
        <p:spPr>
          <a:xfrm>
            <a:off x="531782" y="5788241"/>
            <a:ext cx="11248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*** Parameterizing Max_depth is hyper tuned by </a:t>
            </a:r>
            <a:r>
              <a:rPr lang="en-IN" b="1" dirty="0"/>
              <a:t>cost complexity pruning</a:t>
            </a:r>
          </a:p>
          <a:p>
            <a:r>
              <a:rPr lang="en-GB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40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010F73-4A2D-4A65-97D2-07F1C9A6629F}"/>
              </a:ext>
            </a:extLst>
          </p:cNvPr>
          <p:cNvSpPr txBox="1"/>
          <p:nvPr/>
        </p:nvSpPr>
        <p:spPr>
          <a:xfrm>
            <a:off x="4610471" y="138485"/>
            <a:ext cx="2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ENSEMBLE METHODS</a:t>
            </a:r>
            <a:endParaRPr lang="en-IN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397592-49E7-4158-AC5C-4E5E03729B3E}"/>
              </a:ext>
            </a:extLst>
          </p:cNvPr>
          <p:cNvSpPr/>
          <p:nvPr/>
        </p:nvSpPr>
        <p:spPr>
          <a:xfrm>
            <a:off x="170897" y="1335179"/>
            <a:ext cx="1491448" cy="28142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Training Data</a:t>
            </a:r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F1277-342D-4628-8CC8-6853CD9B163C}"/>
              </a:ext>
            </a:extLst>
          </p:cNvPr>
          <p:cNvSpPr/>
          <p:nvPr/>
        </p:nvSpPr>
        <p:spPr>
          <a:xfrm>
            <a:off x="189392" y="4407719"/>
            <a:ext cx="1491448" cy="11407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Test Data</a:t>
            </a:r>
            <a:endParaRPr lang="en-IN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28CCCD-D8A4-4DEF-B95A-CB6D97DF2EE1}"/>
              </a:ext>
            </a:extLst>
          </p:cNvPr>
          <p:cNvSpPr/>
          <p:nvPr/>
        </p:nvSpPr>
        <p:spPr>
          <a:xfrm>
            <a:off x="2654423" y="1358283"/>
            <a:ext cx="1198486" cy="13405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Training Sample 1</a:t>
            </a:r>
            <a:endParaRPr lang="en-IN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FA4432-DA03-45CB-A4E4-9295445A2D61}"/>
              </a:ext>
            </a:extLst>
          </p:cNvPr>
          <p:cNvSpPr/>
          <p:nvPr/>
        </p:nvSpPr>
        <p:spPr>
          <a:xfrm>
            <a:off x="4157709" y="1358281"/>
            <a:ext cx="1198486" cy="13405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Training Sample 2</a:t>
            </a:r>
            <a:endParaRPr lang="en-IN" sz="1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79898A-61F5-4C5E-9AEF-B1E0967B4523}"/>
              </a:ext>
            </a:extLst>
          </p:cNvPr>
          <p:cNvSpPr/>
          <p:nvPr/>
        </p:nvSpPr>
        <p:spPr>
          <a:xfrm>
            <a:off x="5782323" y="1358282"/>
            <a:ext cx="1198486" cy="13405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Training Sample 3</a:t>
            </a:r>
            <a:endParaRPr lang="en-IN" sz="1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5ACB15-4F3C-4E73-8FD5-60CFFBCDE328}"/>
              </a:ext>
            </a:extLst>
          </p:cNvPr>
          <p:cNvSpPr/>
          <p:nvPr/>
        </p:nvSpPr>
        <p:spPr>
          <a:xfrm>
            <a:off x="7285609" y="1358282"/>
            <a:ext cx="1198486" cy="13405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Training Sample 5</a:t>
            </a:r>
            <a:endParaRPr lang="en-IN" sz="1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02798A-DB87-47D6-B9C6-4CC21B310424}"/>
              </a:ext>
            </a:extLst>
          </p:cNvPr>
          <p:cNvSpPr/>
          <p:nvPr/>
        </p:nvSpPr>
        <p:spPr>
          <a:xfrm>
            <a:off x="8788895" y="1358282"/>
            <a:ext cx="1198486" cy="13405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Training Sample 6</a:t>
            </a:r>
            <a:endParaRPr lang="en-IN" sz="14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5C93B7-81C1-4072-A3AA-4CC9A5A71D39}"/>
              </a:ext>
            </a:extLst>
          </p:cNvPr>
          <p:cNvSpPr/>
          <p:nvPr/>
        </p:nvSpPr>
        <p:spPr>
          <a:xfrm>
            <a:off x="2507942" y="3053921"/>
            <a:ext cx="1491448" cy="1118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atin typeface="Bodoni MT" panose="02070603080606020203" pitchFamily="18" charset="0"/>
              </a:rPr>
              <a:t>Logistic Regression</a:t>
            </a:r>
            <a:endParaRPr lang="en-IN" sz="1400" b="1" dirty="0">
              <a:latin typeface="Bodoni MT" panose="02070603080606020203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B67A2F-E8E0-4183-971D-EE0E20E28620}"/>
              </a:ext>
            </a:extLst>
          </p:cNvPr>
          <p:cNvSpPr/>
          <p:nvPr/>
        </p:nvSpPr>
        <p:spPr>
          <a:xfrm>
            <a:off x="4120719" y="2977548"/>
            <a:ext cx="1387876" cy="1118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Linear Regression</a:t>
            </a:r>
            <a:endParaRPr lang="en-IN" sz="12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62C21F-4FFA-460E-A415-D00C02321DB3}"/>
              </a:ext>
            </a:extLst>
          </p:cNvPr>
          <p:cNvSpPr/>
          <p:nvPr/>
        </p:nvSpPr>
        <p:spPr>
          <a:xfrm>
            <a:off x="5687628" y="2977547"/>
            <a:ext cx="1387876" cy="1118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/>
              <a:t>Decision Tree</a:t>
            </a:r>
            <a:endParaRPr lang="en-IN" sz="1100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0F3402-044B-4C1E-8901-B1D79D12F55D}"/>
              </a:ext>
            </a:extLst>
          </p:cNvPr>
          <p:cNvSpPr/>
          <p:nvPr/>
        </p:nvSpPr>
        <p:spPr>
          <a:xfrm>
            <a:off x="7285609" y="2977546"/>
            <a:ext cx="1387876" cy="1118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Support Vector Machining</a:t>
            </a:r>
            <a:endParaRPr lang="en-IN" sz="12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B65C43-030A-4000-97B6-B0D4879462D6}"/>
              </a:ext>
            </a:extLst>
          </p:cNvPr>
          <p:cNvSpPr/>
          <p:nvPr/>
        </p:nvSpPr>
        <p:spPr>
          <a:xfrm>
            <a:off x="8815528" y="2977546"/>
            <a:ext cx="1387876" cy="1118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/>
              <a:t>K nearest neighbours</a:t>
            </a:r>
            <a:endParaRPr lang="en-IN" sz="11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85EB73-FE6A-41A6-A9BA-EDA0CF090155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3253666" y="2698812"/>
            <a:ext cx="0" cy="355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C71948-CE9A-48AE-9E41-02E3ECAAA69A}"/>
              </a:ext>
            </a:extLst>
          </p:cNvPr>
          <p:cNvCxnSpPr/>
          <p:nvPr/>
        </p:nvCxnSpPr>
        <p:spPr>
          <a:xfrm>
            <a:off x="4785065" y="2698810"/>
            <a:ext cx="0" cy="355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983E7C-C918-4286-995D-EA49F34D41A4}"/>
              </a:ext>
            </a:extLst>
          </p:cNvPr>
          <p:cNvCxnSpPr/>
          <p:nvPr/>
        </p:nvCxnSpPr>
        <p:spPr>
          <a:xfrm>
            <a:off x="6381566" y="2698809"/>
            <a:ext cx="0" cy="355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064DD9-3DA9-43B2-87C2-20A489F4E00E}"/>
              </a:ext>
            </a:extLst>
          </p:cNvPr>
          <p:cNvCxnSpPr/>
          <p:nvPr/>
        </p:nvCxnSpPr>
        <p:spPr>
          <a:xfrm>
            <a:off x="7893730" y="2698808"/>
            <a:ext cx="0" cy="355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0CA8F-B619-4133-A41F-87413AEA9F8A}"/>
              </a:ext>
            </a:extLst>
          </p:cNvPr>
          <p:cNvCxnSpPr/>
          <p:nvPr/>
        </p:nvCxnSpPr>
        <p:spPr>
          <a:xfrm>
            <a:off x="9484313" y="2698808"/>
            <a:ext cx="0" cy="355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093AE6D-2436-4545-9F9B-56282BB78B79}"/>
              </a:ext>
            </a:extLst>
          </p:cNvPr>
          <p:cNvSpPr/>
          <p:nvPr/>
        </p:nvSpPr>
        <p:spPr>
          <a:xfrm>
            <a:off x="2405849" y="4399740"/>
            <a:ext cx="7797555" cy="10484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40BB0A-704A-4AAF-A97E-4458D5175939}"/>
              </a:ext>
            </a:extLst>
          </p:cNvPr>
          <p:cNvSpPr txBox="1"/>
          <p:nvPr/>
        </p:nvSpPr>
        <p:spPr>
          <a:xfrm>
            <a:off x="3062796" y="45329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8C1B5C-4994-40B7-8C5F-772418BB4F0B}"/>
              </a:ext>
            </a:extLst>
          </p:cNvPr>
          <p:cNvSpPr txBox="1"/>
          <p:nvPr/>
        </p:nvSpPr>
        <p:spPr>
          <a:xfrm>
            <a:off x="4610471" y="45329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7A6033-0F92-448D-B379-C4A1D7807771}"/>
              </a:ext>
            </a:extLst>
          </p:cNvPr>
          <p:cNvSpPr txBox="1"/>
          <p:nvPr/>
        </p:nvSpPr>
        <p:spPr>
          <a:xfrm>
            <a:off x="6235085" y="45329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D3D87-59D8-4C67-BD8E-3AF17B6D5522}"/>
              </a:ext>
            </a:extLst>
          </p:cNvPr>
          <p:cNvSpPr txBox="1"/>
          <p:nvPr/>
        </p:nvSpPr>
        <p:spPr>
          <a:xfrm>
            <a:off x="7846382" y="453290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F84F9D-26D2-4664-83EC-8C7F8D287979}"/>
              </a:ext>
            </a:extLst>
          </p:cNvPr>
          <p:cNvSpPr txBox="1"/>
          <p:nvPr/>
        </p:nvSpPr>
        <p:spPr>
          <a:xfrm>
            <a:off x="9388138" y="455464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56FF07-0573-437B-A4D8-202429942162}"/>
              </a:ext>
            </a:extLst>
          </p:cNvPr>
          <p:cNvCxnSpPr>
            <a:cxnSpLocks/>
            <a:stCxn id="26" idx="1"/>
            <a:endCxn id="26" idx="3"/>
          </p:cNvCxnSpPr>
          <p:nvPr/>
        </p:nvCxnSpPr>
        <p:spPr>
          <a:xfrm>
            <a:off x="2405849" y="4923978"/>
            <a:ext cx="779755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E897554-37F9-4D97-B6D6-EB6A7852E503}"/>
              </a:ext>
            </a:extLst>
          </p:cNvPr>
          <p:cNvSpPr txBox="1"/>
          <p:nvPr/>
        </p:nvSpPr>
        <p:spPr>
          <a:xfrm>
            <a:off x="3062796" y="4943071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CF2299-A4E1-4B58-833A-18606BFDC43C}"/>
              </a:ext>
            </a:extLst>
          </p:cNvPr>
          <p:cNvSpPr txBox="1"/>
          <p:nvPr/>
        </p:nvSpPr>
        <p:spPr>
          <a:xfrm>
            <a:off x="4610471" y="4955932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10A9BD-F9E4-448C-9A13-EFC36564B674}"/>
              </a:ext>
            </a:extLst>
          </p:cNvPr>
          <p:cNvSpPr txBox="1"/>
          <p:nvPr/>
        </p:nvSpPr>
        <p:spPr>
          <a:xfrm>
            <a:off x="6235085" y="4946573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504FCE-5F25-42F5-A590-6D7C4C71FFDC}"/>
              </a:ext>
            </a:extLst>
          </p:cNvPr>
          <p:cNvSpPr txBox="1"/>
          <p:nvPr/>
        </p:nvSpPr>
        <p:spPr>
          <a:xfrm>
            <a:off x="7859699" y="4931944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DA1605-0BE0-4B1D-BA32-C560751FF7DE}"/>
              </a:ext>
            </a:extLst>
          </p:cNvPr>
          <p:cNvSpPr txBox="1"/>
          <p:nvPr/>
        </p:nvSpPr>
        <p:spPr>
          <a:xfrm>
            <a:off x="9386660" y="4923978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5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29D9A2-7963-4754-AAF0-9D1B453E78B8}"/>
              </a:ext>
            </a:extLst>
          </p:cNvPr>
          <p:cNvCxnSpPr/>
          <p:nvPr/>
        </p:nvCxnSpPr>
        <p:spPr>
          <a:xfrm>
            <a:off x="10203404" y="4717572"/>
            <a:ext cx="547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94B0DB-565F-4934-B328-72D731BEE2C0}"/>
              </a:ext>
            </a:extLst>
          </p:cNvPr>
          <p:cNvCxnSpPr/>
          <p:nvPr/>
        </p:nvCxnSpPr>
        <p:spPr>
          <a:xfrm>
            <a:off x="10203404" y="5325691"/>
            <a:ext cx="547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C73B3D8-AFBF-4306-B3C2-D9EDDF0D4F18}"/>
              </a:ext>
            </a:extLst>
          </p:cNvPr>
          <p:cNvSpPr txBox="1"/>
          <p:nvPr/>
        </p:nvSpPr>
        <p:spPr>
          <a:xfrm>
            <a:off x="10798209" y="4554646"/>
            <a:ext cx="1180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Classification</a:t>
            </a:r>
            <a:endParaRPr lang="en-IN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E787B6-2E05-4720-9122-5237318046A4}"/>
              </a:ext>
            </a:extLst>
          </p:cNvPr>
          <p:cNvSpPr txBox="1"/>
          <p:nvPr/>
        </p:nvSpPr>
        <p:spPr>
          <a:xfrm>
            <a:off x="10810048" y="5154810"/>
            <a:ext cx="1180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Regression</a:t>
            </a:r>
          </a:p>
          <a:p>
            <a:r>
              <a:rPr lang="en-GB" sz="1200" b="1" dirty="0"/>
              <a:t>(Mean)</a:t>
            </a:r>
            <a:endParaRPr lang="en-IN" sz="1200" b="1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162B2A-1F0F-4395-B8CE-42DB70B807A3}"/>
              </a:ext>
            </a:extLst>
          </p:cNvPr>
          <p:cNvCxnSpPr>
            <a:cxnSpLocks/>
          </p:cNvCxnSpPr>
          <p:nvPr/>
        </p:nvCxnSpPr>
        <p:spPr>
          <a:xfrm>
            <a:off x="1662345" y="2104008"/>
            <a:ext cx="9920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979FB8E-5C5F-4B5E-A3E6-CD18E92D5607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1638302" y="4923978"/>
            <a:ext cx="767547" cy="19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F45AE54-D162-4426-A51E-B106C7999190}"/>
              </a:ext>
            </a:extLst>
          </p:cNvPr>
          <p:cNvCxnSpPr/>
          <p:nvPr/>
        </p:nvCxnSpPr>
        <p:spPr>
          <a:xfrm>
            <a:off x="6434832" y="5448215"/>
            <a:ext cx="0" cy="52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1052950-C039-4F36-988B-97536EBCBF9E}"/>
              </a:ext>
            </a:extLst>
          </p:cNvPr>
          <p:cNvSpPr txBox="1"/>
          <p:nvPr/>
        </p:nvSpPr>
        <p:spPr>
          <a:xfrm>
            <a:off x="4120719" y="5971998"/>
            <a:ext cx="55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BOOTSTRAP AGGREGATOR / MAJORITY VOTING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AB9EF1-63C4-4F83-A7E2-47809C3F36E7}"/>
              </a:ext>
            </a:extLst>
          </p:cNvPr>
          <p:cNvSpPr txBox="1"/>
          <p:nvPr/>
        </p:nvSpPr>
        <p:spPr>
          <a:xfrm>
            <a:off x="170896" y="612559"/>
            <a:ext cx="482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CUSTOMIZED ENSEMBLE - BAGGING</a:t>
            </a:r>
            <a:endParaRPr lang="en-IN" b="1" u="sng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2525F95-819B-4B03-824F-D81286EA4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753" y="4131193"/>
            <a:ext cx="262151" cy="45683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9CF057C-7E08-4C20-8CF7-EC3B8C8E3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698" y="4052383"/>
            <a:ext cx="262151" cy="56753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75A817C-87DF-4199-B955-2948C0D79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459" y="4044678"/>
            <a:ext cx="262151" cy="56753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E5FBA73-3E3B-421E-BA38-F208E401F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612" y="4039337"/>
            <a:ext cx="262151" cy="56753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DCBC6EE-7575-483E-9B66-7AA037F20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660" y="4052381"/>
            <a:ext cx="262151" cy="56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60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32;p26">
            <a:extLst>
              <a:ext uri="{FF2B5EF4-FFF2-40B4-BE49-F238E27FC236}">
                <a16:creationId xmlns:a16="http://schemas.microsoft.com/office/drawing/2014/main" id="{0EBA541C-6CFC-45DD-A8F5-464F4A9FF674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83551" y="1828267"/>
            <a:ext cx="6975028" cy="42928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106127-9D44-4536-831D-B8B2CAAEEBD9}"/>
              </a:ext>
            </a:extLst>
          </p:cNvPr>
          <p:cNvSpPr txBox="1"/>
          <p:nvPr/>
        </p:nvSpPr>
        <p:spPr>
          <a:xfrm>
            <a:off x="4317367" y="552182"/>
            <a:ext cx="689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Random Forest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4578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F1FAE9-33EE-4EBC-8FCA-72AD095FF5BE}"/>
              </a:ext>
            </a:extLst>
          </p:cNvPr>
          <p:cNvSpPr txBox="1"/>
          <p:nvPr/>
        </p:nvSpPr>
        <p:spPr>
          <a:xfrm>
            <a:off x="275208" y="417250"/>
            <a:ext cx="1167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Decision Tree – Intuition</a:t>
            </a:r>
          </a:p>
          <a:p>
            <a:endParaRPr lang="en-GB" b="1" u="sng" dirty="0"/>
          </a:p>
          <a:p>
            <a:r>
              <a:rPr lang="en-GB" b="1" u="sng" dirty="0"/>
              <a:t>Classification and Regression Trees(CART)</a:t>
            </a:r>
          </a:p>
          <a:p>
            <a:endParaRPr lang="en-IN" b="1" u="sng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44FF4F1D-9039-4A7F-8B18-82F18A9D97DE}"/>
              </a:ext>
            </a:extLst>
          </p:cNvPr>
          <p:cNvSpPr/>
          <p:nvPr/>
        </p:nvSpPr>
        <p:spPr>
          <a:xfrm>
            <a:off x="6742590" y="354759"/>
            <a:ext cx="1260629" cy="12171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Age &lt; 24</a:t>
            </a:r>
          </a:p>
          <a:p>
            <a:pPr algn="ctr"/>
            <a:r>
              <a:rPr lang="en-GB" b="1" dirty="0"/>
              <a:t>(C1)</a:t>
            </a:r>
            <a:endParaRPr lang="en-IN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6F9F7C-72E4-4A10-8669-320731DA1BEF}"/>
              </a:ext>
            </a:extLst>
          </p:cNvPr>
          <p:cNvCxnSpPr>
            <a:cxnSpLocks/>
            <a:stCxn id="6" idx="3"/>
            <a:endCxn id="15" idx="0"/>
          </p:cNvCxnSpPr>
          <p:nvPr/>
        </p:nvCxnSpPr>
        <p:spPr>
          <a:xfrm flipH="1">
            <a:off x="5818652" y="1393674"/>
            <a:ext cx="1108553" cy="12516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F7F1B5-3AE6-45F2-8DA4-072D78186987}"/>
              </a:ext>
            </a:extLst>
          </p:cNvPr>
          <p:cNvCxnSpPr>
            <a:cxnSpLocks/>
            <a:stCxn id="6" idx="5"/>
            <a:endCxn id="16" idx="1"/>
          </p:cNvCxnSpPr>
          <p:nvPr/>
        </p:nvCxnSpPr>
        <p:spPr>
          <a:xfrm>
            <a:off x="7818604" y="1393674"/>
            <a:ext cx="1279867" cy="12290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894DBE2C-E477-4CA8-BADA-C11E41E4C4AD}"/>
              </a:ext>
            </a:extLst>
          </p:cNvPr>
          <p:cNvSpPr/>
          <p:nvPr/>
        </p:nvSpPr>
        <p:spPr>
          <a:xfrm>
            <a:off x="5188337" y="2645303"/>
            <a:ext cx="1260629" cy="12171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Studies</a:t>
            </a:r>
          </a:p>
          <a:p>
            <a:pPr algn="ctr"/>
            <a:endParaRPr lang="en-GB" sz="1400" b="1" dirty="0"/>
          </a:p>
          <a:p>
            <a:pPr algn="ctr"/>
            <a:r>
              <a:rPr lang="en-GB" sz="1400" b="1" dirty="0"/>
              <a:t>(C2)</a:t>
            </a:r>
            <a:endParaRPr lang="en-IN" sz="1400" b="1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BFFD82AD-4FC7-4D96-99E9-39C6F62B674C}"/>
              </a:ext>
            </a:extLst>
          </p:cNvPr>
          <p:cNvSpPr/>
          <p:nvPr/>
        </p:nvSpPr>
        <p:spPr>
          <a:xfrm>
            <a:off x="8913856" y="2444484"/>
            <a:ext cx="1260629" cy="12171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Age &gt;18 and &lt; 60</a:t>
            </a:r>
          </a:p>
          <a:p>
            <a:pPr algn="ctr"/>
            <a:endParaRPr lang="en-GB" sz="1200" b="1" dirty="0"/>
          </a:p>
          <a:p>
            <a:pPr algn="ctr"/>
            <a:r>
              <a:rPr lang="en-GB" sz="1200" b="1" dirty="0"/>
              <a:t>(C3)</a:t>
            </a:r>
            <a:endParaRPr lang="en-IN" sz="12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8B66DE-9CFD-452B-9B35-F6BC598FF84E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 flipH="1">
            <a:off x="8233219" y="3483399"/>
            <a:ext cx="865252" cy="10963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E0EB97-738B-4F72-B929-869E68A615DE}"/>
              </a:ext>
            </a:extLst>
          </p:cNvPr>
          <p:cNvCxnSpPr>
            <a:cxnSpLocks/>
            <a:stCxn id="16" idx="5"/>
            <a:endCxn id="21" idx="0"/>
          </p:cNvCxnSpPr>
          <p:nvPr/>
        </p:nvCxnSpPr>
        <p:spPr>
          <a:xfrm>
            <a:off x="9989870" y="3483399"/>
            <a:ext cx="1201893" cy="1217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1AE05620-663B-4C44-A27C-1E5E0B7A1239}"/>
              </a:ext>
            </a:extLst>
          </p:cNvPr>
          <p:cNvSpPr/>
          <p:nvPr/>
        </p:nvSpPr>
        <p:spPr>
          <a:xfrm>
            <a:off x="7602904" y="4579718"/>
            <a:ext cx="1260629" cy="12171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Work</a:t>
            </a:r>
          </a:p>
          <a:p>
            <a:pPr algn="ctr"/>
            <a:endParaRPr lang="en-GB" sz="1400" b="1" dirty="0"/>
          </a:p>
          <a:p>
            <a:pPr algn="ctr"/>
            <a:r>
              <a:rPr lang="en-GB" sz="1400" b="1" dirty="0"/>
              <a:t>(C4)</a:t>
            </a:r>
            <a:endParaRPr lang="en-IN" sz="1400" b="1" dirty="0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323B5502-DC27-46E3-B234-19951D9E9C45}"/>
              </a:ext>
            </a:extLst>
          </p:cNvPr>
          <p:cNvSpPr/>
          <p:nvPr/>
        </p:nvSpPr>
        <p:spPr>
          <a:xfrm>
            <a:off x="10561448" y="4700999"/>
            <a:ext cx="1260629" cy="121716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Retire</a:t>
            </a:r>
          </a:p>
          <a:p>
            <a:pPr algn="ctr"/>
            <a:endParaRPr lang="en-GB" sz="1400" b="1" dirty="0"/>
          </a:p>
          <a:p>
            <a:pPr algn="ctr"/>
            <a:r>
              <a:rPr lang="en-GB" sz="1400" b="1" dirty="0"/>
              <a:t>(C4)</a:t>
            </a:r>
            <a:endParaRPr lang="en-IN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0EF3B7-8699-405C-8978-3899C138FC9E}"/>
              </a:ext>
            </a:extLst>
          </p:cNvPr>
          <p:cNvSpPr txBox="1"/>
          <p:nvPr/>
        </p:nvSpPr>
        <p:spPr>
          <a:xfrm>
            <a:off x="5981526" y="1648102"/>
            <a:ext cx="57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4E12DD-420F-4DA7-90E8-654E4475DAB2}"/>
              </a:ext>
            </a:extLst>
          </p:cNvPr>
          <p:cNvSpPr txBox="1"/>
          <p:nvPr/>
        </p:nvSpPr>
        <p:spPr>
          <a:xfrm>
            <a:off x="8377320" y="1571924"/>
            <a:ext cx="57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1900BB-6113-4EED-9EF1-7617A1002F68}"/>
              </a:ext>
            </a:extLst>
          </p:cNvPr>
          <p:cNvSpPr txBox="1"/>
          <p:nvPr/>
        </p:nvSpPr>
        <p:spPr>
          <a:xfrm>
            <a:off x="8102195" y="3499811"/>
            <a:ext cx="57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48A1A0-5582-47E9-A8E8-60F486B89232}"/>
              </a:ext>
            </a:extLst>
          </p:cNvPr>
          <p:cNvSpPr txBox="1"/>
          <p:nvPr/>
        </p:nvSpPr>
        <p:spPr>
          <a:xfrm>
            <a:off x="10530328" y="3538201"/>
            <a:ext cx="57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  <a:endParaRPr lang="en-IN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1A3BCAF-AF69-4FF3-B20E-5CDAC6B5A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3" y="2043193"/>
            <a:ext cx="2657475" cy="1819275"/>
          </a:xfrm>
          <a:prstGeom prst="rect">
            <a:avLst/>
          </a:prstGeom>
        </p:spPr>
      </p:pic>
      <p:sp>
        <p:nvSpPr>
          <p:cNvPr id="37" name="Arrow: Left 36">
            <a:extLst>
              <a:ext uri="{FF2B5EF4-FFF2-40B4-BE49-F238E27FC236}">
                <a16:creationId xmlns:a16="http://schemas.microsoft.com/office/drawing/2014/main" id="{24F9DCE6-9752-4496-9144-0C8698A63690}"/>
              </a:ext>
            </a:extLst>
          </p:cNvPr>
          <p:cNvSpPr/>
          <p:nvPr/>
        </p:nvSpPr>
        <p:spPr>
          <a:xfrm>
            <a:off x="8076803" y="713721"/>
            <a:ext cx="454638" cy="176725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C9DDD4-4FE7-408B-A872-5EB200F8A94F}"/>
              </a:ext>
            </a:extLst>
          </p:cNvPr>
          <p:cNvSpPr txBox="1"/>
          <p:nvPr/>
        </p:nvSpPr>
        <p:spPr>
          <a:xfrm>
            <a:off x="8531441" y="493470"/>
            <a:ext cx="1732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Parent Node or </a:t>
            </a:r>
          </a:p>
          <a:p>
            <a:r>
              <a:rPr lang="en-GB" sz="1200" b="1" dirty="0"/>
              <a:t>Root Node</a:t>
            </a:r>
            <a:endParaRPr lang="en-IN" sz="1200" b="1" dirty="0"/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37885EA7-32D3-4CD9-ACD8-6740883F9BD6}"/>
              </a:ext>
            </a:extLst>
          </p:cNvPr>
          <p:cNvSpPr/>
          <p:nvPr/>
        </p:nvSpPr>
        <p:spPr>
          <a:xfrm rot="10800000">
            <a:off x="4582228" y="3221909"/>
            <a:ext cx="454638" cy="176725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99561-4305-409E-B6EA-C7D78412FEF5}"/>
              </a:ext>
            </a:extLst>
          </p:cNvPr>
          <p:cNvSpPr txBox="1"/>
          <p:nvPr/>
        </p:nvSpPr>
        <p:spPr>
          <a:xfrm>
            <a:off x="5364155" y="3696226"/>
            <a:ext cx="1732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 </a:t>
            </a:r>
          </a:p>
          <a:p>
            <a:r>
              <a:rPr lang="en-GB" sz="1200" b="1" dirty="0"/>
              <a:t>leaf node</a:t>
            </a:r>
            <a:endParaRPr lang="en-IN" sz="1200" b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4A0555-6C23-4508-B980-AC81C6675B10}"/>
              </a:ext>
            </a:extLst>
          </p:cNvPr>
          <p:cNvCxnSpPr/>
          <p:nvPr/>
        </p:nvCxnSpPr>
        <p:spPr>
          <a:xfrm>
            <a:off x="7421732" y="2290439"/>
            <a:ext cx="0" cy="397719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7A177AD-F2DC-4BA5-8BD6-08107189CE30}"/>
              </a:ext>
            </a:extLst>
          </p:cNvPr>
          <p:cNvCxnSpPr/>
          <p:nvPr/>
        </p:nvCxnSpPr>
        <p:spPr>
          <a:xfrm>
            <a:off x="7457243" y="2290439"/>
            <a:ext cx="4492101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4DDE96-7D0E-4810-A1DB-24BDAB03501E}"/>
              </a:ext>
            </a:extLst>
          </p:cNvPr>
          <p:cNvCxnSpPr>
            <a:cxnSpLocks/>
          </p:cNvCxnSpPr>
          <p:nvPr/>
        </p:nvCxnSpPr>
        <p:spPr>
          <a:xfrm>
            <a:off x="11949344" y="2290439"/>
            <a:ext cx="0" cy="397719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07CE6D-C0BD-4E91-84FC-9AD335AA1FA2}"/>
              </a:ext>
            </a:extLst>
          </p:cNvPr>
          <p:cNvCxnSpPr/>
          <p:nvPr/>
        </p:nvCxnSpPr>
        <p:spPr>
          <a:xfrm>
            <a:off x="7457243" y="6267635"/>
            <a:ext cx="4492101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Arrow: Left 50">
            <a:extLst>
              <a:ext uri="{FF2B5EF4-FFF2-40B4-BE49-F238E27FC236}">
                <a16:creationId xmlns:a16="http://schemas.microsoft.com/office/drawing/2014/main" id="{AB38FAF3-61A4-4E93-94F6-9E990612C497}"/>
              </a:ext>
            </a:extLst>
          </p:cNvPr>
          <p:cNvSpPr/>
          <p:nvPr/>
        </p:nvSpPr>
        <p:spPr>
          <a:xfrm rot="10800000">
            <a:off x="6876509" y="5464326"/>
            <a:ext cx="454638" cy="176725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48C36A-4283-4AB4-B978-CCD42C9ED6B0}"/>
              </a:ext>
            </a:extLst>
          </p:cNvPr>
          <p:cNvSpPr txBox="1"/>
          <p:nvPr/>
        </p:nvSpPr>
        <p:spPr>
          <a:xfrm>
            <a:off x="6450837" y="5658384"/>
            <a:ext cx="1732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Sub Tree</a:t>
            </a:r>
            <a:r>
              <a:rPr lang="en-IN" sz="1200" b="1" dirty="0"/>
              <a:t> or</a:t>
            </a:r>
          </a:p>
          <a:p>
            <a:r>
              <a:rPr lang="en-IN" sz="1200" b="1" dirty="0"/>
              <a:t>Branch</a:t>
            </a:r>
            <a:endParaRPr lang="en-GB" sz="1200" b="1" dirty="0"/>
          </a:p>
        </p:txBody>
      </p:sp>
      <p:sp>
        <p:nvSpPr>
          <p:cNvPr id="53" name="Arrow: Left 52">
            <a:extLst>
              <a:ext uri="{FF2B5EF4-FFF2-40B4-BE49-F238E27FC236}">
                <a16:creationId xmlns:a16="http://schemas.microsoft.com/office/drawing/2014/main" id="{031535AA-7723-41FD-92D9-E55EC5EB33AD}"/>
              </a:ext>
            </a:extLst>
          </p:cNvPr>
          <p:cNvSpPr/>
          <p:nvPr/>
        </p:nvSpPr>
        <p:spPr>
          <a:xfrm rot="10800000">
            <a:off x="3055034" y="2465677"/>
            <a:ext cx="952052" cy="570515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62CE4C-AA38-4043-9117-864B0C011DFA}"/>
              </a:ext>
            </a:extLst>
          </p:cNvPr>
          <p:cNvSpPr txBox="1"/>
          <p:nvPr/>
        </p:nvSpPr>
        <p:spPr>
          <a:xfrm>
            <a:off x="646111" y="1074198"/>
            <a:ext cx="1037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38E430-02AA-400B-A39F-E8ADA5D0C58E}"/>
              </a:ext>
            </a:extLst>
          </p:cNvPr>
          <p:cNvSpPr txBox="1"/>
          <p:nvPr/>
        </p:nvSpPr>
        <p:spPr>
          <a:xfrm>
            <a:off x="10174485" y="2604662"/>
            <a:ext cx="140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B243FA44-51AB-4E61-9600-6634FC022697}"/>
              </a:ext>
            </a:extLst>
          </p:cNvPr>
          <p:cNvSpPr/>
          <p:nvPr/>
        </p:nvSpPr>
        <p:spPr>
          <a:xfrm>
            <a:off x="10263998" y="2897032"/>
            <a:ext cx="454638" cy="176725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74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BB1AC4-965B-4692-8D09-821A062F4394}"/>
              </a:ext>
            </a:extLst>
          </p:cNvPr>
          <p:cNvSpPr txBox="1"/>
          <p:nvPr/>
        </p:nvSpPr>
        <p:spPr>
          <a:xfrm>
            <a:off x="319596" y="390617"/>
            <a:ext cx="113989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Splitting Phenomena (Pure and Impure)</a:t>
            </a:r>
          </a:p>
          <a:p>
            <a:endParaRPr lang="en-GB" b="1" u="sng" dirty="0"/>
          </a:p>
          <a:p>
            <a:endParaRPr lang="en-GB" b="1" u="sng" dirty="0"/>
          </a:p>
          <a:p>
            <a:endParaRPr lang="en-GB" b="1" u="sng" dirty="0"/>
          </a:p>
          <a:p>
            <a:endParaRPr lang="en-GB" b="1" u="sng" dirty="0"/>
          </a:p>
          <a:p>
            <a:endParaRPr lang="en-GB" b="1" u="sng" dirty="0"/>
          </a:p>
          <a:p>
            <a:endParaRPr lang="en-GB" b="1" u="sng" dirty="0"/>
          </a:p>
          <a:p>
            <a:endParaRPr lang="en-GB" b="1" u="sng" dirty="0"/>
          </a:p>
          <a:p>
            <a:endParaRPr lang="en-GB" b="1" u="sng" dirty="0"/>
          </a:p>
          <a:p>
            <a:endParaRPr lang="en-GB" b="1" u="sng" dirty="0"/>
          </a:p>
          <a:p>
            <a:endParaRPr lang="en-GB" b="1" u="sng" dirty="0"/>
          </a:p>
          <a:p>
            <a:endParaRPr lang="en-GB" b="1" u="sng" dirty="0"/>
          </a:p>
          <a:p>
            <a:endParaRPr lang="en-GB" b="1" u="sng" dirty="0"/>
          </a:p>
          <a:p>
            <a:endParaRPr lang="en-GB" b="1" u="sng" dirty="0"/>
          </a:p>
          <a:p>
            <a:endParaRPr lang="en-GB" b="1" u="sng" dirty="0"/>
          </a:p>
          <a:p>
            <a:endParaRPr lang="en-GB" b="1" u="sng" dirty="0"/>
          </a:p>
          <a:p>
            <a:endParaRPr lang="en-GB" b="1" u="sng" dirty="0"/>
          </a:p>
          <a:p>
            <a:endParaRPr lang="en-GB" b="1" u="sng" dirty="0"/>
          </a:p>
          <a:p>
            <a:endParaRPr lang="en-GB" b="1" u="sng" dirty="0"/>
          </a:p>
          <a:p>
            <a:endParaRPr lang="en-GB" b="1" u="sng" dirty="0"/>
          </a:p>
          <a:p>
            <a:endParaRPr lang="en-GB" b="1" u="sng" dirty="0"/>
          </a:p>
          <a:p>
            <a:endParaRPr lang="en-IN" b="1" u="sng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3858F74-A9A3-4C87-B939-FD84564CA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062909"/>
              </p:ext>
            </p:extLst>
          </p:nvPr>
        </p:nvGraphicFramePr>
        <p:xfrm>
          <a:off x="473476" y="998650"/>
          <a:ext cx="2957250" cy="48607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78625">
                  <a:extLst>
                    <a:ext uri="{9D8B030D-6E8A-4147-A177-3AD203B41FA5}">
                      <a16:colId xmlns:a16="http://schemas.microsoft.com/office/drawing/2014/main" val="2217514530"/>
                    </a:ext>
                  </a:extLst>
                </a:gridCol>
                <a:gridCol w="1478625">
                  <a:extLst>
                    <a:ext uri="{9D8B030D-6E8A-4147-A177-3AD203B41FA5}">
                      <a16:colId xmlns:a16="http://schemas.microsoft.com/office/drawing/2014/main" val="2145762748"/>
                    </a:ext>
                  </a:extLst>
                </a:gridCol>
              </a:tblGrid>
              <a:tr h="373900">
                <a:tc>
                  <a:txBody>
                    <a:bodyPr/>
                    <a:lstStyle/>
                    <a:p>
                      <a:r>
                        <a:rPr lang="en-GB" sz="1200" dirty="0"/>
                        <a:t>Climate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Play Cricket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243179"/>
                  </a:ext>
                </a:extLst>
              </a:tr>
              <a:tr h="373900">
                <a:tc>
                  <a:txBody>
                    <a:bodyPr/>
                    <a:lstStyle/>
                    <a:p>
                      <a:r>
                        <a:rPr lang="en-GB" sz="1200" dirty="0"/>
                        <a:t>Hot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Yes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890530"/>
                  </a:ext>
                </a:extLst>
              </a:tr>
              <a:tr h="373900">
                <a:tc>
                  <a:txBody>
                    <a:bodyPr/>
                    <a:lstStyle/>
                    <a:p>
                      <a:r>
                        <a:rPr lang="en-GB" sz="1200" dirty="0"/>
                        <a:t>Overcast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Yes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031109"/>
                  </a:ext>
                </a:extLst>
              </a:tr>
              <a:tr h="373900">
                <a:tc>
                  <a:txBody>
                    <a:bodyPr/>
                    <a:lstStyle/>
                    <a:p>
                      <a:r>
                        <a:rPr lang="en-GB" sz="1200" dirty="0"/>
                        <a:t>Rain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No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77096"/>
                  </a:ext>
                </a:extLst>
              </a:tr>
              <a:tr h="373900">
                <a:tc>
                  <a:txBody>
                    <a:bodyPr/>
                    <a:lstStyle/>
                    <a:p>
                      <a:r>
                        <a:rPr lang="en-GB" sz="1200" dirty="0"/>
                        <a:t>Overcast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Yes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24310"/>
                  </a:ext>
                </a:extLst>
              </a:tr>
              <a:tr h="373900">
                <a:tc>
                  <a:txBody>
                    <a:bodyPr/>
                    <a:lstStyle/>
                    <a:p>
                      <a:r>
                        <a:rPr lang="en-GB" sz="1200" dirty="0"/>
                        <a:t>Rain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No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66935"/>
                  </a:ext>
                </a:extLst>
              </a:tr>
              <a:tr h="373900">
                <a:tc>
                  <a:txBody>
                    <a:bodyPr/>
                    <a:lstStyle/>
                    <a:p>
                      <a:r>
                        <a:rPr lang="en-GB" sz="1200" dirty="0"/>
                        <a:t>Hot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Yes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819526"/>
                  </a:ext>
                </a:extLst>
              </a:tr>
              <a:tr h="373900">
                <a:tc>
                  <a:txBody>
                    <a:bodyPr/>
                    <a:lstStyle/>
                    <a:p>
                      <a:r>
                        <a:rPr lang="en-GB" sz="1200" dirty="0"/>
                        <a:t>Overcast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Yes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5963"/>
                  </a:ext>
                </a:extLst>
              </a:tr>
              <a:tr h="373900">
                <a:tc>
                  <a:txBody>
                    <a:bodyPr/>
                    <a:lstStyle/>
                    <a:p>
                      <a:r>
                        <a:rPr lang="en-GB" sz="1200" dirty="0"/>
                        <a:t>Rain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No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388036"/>
                  </a:ext>
                </a:extLst>
              </a:tr>
              <a:tr h="373900">
                <a:tc>
                  <a:txBody>
                    <a:bodyPr/>
                    <a:lstStyle/>
                    <a:p>
                      <a:r>
                        <a:rPr lang="en-GB" sz="1200" dirty="0"/>
                        <a:t>Hot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No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425866"/>
                  </a:ext>
                </a:extLst>
              </a:tr>
              <a:tr h="373900">
                <a:tc>
                  <a:txBody>
                    <a:bodyPr/>
                    <a:lstStyle/>
                    <a:p>
                      <a:r>
                        <a:rPr lang="en-GB" sz="1200" dirty="0"/>
                        <a:t>Rain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No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5252"/>
                  </a:ext>
                </a:extLst>
              </a:tr>
              <a:tr h="373900">
                <a:tc>
                  <a:txBody>
                    <a:bodyPr/>
                    <a:lstStyle/>
                    <a:p>
                      <a:r>
                        <a:rPr lang="en-GB" sz="1200" dirty="0"/>
                        <a:t>Overcast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No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68039"/>
                  </a:ext>
                </a:extLst>
              </a:tr>
              <a:tr h="373900">
                <a:tc>
                  <a:txBody>
                    <a:bodyPr/>
                    <a:lstStyle/>
                    <a:p>
                      <a:r>
                        <a:rPr lang="en-GB" sz="1200" dirty="0"/>
                        <a:t>Hot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yes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712193"/>
                  </a:ext>
                </a:extLst>
              </a:tr>
            </a:tbl>
          </a:graphicData>
        </a:graphic>
      </p:graphicFrame>
      <p:sp>
        <p:nvSpPr>
          <p:cNvPr id="7" name="Arrow: Left 6">
            <a:extLst>
              <a:ext uri="{FF2B5EF4-FFF2-40B4-BE49-F238E27FC236}">
                <a16:creationId xmlns:a16="http://schemas.microsoft.com/office/drawing/2014/main" id="{4028DA12-E02E-4B11-A91A-A00218318AA3}"/>
              </a:ext>
            </a:extLst>
          </p:cNvPr>
          <p:cNvSpPr/>
          <p:nvPr/>
        </p:nvSpPr>
        <p:spPr>
          <a:xfrm rot="10800000">
            <a:off x="3584606" y="1515767"/>
            <a:ext cx="664710" cy="384054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83DF4B4-50D7-4318-8AB3-008291617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62467"/>
              </p:ext>
            </p:extLst>
          </p:nvPr>
        </p:nvGraphicFramePr>
        <p:xfrm>
          <a:off x="4403196" y="998650"/>
          <a:ext cx="2209426" cy="11097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04713">
                  <a:extLst>
                    <a:ext uri="{9D8B030D-6E8A-4147-A177-3AD203B41FA5}">
                      <a16:colId xmlns:a16="http://schemas.microsoft.com/office/drawing/2014/main" val="1380230903"/>
                    </a:ext>
                  </a:extLst>
                </a:gridCol>
                <a:gridCol w="1104713">
                  <a:extLst>
                    <a:ext uri="{9D8B030D-6E8A-4147-A177-3AD203B41FA5}">
                      <a16:colId xmlns:a16="http://schemas.microsoft.com/office/drawing/2014/main" val="4124671802"/>
                    </a:ext>
                  </a:extLst>
                </a:gridCol>
              </a:tblGrid>
              <a:tr h="408315">
                <a:tc>
                  <a:txBody>
                    <a:bodyPr/>
                    <a:lstStyle/>
                    <a:p>
                      <a:r>
                        <a:rPr lang="en-GB" sz="1400" dirty="0"/>
                        <a:t>Hot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3Y/1N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87147"/>
                  </a:ext>
                </a:extLst>
              </a:tr>
              <a:tr h="350697">
                <a:tc>
                  <a:txBody>
                    <a:bodyPr/>
                    <a:lstStyle/>
                    <a:p>
                      <a:r>
                        <a:rPr lang="en-GB" sz="1400" dirty="0"/>
                        <a:t>Overcast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3Y/1N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8419"/>
                  </a:ext>
                </a:extLst>
              </a:tr>
              <a:tr h="350697">
                <a:tc>
                  <a:txBody>
                    <a:bodyPr/>
                    <a:lstStyle/>
                    <a:p>
                      <a:r>
                        <a:rPr lang="en-GB" sz="1400" dirty="0"/>
                        <a:t>Rain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309226"/>
                  </a:ext>
                </a:extLst>
              </a:tr>
            </a:tbl>
          </a:graphicData>
        </a:graphic>
      </p:graphicFrame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B81850B0-58E7-4013-B608-2DF5142DD313}"/>
              </a:ext>
            </a:extLst>
          </p:cNvPr>
          <p:cNvSpPr/>
          <p:nvPr/>
        </p:nvSpPr>
        <p:spPr>
          <a:xfrm>
            <a:off x="7210640" y="2108359"/>
            <a:ext cx="1384916" cy="1109709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Climate</a:t>
            </a:r>
          </a:p>
          <a:p>
            <a:pPr algn="ctr"/>
            <a:r>
              <a:rPr lang="en-GB" sz="1200" dirty="0"/>
              <a:t>(play /not play)</a:t>
            </a:r>
            <a:endParaRPr lang="en-IN" sz="1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2FCC5E-1879-4D62-9DB5-1AC853DB1448}"/>
              </a:ext>
            </a:extLst>
          </p:cNvPr>
          <p:cNvCxnSpPr>
            <a:stCxn id="10" idx="3"/>
          </p:cNvCxnSpPr>
          <p:nvPr/>
        </p:nvCxnSpPr>
        <p:spPr>
          <a:xfrm flipH="1">
            <a:off x="6187736" y="3055555"/>
            <a:ext cx="1225720" cy="788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1F7978-5F71-406C-9404-06C9E5E123CC}"/>
              </a:ext>
            </a:extLst>
          </p:cNvPr>
          <p:cNvCxnSpPr>
            <a:stCxn id="10" idx="4"/>
          </p:cNvCxnSpPr>
          <p:nvPr/>
        </p:nvCxnSpPr>
        <p:spPr>
          <a:xfrm>
            <a:off x="7903098" y="3218068"/>
            <a:ext cx="0" cy="82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3AF68E-56AE-4991-B3B0-D22E58095472}"/>
              </a:ext>
            </a:extLst>
          </p:cNvPr>
          <p:cNvCxnSpPr>
            <a:stCxn id="10" idx="5"/>
          </p:cNvCxnSpPr>
          <p:nvPr/>
        </p:nvCxnSpPr>
        <p:spPr>
          <a:xfrm>
            <a:off x="8392740" y="3055555"/>
            <a:ext cx="1408208" cy="788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FAB1842B-41B3-4125-BC4F-35303DEA1DB4}"/>
              </a:ext>
            </a:extLst>
          </p:cNvPr>
          <p:cNvSpPr/>
          <p:nvPr/>
        </p:nvSpPr>
        <p:spPr>
          <a:xfrm>
            <a:off x="5507909" y="3787788"/>
            <a:ext cx="1384916" cy="1109709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Hot</a:t>
            </a:r>
            <a:endParaRPr lang="en-IN" sz="1400" b="1" dirty="0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3C84A7B3-A0F0-4026-879E-66A7A957E38F}"/>
              </a:ext>
            </a:extLst>
          </p:cNvPr>
          <p:cNvSpPr/>
          <p:nvPr/>
        </p:nvSpPr>
        <p:spPr>
          <a:xfrm>
            <a:off x="7228300" y="4011278"/>
            <a:ext cx="1384916" cy="110154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Rain</a:t>
            </a:r>
            <a:endParaRPr lang="en-IN" sz="1200" b="1" dirty="0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89FF061B-3EC7-4CA3-BF29-4724E42C8217}"/>
              </a:ext>
            </a:extLst>
          </p:cNvPr>
          <p:cNvSpPr/>
          <p:nvPr/>
        </p:nvSpPr>
        <p:spPr>
          <a:xfrm>
            <a:off x="9137478" y="3787787"/>
            <a:ext cx="1384916" cy="1109709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Overcast</a:t>
            </a:r>
            <a:endParaRPr lang="en-IN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356854-2DF4-47B6-9174-785CC2FF4ACC}"/>
              </a:ext>
            </a:extLst>
          </p:cNvPr>
          <p:cNvSpPr txBox="1"/>
          <p:nvPr/>
        </p:nvSpPr>
        <p:spPr>
          <a:xfrm>
            <a:off x="5553729" y="3474815"/>
            <a:ext cx="930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3Y/1N</a:t>
            </a:r>
            <a:endParaRPr lang="en-IN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D20178-6974-4A18-AE7F-AA4CC91FC39E}"/>
              </a:ext>
            </a:extLst>
          </p:cNvPr>
          <p:cNvSpPr txBox="1"/>
          <p:nvPr/>
        </p:nvSpPr>
        <p:spPr>
          <a:xfrm>
            <a:off x="9933682" y="3491954"/>
            <a:ext cx="930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3Y/1N</a:t>
            </a:r>
            <a:endParaRPr lang="en-IN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D0BFB3-2F4E-4F07-8DD3-51684C70C112}"/>
              </a:ext>
            </a:extLst>
          </p:cNvPr>
          <p:cNvSpPr txBox="1"/>
          <p:nvPr/>
        </p:nvSpPr>
        <p:spPr>
          <a:xfrm>
            <a:off x="7918589" y="3642341"/>
            <a:ext cx="930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4N</a:t>
            </a:r>
            <a:endParaRPr lang="en-IN" sz="14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30E2CB-F1EF-46A5-9906-7F83B34F7181}"/>
              </a:ext>
            </a:extLst>
          </p:cNvPr>
          <p:cNvCxnSpPr>
            <a:cxnSpLocks/>
          </p:cNvCxnSpPr>
          <p:nvPr/>
        </p:nvCxnSpPr>
        <p:spPr>
          <a:xfrm flipH="1">
            <a:off x="5661342" y="4897496"/>
            <a:ext cx="322044" cy="646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77BC80-0F48-486B-8423-095B06D91F7D}"/>
              </a:ext>
            </a:extLst>
          </p:cNvPr>
          <p:cNvCxnSpPr>
            <a:cxnSpLocks/>
          </p:cNvCxnSpPr>
          <p:nvPr/>
        </p:nvCxnSpPr>
        <p:spPr>
          <a:xfrm>
            <a:off x="6462539" y="4860676"/>
            <a:ext cx="430286" cy="683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301432-61D8-4C0A-A4B2-181192720134}"/>
              </a:ext>
            </a:extLst>
          </p:cNvPr>
          <p:cNvCxnSpPr>
            <a:cxnSpLocks/>
          </p:cNvCxnSpPr>
          <p:nvPr/>
        </p:nvCxnSpPr>
        <p:spPr>
          <a:xfrm>
            <a:off x="10186653" y="4816892"/>
            <a:ext cx="541595" cy="683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AB9CA2-D275-402B-99A1-D77836CAEF6D}"/>
              </a:ext>
            </a:extLst>
          </p:cNvPr>
          <p:cNvCxnSpPr>
            <a:cxnSpLocks/>
          </p:cNvCxnSpPr>
          <p:nvPr/>
        </p:nvCxnSpPr>
        <p:spPr>
          <a:xfrm flipH="1">
            <a:off x="9340022" y="4854558"/>
            <a:ext cx="229442" cy="732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F33B4A7D-C129-4F75-AE9D-995355071F8F}"/>
              </a:ext>
            </a:extLst>
          </p:cNvPr>
          <p:cNvSpPr/>
          <p:nvPr/>
        </p:nvSpPr>
        <p:spPr>
          <a:xfrm>
            <a:off x="5068257" y="5496410"/>
            <a:ext cx="950802" cy="91437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3Y</a:t>
            </a:r>
            <a:endParaRPr lang="en-IN" sz="1400" b="1" dirty="0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035A2C9C-B95A-418B-9A5D-170F423FD0DA}"/>
              </a:ext>
            </a:extLst>
          </p:cNvPr>
          <p:cNvSpPr/>
          <p:nvPr/>
        </p:nvSpPr>
        <p:spPr>
          <a:xfrm>
            <a:off x="6501741" y="5518111"/>
            <a:ext cx="1043729" cy="876704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1N</a:t>
            </a:r>
            <a:endParaRPr lang="en-IN" sz="1400" b="1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9C9DFCA7-98FB-4AB4-BA9F-9C33F8EE6E95}"/>
              </a:ext>
            </a:extLst>
          </p:cNvPr>
          <p:cNvSpPr/>
          <p:nvPr/>
        </p:nvSpPr>
        <p:spPr>
          <a:xfrm>
            <a:off x="8835817" y="5450838"/>
            <a:ext cx="1008410" cy="91437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3Y</a:t>
            </a:r>
            <a:endParaRPr lang="en-IN" sz="1400" b="1" dirty="0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9DD79D7B-6654-4535-882D-158F2BE15E66}"/>
              </a:ext>
            </a:extLst>
          </p:cNvPr>
          <p:cNvSpPr/>
          <p:nvPr/>
        </p:nvSpPr>
        <p:spPr>
          <a:xfrm>
            <a:off x="10348431" y="5490161"/>
            <a:ext cx="997005" cy="875047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1N</a:t>
            </a:r>
            <a:endParaRPr lang="en-IN" sz="1400" b="1" dirty="0"/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30FC8BC5-DA3A-462F-B462-94050A0F1DD8}"/>
              </a:ext>
            </a:extLst>
          </p:cNvPr>
          <p:cNvSpPr/>
          <p:nvPr/>
        </p:nvSpPr>
        <p:spPr>
          <a:xfrm rot="10800000">
            <a:off x="4815673" y="3884684"/>
            <a:ext cx="664710" cy="253187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66C851-2D83-4AB1-BBB0-C3C87593207C}"/>
              </a:ext>
            </a:extLst>
          </p:cNvPr>
          <p:cNvSpPr txBox="1"/>
          <p:nvPr/>
        </p:nvSpPr>
        <p:spPr>
          <a:xfrm>
            <a:off x="4311779" y="4122993"/>
            <a:ext cx="1378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Impure node</a:t>
            </a:r>
            <a:endParaRPr lang="en-IN" sz="1400" b="1" dirty="0"/>
          </a:p>
        </p:txBody>
      </p:sp>
      <p:sp>
        <p:nvSpPr>
          <p:cNvPr id="43" name="Arrow: Left 42">
            <a:extLst>
              <a:ext uri="{FF2B5EF4-FFF2-40B4-BE49-F238E27FC236}">
                <a16:creationId xmlns:a16="http://schemas.microsoft.com/office/drawing/2014/main" id="{AF6D9E1C-E6B2-47AF-88C2-7BA723C0D359}"/>
              </a:ext>
            </a:extLst>
          </p:cNvPr>
          <p:cNvSpPr/>
          <p:nvPr/>
        </p:nvSpPr>
        <p:spPr>
          <a:xfrm>
            <a:off x="10648050" y="3979113"/>
            <a:ext cx="664710" cy="253187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E3630A-37B4-42FC-B83A-8105D9F7CF0B}"/>
              </a:ext>
            </a:extLst>
          </p:cNvPr>
          <p:cNvSpPr txBox="1"/>
          <p:nvPr/>
        </p:nvSpPr>
        <p:spPr>
          <a:xfrm>
            <a:off x="10598870" y="4230434"/>
            <a:ext cx="1378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Impure node</a:t>
            </a:r>
            <a:endParaRPr lang="en-IN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90F7BE-BC0E-41CC-AA83-764848E1CD74}"/>
              </a:ext>
            </a:extLst>
          </p:cNvPr>
          <p:cNvSpPr txBox="1"/>
          <p:nvPr/>
        </p:nvSpPr>
        <p:spPr>
          <a:xfrm>
            <a:off x="7501360" y="5158480"/>
            <a:ext cx="1378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Pure node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25269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468E45-4A75-46EC-A168-AA512B17BAFE}"/>
              </a:ext>
            </a:extLst>
          </p:cNvPr>
          <p:cNvSpPr txBox="1"/>
          <p:nvPr/>
        </p:nvSpPr>
        <p:spPr>
          <a:xfrm>
            <a:off x="355107" y="426128"/>
            <a:ext cx="1153209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Key assumptions in pure split?</a:t>
            </a:r>
            <a:endParaRPr lang="en-IN" b="1" dirty="0"/>
          </a:p>
          <a:p>
            <a:endParaRPr lang="en-GB" b="1" dirty="0"/>
          </a:p>
          <a:p>
            <a:r>
              <a:rPr lang="en-GB" b="1" dirty="0"/>
              <a:t>                  Entropy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CA82049-961D-48C1-A49A-1D3B1173292D}"/>
              </a:ext>
            </a:extLst>
          </p:cNvPr>
          <p:cNvSpPr/>
          <p:nvPr/>
        </p:nvSpPr>
        <p:spPr>
          <a:xfrm>
            <a:off x="696896" y="1103532"/>
            <a:ext cx="705775" cy="13316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825C6F9-F3D4-4A0E-AB1C-0BF3C5EC2D82}"/>
              </a:ext>
            </a:extLst>
          </p:cNvPr>
          <p:cNvSpPr/>
          <p:nvPr/>
        </p:nvSpPr>
        <p:spPr>
          <a:xfrm>
            <a:off x="8371643" y="236221"/>
            <a:ext cx="861134" cy="867311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lgerian" panose="04020705040A02060702" pitchFamily="82" charset="0"/>
              </a:rPr>
              <a:t>c1</a:t>
            </a:r>
            <a:endParaRPr lang="en-IN" dirty="0">
              <a:latin typeface="Algerian" panose="04020705040A02060702" pitchFamily="8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40C5A2-DC48-4FB7-AC9E-5A6C65B921DB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8238478" y="976517"/>
            <a:ext cx="259275" cy="55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E20DC3-DF33-4A94-B49C-0E74D2FE344B}"/>
              </a:ext>
            </a:extLst>
          </p:cNvPr>
          <p:cNvCxnSpPr>
            <a:cxnSpLocks/>
          </p:cNvCxnSpPr>
          <p:nvPr/>
        </p:nvCxnSpPr>
        <p:spPr>
          <a:xfrm flipH="1" flipV="1">
            <a:off x="9129772" y="947185"/>
            <a:ext cx="360457" cy="579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A8567CFC-2E88-4570-9D86-3B8C10A45CC8}"/>
              </a:ext>
            </a:extLst>
          </p:cNvPr>
          <p:cNvSpPr/>
          <p:nvPr/>
        </p:nvSpPr>
        <p:spPr>
          <a:xfrm>
            <a:off x="7672130" y="1450541"/>
            <a:ext cx="861134" cy="867311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lgerian" panose="04020705040A02060702" pitchFamily="82" charset="0"/>
              </a:rPr>
              <a:t>c2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0E12CD0D-D4A5-4C9C-83A7-7825D5801CBB}"/>
              </a:ext>
            </a:extLst>
          </p:cNvPr>
          <p:cNvSpPr/>
          <p:nvPr/>
        </p:nvSpPr>
        <p:spPr>
          <a:xfrm>
            <a:off x="9191064" y="1453915"/>
            <a:ext cx="861134" cy="867311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lgerian" panose="04020705040A02060702" pitchFamily="82" charset="0"/>
              </a:rPr>
              <a:t>c3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A67C41-10E1-4C27-A0C2-9100C1D44436}"/>
              </a:ext>
            </a:extLst>
          </p:cNvPr>
          <p:cNvSpPr txBox="1"/>
          <p:nvPr/>
        </p:nvSpPr>
        <p:spPr>
          <a:xfrm>
            <a:off x="9232777" y="478356"/>
            <a:ext cx="680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6Y/3N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1EDC0-9210-4BAD-8DA9-560989EE6A72}"/>
              </a:ext>
            </a:extLst>
          </p:cNvPr>
          <p:cNvSpPr txBox="1"/>
          <p:nvPr/>
        </p:nvSpPr>
        <p:spPr>
          <a:xfrm>
            <a:off x="9430759" y="1174797"/>
            <a:ext cx="680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3Y/0N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646F2B-6257-4C16-A43A-8A3C6E9E84B4}"/>
              </a:ext>
            </a:extLst>
          </p:cNvPr>
          <p:cNvSpPr txBox="1"/>
          <p:nvPr/>
        </p:nvSpPr>
        <p:spPr>
          <a:xfrm>
            <a:off x="7557572" y="1123148"/>
            <a:ext cx="680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3Y/3N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9C0F22-4C7D-4554-829E-12AFB35DC67F}"/>
              </a:ext>
            </a:extLst>
          </p:cNvPr>
          <p:cNvSpPr txBox="1"/>
          <p:nvPr/>
        </p:nvSpPr>
        <p:spPr>
          <a:xfrm>
            <a:off x="696896" y="1491451"/>
            <a:ext cx="432342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cs typeface="Times New Roman" panose="02020603050405020304" pitchFamily="18" charset="0"/>
              </a:rPr>
              <a:t>H(S) = - (P+)log2(P+) – (P-)log2(P-)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Where, P+ = probability of ‘yes’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P- =  Probability of ‘No</a:t>
            </a:r>
            <a:r>
              <a:rPr lang="en-GB" sz="1600" dirty="0"/>
              <a:t>’</a:t>
            </a:r>
          </a:p>
          <a:p>
            <a:endParaRPr lang="en-IN" dirty="0"/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457DAD14-289B-4096-983D-3B83B5AA6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5764"/>
              </p:ext>
            </p:extLst>
          </p:nvPr>
        </p:nvGraphicFramePr>
        <p:xfrm>
          <a:off x="1189608" y="2778605"/>
          <a:ext cx="8460420" cy="1889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20140">
                  <a:extLst>
                    <a:ext uri="{9D8B030D-6E8A-4147-A177-3AD203B41FA5}">
                      <a16:colId xmlns:a16="http://schemas.microsoft.com/office/drawing/2014/main" val="789771827"/>
                    </a:ext>
                  </a:extLst>
                </a:gridCol>
                <a:gridCol w="2820140">
                  <a:extLst>
                    <a:ext uri="{9D8B030D-6E8A-4147-A177-3AD203B41FA5}">
                      <a16:colId xmlns:a16="http://schemas.microsoft.com/office/drawing/2014/main" val="537398866"/>
                    </a:ext>
                  </a:extLst>
                </a:gridCol>
                <a:gridCol w="2820140">
                  <a:extLst>
                    <a:ext uri="{9D8B030D-6E8A-4147-A177-3AD203B41FA5}">
                      <a16:colId xmlns:a16="http://schemas.microsoft.com/office/drawing/2014/main" val="244683673"/>
                    </a:ext>
                  </a:extLst>
                </a:gridCol>
              </a:tblGrid>
              <a:tr h="30092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3809"/>
                  </a:ext>
                </a:extLst>
              </a:tr>
              <a:tr h="1564787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P+ = 6/9</a:t>
                      </a:r>
                    </a:p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  = 3/9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H(S) &gt;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-(6/9)log2(6/9)-(3/9)log2(3/9)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H(S) = 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P+ = 3/6</a:t>
                      </a:r>
                    </a:p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  = 3/6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H(S) &gt;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-(3/6)log2(3/6)-(3/6)log2(3/6)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H(S)=1</a:t>
                      </a:r>
                    </a:p>
                    <a:p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P+ = 3/3</a:t>
                      </a:r>
                    </a:p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  = 0/3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H(S) &gt;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-(3/3)log2(3/3)-(0/6)log2(3/3)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H(S)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632313"/>
                  </a:ext>
                </a:extLst>
              </a:tr>
            </a:tbl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1D65E3-FB45-430A-B9AA-249F4A88E74B}"/>
              </a:ext>
            </a:extLst>
          </p:cNvPr>
          <p:cNvCxnSpPr/>
          <p:nvPr/>
        </p:nvCxnSpPr>
        <p:spPr>
          <a:xfrm>
            <a:off x="1180730" y="4971495"/>
            <a:ext cx="0" cy="140814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72A78BB-453E-4619-8F8B-3489D49C96D7}"/>
              </a:ext>
            </a:extLst>
          </p:cNvPr>
          <p:cNvCxnSpPr/>
          <p:nvPr/>
        </p:nvCxnSpPr>
        <p:spPr>
          <a:xfrm>
            <a:off x="1180730" y="6379644"/>
            <a:ext cx="174890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56EDE5F-FE4E-407A-B2D5-273179874CCA}"/>
              </a:ext>
            </a:extLst>
          </p:cNvPr>
          <p:cNvSpPr/>
          <p:nvPr/>
        </p:nvSpPr>
        <p:spPr>
          <a:xfrm>
            <a:off x="1189608" y="5193426"/>
            <a:ext cx="1766656" cy="1198496"/>
          </a:xfrm>
          <a:custGeom>
            <a:avLst/>
            <a:gdLst>
              <a:gd name="connsiteX0" fmla="*/ 1766656 w 1766656"/>
              <a:gd name="connsiteY0" fmla="*/ 1180741 h 1198496"/>
              <a:gd name="connsiteX1" fmla="*/ 887767 w 1766656"/>
              <a:gd name="connsiteY1" fmla="*/ 11 h 1198496"/>
              <a:gd name="connsiteX2" fmla="*/ 0 w 1766656"/>
              <a:gd name="connsiteY2" fmla="*/ 1198496 h 1198496"/>
              <a:gd name="connsiteX3" fmla="*/ 0 w 1766656"/>
              <a:gd name="connsiteY3" fmla="*/ 1198496 h 119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6656" h="1198496">
                <a:moveTo>
                  <a:pt x="1766656" y="1180741"/>
                </a:moveTo>
                <a:cubicBezTo>
                  <a:pt x="1474433" y="588896"/>
                  <a:pt x="1182210" y="-2948"/>
                  <a:pt x="887767" y="11"/>
                </a:cubicBezTo>
                <a:cubicBezTo>
                  <a:pt x="593324" y="2970"/>
                  <a:pt x="0" y="1198496"/>
                  <a:pt x="0" y="1198496"/>
                </a:cubicBezTo>
                <a:lnTo>
                  <a:pt x="0" y="11984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0641351-650F-47CA-8C8F-600A43A8C510}"/>
              </a:ext>
            </a:extLst>
          </p:cNvPr>
          <p:cNvCxnSpPr/>
          <p:nvPr/>
        </p:nvCxnSpPr>
        <p:spPr>
          <a:xfrm>
            <a:off x="2929631" y="6379644"/>
            <a:ext cx="61255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1AAFF9D-B0BC-4841-A16D-139C1670C5B5}"/>
              </a:ext>
            </a:extLst>
          </p:cNvPr>
          <p:cNvCxnSpPr>
            <a:cxnSpLocks/>
          </p:cNvCxnSpPr>
          <p:nvPr/>
        </p:nvCxnSpPr>
        <p:spPr>
          <a:xfrm>
            <a:off x="1167413" y="5172260"/>
            <a:ext cx="887767" cy="1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F73CA-E366-45AC-AC79-87D53FDBA046}"/>
              </a:ext>
            </a:extLst>
          </p:cNvPr>
          <p:cNvCxnSpPr>
            <a:stCxn id="34" idx="1"/>
          </p:cNvCxnSpPr>
          <p:nvPr/>
        </p:nvCxnSpPr>
        <p:spPr>
          <a:xfrm flipH="1">
            <a:off x="2055180" y="5193437"/>
            <a:ext cx="22195" cy="118620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0B28094-C582-43AA-BCF1-DC2024E84010}"/>
              </a:ext>
            </a:extLst>
          </p:cNvPr>
          <p:cNvSpPr txBox="1"/>
          <p:nvPr/>
        </p:nvSpPr>
        <p:spPr>
          <a:xfrm>
            <a:off x="1049783" y="6400799"/>
            <a:ext cx="3042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0              0.5               1     </a:t>
            </a:r>
            <a:r>
              <a:rPr lang="en-GB" sz="1400" b="1" dirty="0"/>
              <a:t>P+,P-</a:t>
            </a:r>
            <a:endParaRPr lang="en-IN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B5380E-3B20-48F5-B2FA-1739D1FBB025}"/>
              </a:ext>
            </a:extLst>
          </p:cNvPr>
          <p:cNvSpPr txBox="1"/>
          <p:nvPr/>
        </p:nvSpPr>
        <p:spPr>
          <a:xfrm>
            <a:off x="676940" y="4954249"/>
            <a:ext cx="4638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0.5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0</a:t>
            </a:r>
            <a:endParaRPr lang="en-IN" sz="14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2E7645-1D9B-4F16-BAA4-9CB6924CF1FE}"/>
              </a:ext>
            </a:extLst>
          </p:cNvPr>
          <p:cNvCxnSpPr/>
          <p:nvPr/>
        </p:nvCxnSpPr>
        <p:spPr>
          <a:xfrm>
            <a:off x="1180730" y="5754468"/>
            <a:ext cx="892206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069606A-C597-40D6-A20D-0352206758A3}"/>
              </a:ext>
            </a:extLst>
          </p:cNvPr>
          <p:cNvSpPr txBox="1"/>
          <p:nvPr/>
        </p:nvSpPr>
        <p:spPr>
          <a:xfrm>
            <a:off x="302978" y="5296547"/>
            <a:ext cx="605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H(S)</a:t>
            </a:r>
            <a:endParaRPr lang="en-IN" sz="1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7E96EA-0C97-4CA2-8A65-A5E17788AFCF}"/>
              </a:ext>
            </a:extLst>
          </p:cNvPr>
          <p:cNvSpPr txBox="1"/>
          <p:nvPr/>
        </p:nvSpPr>
        <p:spPr>
          <a:xfrm>
            <a:off x="3645136" y="5198515"/>
            <a:ext cx="3912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H(S) ranges between 0 to 1</a:t>
            </a:r>
          </a:p>
          <a:p>
            <a:endParaRPr lang="en-GB" sz="1400" b="1" dirty="0"/>
          </a:p>
          <a:p>
            <a:r>
              <a:rPr lang="en-GB" sz="1400" b="1" dirty="0"/>
              <a:t>        Pure Split &gt;&gt;&gt; H(S) = 0</a:t>
            </a:r>
          </a:p>
          <a:p>
            <a:r>
              <a:rPr lang="en-GB" sz="1400" b="1" dirty="0"/>
              <a:t>        Impure Split &gt;&gt;&gt;  H(S) = 1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6742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468E45-4A75-46EC-A168-AA512B17BAFE}"/>
              </a:ext>
            </a:extLst>
          </p:cNvPr>
          <p:cNvSpPr txBox="1"/>
          <p:nvPr/>
        </p:nvSpPr>
        <p:spPr>
          <a:xfrm>
            <a:off x="355107" y="426128"/>
            <a:ext cx="115320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Key assumptions in pure split?</a:t>
            </a:r>
            <a:endParaRPr lang="en-IN" b="1" dirty="0"/>
          </a:p>
          <a:p>
            <a:endParaRPr lang="en-GB" b="1" dirty="0"/>
          </a:p>
          <a:p>
            <a:r>
              <a:rPr lang="en-GB" b="1" dirty="0"/>
              <a:t>                 Gini Impurity or Gini Index or Gini Coefficient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CA82049-961D-48C1-A49A-1D3B1173292D}"/>
              </a:ext>
            </a:extLst>
          </p:cNvPr>
          <p:cNvSpPr/>
          <p:nvPr/>
        </p:nvSpPr>
        <p:spPr>
          <a:xfrm>
            <a:off x="696896" y="1103532"/>
            <a:ext cx="705775" cy="13316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825C6F9-F3D4-4A0E-AB1C-0BF3C5EC2D82}"/>
              </a:ext>
            </a:extLst>
          </p:cNvPr>
          <p:cNvSpPr/>
          <p:nvPr/>
        </p:nvSpPr>
        <p:spPr>
          <a:xfrm>
            <a:off x="8371643" y="236221"/>
            <a:ext cx="861134" cy="867311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lgerian" panose="04020705040A02060702" pitchFamily="82" charset="0"/>
              </a:rPr>
              <a:t>c1</a:t>
            </a:r>
            <a:endParaRPr lang="en-IN" dirty="0">
              <a:latin typeface="Algerian" panose="04020705040A02060702" pitchFamily="8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40C5A2-DC48-4FB7-AC9E-5A6C65B921DB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8238478" y="976517"/>
            <a:ext cx="259275" cy="55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E20DC3-DF33-4A94-B49C-0E74D2FE344B}"/>
              </a:ext>
            </a:extLst>
          </p:cNvPr>
          <p:cNvCxnSpPr>
            <a:cxnSpLocks/>
          </p:cNvCxnSpPr>
          <p:nvPr/>
        </p:nvCxnSpPr>
        <p:spPr>
          <a:xfrm flipH="1" flipV="1">
            <a:off x="9129772" y="947185"/>
            <a:ext cx="360457" cy="579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A8567CFC-2E88-4570-9D86-3B8C10A45CC8}"/>
              </a:ext>
            </a:extLst>
          </p:cNvPr>
          <p:cNvSpPr/>
          <p:nvPr/>
        </p:nvSpPr>
        <p:spPr>
          <a:xfrm>
            <a:off x="7672130" y="1450541"/>
            <a:ext cx="861134" cy="867311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lgerian" panose="04020705040A02060702" pitchFamily="82" charset="0"/>
              </a:rPr>
              <a:t>c2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0E12CD0D-D4A5-4C9C-83A7-7825D5801CBB}"/>
              </a:ext>
            </a:extLst>
          </p:cNvPr>
          <p:cNvSpPr/>
          <p:nvPr/>
        </p:nvSpPr>
        <p:spPr>
          <a:xfrm>
            <a:off x="9191064" y="1453915"/>
            <a:ext cx="861134" cy="867311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lgerian" panose="04020705040A02060702" pitchFamily="82" charset="0"/>
              </a:rPr>
              <a:t>c3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A67C41-10E1-4C27-A0C2-9100C1D44436}"/>
              </a:ext>
            </a:extLst>
          </p:cNvPr>
          <p:cNvSpPr txBox="1"/>
          <p:nvPr/>
        </p:nvSpPr>
        <p:spPr>
          <a:xfrm>
            <a:off x="9232777" y="478356"/>
            <a:ext cx="680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6Y/3N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1EDC0-9210-4BAD-8DA9-560989EE6A72}"/>
              </a:ext>
            </a:extLst>
          </p:cNvPr>
          <p:cNvSpPr txBox="1"/>
          <p:nvPr/>
        </p:nvSpPr>
        <p:spPr>
          <a:xfrm>
            <a:off x="9430759" y="1174797"/>
            <a:ext cx="680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3Y/0N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646F2B-6257-4C16-A43A-8A3C6E9E84B4}"/>
              </a:ext>
            </a:extLst>
          </p:cNvPr>
          <p:cNvSpPr txBox="1"/>
          <p:nvPr/>
        </p:nvSpPr>
        <p:spPr>
          <a:xfrm>
            <a:off x="7557572" y="1123148"/>
            <a:ext cx="680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3Y/3N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9C0F22-4C7D-4554-829E-12AFB35DC67F}"/>
              </a:ext>
            </a:extLst>
          </p:cNvPr>
          <p:cNvSpPr txBox="1"/>
          <p:nvPr/>
        </p:nvSpPr>
        <p:spPr>
          <a:xfrm>
            <a:off x="696896" y="1491451"/>
            <a:ext cx="432342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cs typeface="Times New Roman" panose="02020603050405020304" pitchFamily="18" charset="0"/>
              </a:rPr>
              <a:t>G.I = 1 –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(P+)^2 + (P-)^2 ]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Where, P+ = probability of ‘yes’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P- =  Probability of ‘No</a:t>
            </a:r>
            <a:r>
              <a:rPr lang="en-GB" sz="1600" dirty="0"/>
              <a:t>’</a:t>
            </a:r>
          </a:p>
          <a:p>
            <a:endParaRPr lang="en-IN" dirty="0"/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457DAD14-289B-4096-983D-3B83B5AA6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98055"/>
              </p:ext>
            </p:extLst>
          </p:nvPr>
        </p:nvGraphicFramePr>
        <p:xfrm>
          <a:off x="1189608" y="2778605"/>
          <a:ext cx="8460420" cy="1889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20140">
                  <a:extLst>
                    <a:ext uri="{9D8B030D-6E8A-4147-A177-3AD203B41FA5}">
                      <a16:colId xmlns:a16="http://schemas.microsoft.com/office/drawing/2014/main" val="789771827"/>
                    </a:ext>
                  </a:extLst>
                </a:gridCol>
                <a:gridCol w="2820140">
                  <a:extLst>
                    <a:ext uri="{9D8B030D-6E8A-4147-A177-3AD203B41FA5}">
                      <a16:colId xmlns:a16="http://schemas.microsoft.com/office/drawing/2014/main" val="537398866"/>
                    </a:ext>
                  </a:extLst>
                </a:gridCol>
                <a:gridCol w="2820140">
                  <a:extLst>
                    <a:ext uri="{9D8B030D-6E8A-4147-A177-3AD203B41FA5}">
                      <a16:colId xmlns:a16="http://schemas.microsoft.com/office/drawing/2014/main" val="244683673"/>
                    </a:ext>
                  </a:extLst>
                </a:gridCol>
              </a:tblGrid>
              <a:tr h="30092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3809"/>
                  </a:ext>
                </a:extLst>
              </a:tr>
              <a:tr h="1564787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P+ = 6/9</a:t>
                      </a:r>
                    </a:p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  = 3/9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G.I &gt;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1-[(6/9)^2 + (3/9)^2]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G.I = 0.444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P+ = 3/6</a:t>
                      </a:r>
                    </a:p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  = 3/6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G.I &gt;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1-[(3/6)^2 + (3/6)^2]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G.I=0.5</a:t>
                      </a:r>
                    </a:p>
                    <a:p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P+ = 3/3</a:t>
                      </a:r>
                    </a:p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  = 0/3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G.I &gt;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1-[(3/3)^2 + (0/3)^2]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G.I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632313"/>
                  </a:ext>
                </a:extLst>
              </a:tr>
            </a:tbl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1D65E3-FB45-430A-B9AA-249F4A88E74B}"/>
              </a:ext>
            </a:extLst>
          </p:cNvPr>
          <p:cNvCxnSpPr/>
          <p:nvPr/>
        </p:nvCxnSpPr>
        <p:spPr>
          <a:xfrm>
            <a:off x="1180730" y="4971495"/>
            <a:ext cx="0" cy="140814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72A78BB-453E-4619-8F8B-3489D49C96D7}"/>
              </a:ext>
            </a:extLst>
          </p:cNvPr>
          <p:cNvCxnSpPr/>
          <p:nvPr/>
        </p:nvCxnSpPr>
        <p:spPr>
          <a:xfrm>
            <a:off x="1180730" y="6379644"/>
            <a:ext cx="174890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56EDE5F-FE4E-407A-B2D5-273179874CCA}"/>
              </a:ext>
            </a:extLst>
          </p:cNvPr>
          <p:cNvSpPr/>
          <p:nvPr/>
        </p:nvSpPr>
        <p:spPr>
          <a:xfrm>
            <a:off x="1189608" y="5193426"/>
            <a:ext cx="1766656" cy="1198496"/>
          </a:xfrm>
          <a:custGeom>
            <a:avLst/>
            <a:gdLst>
              <a:gd name="connsiteX0" fmla="*/ 1766656 w 1766656"/>
              <a:gd name="connsiteY0" fmla="*/ 1180741 h 1198496"/>
              <a:gd name="connsiteX1" fmla="*/ 887767 w 1766656"/>
              <a:gd name="connsiteY1" fmla="*/ 11 h 1198496"/>
              <a:gd name="connsiteX2" fmla="*/ 0 w 1766656"/>
              <a:gd name="connsiteY2" fmla="*/ 1198496 h 1198496"/>
              <a:gd name="connsiteX3" fmla="*/ 0 w 1766656"/>
              <a:gd name="connsiteY3" fmla="*/ 1198496 h 119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6656" h="1198496">
                <a:moveTo>
                  <a:pt x="1766656" y="1180741"/>
                </a:moveTo>
                <a:cubicBezTo>
                  <a:pt x="1474433" y="588896"/>
                  <a:pt x="1182210" y="-2948"/>
                  <a:pt x="887767" y="11"/>
                </a:cubicBezTo>
                <a:cubicBezTo>
                  <a:pt x="593324" y="2970"/>
                  <a:pt x="0" y="1198496"/>
                  <a:pt x="0" y="1198496"/>
                </a:cubicBezTo>
                <a:lnTo>
                  <a:pt x="0" y="11984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0641351-650F-47CA-8C8F-600A43A8C510}"/>
              </a:ext>
            </a:extLst>
          </p:cNvPr>
          <p:cNvCxnSpPr/>
          <p:nvPr/>
        </p:nvCxnSpPr>
        <p:spPr>
          <a:xfrm>
            <a:off x="2929631" y="6379644"/>
            <a:ext cx="61255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1AAFF9D-B0BC-4841-A16D-139C1670C5B5}"/>
              </a:ext>
            </a:extLst>
          </p:cNvPr>
          <p:cNvCxnSpPr>
            <a:cxnSpLocks/>
          </p:cNvCxnSpPr>
          <p:nvPr/>
        </p:nvCxnSpPr>
        <p:spPr>
          <a:xfrm>
            <a:off x="1167413" y="5172260"/>
            <a:ext cx="887767" cy="1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EF73CA-E366-45AC-AC79-87D53FDBA046}"/>
              </a:ext>
            </a:extLst>
          </p:cNvPr>
          <p:cNvCxnSpPr>
            <a:cxnSpLocks/>
          </p:cNvCxnSpPr>
          <p:nvPr/>
        </p:nvCxnSpPr>
        <p:spPr>
          <a:xfrm flipH="1">
            <a:off x="2046302" y="5199570"/>
            <a:ext cx="22195" cy="118620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0B28094-C582-43AA-BCF1-DC2024E84010}"/>
              </a:ext>
            </a:extLst>
          </p:cNvPr>
          <p:cNvSpPr txBox="1"/>
          <p:nvPr/>
        </p:nvSpPr>
        <p:spPr>
          <a:xfrm>
            <a:off x="1049783" y="6400799"/>
            <a:ext cx="3042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0              0.5                </a:t>
            </a:r>
            <a:r>
              <a:rPr lang="en-GB" sz="1400" b="1" dirty="0"/>
              <a:t>P+,P-</a:t>
            </a:r>
            <a:endParaRPr lang="en-IN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B5380E-3B20-48F5-B2FA-1739D1FBB025}"/>
              </a:ext>
            </a:extLst>
          </p:cNvPr>
          <p:cNvSpPr txBox="1"/>
          <p:nvPr/>
        </p:nvSpPr>
        <p:spPr>
          <a:xfrm>
            <a:off x="676940" y="4954249"/>
            <a:ext cx="4638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0.5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0</a:t>
            </a:r>
            <a:endParaRPr lang="en-IN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69606A-C597-40D6-A20D-0352206758A3}"/>
              </a:ext>
            </a:extLst>
          </p:cNvPr>
          <p:cNvSpPr txBox="1"/>
          <p:nvPr/>
        </p:nvSpPr>
        <p:spPr>
          <a:xfrm>
            <a:off x="302978" y="5296547"/>
            <a:ext cx="605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G.I</a:t>
            </a:r>
            <a:endParaRPr lang="en-IN" sz="1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7E96EA-0C97-4CA2-8A65-A5E17788AFCF}"/>
              </a:ext>
            </a:extLst>
          </p:cNvPr>
          <p:cNvSpPr txBox="1"/>
          <p:nvPr/>
        </p:nvSpPr>
        <p:spPr>
          <a:xfrm>
            <a:off x="3645136" y="5198515"/>
            <a:ext cx="3912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G.I ranges between 0 to 0.5</a:t>
            </a:r>
          </a:p>
          <a:p>
            <a:endParaRPr lang="en-GB" sz="1400" b="1" dirty="0"/>
          </a:p>
          <a:p>
            <a:r>
              <a:rPr lang="en-GB" sz="1400" b="1" dirty="0"/>
              <a:t>        Pure Split &gt;&gt;&gt; G.I = 0</a:t>
            </a:r>
          </a:p>
          <a:p>
            <a:r>
              <a:rPr lang="en-GB" sz="1400" b="1" dirty="0"/>
              <a:t>        Impure Split &gt;&gt;&gt;  G.I = 0.5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403567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9E99DD-E504-402E-9EE9-91A9317A1FF0}"/>
              </a:ext>
            </a:extLst>
          </p:cNvPr>
          <p:cNvSpPr txBox="1"/>
          <p:nvPr/>
        </p:nvSpPr>
        <p:spPr>
          <a:xfrm>
            <a:off x="414291" y="357326"/>
            <a:ext cx="1136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Feature Prioritization </a:t>
            </a:r>
            <a:endParaRPr lang="en-IN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D7269FC-C019-4EAD-AEED-4D56836E0431}"/>
              </a:ext>
            </a:extLst>
          </p:cNvPr>
          <p:cNvSpPr/>
          <p:nvPr/>
        </p:nvSpPr>
        <p:spPr>
          <a:xfrm>
            <a:off x="3027286" y="461639"/>
            <a:ext cx="559293" cy="16913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1F837B-187C-416F-8D18-7C852D90E616}"/>
              </a:ext>
            </a:extLst>
          </p:cNvPr>
          <p:cNvSpPr txBox="1"/>
          <p:nvPr/>
        </p:nvSpPr>
        <p:spPr>
          <a:xfrm>
            <a:off x="3867704" y="357326"/>
            <a:ext cx="228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Information Gain</a:t>
            </a:r>
            <a:endParaRPr lang="en-IN" b="1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148BF97-65BD-4306-AB82-E4CB9ACC8804}"/>
              </a:ext>
            </a:extLst>
          </p:cNvPr>
          <p:cNvSpPr/>
          <p:nvPr/>
        </p:nvSpPr>
        <p:spPr>
          <a:xfrm>
            <a:off x="8578786" y="538689"/>
            <a:ext cx="852256" cy="780781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cs typeface="Times New Roman" panose="02020603050405020304" pitchFamily="18" charset="0"/>
              </a:rPr>
              <a:t>F1</a:t>
            </a:r>
            <a:endParaRPr lang="en-IN" sz="1400" b="1" dirty="0">
              <a:cs typeface="Times New Roman" panose="02020603050405020304" pitchFamily="18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9C053B1-3415-4DF2-8539-6CC73081A04C}"/>
              </a:ext>
            </a:extLst>
          </p:cNvPr>
          <p:cNvSpPr/>
          <p:nvPr/>
        </p:nvSpPr>
        <p:spPr>
          <a:xfrm>
            <a:off x="7949951" y="1844119"/>
            <a:ext cx="852256" cy="780781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c1</a:t>
            </a:r>
            <a:endParaRPr lang="en-IN" sz="1400" b="1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E6E7D0D2-2EDA-4E12-A137-4CFFE49FB025}"/>
              </a:ext>
            </a:extLst>
          </p:cNvPr>
          <p:cNvSpPr/>
          <p:nvPr/>
        </p:nvSpPr>
        <p:spPr>
          <a:xfrm>
            <a:off x="9248785" y="1885841"/>
            <a:ext cx="852256" cy="780781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c2</a:t>
            </a:r>
            <a:endParaRPr lang="en-IN" sz="14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20E0B5-086F-4A4D-807E-9211FB527BE4}"/>
              </a:ext>
            </a:extLst>
          </p:cNvPr>
          <p:cNvCxnSpPr>
            <a:stCxn id="9" idx="0"/>
            <a:endCxn id="8" idx="3"/>
          </p:cNvCxnSpPr>
          <p:nvPr/>
        </p:nvCxnSpPr>
        <p:spPr>
          <a:xfrm flipV="1">
            <a:off x="8376079" y="1205127"/>
            <a:ext cx="327517" cy="6389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F5E83A-D47E-4942-B7C9-72B7F6CE48DF}"/>
              </a:ext>
            </a:extLst>
          </p:cNvPr>
          <p:cNvCxnSpPr>
            <a:stCxn id="8" idx="5"/>
            <a:endCxn id="10" idx="0"/>
          </p:cNvCxnSpPr>
          <p:nvPr/>
        </p:nvCxnSpPr>
        <p:spPr>
          <a:xfrm>
            <a:off x="9306232" y="1205127"/>
            <a:ext cx="368681" cy="68071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19C9721-4AEC-4A13-92D5-8068C146B5D0}"/>
              </a:ext>
            </a:extLst>
          </p:cNvPr>
          <p:cNvSpPr txBox="1"/>
          <p:nvPr/>
        </p:nvSpPr>
        <p:spPr>
          <a:xfrm>
            <a:off x="9402662" y="591366"/>
            <a:ext cx="680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9Y/6N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15C820-B16F-43D5-9C33-A993E12AF4D7}"/>
              </a:ext>
            </a:extLst>
          </p:cNvPr>
          <p:cNvSpPr txBox="1"/>
          <p:nvPr/>
        </p:nvSpPr>
        <p:spPr>
          <a:xfrm>
            <a:off x="7695173" y="1524623"/>
            <a:ext cx="680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6Y/3N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C2C202-A95D-4773-B24D-8D2B55CE5D5E}"/>
              </a:ext>
            </a:extLst>
          </p:cNvPr>
          <p:cNvSpPr txBox="1"/>
          <p:nvPr/>
        </p:nvSpPr>
        <p:spPr>
          <a:xfrm>
            <a:off x="9596643" y="1546115"/>
            <a:ext cx="680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3Y/3N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003CB7-7B75-4DA7-917C-BA980AAECE59}"/>
              </a:ext>
            </a:extLst>
          </p:cNvPr>
          <p:cNvSpPr txBox="1"/>
          <p:nvPr/>
        </p:nvSpPr>
        <p:spPr>
          <a:xfrm>
            <a:off x="514905" y="1091953"/>
            <a:ext cx="57793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Gain(S, Feature) =H(Sf)  - </a:t>
            </a:r>
            <a:r>
              <a:rPr lang="az-Cyrl-AZ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H(Sv) * (Sv /S) 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 H(Sf) &gt; &gt; Entropy of root node of feature</a:t>
            </a:r>
          </a:p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H(Sv) &gt;&gt; Entropy of leaf node</a:t>
            </a:r>
          </a:p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(Sv/S) &gt;&gt; Ratio of probability 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C2D3FC4C-C5BD-4400-9CAD-6A8943F23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800966"/>
              </p:ext>
            </p:extLst>
          </p:nvPr>
        </p:nvGraphicFramePr>
        <p:xfrm>
          <a:off x="514905" y="2913718"/>
          <a:ext cx="4287914" cy="285232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87914">
                  <a:extLst>
                    <a:ext uri="{9D8B030D-6E8A-4147-A177-3AD203B41FA5}">
                      <a16:colId xmlns:a16="http://schemas.microsoft.com/office/drawing/2014/main" val="187244419"/>
                    </a:ext>
                  </a:extLst>
                </a:gridCol>
              </a:tblGrid>
              <a:tr h="413929">
                <a:tc>
                  <a:txBody>
                    <a:bodyPr/>
                    <a:lstStyle/>
                    <a:p>
                      <a:pPr algn="ctr"/>
                      <a:r>
                        <a:rPr lang="en-GB" sz="14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Gain for F1</a:t>
                      </a:r>
                      <a:endParaRPr lang="en-IN" sz="1400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818560"/>
                  </a:ext>
                </a:extLst>
              </a:tr>
              <a:tr h="229591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H(Sf) =  [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-(9/15)log2(9/15)-(6/15)log2(6/15) ] = 0.971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H(Sv) for c1 &gt;  -(6/9)log2(6/9)-(3/9)log2(3/9) = 0.92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H(Sv) for c2 &gt;  -(3/6)log2(3/6)-(3/6)log2(3/6) = 1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(Sv/S) for c1 &gt;  9/15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(Sv/S) for c2 &gt;  6/15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Gain(S,F1) = 0.971 – [ (9/15)*0.92 + (6/15) * 1] = 0.019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16014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9532DBD-3F9A-43C3-9F67-5EDD3F039C5A}"/>
              </a:ext>
            </a:extLst>
          </p:cNvPr>
          <p:cNvSpPr txBox="1"/>
          <p:nvPr/>
        </p:nvSpPr>
        <p:spPr>
          <a:xfrm>
            <a:off x="6069366" y="3487507"/>
            <a:ext cx="40659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assume there are another two  features,</a:t>
            </a: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, Gain(S,F2) = 0.029</a:t>
            </a: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Gain(S,F3) = 0.049</a:t>
            </a:r>
          </a:p>
          <a:p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Gain(S,F3) &gt;&gt; Gain(S,F1) and Gain(S,F2)</a:t>
            </a: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With Feature F3 split should be started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6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E0976E-13B7-4CCD-9A52-83BE8BECE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20691"/>
              </p:ext>
            </p:extLst>
          </p:nvPr>
        </p:nvGraphicFramePr>
        <p:xfrm>
          <a:off x="1367163" y="332909"/>
          <a:ext cx="7131730" cy="215669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65865">
                  <a:extLst>
                    <a:ext uri="{9D8B030D-6E8A-4147-A177-3AD203B41FA5}">
                      <a16:colId xmlns:a16="http://schemas.microsoft.com/office/drawing/2014/main" val="1796641043"/>
                    </a:ext>
                  </a:extLst>
                </a:gridCol>
                <a:gridCol w="3565865">
                  <a:extLst>
                    <a:ext uri="{9D8B030D-6E8A-4147-A177-3AD203B41FA5}">
                      <a16:colId xmlns:a16="http://schemas.microsoft.com/office/drawing/2014/main" val="1057588894"/>
                    </a:ext>
                  </a:extLst>
                </a:gridCol>
              </a:tblGrid>
              <a:tr h="425262"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Entropy Vs Gini Impurity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481087"/>
                  </a:ext>
                </a:extLst>
              </a:tr>
              <a:tr h="450975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Entropy embodies log function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Gini Impurity is of simple mathematics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561330"/>
                  </a:ext>
                </a:extLst>
              </a:tr>
              <a:tr h="458098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Entropy Calculation consumes more time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Gini Calculation consumes less time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08101"/>
                  </a:ext>
                </a:extLst>
              </a:tr>
              <a:tr h="822364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dataset contains less number of features , Entropy is recommended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dataset contains more number of feature </a:t>
                      </a:r>
                      <a:r>
                        <a:rPr lang="en-GB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i.e</a:t>
                      </a: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(above 50) , Gini is recommended.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3242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49A041-812C-4CE9-893B-9A03C79056C0}"/>
              </a:ext>
            </a:extLst>
          </p:cNvPr>
          <p:cNvSpPr txBox="1"/>
          <p:nvPr/>
        </p:nvSpPr>
        <p:spPr>
          <a:xfrm>
            <a:off x="0" y="148243"/>
            <a:ext cx="691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2A0FBAE-7B9A-41B5-B2F0-AF69DFC7D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767467"/>
              </p:ext>
            </p:extLst>
          </p:nvPr>
        </p:nvGraphicFramePr>
        <p:xfrm>
          <a:off x="1367163" y="3671374"/>
          <a:ext cx="2130640" cy="28727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5895">
                  <a:extLst>
                    <a:ext uri="{9D8B030D-6E8A-4147-A177-3AD203B41FA5}">
                      <a16:colId xmlns:a16="http://schemas.microsoft.com/office/drawing/2014/main" val="3086682619"/>
                    </a:ext>
                  </a:extLst>
                </a:gridCol>
                <a:gridCol w="935754">
                  <a:extLst>
                    <a:ext uri="{9D8B030D-6E8A-4147-A177-3AD203B41FA5}">
                      <a16:colId xmlns:a16="http://schemas.microsoft.com/office/drawing/2014/main" val="1712527619"/>
                    </a:ext>
                  </a:extLst>
                </a:gridCol>
                <a:gridCol w="798991">
                  <a:extLst>
                    <a:ext uri="{9D8B030D-6E8A-4147-A177-3AD203B41FA5}">
                      <a16:colId xmlns:a16="http://schemas.microsoft.com/office/drawing/2014/main" val="3693177869"/>
                    </a:ext>
                  </a:extLst>
                </a:gridCol>
              </a:tblGrid>
              <a:tr h="35909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635906"/>
                  </a:ext>
                </a:extLst>
              </a:tr>
              <a:tr h="35909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858672"/>
                  </a:ext>
                </a:extLst>
              </a:tr>
              <a:tr h="35909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525383"/>
                  </a:ext>
                </a:extLst>
              </a:tr>
              <a:tr h="35909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474222"/>
                  </a:ext>
                </a:extLst>
              </a:tr>
              <a:tr h="35909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45382"/>
                  </a:ext>
                </a:extLst>
              </a:tr>
              <a:tr h="35909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847573"/>
                  </a:ext>
                </a:extLst>
              </a:tr>
              <a:tr h="35909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20130"/>
                  </a:ext>
                </a:extLst>
              </a:tr>
              <a:tr h="35909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6250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D0BCFF6-6A99-4FA0-801B-EBB3A2FCC085}"/>
              </a:ext>
            </a:extLst>
          </p:cNvPr>
          <p:cNvSpPr txBox="1"/>
          <p:nvPr/>
        </p:nvSpPr>
        <p:spPr>
          <a:xfrm>
            <a:off x="0" y="3016587"/>
            <a:ext cx="672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multi feature classification dataset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23DFE1B-38DC-4A29-A17D-7E7942BA85CA}"/>
              </a:ext>
            </a:extLst>
          </p:cNvPr>
          <p:cNvSpPr/>
          <p:nvPr/>
        </p:nvSpPr>
        <p:spPr>
          <a:xfrm>
            <a:off x="6112645" y="2956877"/>
            <a:ext cx="976543" cy="87393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b="1" dirty="0"/>
              <a:t>Amount</a:t>
            </a:r>
          </a:p>
          <a:p>
            <a:pPr algn="ctr"/>
            <a:r>
              <a:rPr lang="en-GB" sz="900" b="1" dirty="0"/>
              <a:t>&lt; 5000</a:t>
            </a:r>
          </a:p>
          <a:p>
            <a:pPr algn="ctr"/>
            <a:r>
              <a:rPr lang="en-GB" sz="900" b="1" dirty="0"/>
              <a:t>c1</a:t>
            </a:r>
            <a:endParaRPr lang="en-IN" sz="900" b="1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52B5E64-5BE5-4D80-959D-F6DEF4C72C2D}"/>
              </a:ext>
            </a:extLst>
          </p:cNvPr>
          <p:cNvSpPr/>
          <p:nvPr/>
        </p:nvSpPr>
        <p:spPr>
          <a:xfrm>
            <a:off x="5276357" y="4233798"/>
            <a:ext cx="914394" cy="873935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Good</a:t>
            </a:r>
          </a:p>
          <a:p>
            <a:pPr algn="ctr"/>
            <a:r>
              <a:rPr lang="en-GB" sz="1050" b="1" dirty="0"/>
              <a:t>or Bad</a:t>
            </a:r>
          </a:p>
          <a:p>
            <a:pPr algn="ctr"/>
            <a:r>
              <a:rPr lang="en-GB" sz="1050" b="1" dirty="0"/>
              <a:t>c2</a:t>
            </a:r>
            <a:endParaRPr lang="en-IN" sz="1050" b="1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895B055-E37E-4E5C-BA50-A3E375126053}"/>
              </a:ext>
            </a:extLst>
          </p:cNvPr>
          <p:cNvSpPr/>
          <p:nvPr/>
        </p:nvSpPr>
        <p:spPr>
          <a:xfrm>
            <a:off x="7089188" y="4233797"/>
            <a:ext cx="914394" cy="873935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Good</a:t>
            </a:r>
          </a:p>
          <a:p>
            <a:pPr algn="ctr"/>
            <a:r>
              <a:rPr lang="en-GB" sz="1050" b="1" dirty="0"/>
              <a:t>or Bad</a:t>
            </a:r>
          </a:p>
          <a:p>
            <a:pPr algn="ctr"/>
            <a:r>
              <a:rPr lang="en-GB" sz="1050" b="1" dirty="0"/>
              <a:t>c3</a:t>
            </a:r>
            <a:endParaRPr lang="en-IN" sz="1050" b="1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30D80BE-922D-424C-8D02-4E3BAB667BFE}"/>
              </a:ext>
            </a:extLst>
          </p:cNvPr>
          <p:cNvSpPr/>
          <p:nvPr/>
        </p:nvSpPr>
        <p:spPr>
          <a:xfrm>
            <a:off x="4687337" y="5252210"/>
            <a:ext cx="793879" cy="740793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3</a:t>
            </a:r>
          </a:p>
          <a:p>
            <a:pPr algn="ctr"/>
            <a:r>
              <a:rPr lang="en-GB" sz="1050" b="1" dirty="0"/>
              <a:t>Good</a:t>
            </a:r>
          </a:p>
          <a:p>
            <a:pPr algn="ctr"/>
            <a:r>
              <a:rPr lang="en-GB" sz="1050" b="1" dirty="0"/>
              <a:t>c5</a:t>
            </a:r>
            <a:endParaRPr lang="en-IN" sz="1050" b="1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6ECA88A7-4736-4B54-9030-E1726C0EB05F}"/>
              </a:ext>
            </a:extLst>
          </p:cNvPr>
          <p:cNvSpPr/>
          <p:nvPr/>
        </p:nvSpPr>
        <p:spPr>
          <a:xfrm>
            <a:off x="7877008" y="5252209"/>
            <a:ext cx="826238" cy="747221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4 Bad</a:t>
            </a:r>
          </a:p>
          <a:p>
            <a:pPr algn="ctr"/>
            <a:r>
              <a:rPr lang="en-GB" sz="1050" b="1" dirty="0"/>
              <a:t>c8</a:t>
            </a:r>
            <a:endParaRPr lang="en-IN" sz="1050" b="1" dirty="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93D2F969-9949-4B86-9338-C1DEF198ED1C}"/>
              </a:ext>
            </a:extLst>
          </p:cNvPr>
          <p:cNvSpPr/>
          <p:nvPr/>
        </p:nvSpPr>
        <p:spPr>
          <a:xfrm>
            <a:off x="6817724" y="5330705"/>
            <a:ext cx="817072" cy="668726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0</a:t>
            </a:r>
          </a:p>
          <a:p>
            <a:pPr algn="ctr"/>
            <a:r>
              <a:rPr lang="en-GB" sz="1050" b="1" dirty="0"/>
              <a:t>Good</a:t>
            </a:r>
          </a:p>
          <a:p>
            <a:pPr algn="ctr"/>
            <a:r>
              <a:rPr lang="en-GB" sz="1050" b="1" dirty="0"/>
              <a:t>c7</a:t>
            </a:r>
            <a:endParaRPr lang="en-IN" sz="105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FD472B-8747-4FCE-90A0-44A7EF41CD67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056841" y="3702828"/>
            <a:ext cx="198815" cy="65895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2D1DA1-7441-41B3-A970-F7B4F5D19969}"/>
              </a:ext>
            </a:extLst>
          </p:cNvPr>
          <p:cNvCxnSpPr>
            <a:cxnSpLocks/>
            <a:stCxn id="14" idx="1"/>
            <a:endCxn id="12" idx="5"/>
          </p:cNvCxnSpPr>
          <p:nvPr/>
        </p:nvCxnSpPr>
        <p:spPr>
          <a:xfrm flipH="1" flipV="1">
            <a:off x="6946177" y="3702828"/>
            <a:ext cx="276921" cy="65895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D63E65B-9D3C-4DAE-BD1C-A9B73E08A8DF}"/>
              </a:ext>
            </a:extLst>
          </p:cNvPr>
          <p:cNvSpPr txBox="1"/>
          <p:nvPr/>
        </p:nvSpPr>
        <p:spPr>
          <a:xfrm>
            <a:off x="5029569" y="3873202"/>
            <a:ext cx="1571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Instances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D405BA-A608-4BDD-9B61-8CA15C66FEFF}"/>
              </a:ext>
            </a:extLst>
          </p:cNvPr>
          <p:cNvSpPr txBox="1"/>
          <p:nvPr/>
        </p:nvSpPr>
        <p:spPr>
          <a:xfrm>
            <a:off x="7177530" y="3893805"/>
            <a:ext cx="1571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Instances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A208B55-04DF-47D3-8DB9-9A04AD1A6D0F}"/>
              </a:ext>
            </a:extLst>
          </p:cNvPr>
          <p:cNvCxnSpPr>
            <a:cxnSpLocks/>
            <a:stCxn id="15" idx="7"/>
            <a:endCxn id="13" idx="3"/>
          </p:cNvCxnSpPr>
          <p:nvPr/>
        </p:nvCxnSpPr>
        <p:spPr>
          <a:xfrm flipV="1">
            <a:off x="5364955" y="4979748"/>
            <a:ext cx="45312" cy="38094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22B3FF9-9C9A-47ED-BAA0-1E857D2E1C1F}"/>
              </a:ext>
            </a:extLst>
          </p:cNvPr>
          <p:cNvCxnSpPr>
            <a:cxnSpLocks/>
            <a:stCxn id="70" idx="1"/>
            <a:endCxn id="13" idx="5"/>
          </p:cNvCxnSpPr>
          <p:nvPr/>
        </p:nvCxnSpPr>
        <p:spPr>
          <a:xfrm flipH="1" flipV="1">
            <a:off x="6056841" y="4979748"/>
            <a:ext cx="36236" cy="4179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36B6BE4E-BC9E-4ADC-AD7E-79EC34DBE67C}"/>
              </a:ext>
            </a:extLst>
          </p:cNvPr>
          <p:cNvSpPr/>
          <p:nvPr/>
        </p:nvSpPr>
        <p:spPr>
          <a:xfrm>
            <a:off x="5976816" y="5288242"/>
            <a:ext cx="793879" cy="747221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0 Bad</a:t>
            </a:r>
          </a:p>
          <a:p>
            <a:pPr algn="ctr"/>
            <a:r>
              <a:rPr lang="en-GB" sz="1050" b="1" dirty="0"/>
              <a:t>c6</a:t>
            </a:r>
            <a:endParaRPr lang="en-IN" sz="1050" b="1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EDDD980-339C-4A26-AB4E-F6AA283D09EA}"/>
              </a:ext>
            </a:extLst>
          </p:cNvPr>
          <p:cNvCxnSpPr>
            <a:cxnSpLocks/>
            <a:stCxn id="16" idx="1"/>
            <a:endCxn id="14" idx="5"/>
          </p:cNvCxnSpPr>
          <p:nvPr/>
        </p:nvCxnSpPr>
        <p:spPr>
          <a:xfrm flipH="1" flipV="1">
            <a:off x="7869672" y="4979747"/>
            <a:ext cx="128336" cy="3818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6387011-A12F-4160-B946-66CE1F2937FA}"/>
              </a:ext>
            </a:extLst>
          </p:cNvPr>
          <p:cNvCxnSpPr>
            <a:cxnSpLocks/>
            <a:stCxn id="17" idx="0"/>
            <a:endCxn id="14" idx="3"/>
          </p:cNvCxnSpPr>
          <p:nvPr/>
        </p:nvCxnSpPr>
        <p:spPr>
          <a:xfrm flipH="1" flipV="1">
            <a:off x="7223098" y="4979747"/>
            <a:ext cx="3162" cy="3509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0E88A95-1DF0-4A5E-8B0F-46B7686C9023}"/>
              </a:ext>
            </a:extLst>
          </p:cNvPr>
          <p:cNvSpPr txBox="1"/>
          <p:nvPr/>
        </p:nvSpPr>
        <p:spPr>
          <a:xfrm>
            <a:off x="8116345" y="4913552"/>
            <a:ext cx="1571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Instances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834F35C-23B4-48F5-A53D-5ED4A7ED444E}"/>
              </a:ext>
            </a:extLst>
          </p:cNvPr>
          <p:cNvSpPr txBox="1"/>
          <p:nvPr/>
        </p:nvSpPr>
        <p:spPr>
          <a:xfrm>
            <a:off x="4381890" y="4975210"/>
            <a:ext cx="1571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Instances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611814E-B124-4F81-876D-A3A92FF88E35}"/>
              </a:ext>
            </a:extLst>
          </p:cNvPr>
          <p:cNvSpPr txBox="1"/>
          <p:nvPr/>
        </p:nvSpPr>
        <p:spPr>
          <a:xfrm>
            <a:off x="9133603" y="4011701"/>
            <a:ext cx="28845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enquiry is 4500  amount &gt;&gt; It falls into c5 leaf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gives idea about from which feature to start the split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57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CE11DD-6E59-43E9-B90F-2CD6BC2225BE}"/>
              </a:ext>
            </a:extLst>
          </p:cNvPr>
          <p:cNvSpPr txBox="1"/>
          <p:nvPr/>
        </p:nvSpPr>
        <p:spPr>
          <a:xfrm>
            <a:off x="186432" y="363985"/>
            <a:ext cx="11505460" cy="6267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Decision Tree Regression</a:t>
            </a:r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IN" u="sng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E92A940-1892-43DA-A799-BC5965241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395359"/>
              </p:ext>
            </p:extLst>
          </p:nvPr>
        </p:nvGraphicFramePr>
        <p:xfrm>
          <a:off x="372862" y="901658"/>
          <a:ext cx="1464817" cy="552577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23783">
                  <a:extLst>
                    <a:ext uri="{9D8B030D-6E8A-4147-A177-3AD203B41FA5}">
                      <a16:colId xmlns:a16="http://schemas.microsoft.com/office/drawing/2014/main" val="915815881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1605751837"/>
                    </a:ext>
                  </a:extLst>
                </a:gridCol>
                <a:gridCol w="417252">
                  <a:extLst>
                    <a:ext uri="{9D8B030D-6E8A-4147-A177-3AD203B41FA5}">
                      <a16:colId xmlns:a16="http://schemas.microsoft.com/office/drawing/2014/main" val="114501284"/>
                    </a:ext>
                  </a:extLst>
                </a:gridCol>
              </a:tblGrid>
              <a:tr h="39330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13738"/>
                  </a:ext>
                </a:extLst>
              </a:tr>
              <a:tr h="514664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38186"/>
                  </a:ext>
                </a:extLst>
              </a:tr>
              <a:tr h="502055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09014"/>
                  </a:ext>
                </a:extLst>
              </a:tr>
              <a:tr h="53393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31271"/>
                  </a:ext>
                </a:extLst>
              </a:tr>
              <a:tr h="64673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79759"/>
                  </a:ext>
                </a:extLst>
              </a:tr>
              <a:tr h="508791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298414"/>
                  </a:ext>
                </a:extLst>
              </a:tr>
              <a:tr h="486115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64100"/>
                  </a:ext>
                </a:extLst>
              </a:tr>
              <a:tr h="64673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976072"/>
                  </a:ext>
                </a:extLst>
              </a:tr>
              <a:tr h="64673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627139"/>
                  </a:ext>
                </a:extLst>
              </a:tr>
              <a:tr h="64673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612515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3939397F-D3EB-4098-9B0B-72F0E1405A56}"/>
              </a:ext>
            </a:extLst>
          </p:cNvPr>
          <p:cNvSpPr/>
          <p:nvPr/>
        </p:nvSpPr>
        <p:spPr>
          <a:xfrm>
            <a:off x="9531494" y="1217431"/>
            <a:ext cx="994299" cy="1003177"/>
          </a:xfrm>
          <a:prstGeom prst="ellips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X2 &lt;45</a:t>
            </a:r>
            <a:endParaRPr lang="en-IN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86EA76-823D-4924-99D6-3CBC5D381A37}"/>
              </a:ext>
            </a:extLst>
          </p:cNvPr>
          <p:cNvCxnSpPr>
            <a:cxnSpLocks/>
            <a:stCxn id="12" idx="3"/>
            <a:endCxn id="25" idx="7"/>
          </p:cNvCxnSpPr>
          <p:nvPr/>
        </p:nvCxnSpPr>
        <p:spPr>
          <a:xfrm flipH="1">
            <a:off x="9400529" y="2073696"/>
            <a:ext cx="276577" cy="533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855220-EA15-42AE-B38C-5B7E2ED7D4C9}"/>
              </a:ext>
            </a:extLst>
          </p:cNvPr>
          <p:cNvCxnSpPr>
            <a:cxnSpLocks/>
            <a:stCxn id="12" idx="5"/>
            <a:endCxn id="27" idx="1"/>
          </p:cNvCxnSpPr>
          <p:nvPr/>
        </p:nvCxnSpPr>
        <p:spPr>
          <a:xfrm>
            <a:off x="10380181" y="2073696"/>
            <a:ext cx="497606" cy="479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89F9815-7AB2-4605-8C84-2AA493302FF4}"/>
              </a:ext>
            </a:extLst>
          </p:cNvPr>
          <p:cNvSpPr/>
          <p:nvPr/>
        </p:nvSpPr>
        <p:spPr>
          <a:xfrm>
            <a:off x="8714019" y="2487058"/>
            <a:ext cx="804297" cy="821616"/>
          </a:xfrm>
          <a:prstGeom prst="ellips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 &lt;300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922956-D84D-4CE9-87B3-7C17CD0EEDCB}"/>
              </a:ext>
            </a:extLst>
          </p:cNvPr>
          <p:cNvSpPr/>
          <p:nvPr/>
        </p:nvSpPr>
        <p:spPr>
          <a:xfrm>
            <a:off x="10750377" y="2432959"/>
            <a:ext cx="870011" cy="821616"/>
          </a:xfrm>
          <a:prstGeom prst="ellips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/>
              <a:t>X1 &lt;700</a:t>
            </a:r>
            <a:endParaRPr lang="en-IN" sz="1100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88F6639-7556-4C07-BEE1-112AC0B082EF}"/>
              </a:ext>
            </a:extLst>
          </p:cNvPr>
          <p:cNvSpPr/>
          <p:nvPr/>
        </p:nvSpPr>
        <p:spPr>
          <a:xfrm>
            <a:off x="8020476" y="4730253"/>
            <a:ext cx="848687" cy="821616"/>
          </a:xfrm>
          <a:prstGeom prst="ellips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2 rows</a:t>
            </a:r>
            <a:endParaRPr lang="en-IN" sz="1200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CBF417-B4A0-4110-A815-6052CD0784AD}"/>
              </a:ext>
            </a:extLst>
          </p:cNvPr>
          <p:cNvSpPr/>
          <p:nvPr/>
        </p:nvSpPr>
        <p:spPr>
          <a:xfrm>
            <a:off x="9383834" y="4707893"/>
            <a:ext cx="848687" cy="821616"/>
          </a:xfrm>
          <a:prstGeom prst="ellips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/>
              <a:t>2</a:t>
            </a:r>
          </a:p>
          <a:p>
            <a:pPr algn="ctr"/>
            <a:r>
              <a:rPr lang="en-GB" sz="1100" b="1" dirty="0"/>
              <a:t>rows</a:t>
            </a:r>
            <a:endParaRPr lang="en-IN" sz="11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65C59F-B9C2-4570-9DB3-0E0A64F55E9F}"/>
              </a:ext>
            </a:extLst>
          </p:cNvPr>
          <p:cNvSpPr txBox="1"/>
          <p:nvPr/>
        </p:nvSpPr>
        <p:spPr>
          <a:xfrm>
            <a:off x="8827962" y="2040150"/>
            <a:ext cx="70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Yes </a:t>
            </a:r>
          </a:p>
          <a:p>
            <a:r>
              <a:rPr lang="en-GB" sz="1200" b="1" dirty="0"/>
              <a:t>4 rows</a:t>
            </a:r>
            <a:endParaRPr lang="en-IN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831F4E-77A9-440B-BF46-51B968525CD3}"/>
              </a:ext>
            </a:extLst>
          </p:cNvPr>
          <p:cNvSpPr txBox="1"/>
          <p:nvPr/>
        </p:nvSpPr>
        <p:spPr>
          <a:xfrm>
            <a:off x="10789903" y="2014497"/>
            <a:ext cx="703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No</a:t>
            </a:r>
          </a:p>
          <a:p>
            <a:r>
              <a:rPr lang="en-GB" sz="1100" b="1" dirty="0"/>
              <a:t>5 rows</a:t>
            </a:r>
            <a:endParaRPr lang="en-IN" sz="1100" b="1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51BA4E-E41A-4662-B057-0B096F0D41A2}"/>
              </a:ext>
            </a:extLst>
          </p:cNvPr>
          <p:cNvCxnSpPr>
            <a:cxnSpLocks/>
            <a:stCxn id="25" idx="3"/>
            <a:endCxn id="30" idx="7"/>
          </p:cNvCxnSpPr>
          <p:nvPr/>
        </p:nvCxnSpPr>
        <p:spPr>
          <a:xfrm flipH="1">
            <a:off x="8744876" y="3188351"/>
            <a:ext cx="86930" cy="1662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9F60DD6-AC6C-4A72-8AFD-5DD78B7DCAD4}"/>
              </a:ext>
            </a:extLst>
          </p:cNvPr>
          <p:cNvCxnSpPr>
            <a:cxnSpLocks/>
            <a:stCxn id="25" idx="5"/>
            <a:endCxn id="31" idx="1"/>
          </p:cNvCxnSpPr>
          <p:nvPr/>
        </p:nvCxnSpPr>
        <p:spPr>
          <a:xfrm>
            <a:off x="9400529" y="3188351"/>
            <a:ext cx="107592" cy="163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91200AE-E9EE-44E8-8438-093D14959861}"/>
              </a:ext>
            </a:extLst>
          </p:cNvPr>
          <p:cNvCxnSpPr>
            <a:cxnSpLocks/>
            <a:stCxn id="27" idx="3"/>
            <a:endCxn id="62" idx="0"/>
          </p:cNvCxnSpPr>
          <p:nvPr/>
        </p:nvCxnSpPr>
        <p:spPr>
          <a:xfrm flipH="1">
            <a:off x="10784548" y="3134252"/>
            <a:ext cx="93239" cy="161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0E69B66-6E6C-4F8E-90A5-62238CA2828F}"/>
              </a:ext>
            </a:extLst>
          </p:cNvPr>
          <p:cNvCxnSpPr>
            <a:cxnSpLocks/>
            <a:stCxn id="27" idx="5"/>
            <a:endCxn id="68" idx="0"/>
          </p:cNvCxnSpPr>
          <p:nvPr/>
        </p:nvCxnSpPr>
        <p:spPr>
          <a:xfrm>
            <a:off x="11492978" y="3134252"/>
            <a:ext cx="270154" cy="1630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A2880181-B193-4693-8E3D-FF0216A5B9A8}"/>
              </a:ext>
            </a:extLst>
          </p:cNvPr>
          <p:cNvSpPr/>
          <p:nvPr/>
        </p:nvSpPr>
        <p:spPr>
          <a:xfrm>
            <a:off x="10404592" y="4752152"/>
            <a:ext cx="759911" cy="772228"/>
          </a:xfrm>
          <a:prstGeom prst="ellips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/>
              <a:t>2</a:t>
            </a:r>
          </a:p>
          <a:p>
            <a:pPr algn="ctr"/>
            <a:r>
              <a:rPr lang="en-GB" sz="1100" b="1" dirty="0"/>
              <a:t>row</a:t>
            </a:r>
            <a:endParaRPr lang="en-IN" sz="1100" b="1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0FCAEDB-6D04-4F13-9238-ADA3CE83087A}"/>
              </a:ext>
            </a:extLst>
          </p:cNvPr>
          <p:cNvSpPr/>
          <p:nvPr/>
        </p:nvSpPr>
        <p:spPr>
          <a:xfrm>
            <a:off x="11383176" y="4764484"/>
            <a:ext cx="759911" cy="772228"/>
          </a:xfrm>
          <a:prstGeom prst="ellips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/>
              <a:t>3</a:t>
            </a:r>
          </a:p>
          <a:p>
            <a:pPr algn="ctr"/>
            <a:r>
              <a:rPr lang="en-GB" sz="1100" b="1" dirty="0"/>
              <a:t>rows</a:t>
            </a:r>
            <a:endParaRPr lang="en-IN" sz="11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BD073D-07EF-4D0D-A169-2B60993B8C2F}"/>
              </a:ext>
            </a:extLst>
          </p:cNvPr>
          <p:cNvSpPr txBox="1"/>
          <p:nvPr/>
        </p:nvSpPr>
        <p:spPr>
          <a:xfrm>
            <a:off x="8302497" y="3569449"/>
            <a:ext cx="703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Yes</a:t>
            </a:r>
            <a:endParaRPr lang="en-IN" sz="12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314937-8083-433F-BE89-9A3BC5A8199E}"/>
              </a:ext>
            </a:extLst>
          </p:cNvPr>
          <p:cNvSpPr txBox="1"/>
          <p:nvPr/>
        </p:nvSpPr>
        <p:spPr>
          <a:xfrm>
            <a:off x="9408193" y="3593680"/>
            <a:ext cx="703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No</a:t>
            </a:r>
            <a:endParaRPr lang="en-IN" sz="11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B4F7172-EFC6-4C1D-A6ED-62410F114122}"/>
              </a:ext>
            </a:extLst>
          </p:cNvPr>
          <p:cNvSpPr txBox="1"/>
          <p:nvPr/>
        </p:nvSpPr>
        <p:spPr>
          <a:xfrm>
            <a:off x="10387282" y="3613838"/>
            <a:ext cx="703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Yes</a:t>
            </a:r>
            <a:endParaRPr lang="en-IN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67F5B6B-4341-401C-AE9A-FF6149DA87C2}"/>
              </a:ext>
            </a:extLst>
          </p:cNvPr>
          <p:cNvSpPr txBox="1"/>
          <p:nvPr/>
        </p:nvSpPr>
        <p:spPr>
          <a:xfrm>
            <a:off x="11613825" y="3673037"/>
            <a:ext cx="703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No</a:t>
            </a:r>
            <a:endParaRPr lang="en-IN" sz="11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16E642-2D0D-4FCD-88B0-62E09B86BED2}"/>
              </a:ext>
            </a:extLst>
          </p:cNvPr>
          <p:cNvSpPr txBox="1"/>
          <p:nvPr/>
        </p:nvSpPr>
        <p:spPr>
          <a:xfrm>
            <a:off x="2078568" y="4527410"/>
            <a:ext cx="56551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When New Instance falls in particular Leaf Node , prediction y is dependent to data points present in particular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Here cost function MSE is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Leaf node is assured with lowest cost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No Gini and Entropy </a:t>
            </a:r>
          </a:p>
          <a:p>
            <a:endParaRPr lang="en-IN" sz="1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01F320-E280-4F90-A1FC-E407A0770F32}"/>
              </a:ext>
            </a:extLst>
          </p:cNvPr>
          <p:cNvSpPr txBox="1"/>
          <p:nvPr/>
        </p:nvSpPr>
        <p:spPr>
          <a:xfrm>
            <a:off x="8231713" y="5573463"/>
            <a:ext cx="98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554CA9-D982-4B8A-8805-842D40D3EC1A}"/>
              </a:ext>
            </a:extLst>
          </p:cNvPr>
          <p:cNvSpPr txBox="1"/>
          <p:nvPr/>
        </p:nvSpPr>
        <p:spPr>
          <a:xfrm>
            <a:off x="9628285" y="5573463"/>
            <a:ext cx="98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DD573D4-2D36-4764-B663-0A67B08D3BE5}"/>
              </a:ext>
            </a:extLst>
          </p:cNvPr>
          <p:cNvSpPr txBox="1"/>
          <p:nvPr/>
        </p:nvSpPr>
        <p:spPr>
          <a:xfrm>
            <a:off x="10648892" y="5536712"/>
            <a:ext cx="98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L3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BE80436-787F-44CC-9530-371B9714E744}"/>
              </a:ext>
            </a:extLst>
          </p:cNvPr>
          <p:cNvSpPr txBox="1"/>
          <p:nvPr/>
        </p:nvSpPr>
        <p:spPr>
          <a:xfrm>
            <a:off x="11620388" y="5538273"/>
            <a:ext cx="98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L4</a:t>
            </a:r>
            <a:endParaRPr lang="en-IN" sz="1400" b="1"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17244583-E198-4575-B91C-D3C643EFC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301" y="901658"/>
            <a:ext cx="5752435" cy="3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6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D42C-3C66-4C9E-B53F-69F0AD17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5" y="452717"/>
            <a:ext cx="11319029" cy="5930328"/>
          </a:xfrm>
        </p:spPr>
        <p:txBody>
          <a:bodyPr/>
          <a:lstStyle/>
          <a:p>
            <a:r>
              <a:rPr lang="en-GB" sz="1400" b="1" u="sng" dirty="0">
                <a:latin typeface="+mn-lt"/>
              </a:rPr>
              <a:t>Role of Information Gain in Decision Tree Regressor</a:t>
            </a:r>
            <a:br>
              <a:rPr lang="en-GB" sz="1400" b="1" u="sng" dirty="0">
                <a:latin typeface="+mn-lt"/>
              </a:rPr>
            </a:br>
            <a:br>
              <a:rPr lang="en-GB" sz="1400" b="1" u="sng" dirty="0">
                <a:latin typeface="+mn-lt"/>
              </a:rPr>
            </a:br>
            <a:r>
              <a:rPr lang="en-GB" sz="1400" b="1" u="sng" dirty="0">
                <a:latin typeface="+mn-lt"/>
              </a:rPr>
              <a:t>How to instantiate feature split:</a:t>
            </a:r>
            <a:br>
              <a:rPr lang="en-GB" sz="1400" b="1" u="sng" dirty="0">
                <a:latin typeface="+mn-lt"/>
              </a:rPr>
            </a:br>
            <a:br>
              <a:rPr lang="en-GB" sz="1400" b="1" u="sng" dirty="0">
                <a:latin typeface="+mn-lt"/>
              </a:rPr>
            </a:br>
            <a:endParaRPr lang="en-IN" sz="1400" b="1" u="sng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C38B7A6-7391-4819-8E10-4424611D1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807618"/>
              </p:ext>
            </p:extLst>
          </p:nvPr>
        </p:nvGraphicFramePr>
        <p:xfrm>
          <a:off x="469530" y="1749475"/>
          <a:ext cx="649056" cy="36570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9056">
                  <a:extLst>
                    <a:ext uri="{9D8B030D-6E8A-4147-A177-3AD203B41FA5}">
                      <a16:colId xmlns:a16="http://schemas.microsoft.com/office/drawing/2014/main" val="400417107"/>
                    </a:ext>
                  </a:extLst>
                </a:gridCol>
              </a:tblGrid>
              <a:tr h="457128"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218867"/>
                  </a:ext>
                </a:extLst>
              </a:tr>
              <a:tr h="457128"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833887"/>
                  </a:ext>
                </a:extLst>
              </a:tr>
              <a:tr h="457128"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481305"/>
                  </a:ext>
                </a:extLst>
              </a:tr>
              <a:tr h="457128"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801435"/>
                  </a:ext>
                </a:extLst>
              </a:tr>
              <a:tr h="457128"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35857"/>
                  </a:ext>
                </a:extLst>
              </a:tr>
              <a:tr h="457128"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507622"/>
                  </a:ext>
                </a:extLst>
              </a:tr>
              <a:tr h="457128"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45829"/>
                  </a:ext>
                </a:extLst>
              </a:tr>
              <a:tr h="457128"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394702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5C16A1E0-4E80-4402-92B5-F11E669E9020}"/>
              </a:ext>
            </a:extLst>
          </p:cNvPr>
          <p:cNvSpPr/>
          <p:nvPr/>
        </p:nvSpPr>
        <p:spPr>
          <a:xfrm>
            <a:off x="3478079" y="1906467"/>
            <a:ext cx="674703" cy="6214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/>
              <a:t>F1&gt;2.5</a:t>
            </a:r>
            <a:endParaRPr lang="en-IN" sz="11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47ADBC-277C-4904-954A-8699F4A1E801}"/>
              </a:ext>
            </a:extLst>
          </p:cNvPr>
          <p:cNvSpPr/>
          <p:nvPr/>
        </p:nvSpPr>
        <p:spPr>
          <a:xfrm>
            <a:off x="2935298" y="2825296"/>
            <a:ext cx="674703" cy="6214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/>
              <a:t>1 row</a:t>
            </a:r>
            <a:endParaRPr lang="en-IN" sz="11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20F8A6-FAE0-42EA-8887-78FF229FFCCD}"/>
              </a:ext>
            </a:extLst>
          </p:cNvPr>
          <p:cNvSpPr/>
          <p:nvPr/>
        </p:nvSpPr>
        <p:spPr>
          <a:xfrm>
            <a:off x="4151628" y="2796444"/>
            <a:ext cx="674703" cy="6214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6</a:t>
            </a:r>
          </a:p>
          <a:p>
            <a:pPr algn="ctr"/>
            <a:r>
              <a:rPr lang="en-GB" sz="1050" b="1" dirty="0"/>
              <a:t>rows</a:t>
            </a:r>
            <a:endParaRPr lang="en-IN" sz="105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6A67B4-6656-41AF-9816-B2FC68137A24}"/>
              </a:ext>
            </a:extLst>
          </p:cNvPr>
          <p:cNvSpPr/>
          <p:nvPr/>
        </p:nvSpPr>
        <p:spPr>
          <a:xfrm>
            <a:off x="6010182" y="1809562"/>
            <a:ext cx="674703" cy="6214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F1&gt;3.7</a:t>
            </a:r>
            <a:endParaRPr lang="en-IN" sz="12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8508ED-EE93-4753-8337-B397993BA9F7}"/>
              </a:ext>
            </a:extLst>
          </p:cNvPr>
          <p:cNvSpPr/>
          <p:nvPr/>
        </p:nvSpPr>
        <p:spPr>
          <a:xfrm>
            <a:off x="5500339" y="2855622"/>
            <a:ext cx="674703" cy="6214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2</a:t>
            </a:r>
          </a:p>
          <a:p>
            <a:pPr algn="ctr"/>
            <a:r>
              <a:rPr lang="en-GB" sz="1050" b="1" dirty="0"/>
              <a:t>rows</a:t>
            </a:r>
            <a:endParaRPr lang="en-IN" sz="105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76E2793-1328-4558-9EE8-24B3FE4CDE32}"/>
              </a:ext>
            </a:extLst>
          </p:cNvPr>
          <p:cNvSpPr/>
          <p:nvPr/>
        </p:nvSpPr>
        <p:spPr>
          <a:xfrm>
            <a:off x="6785306" y="2855621"/>
            <a:ext cx="674703" cy="6214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5 </a:t>
            </a:r>
          </a:p>
          <a:p>
            <a:pPr algn="ctr"/>
            <a:r>
              <a:rPr lang="en-GB" sz="1050" b="1" dirty="0"/>
              <a:t>rows</a:t>
            </a:r>
            <a:endParaRPr lang="en-IN" sz="105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970E9C-EC66-4E49-906A-F0FE3210AE85}"/>
              </a:ext>
            </a:extLst>
          </p:cNvPr>
          <p:cNvSpPr/>
          <p:nvPr/>
        </p:nvSpPr>
        <p:spPr>
          <a:xfrm>
            <a:off x="8888507" y="1976370"/>
            <a:ext cx="674703" cy="6214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F1&gt;4.1</a:t>
            </a:r>
            <a:endParaRPr lang="en-IN" sz="12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DA83F5-BD91-4F04-9BF3-7011D8016E1C}"/>
              </a:ext>
            </a:extLst>
          </p:cNvPr>
          <p:cNvSpPr/>
          <p:nvPr/>
        </p:nvSpPr>
        <p:spPr>
          <a:xfrm>
            <a:off x="8356805" y="2864523"/>
            <a:ext cx="674703" cy="6214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3</a:t>
            </a:r>
          </a:p>
          <a:p>
            <a:pPr algn="ctr"/>
            <a:r>
              <a:rPr lang="en-GB" sz="1050" b="1" dirty="0"/>
              <a:t>rows</a:t>
            </a:r>
            <a:endParaRPr lang="en-IN" sz="105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BDCA62-216B-4B2D-924F-1C8DB41E3077}"/>
              </a:ext>
            </a:extLst>
          </p:cNvPr>
          <p:cNvSpPr/>
          <p:nvPr/>
        </p:nvSpPr>
        <p:spPr>
          <a:xfrm>
            <a:off x="9718297" y="2908153"/>
            <a:ext cx="674703" cy="6214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4</a:t>
            </a:r>
          </a:p>
          <a:p>
            <a:pPr algn="ctr"/>
            <a:r>
              <a:rPr lang="en-GB" sz="1050" b="1" dirty="0"/>
              <a:t>rows</a:t>
            </a:r>
            <a:endParaRPr lang="en-IN" sz="105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032505-FDCB-465D-A18F-94D388DCABA3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3272650" y="2436897"/>
            <a:ext cx="304237" cy="38839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CABF1A-E5B2-41A9-88E0-3A5843350B20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4053974" y="2436897"/>
            <a:ext cx="435006" cy="35954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70F110-762D-4058-9920-DAEE549B224F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6586077" y="2339992"/>
            <a:ext cx="298037" cy="60663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AB484AC-32BA-4AA1-B9F5-90C50781F6B4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5837691" y="2339992"/>
            <a:ext cx="271299" cy="51563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F950CD-4BFF-42FA-ABA5-B9FB1BFF4D05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8694157" y="2506800"/>
            <a:ext cx="293158" cy="35772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65F8777-CF08-4886-83CC-13870308656D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9464402" y="2506800"/>
            <a:ext cx="352703" cy="49236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CAFDDB7-8CB6-4C88-A607-8790751F5D06}"/>
              </a:ext>
            </a:extLst>
          </p:cNvPr>
          <p:cNvSpPr txBox="1"/>
          <p:nvPr/>
        </p:nvSpPr>
        <p:spPr>
          <a:xfrm>
            <a:off x="3353439" y="1593884"/>
            <a:ext cx="1081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Choice 1</a:t>
            </a:r>
            <a:endParaRPr lang="en-IN" sz="14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AE7DAF-1F41-4551-A39E-3929C9EFB8C2}"/>
              </a:ext>
            </a:extLst>
          </p:cNvPr>
          <p:cNvSpPr txBox="1"/>
          <p:nvPr/>
        </p:nvSpPr>
        <p:spPr>
          <a:xfrm>
            <a:off x="5888872" y="1503201"/>
            <a:ext cx="1081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Choice 2</a:t>
            </a:r>
            <a:endParaRPr lang="en-IN" sz="14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AF4713-3647-4396-93E7-F454D2A0D077}"/>
              </a:ext>
            </a:extLst>
          </p:cNvPr>
          <p:cNvSpPr txBox="1"/>
          <p:nvPr/>
        </p:nvSpPr>
        <p:spPr>
          <a:xfrm>
            <a:off x="8750400" y="1575538"/>
            <a:ext cx="1081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Choice 3</a:t>
            </a:r>
            <a:endParaRPr lang="en-IN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78D076-E302-4ED2-9048-3502D2D522EA}"/>
              </a:ext>
            </a:extLst>
          </p:cNvPr>
          <p:cNvSpPr txBox="1"/>
          <p:nvPr/>
        </p:nvSpPr>
        <p:spPr>
          <a:xfrm>
            <a:off x="2950720" y="2427286"/>
            <a:ext cx="84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DEDDDB-6512-4E3C-B768-AA72937DC3B2}"/>
              </a:ext>
            </a:extLst>
          </p:cNvPr>
          <p:cNvSpPr txBox="1"/>
          <p:nvPr/>
        </p:nvSpPr>
        <p:spPr>
          <a:xfrm>
            <a:off x="4344011" y="2377884"/>
            <a:ext cx="84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735AC9-088F-4E36-B378-D42A901412A4}"/>
              </a:ext>
            </a:extLst>
          </p:cNvPr>
          <p:cNvSpPr txBox="1"/>
          <p:nvPr/>
        </p:nvSpPr>
        <p:spPr>
          <a:xfrm>
            <a:off x="5473106" y="2381036"/>
            <a:ext cx="84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95282B-E698-496E-8301-06914728C960}"/>
              </a:ext>
            </a:extLst>
          </p:cNvPr>
          <p:cNvSpPr txBox="1"/>
          <p:nvPr/>
        </p:nvSpPr>
        <p:spPr>
          <a:xfrm>
            <a:off x="6733430" y="2352911"/>
            <a:ext cx="84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63DA579-CE78-4D88-AA07-38B5FCFB8B1C}"/>
              </a:ext>
            </a:extLst>
          </p:cNvPr>
          <p:cNvSpPr txBox="1"/>
          <p:nvPr/>
        </p:nvSpPr>
        <p:spPr>
          <a:xfrm>
            <a:off x="8323550" y="2381180"/>
            <a:ext cx="84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90E0BE-7238-4B6C-900A-2BD342BC57FD}"/>
              </a:ext>
            </a:extLst>
          </p:cNvPr>
          <p:cNvSpPr txBox="1"/>
          <p:nvPr/>
        </p:nvSpPr>
        <p:spPr>
          <a:xfrm>
            <a:off x="9703522" y="2427285"/>
            <a:ext cx="84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AEFE5FB-BD43-4FE0-8570-C1746E00F7F9}"/>
              </a:ext>
            </a:extLst>
          </p:cNvPr>
          <p:cNvSpPr txBox="1"/>
          <p:nvPr/>
        </p:nvSpPr>
        <p:spPr>
          <a:xfrm>
            <a:off x="10552811" y="2581173"/>
            <a:ext cx="139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&gt;&gt;&gt; Choice N</a:t>
            </a:r>
            <a:endParaRPr lang="en-IN" sz="14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7E896B-2547-40CA-9276-83A087579192}"/>
              </a:ext>
            </a:extLst>
          </p:cNvPr>
          <p:cNvSpPr txBox="1"/>
          <p:nvPr/>
        </p:nvSpPr>
        <p:spPr>
          <a:xfrm>
            <a:off x="2596446" y="3834623"/>
            <a:ext cx="7121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Information Gain for all choices is getting calculated.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Finally best information gain and corresponding split is selected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213529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1587</TotalTime>
  <Words>1217</Words>
  <Application>Microsoft Office PowerPoint</Application>
  <PresentationFormat>Widescreen</PresentationFormat>
  <Paragraphs>494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Bodoni MT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Role of Information Gain in Decision Tree Regressor  How to instantiate feature split: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Sajan Sudhir</dc:creator>
  <cp:lastModifiedBy>Sajan Sudhir</cp:lastModifiedBy>
  <cp:revision>69</cp:revision>
  <dcterms:created xsi:type="dcterms:W3CDTF">2022-04-23T17:33:25Z</dcterms:created>
  <dcterms:modified xsi:type="dcterms:W3CDTF">2022-05-26T11:56:44Z</dcterms:modified>
</cp:coreProperties>
</file>