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0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73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595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31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1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29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22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94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6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68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22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98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13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31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29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693A9-6A19-4E35-BCED-A165FD03AC76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2ADF-1F26-43C4-8CFF-C44B6D8EF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592D0E-73CB-460B-9AF4-A3C3EF8FE82F}"/>
              </a:ext>
            </a:extLst>
          </p:cNvPr>
          <p:cNvSpPr txBox="1"/>
          <p:nvPr/>
        </p:nvSpPr>
        <p:spPr>
          <a:xfrm>
            <a:off x="2105487" y="84828"/>
            <a:ext cx="79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Convolutional Neural Network - Intuition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50FDB-4C48-4061-9B43-EBB0181B293B}"/>
              </a:ext>
            </a:extLst>
          </p:cNvPr>
          <p:cNvSpPr txBox="1"/>
          <p:nvPr/>
        </p:nvSpPr>
        <p:spPr>
          <a:xfrm>
            <a:off x="301841" y="518411"/>
            <a:ext cx="11487705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Introduction: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Image can be converted into matrix of pixel values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These pixel values ranges from 0 to 255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Dimension of this matrix will be of </a:t>
            </a:r>
          </a:p>
          <a:p>
            <a:pPr>
              <a:lnSpc>
                <a:spcPct val="200000"/>
              </a:lnSpc>
            </a:pPr>
            <a:r>
              <a:rPr lang="en-GB" sz="1400" dirty="0"/>
              <a:t>                           [ Image width x Image height x number of channels]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 grayscale image has one channel</a:t>
            </a:r>
          </a:p>
          <a:p>
            <a:pPr>
              <a:lnSpc>
                <a:spcPct val="200000"/>
              </a:lnSpc>
            </a:pPr>
            <a:r>
              <a:rPr lang="en-GB" sz="1400" dirty="0"/>
              <a:t>                                                  Size [3 x 3 x 1] &gt;&gt; Only one 2D matrix of shape (3 x 3)</a:t>
            </a:r>
          </a:p>
          <a:p>
            <a:pPr>
              <a:lnSpc>
                <a:spcPct val="200000"/>
              </a:lnSpc>
            </a:pPr>
            <a:r>
              <a:rPr lang="en-GB" sz="1400" dirty="0"/>
              <a:t>                                                 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coloured image have three channels (RGB)</a:t>
            </a:r>
          </a:p>
          <a:p>
            <a:pPr>
              <a:lnSpc>
                <a:spcPct val="200000"/>
              </a:lnSpc>
            </a:pPr>
            <a:r>
              <a:rPr lang="en-GB" sz="1400" dirty="0"/>
              <a:t>                                                 Size [3 x 3 x 3] &gt;&gt; Totally three matrix and each of 2D matrix of shape (3 x 3) </a:t>
            </a:r>
          </a:p>
          <a:p>
            <a:pPr>
              <a:lnSpc>
                <a:spcPct val="200000"/>
              </a:lnSpc>
            </a:pPr>
            <a:r>
              <a:rPr lang="en-GB" sz="1400" dirty="0"/>
              <a:t>                                                 Each refers channel Red, Green Blue respectively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>
              <a:lnSpc>
                <a:spcPct val="200000"/>
              </a:lnSpc>
            </a:pPr>
            <a:endParaRPr lang="en-GB" sz="1400" dirty="0"/>
          </a:p>
          <a:p>
            <a:endParaRPr lang="en-GB" dirty="0"/>
          </a:p>
          <a:p>
            <a:r>
              <a:rPr lang="en-GB" dirty="0"/>
              <a:t>              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4A2B3-4898-4BBF-A5BF-74BE2832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2" y="4739093"/>
            <a:ext cx="1651100" cy="1377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E478B4-9852-44FF-93D5-86023B7AE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4" y="2925327"/>
            <a:ext cx="1551399" cy="1377968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EB24346-76B0-4090-859D-3DACCEF5B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5744"/>
              </p:ext>
            </p:extLst>
          </p:nvPr>
        </p:nvGraphicFramePr>
        <p:xfrm>
          <a:off x="4688778" y="3429000"/>
          <a:ext cx="1615737" cy="101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236483290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944537929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692596640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84322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3134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550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7090B6-6B8C-45DF-9FD0-178E28173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71192"/>
              </p:ext>
            </p:extLst>
          </p:nvPr>
        </p:nvGraphicFramePr>
        <p:xfrm>
          <a:off x="4688778" y="5611320"/>
          <a:ext cx="1615737" cy="101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1018339078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011900302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703469821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0746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53772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962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3A8F6-0FFD-458E-9828-B6FD17433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68957"/>
              </p:ext>
            </p:extLst>
          </p:nvPr>
        </p:nvGraphicFramePr>
        <p:xfrm>
          <a:off x="6725489" y="5611319"/>
          <a:ext cx="1615737" cy="101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1018339078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011900302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703469821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0746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53772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962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41C4AC5-6F8E-4488-B765-03E2E096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57898"/>
              </p:ext>
            </p:extLst>
          </p:nvPr>
        </p:nvGraphicFramePr>
        <p:xfrm>
          <a:off x="8762200" y="5611318"/>
          <a:ext cx="1615737" cy="101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1018339078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011900302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703469821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0746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53772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96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56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3CB6F-6786-4B43-913D-721273B3ECB5}"/>
              </a:ext>
            </a:extLst>
          </p:cNvPr>
          <p:cNvSpPr/>
          <p:nvPr/>
        </p:nvSpPr>
        <p:spPr>
          <a:xfrm>
            <a:off x="95654" y="154905"/>
            <a:ext cx="8618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Convolutional Neural Network Architecture:  </a:t>
            </a:r>
          </a:p>
          <a:p>
            <a:r>
              <a:rPr lang="en-GB" sz="1600" dirty="0"/>
              <a:t>                            - CNN is extracting features from the image to understand patterns about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04757-55B4-4F83-B0DB-8F76187E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45" y="899881"/>
            <a:ext cx="10520039" cy="4284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23F522-781F-4491-B6B5-175F5C2D0CB8}"/>
              </a:ext>
            </a:extLst>
          </p:cNvPr>
          <p:cNvSpPr txBox="1"/>
          <p:nvPr/>
        </p:nvSpPr>
        <p:spPr>
          <a:xfrm>
            <a:off x="1074198" y="5619565"/>
            <a:ext cx="9729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Patterns are normally : Edges, Shapes, Textures, Curves, Objects, Colours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3549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12253F-F3F0-4AFE-9C13-92CD1E8DA09D}"/>
              </a:ext>
            </a:extLst>
          </p:cNvPr>
          <p:cNvSpPr txBox="1"/>
          <p:nvPr/>
        </p:nvSpPr>
        <p:spPr>
          <a:xfrm>
            <a:off x="124287" y="154450"/>
            <a:ext cx="6498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Convolutional Operation: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8886D-BF3A-4767-84DD-F350BE4DDF9D}"/>
              </a:ext>
            </a:extLst>
          </p:cNvPr>
          <p:cNvSpPr txBox="1"/>
          <p:nvPr/>
        </p:nvSpPr>
        <p:spPr>
          <a:xfrm>
            <a:off x="239696" y="444470"/>
            <a:ext cx="11576481" cy="143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sz="1400" dirty="0"/>
              <a:t>Input image is represented by a matrix of pixel values and there is a filter or kernel matrix which will do convolution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 This filter matrix slide over the input matrix by stride </a:t>
            </a:r>
            <a:r>
              <a:rPr lang="en-GB" sz="1400" dirty="0" err="1"/>
              <a:t>i.e</a:t>
            </a:r>
            <a:r>
              <a:rPr lang="en-GB" sz="1400" dirty="0"/>
              <a:t> pixel, perform element-wise multiplication, sum the results and produce a single number.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For example consider input matrix of 3 X 3                                            and filter 2 x 2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0AE6FD-BD21-4641-9ACE-95BB17209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53422"/>
              </p:ext>
            </p:extLst>
          </p:nvPr>
        </p:nvGraphicFramePr>
        <p:xfrm>
          <a:off x="4218261" y="1302949"/>
          <a:ext cx="1615737" cy="101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1018339078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011900302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703469821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0746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53772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962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DA4CC3-8877-4723-A2E3-6A40E80E3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6914"/>
              </p:ext>
            </p:extLst>
          </p:nvPr>
        </p:nvGraphicFramePr>
        <p:xfrm>
          <a:off x="7448746" y="1403826"/>
          <a:ext cx="1077158" cy="694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3832111875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926538275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613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474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EA999A-DF63-42CA-A983-60C2E29CA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95784"/>
              </p:ext>
            </p:extLst>
          </p:nvPr>
        </p:nvGraphicFramePr>
        <p:xfrm>
          <a:off x="1190235" y="2778121"/>
          <a:ext cx="1615737" cy="101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1018339078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011900302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703469821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0746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53772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962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05F349-47AA-44B1-879D-5542E6B96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8909"/>
              </p:ext>
            </p:extLst>
          </p:nvPr>
        </p:nvGraphicFramePr>
        <p:xfrm>
          <a:off x="3792132" y="2778121"/>
          <a:ext cx="1615737" cy="101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1018339078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011900302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703469821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0746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753772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962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E28A58-918B-4CEE-8651-E000D5293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23759"/>
              </p:ext>
            </p:extLst>
          </p:nvPr>
        </p:nvGraphicFramePr>
        <p:xfrm>
          <a:off x="6332267" y="2778121"/>
          <a:ext cx="1615737" cy="101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1018339078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011900302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703469821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0746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53772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962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64ACF2-DB39-4CC0-BD6D-626112BA9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21070"/>
              </p:ext>
            </p:extLst>
          </p:nvPr>
        </p:nvGraphicFramePr>
        <p:xfrm>
          <a:off x="8995927" y="2768655"/>
          <a:ext cx="1615737" cy="101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1018339078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011900302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703469821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0746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753772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  <a:endParaRPr lang="en-IN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5962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3200929-3F0A-4651-94F5-AD9EFCFD3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25432"/>
              </p:ext>
            </p:extLst>
          </p:nvPr>
        </p:nvGraphicFramePr>
        <p:xfrm>
          <a:off x="1459524" y="4059459"/>
          <a:ext cx="1077158" cy="694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3832111875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926538275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613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474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6D101A2-6C5E-46AE-A508-A65158202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282521"/>
              </p:ext>
            </p:extLst>
          </p:nvPr>
        </p:nvGraphicFramePr>
        <p:xfrm>
          <a:off x="4123184" y="4051759"/>
          <a:ext cx="1077158" cy="694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3832111875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926538275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613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474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5BE60BE-1DFD-4567-9E18-D6E33A2D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1248"/>
              </p:ext>
            </p:extLst>
          </p:nvPr>
        </p:nvGraphicFramePr>
        <p:xfrm>
          <a:off x="6725081" y="4036368"/>
          <a:ext cx="1077158" cy="694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3832111875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926538275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613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474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78FAF81-FB7C-4FBF-ADE8-0266CEF7B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291276"/>
              </p:ext>
            </p:extLst>
          </p:nvPr>
        </p:nvGraphicFramePr>
        <p:xfrm>
          <a:off x="9357860" y="4051759"/>
          <a:ext cx="1077158" cy="694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3832111875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926538275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613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47400"/>
                  </a:ext>
                </a:extLst>
              </a:tr>
            </a:tbl>
          </a:graphicData>
        </a:graphic>
      </p:graphicFrame>
      <p:sp>
        <p:nvSpPr>
          <p:cNvPr id="17" name="Arrow: Down 16">
            <a:extLst>
              <a:ext uri="{FF2B5EF4-FFF2-40B4-BE49-F238E27FC236}">
                <a16:creationId xmlns:a16="http://schemas.microsoft.com/office/drawing/2014/main" id="{99DEF9F3-9E8D-4A84-81C8-737B82D48FE4}"/>
              </a:ext>
            </a:extLst>
          </p:cNvPr>
          <p:cNvSpPr/>
          <p:nvPr/>
        </p:nvSpPr>
        <p:spPr>
          <a:xfrm>
            <a:off x="1828799" y="4864378"/>
            <a:ext cx="230819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CFD9C70-F4D8-4CCC-8CDC-270A7888FA06}"/>
              </a:ext>
            </a:extLst>
          </p:cNvPr>
          <p:cNvSpPr/>
          <p:nvPr/>
        </p:nvSpPr>
        <p:spPr>
          <a:xfrm>
            <a:off x="9803795" y="4864378"/>
            <a:ext cx="230819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73707BD-E01A-4D0F-8305-37F2144E81CD}"/>
              </a:ext>
            </a:extLst>
          </p:cNvPr>
          <p:cNvSpPr/>
          <p:nvPr/>
        </p:nvSpPr>
        <p:spPr>
          <a:xfrm>
            <a:off x="7087832" y="4864378"/>
            <a:ext cx="230819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8AE56F6-640D-4E6A-91FD-3A398A02DD3A}"/>
              </a:ext>
            </a:extLst>
          </p:cNvPr>
          <p:cNvSpPr/>
          <p:nvPr/>
        </p:nvSpPr>
        <p:spPr>
          <a:xfrm>
            <a:off x="4546353" y="4864378"/>
            <a:ext cx="230819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344BA9-B11C-4818-99C8-E71ED888733C}"/>
              </a:ext>
            </a:extLst>
          </p:cNvPr>
          <p:cNvCxnSpPr>
            <a:stCxn id="17" idx="2"/>
            <a:endCxn id="18" idx="2"/>
          </p:cNvCxnSpPr>
          <p:nvPr/>
        </p:nvCxnSpPr>
        <p:spPr>
          <a:xfrm>
            <a:off x="1944209" y="5183974"/>
            <a:ext cx="79749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CE090E5-F70F-4D81-9378-FF03F163B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06260"/>
              </p:ext>
            </p:extLst>
          </p:nvPr>
        </p:nvGraphicFramePr>
        <p:xfrm>
          <a:off x="5200342" y="5553873"/>
          <a:ext cx="1077158" cy="694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3832111875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926538275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11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613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47400"/>
                  </a:ext>
                </a:extLst>
              </a:tr>
            </a:tbl>
          </a:graphicData>
        </a:graphic>
      </p:graphicFrame>
      <p:sp>
        <p:nvSpPr>
          <p:cNvPr id="25" name="Arrow: Down 24">
            <a:extLst>
              <a:ext uri="{FF2B5EF4-FFF2-40B4-BE49-F238E27FC236}">
                <a16:creationId xmlns:a16="http://schemas.microsoft.com/office/drawing/2014/main" id="{7A06931F-57F9-4926-A559-6AB4B4C1EAFF}"/>
              </a:ext>
            </a:extLst>
          </p:cNvPr>
          <p:cNvSpPr/>
          <p:nvPr/>
        </p:nvSpPr>
        <p:spPr>
          <a:xfrm>
            <a:off x="5656498" y="5183975"/>
            <a:ext cx="230819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9E5FE7-24B8-4D5E-A424-663BE4DDF03E}"/>
              </a:ext>
            </a:extLst>
          </p:cNvPr>
          <p:cNvCxnSpPr/>
          <p:nvPr/>
        </p:nvCxnSpPr>
        <p:spPr>
          <a:xfrm>
            <a:off x="6369973" y="5850384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C2F343-FF57-4E38-9D4F-0E2090263A76}"/>
              </a:ext>
            </a:extLst>
          </p:cNvPr>
          <p:cNvSpPr txBox="1"/>
          <p:nvPr/>
        </p:nvSpPr>
        <p:spPr>
          <a:xfrm>
            <a:off x="7140135" y="5696495"/>
            <a:ext cx="305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Feature Map Or Activation Map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9781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0EF1DD-0C11-4006-AAC1-0185E6B88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974" y="758346"/>
            <a:ext cx="4924102" cy="1833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F74CE2-AB7B-427A-B854-96DF34F3CE58}"/>
              </a:ext>
            </a:extLst>
          </p:cNvPr>
          <p:cNvSpPr txBox="1"/>
          <p:nvPr/>
        </p:nvSpPr>
        <p:spPr>
          <a:xfrm>
            <a:off x="603682" y="284085"/>
            <a:ext cx="83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Feature map representing the extracted features.</a:t>
            </a:r>
            <a:endParaRPr lang="en-IN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278EE6-8952-469D-962F-C0A9FC767595}"/>
              </a:ext>
            </a:extLst>
          </p:cNvPr>
          <p:cNvCxnSpPr>
            <a:cxnSpLocks/>
          </p:cNvCxnSpPr>
          <p:nvPr/>
        </p:nvCxnSpPr>
        <p:spPr>
          <a:xfrm>
            <a:off x="5780842" y="1741895"/>
            <a:ext cx="630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38C2A6-7A49-4933-ADD0-286EE647A432}"/>
              </a:ext>
            </a:extLst>
          </p:cNvPr>
          <p:cNvSpPr txBox="1"/>
          <p:nvPr/>
        </p:nvSpPr>
        <p:spPr>
          <a:xfrm>
            <a:off x="6411157" y="1588006"/>
            <a:ext cx="4811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Here filter has detected the edges from the actual image 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EEDBEB-587B-4E32-AA22-16EA1A47A545}"/>
              </a:ext>
            </a:extLst>
          </p:cNvPr>
          <p:cNvSpPr txBox="1"/>
          <p:nvPr/>
        </p:nvSpPr>
        <p:spPr>
          <a:xfrm>
            <a:off x="730974" y="2849732"/>
            <a:ext cx="10197438" cy="1992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Can use multiple filters to extract different features from the image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Depth of the feature map will be the number of filters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These filter matrix can be initialized randomly and the optimal values of filter matrix will be learned by back propagation.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It is expected of us to specify size of the filter and number of filters during building of 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 For example if convolution operation is defined with seven filter, there will be seven feature map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F76658-E91B-4663-A522-381CA568B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97" y="4892468"/>
            <a:ext cx="1671857" cy="180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0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C8177B-E80B-4266-A220-D2F2661EFFCB}"/>
              </a:ext>
            </a:extLst>
          </p:cNvPr>
          <p:cNvSpPr txBox="1"/>
          <p:nvPr/>
        </p:nvSpPr>
        <p:spPr>
          <a:xfrm>
            <a:off x="417250" y="390617"/>
            <a:ext cx="9889725" cy="1515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Importance of Strides:</a:t>
            </a:r>
          </a:p>
          <a:p>
            <a:endParaRPr lang="en-GB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 When stride is set to small number, can encode a more detailed representation of the image.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When stride is set to high value , can encode with less time to compute but not a detailed encoding.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 If stride is set to 2, than slide over the input matrix with the filter matrix by two pixels as below,</a:t>
            </a:r>
            <a:endParaRPr lang="en-IN" sz="1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82B0AA-EA09-438C-8703-3C7E381F7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06594"/>
              </p:ext>
            </p:extLst>
          </p:nvPr>
        </p:nvGraphicFramePr>
        <p:xfrm>
          <a:off x="2318440" y="2434988"/>
          <a:ext cx="1615736" cy="132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934">
                  <a:extLst>
                    <a:ext uri="{9D8B030D-6E8A-4147-A177-3AD203B41FA5}">
                      <a16:colId xmlns:a16="http://schemas.microsoft.com/office/drawing/2014/main" val="1018339078"/>
                    </a:ext>
                  </a:extLst>
                </a:gridCol>
                <a:gridCol w="403934">
                  <a:extLst>
                    <a:ext uri="{9D8B030D-6E8A-4147-A177-3AD203B41FA5}">
                      <a16:colId xmlns:a16="http://schemas.microsoft.com/office/drawing/2014/main" val="3011900302"/>
                    </a:ext>
                  </a:extLst>
                </a:gridCol>
                <a:gridCol w="403934">
                  <a:extLst>
                    <a:ext uri="{9D8B030D-6E8A-4147-A177-3AD203B41FA5}">
                      <a16:colId xmlns:a16="http://schemas.microsoft.com/office/drawing/2014/main" val="3703469821"/>
                    </a:ext>
                  </a:extLst>
                </a:gridCol>
                <a:gridCol w="403934">
                  <a:extLst>
                    <a:ext uri="{9D8B030D-6E8A-4147-A177-3AD203B41FA5}">
                      <a16:colId xmlns:a16="http://schemas.microsoft.com/office/drawing/2014/main" val="3334171245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0746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53772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96250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93740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28E702-5920-4793-A886-2653DF5A942A}"/>
              </a:ext>
            </a:extLst>
          </p:cNvPr>
          <p:cNvCxnSpPr/>
          <p:nvPr/>
        </p:nvCxnSpPr>
        <p:spPr>
          <a:xfrm>
            <a:off x="4225771" y="3036163"/>
            <a:ext cx="1606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661F42-EA4F-46B2-9225-38F90DA13148}"/>
              </a:ext>
            </a:extLst>
          </p:cNvPr>
          <p:cNvSpPr txBox="1"/>
          <p:nvPr/>
        </p:nvSpPr>
        <p:spPr>
          <a:xfrm>
            <a:off x="4429958" y="2692902"/>
            <a:ext cx="148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Stride of 2</a:t>
            </a:r>
            <a:endParaRPr lang="en-IN" sz="1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F5B861-2963-4169-822B-153D2E17D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27306"/>
              </p:ext>
            </p:extLst>
          </p:nvPr>
        </p:nvGraphicFramePr>
        <p:xfrm>
          <a:off x="6279473" y="2446372"/>
          <a:ext cx="1615736" cy="132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934">
                  <a:extLst>
                    <a:ext uri="{9D8B030D-6E8A-4147-A177-3AD203B41FA5}">
                      <a16:colId xmlns:a16="http://schemas.microsoft.com/office/drawing/2014/main" val="1018339078"/>
                    </a:ext>
                  </a:extLst>
                </a:gridCol>
                <a:gridCol w="403934">
                  <a:extLst>
                    <a:ext uri="{9D8B030D-6E8A-4147-A177-3AD203B41FA5}">
                      <a16:colId xmlns:a16="http://schemas.microsoft.com/office/drawing/2014/main" val="3011900302"/>
                    </a:ext>
                  </a:extLst>
                </a:gridCol>
                <a:gridCol w="403934">
                  <a:extLst>
                    <a:ext uri="{9D8B030D-6E8A-4147-A177-3AD203B41FA5}">
                      <a16:colId xmlns:a16="http://schemas.microsoft.com/office/drawing/2014/main" val="3703469821"/>
                    </a:ext>
                  </a:extLst>
                </a:gridCol>
                <a:gridCol w="403934">
                  <a:extLst>
                    <a:ext uri="{9D8B030D-6E8A-4147-A177-3AD203B41FA5}">
                      <a16:colId xmlns:a16="http://schemas.microsoft.com/office/drawing/2014/main" val="3334171245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  <a:endParaRPr lang="en-IN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0746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IN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753772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96250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93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41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248E01-FE61-4F9A-8C19-E5D9549F40C0}"/>
              </a:ext>
            </a:extLst>
          </p:cNvPr>
          <p:cNvSpPr txBox="1"/>
          <p:nvPr/>
        </p:nvSpPr>
        <p:spPr>
          <a:xfrm>
            <a:off x="239697" y="234350"/>
            <a:ext cx="722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Importance of Padding: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6294D-1949-45BA-AB9F-8C0632CC946E}"/>
              </a:ext>
            </a:extLst>
          </p:cNvPr>
          <p:cNvSpPr txBox="1"/>
          <p:nvPr/>
        </p:nvSpPr>
        <p:spPr>
          <a:xfrm>
            <a:off x="346230" y="648071"/>
            <a:ext cx="11745156" cy="102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Due to convolving process, the input size is getting smaller and smaller at every time, whenever filter is provided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 While convolving, the information is getting lost at the edge of the image.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To Avoid this , zero padding pixels are introduced around the edges of image and output image size is not decreased</a:t>
            </a:r>
            <a:endParaRPr lang="en-IN" sz="1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4010FD-97C7-44C8-A444-B4DE085D8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171029"/>
              </p:ext>
            </p:extLst>
          </p:nvPr>
        </p:nvGraphicFramePr>
        <p:xfrm>
          <a:off x="1015014" y="2028102"/>
          <a:ext cx="1615734" cy="2022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289">
                  <a:extLst>
                    <a:ext uri="{9D8B030D-6E8A-4147-A177-3AD203B41FA5}">
                      <a16:colId xmlns:a16="http://schemas.microsoft.com/office/drawing/2014/main" val="1437671019"/>
                    </a:ext>
                  </a:extLst>
                </a:gridCol>
                <a:gridCol w="269289">
                  <a:extLst>
                    <a:ext uri="{9D8B030D-6E8A-4147-A177-3AD203B41FA5}">
                      <a16:colId xmlns:a16="http://schemas.microsoft.com/office/drawing/2014/main" val="1018339078"/>
                    </a:ext>
                  </a:extLst>
                </a:gridCol>
                <a:gridCol w="269289">
                  <a:extLst>
                    <a:ext uri="{9D8B030D-6E8A-4147-A177-3AD203B41FA5}">
                      <a16:colId xmlns:a16="http://schemas.microsoft.com/office/drawing/2014/main" val="3011900302"/>
                    </a:ext>
                  </a:extLst>
                </a:gridCol>
                <a:gridCol w="269289">
                  <a:extLst>
                    <a:ext uri="{9D8B030D-6E8A-4147-A177-3AD203B41FA5}">
                      <a16:colId xmlns:a16="http://schemas.microsoft.com/office/drawing/2014/main" val="3703469821"/>
                    </a:ext>
                  </a:extLst>
                </a:gridCol>
                <a:gridCol w="269289">
                  <a:extLst>
                    <a:ext uri="{9D8B030D-6E8A-4147-A177-3AD203B41FA5}">
                      <a16:colId xmlns:a16="http://schemas.microsoft.com/office/drawing/2014/main" val="3334171245"/>
                    </a:ext>
                  </a:extLst>
                </a:gridCol>
                <a:gridCol w="269289">
                  <a:extLst>
                    <a:ext uri="{9D8B030D-6E8A-4147-A177-3AD203B41FA5}">
                      <a16:colId xmlns:a16="http://schemas.microsoft.com/office/drawing/2014/main" val="2160091899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940788"/>
                  </a:ext>
                </a:extLst>
              </a:tr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07461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753772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596250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3740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176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BA8FE9-F297-4510-A445-A2ACD56668D1}"/>
              </a:ext>
            </a:extLst>
          </p:cNvPr>
          <p:cNvSpPr txBox="1"/>
          <p:nvPr/>
        </p:nvSpPr>
        <p:spPr>
          <a:xfrm>
            <a:off x="442401" y="4146513"/>
            <a:ext cx="4376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Input matrix : Before padding 4 x 4</a:t>
            </a:r>
          </a:p>
          <a:p>
            <a:r>
              <a:rPr lang="en-GB" sz="1400" dirty="0"/>
              <a:t>                          After padding   6 x 6</a:t>
            </a:r>
            <a:endParaRPr lang="en-IN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2CA918-BC4A-4174-B6A8-BCB191B3EB17}"/>
              </a:ext>
            </a:extLst>
          </p:cNvPr>
          <p:cNvCxnSpPr>
            <a:cxnSpLocks/>
          </p:cNvCxnSpPr>
          <p:nvPr/>
        </p:nvCxnSpPr>
        <p:spPr>
          <a:xfrm>
            <a:off x="2787589" y="3039583"/>
            <a:ext cx="117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FC599A5B-2A06-4EC1-8F69-678CECC31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09808"/>
              </p:ext>
            </p:extLst>
          </p:nvPr>
        </p:nvGraphicFramePr>
        <p:xfrm>
          <a:off x="4360304" y="2533842"/>
          <a:ext cx="1615737" cy="101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236483290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944537929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3692596640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84322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31345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5500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F8C335-6726-463F-B40F-5536D37B4971}"/>
              </a:ext>
            </a:extLst>
          </p:cNvPr>
          <p:cNvSpPr txBox="1"/>
          <p:nvPr/>
        </p:nvSpPr>
        <p:spPr>
          <a:xfrm>
            <a:off x="4419487" y="4146513"/>
            <a:ext cx="6038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Filter matrix 3 x 3                                               Output matrix 4 x 4   </a:t>
            </a:r>
            <a:endParaRPr lang="en-IN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F8F291-2225-42E4-8C18-7EEEDEC9358E}"/>
              </a:ext>
            </a:extLst>
          </p:cNvPr>
          <p:cNvCxnSpPr>
            <a:cxnSpLocks/>
          </p:cNvCxnSpPr>
          <p:nvPr/>
        </p:nvCxnSpPr>
        <p:spPr>
          <a:xfrm>
            <a:off x="6239410" y="3039582"/>
            <a:ext cx="117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E47FE60-E06E-4A41-9BD9-488331C27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05700"/>
              </p:ext>
            </p:extLst>
          </p:nvPr>
        </p:nvGraphicFramePr>
        <p:xfrm>
          <a:off x="7974121" y="2375530"/>
          <a:ext cx="1791316" cy="1450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29">
                  <a:extLst>
                    <a:ext uri="{9D8B030D-6E8A-4147-A177-3AD203B41FA5}">
                      <a16:colId xmlns:a16="http://schemas.microsoft.com/office/drawing/2014/main" val="3439807482"/>
                    </a:ext>
                  </a:extLst>
                </a:gridCol>
                <a:gridCol w="447829">
                  <a:extLst>
                    <a:ext uri="{9D8B030D-6E8A-4147-A177-3AD203B41FA5}">
                      <a16:colId xmlns:a16="http://schemas.microsoft.com/office/drawing/2014/main" val="3081820267"/>
                    </a:ext>
                  </a:extLst>
                </a:gridCol>
                <a:gridCol w="447829">
                  <a:extLst>
                    <a:ext uri="{9D8B030D-6E8A-4147-A177-3AD203B41FA5}">
                      <a16:colId xmlns:a16="http://schemas.microsoft.com/office/drawing/2014/main" val="3534766768"/>
                    </a:ext>
                  </a:extLst>
                </a:gridCol>
                <a:gridCol w="447829">
                  <a:extLst>
                    <a:ext uri="{9D8B030D-6E8A-4147-A177-3AD203B41FA5}">
                      <a16:colId xmlns:a16="http://schemas.microsoft.com/office/drawing/2014/main" val="4176358833"/>
                    </a:ext>
                  </a:extLst>
                </a:gridCol>
              </a:tblGrid>
              <a:tr h="413167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116096"/>
                  </a:ext>
                </a:extLst>
              </a:tr>
              <a:tr h="345859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IN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120217"/>
                  </a:ext>
                </a:extLst>
              </a:tr>
              <a:tr h="345859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8726"/>
                  </a:ext>
                </a:extLst>
              </a:tr>
              <a:tr h="345859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2739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D34EA54-24E8-4D60-B34D-0BF59E3EA3B9}"/>
              </a:ext>
            </a:extLst>
          </p:cNvPr>
          <p:cNvSpPr txBox="1"/>
          <p:nvPr/>
        </p:nvSpPr>
        <p:spPr>
          <a:xfrm>
            <a:off x="559293" y="4887229"/>
            <a:ext cx="10875145" cy="88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If padding mode is ‘Valid’, then Convolution layer is not going to pad at all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If padding mode is ‘Same’  then output size is the same as the input size after padding is applied all edges of input matrix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4117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66BA8-AF4D-40D0-8915-0747807C8F35}"/>
              </a:ext>
            </a:extLst>
          </p:cNvPr>
          <p:cNvSpPr txBox="1"/>
          <p:nvPr/>
        </p:nvSpPr>
        <p:spPr>
          <a:xfrm>
            <a:off x="239697" y="234350"/>
            <a:ext cx="722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Importance of Pooling layers: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D80DF-3D9F-4942-B63A-215ED09FB5F1}"/>
              </a:ext>
            </a:extLst>
          </p:cNvPr>
          <p:cNvSpPr txBox="1"/>
          <p:nvPr/>
        </p:nvSpPr>
        <p:spPr>
          <a:xfrm>
            <a:off x="310718" y="497149"/>
            <a:ext cx="11443317" cy="173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sz="1400" dirty="0"/>
              <a:t>Pooling Operation is also called as ‘Down Sampling’ Or ‘Sub Sampling’ operation.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 The pooling layers reduces spatial dimensions by keeping only the important features</a:t>
            </a:r>
          </a:p>
          <a:p>
            <a:pPr>
              <a:lnSpc>
                <a:spcPct val="200000"/>
              </a:lnSpc>
            </a:pPr>
            <a:r>
              <a:rPr lang="en-GB" sz="1400" dirty="0"/>
              <a:t>Max Pooling Operation:</a:t>
            </a:r>
            <a:r>
              <a:rPr lang="en-IN" sz="1400" dirty="0"/>
              <a:t>  </a:t>
            </a:r>
            <a:endParaRPr lang="en-GB" sz="1400" dirty="0"/>
          </a:p>
          <a:p>
            <a:pPr>
              <a:lnSpc>
                <a:spcPct val="200000"/>
              </a:lnSpc>
            </a:pPr>
            <a:r>
              <a:rPr lang="en-GB" sz="1400" dirty="0"/>
              <a:t>        While slide over the filter on input matrix , simply take the maximum value from the filter window</a:t>
            </a:r>
            <a:endParaRPr lang="en-IN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CA2A64-38C9-4262-9A9B-41CAB06C4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49644"/>
              </p:ext>
            </p:extLst>
          </p:nvPr>
        </p:nvGraphicFramePr>
        <p:xfrm>
          <a:off x="1280357" y="4248705"/>
          <a:ext cx="2554796" cy="2054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699">
                  <a:extLst>
                    <a:ext uri="{9D8B030D-6E8A-4147-A177-3AD203B41FA5}">
                      <a16:colId xmlns:a16="http://schemas.microsoft.com/office/drawing/2014/main" val="3439807482"/>
                    </a:ext>
                  </a:extLst>
                </a:gridCol>
                <a:gridCol w="638699">
                  <a:extLst>
                    <a:ext uri="{9D8B030D-6E8A-4147-A177-3AD203B41FA5}">
                      <a16:colId xmlns:a16="http://schemas.microsoft.com/office/drawing/2014/main" val="3081820267"/>
                    </a:ext>
                  </a:extLst>
                </a:gridCol>
                <a:gridCol w="638699">
                  <a:extLst>
                    <a:ext uri="{9D8B030D-6E8A-4147-A177-3AD203B41FA5}">
                      <a16:colId xmlns:a16="http://schemas.microsoft.com/office/drawing/2014/main" val="3534766768"/>
                    </a:ext>
                  </a:extLst>
                </a:gridCol>
                <a:gridCol w="638699">
                  <a:extLst>
                    <a:ext uri="{9D8B030D-6E8A-4147-A177-3AD203B41FA5}">
                      <a16:colId xmlns:a16="http://schemas.microsoft.com/office/drawing/2014/main" val="4176358833"/>
                    </a:ext>
                  </a:extLst>
                </a:gridCol>
              </a:tblGrid>
              <a:tr h="585201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116096"/>
                  </a:ext>
                </a:extLst>
              </a:tr>
              <a:tr h="489867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</a:t>
                      </a:r>
                      <a:endParaRPr lang="en-IN" sz="12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20217"/>
                  </a:ext>
                </a:extLst>
              </a:tr>
              <a:tr h="489867">
                <a:tc>
                  <a:txBody>
                    <a:bodyPr/>
                    <a:lstStyle/>
                    <a:p>
                      <a:r>
                        <a:rPr lang="en-GB" sz="1200" dirty="0"/>
                        <a:t>21</a:t>
                      </a:r>
                      <a:endParaRPr lang="en-IN" sz="120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17</a:t>
                      </a:r>
                      <a:endParaRPr lang="en-IN" sz="120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19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13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8726"/>
                  </a:ext>
                </a:extLst>
              </a:tr>
              <a:tr h="489867">
                <a:tc>
                  <a:txBody>
                    <a:bodyPr/>
                    <a:lstStyle/>
                    <a:p>
                      <a:r>
                        <a:rPr lang="en-GB" sz="1200" dirty="0"/>
                        <a:t>31</a:t>
                      </a:r>
                      <a:endParaRPr lang="en-IN" sz="120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  <a:endParaRPr lang="en-IN" sz="120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15</a:t>
                      </a:r>
                      <a:endParaRPr lang="en-IN" sz="12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7396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C3EDE554-29BE-4420-BD11-2D2E60BE7EDB}"/>
              </a:ext>
            </a:extLst>
          </p:cNvPr>
          <p:cNvSpPr/>
          <p:nvPr/>
        </p:nvSpPr>
        <p:spPr>
          <a:xfrm>
            <a:off x="1280357" y="4849427"/>
            <a:ext cx="370890" cy="30184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5FCA6B-F0B7-472D-977A-D6EF404839EE}"/>
              </a:ext>
            </a:extLst>
          </p:cNvPr>
          <p:cNvSpPr/>
          <p:nvPr/>
        </p:nvSpPr>
        <p:spPr>
          <a:xfrm>
            <a:off x="2557755" y="4849427"/>
            <a:ext cx="370890" cy="30184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C1EE25-C022-4265-8023-51DFECD3D58E}"/>
              </a:ext>
            </a:extLst>
          </p:cNvPr>
          <p:cNvSpPr/>
          <p:nvPr/>
        </p:nvSpPr>
        <p:spPr>
          <a:xfrm>
            <a:off x="1280357" y="5820052"/>
            <a:ext cx="370890" cy="30184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B0D8FE-F859-40AA-B645-49AA954F7D65}"/>
              </a:ext>
            </a:extLst>
          </p:cNvPr>
          <p:cNvSpPr/>
          <p:nvPr/>
        </p:nvSpPr>
        <p:spPr>
          <a:xfrm>
            <a:off x="2557755" y="5294677"/>
            <a:ext cx="370890" cy="30184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4F52D5-9405-4226-BDC1-8BC7B3C73E4D}"/>
              </a:ext>
            </a:extLst>
          </p:cNvPr>
          <p:cNvCxnSpPr>
            <a:cxnSpLocks/>
          </p:cNvCxnSpPr>
          <p:nvPr/>
        </p:nvCxnSpPr>
        <p:spPr>
          <a:xfrm>
            <a:off x="4116280" y="6121892"/>
            <a:ext cx="1979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AE81CA-ECDE-43DE-96BB-7C92A06FB881}"/>
              </a:ext>
            </a:extLst>
          </p:cNvPr>
          <p:cNvSpPr txBox="1"/>
          <p:nvPr/>
        </p:nvSpPr>
        <p:spPr>
          <a:xfrm>
            <a:off x="1480408" y="6411734"/>
            <a:ext cx="2849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2 x 2 Filter with stride 2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A7D74-0A1F-41B8-9264-55A3824B242D}"/>
              </a:ext>
            </a:extLst>
          </p:cNvPr>
          <p:cNvSpPr txBox="1"/>
          <p:nvPr/>
        </p:nvSpPr>
        <p:spPr>
          <a:xfrm>
            <a:off x="4206043" y="5733695"/>
            <a:ext cx="2849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Max Pooling</a:t>
            </a:r>
            <a:endParaRPr lang="en-IN" sz="14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05C731-A483-4824-8F78-6FDCCE682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73567"/>
              </p:ext>
            </p:extLst>
          </p:nvPr>
        </p:nvGraphicFramePr>
        <p:xfrm>
          <a:off x="6517196" y="5797004"/>
          <a:ext cx="1077158" cy="694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2212216616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624893563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969962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31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88608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740FB4A-C5BE-4527-96A6-2FD4C39912AE}"/>
              </a:ext>
            </a:extLst>
          </p:cNvPr>
          <p:cNvSpPr/>
          <p:nvPr/>
        </p:nvSpPr>
        <p:spPr>
          <a:xfrm>
            <a:off x="310718" y="2136108"/>
            <a:ext cx="2594556" cy="457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400" dirty="0"/>
              <a:t>Average  Pooling Operation:</a:t>
            </a:r>
            <a:r>
              <a:rPr lang="en-IN" sz="1400" dirty="0"/>
              <a:t>  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438747-4C55-499F-AFBB-6447498787D1}"/>
              </a:ext>
            </a:extLst>
          </p:cNvPr>
          <p:cNvSpPr txBox="1"/>
          <p:nvPr/>
        </p:nvSpPr>
        <p:spPr>
          <a:xfrm>
            <a:off x="310718" y="2639258"/>
            <a:ext cx="1157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    While slide over the filter on input matrix, take average value of the input matrix within the filter window</a:t>
            </a:r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88204A-0E39-47C8-95DD-DCFAE6417AE9}"/>
              </a:ext>
            </a:extLst>
          </p:cNvPr>
          <p:cNvSpPr/>
          <p:nvPr/>
        </p:nvSpPr>
        <p:spPr>
          <a:xfrm>
            <a:off x="358832" y="2866679"/>
            <a:ext cx="2213939" cy="457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400" dirty="0"/>
              <a:t>Sum Pooling Operation:</a:t>
            </a:r>
            <a:r>
              <a:rPr lang="en-IN" sz="1400" dirty="0"/>
              <a:t>  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FAC84F-85A1-445D-B942-7A78414D8D92}"/>
              </a:ext>
            </a:extLst>
          </p:cNvPr>
          <p:cNvSpPr txBox="1"/>
          <p:nvPr/>
        </p:nvSpPr>
        <p:spPr>
          <a:xfrm>
            <a:off x="310718" y="3408868"/>
            <a:ext cx="1157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    While slide over the filter on input matrix, sum all the values of the input matrix within the filter window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06E906-5D43-40FC-B6F6-E49EF1989DCC}"/>
              </a:ext>
            </a:extLst>
          </p:cNvPr>
          <p:cNvSpPr/>
          <p:nvPr/>
        </p:nvSpPr>
        <p:spPr>
          <a:xfrm>
            <a:off x="4138473" y="4238337"/>
            <a:ext cx="1203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Sum Pooling</a:t>
            </a:r>
            <a:endParaRPr lang="en-IN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F3541A-2FEB-4356-BBEE-623D818B5C33}"/>
              </a:ext>
            </a:extLst>
          </p:cNvPr>
          <p:cNvSpPr/>
          <p:nvPr/>
        </p:nvSpPr>
        <p:spPr>
          <a:xfrm>
            <a:off x="4138473" y="4858268"/>
            <a:ext cx="1584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Average  Pooling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690294-4EDC-4386-9D22-7ED18272B4F8}"/>
              </a:ext>
            </a:extLst>
          </p:cNvPr>
          <p:cNvCxnSpPr>
            <a:cxnSpLocks/>
          </p:cNvCxnSpPr>
          <p:nvPr/>
        </p:nvCxnSpPr>
        <p:spPr>
          <a:xfrm>
            <a:off x="4116280" y="5276106"/>
            <a:ext cx="1979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E2F29A-F3A8-49D8-A6BD-3FE7A4581A0C}"/>
              </a:ext>
            </a:extLst>
          </p:cNvPr>
          <p:cNvCxnSpPr>
            <a:cxnSpLocks/>
          </p:cNvCxnSpPr>
          <p:nvPr/>
        </p:nvCxnSpPr>
        <p:spPr>
          <a:xfrm>
            <a:off x="4206043" y="4631922"/>
            <a:ext cx="1979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F4E345F-3448-426B-8852-6FA2AFD48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06866"/>
              </p:ext>
            </p:extLst>
          </p:nvPr>
        </p:nvGraphicFramePr>
        <p:xfrm>
          <a:off x="6517196" y="4156272"/>
          <a:ext cx="1077158" cy="694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579">
                  <a:extLst>
                    <a:ext uri="{9D8B030D-6E8A-4147-A177-3AD203B41FA5}">
                      <a16:colId xmlns:a16="http://schemas.microsoft.com/office/drawing/2014/main" val="2212216616"/>
                    </a:ext>
                  </a:extLst>
                </a:gridCol>
                <a:gridCol w="538579">
                  <a:extLst>
                    <a:ext uri="{9D8B030D-6E8A-4147-A177-3AD203B41FA5}">
                      <a16:colId xmlns:a16="http://schemas.microsoft.com/office/drawing/2014/main" val="624893563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18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969962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65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88608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2E8EDAD-9706-458D-8AE8-1F1D4783C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49116"/>
              </p:ext>
            </p:extLst>
          </p:nvPr>
        </p:nvGraphicFramePr>
        <p:xfrm>
          <a:off x="6517194" y="4974049"/>
          <a:ext cx="1215255" cy="694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254">
                  <a:extLst>
                    <a:ext uri="{9D8B030D-6E8A-4147-A177-3AD203B41FA5}">
                      <a16:colId xmlns:a16="http://schemas.microsoft.com/office/drawing/2014/main" val="2212216616"/>
                    </a:ext>
                  </a:extLst>
                </a:gridCol>
                <a:gridCol w="573001">
                  <a:extLst>
                    <a:ext uri="{9D8B030D-6E8A-4147-A177-3AD203B41FA5}">
                      <a16:colId xmlns:a16="http://schemas.microsoft.com/office/drawing/2014/main" val="624893563"/>
                    </a:ext>
                  </a:extLst>
                </a:gridCol>
              </a:tblGrid>
              <a:tr h="378239">
                <a:tc>
                  <a:txBody>
                    <a:bodyPr/>
                    <a:lstStyle/>
                    <a:p>
                      <a:r>
                        <a:rPr lang="en-GB" sz="1200" dirty="0"/>
                        <a:t>4.5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4.75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969962"/>
                  </a:ext>
                </a:extLst>
              </a:tr>
              <a:tr h="316621">
                <a:tc>
                  <a:txBody>
                    <a:bodyPr/>
                    <a:lstStyle/>
                    <a:p>
                      <a:r>
                        <a:rPr lang="en-GB" sz="1200" dirty="0"/>
                        <a:t>16.25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13.75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8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79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DB07BC-5173-491C-9759-73683C459A71}"/>
              </a:ext>
            </a:extLst>
          </p:cNvPr>
          <p:cNvSpPr txBox="1"/>
          <p:nvPr/>
        </p:nvSpPr>
        <p:spPr>
          <a:xfrm>
            <a:off x="392096" y="337352"/>
            <a:ext cx="8114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Fully Connected layers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76644-4E27-445B-8FD0-FAC66DBB29DB}"/>
              </a:ext>
            </a:extLst>
          </p:cNvPr>
          <p:cNvSpPr txBox="1"/>
          <p:nvPr/>
        </p:nvSpPr>
        <p:spPr>
          <a:xfrm>
            <a:off x="392096" y="675906"/>
            <a:ext cx="11407807" cy="187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sz="1400" dirty="0"/>
              <a:t>Given any image, convolutional layers extract features from the image and produce a feature map.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 Flattening this feature map , produces vector and feed it to the feed forward network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 Feed forward network takes the flattened features and applies an activation function and returns the output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 This output stating whether the image contains which category of features or not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56193-C7E9-4F63-A844-54BF60FA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485" y="2727867"/>
            <a:ext cx="5131801" cy="37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08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438</TotalTime>
  <Words>938</Words>
  <Application>Microsoft Office PowerPoint</Application>
  <PresentationFormat>Widescreen</PresentationFormat>
  <Paragraphs>292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Sajan Sudhir</dc:creator>
  <cp:lastModifiedBy>Sajan Sudhir</cp:lastModifiedBy>
  <cp:revision>33</cp:revision>
  <dcterms:created xsi:type="dcterms:W3CDTF">2022-09-15T09:15:47Z</dcterms:created>
  <dcterms:modified xsi:type="dcterms:W3CDTF">2022-09-15T18:25:03Z</dcterms:modified>
</cp:coreProperties>
</file>