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9BBB59"/>
    <a:srgbClr val="39B0D4"/>
    <a:srgbClr val="727272"/>
    <a:srgbClr val="010000"/>
    <a:srgbClr val="FFA7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450" y="1524914"/>
            <a:ext cx="5924550" cy="5198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1691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 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Adaption of 'Existing Command Area in Response to Shifting of Agricultural Practices.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Miscellaneous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ID- 4163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– Astra Codifiers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2" y="252246"/>
            <a:ext cx="150991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Astra</a:t>
            </a:r>
          </a:p>
          <a:p>
            <a:pPr algn="ctr"/>
            <a:r>
              <a:rPr lang="en-US" dirty="0"/>
              <a:t>Codifiers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0B778F0D-E2B7-8FCB-3D11-1E73B9C37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6" y="1123336"/>
            <a:ext cx="5495640" cy="511935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rgbClr val="00B0F0"/>
                </a:solidFill>
              </a:rPr>
              <a:t>Proposed Solution (Idea/Solution/Prototype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 (Body"/>
              </a:rPr>
              <a:t>Purpose</a:t>
            </a:r>
            <a:r>
              <a:rPr lang="en-US" sz="2000" dirty="0">
                <a:latin typeface="Calibri (Body"/>
              </a:rPr>
              <a:t>: Optimize water management for dams and reservoirs.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 (Body"/>
              </a:rPr>
              <a:t>Data Acquisition</a:t>
            </a:r>
            <a:r>
              <a:rPr lang="en-US" sz="2000" dirty="0">
                <a:latin typeface="Calibri (Body"/>
              </a:rPr>
              <a:t>: IoT sensors and remote sensing for continuous monitoring.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 (Body"/>
              </a:rPr>
              <a:t>Predictive Analytics</a:t>
            </a:r>
            <a:r>
              <a:rPr lang="en-US" sz="2000" dirty="0">
                <a:latin typeface="Calibri (Body"/>
              </a:rPr>
              <a:t>: ARIMA and machine learning for forecasting availability and demand.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 (Body"/>
              </a:rPr>
              <a:t>Hydrological Modeling</a:t>
            </a:r>
            <a:r>
              <a:rPr lang="en-US" sz="2000" dirty="0">
                <a:latin typeface="Calibri (Body"/>
              </a:rPr>
              <a:t>: SWAT and HEC-HMS for water flow and storage simulations.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 (Body"/>
              </a:rPr>
              <a:t>Decision Support System (DSS)</a:t>
            </a:r>
            <a:r>
              <a:rPr lang="en-US" sz="2000" dirty="0">
                <a:latin typeface="Calibri (Body"/>
              </a:rPr>
              <a:t>: Real-time data visualization.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 (Body"/>
              </a:rPr>
              <a:t>Scalable Infrastructure</a:t>
            </a:r>
            <a:r>
              <a:rPr lang="en-US" sz="2000" dirty="0">
                <a:latin typeface="Calibri (Body"/>
              </a:rPr>
              <a:t>: Uses AWS and Google Cloud for robust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 (Body"/>
              </a:rPr>
              <a:t>User Interface</a:t>
            </a:r>
            <a:r>
              <a:rPr lang="en-US" sz="2000" dirty="0">
                <a:latin typeface="Calibri (Body"/>
              </a:rPr>
              <a:t>: Intuitive dashboard for monitoring key metrics and generating progress reports.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FE9AE-7098-1C11-B3C4-B7EBD5C1D29D}"/>
              </a:ext>
            </a:extLst>
          </p:cNvPr>
          <p:cNvSpPr txBox="1"/>
          <p:nvPr/>
        </p:nvSpPr>
        <p:spPr>
          <a:xfrm>
            <a:off x="6017342" y="3574007"/>
            <a:ext cx="6033144" cy="269817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en-IN" sz="2000" b="1" u="sng" dirty="0">
                <a:solidFill>
                  <a:srgbClr val="00B0F0"/>
                </a:solidFill>
              </a:rPr>
              <a:t>Problem resolution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323232"/>
                </a:solidFill>
              </a:rPr>
              <a:t>Enhanced Water Management</a:t>
            </a:r>
            <a:r>
              <a:rPr lang="en-US" sz="1700" dirty="0">
                <a:solidFill>
                  <a:srgbClr val="323232"/>
                </a:solidFill>
              </a:rPr>
              <a:t>:  Real-time monitoring of water levels, siltation, and soil moisture.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323232"/>
                </a:solidFill>
              </a:rPr>
              <a:t>Climate and Demand Adaptation</a:t>
            </a:r>
            <a:r>
              <a:rPr lang="en-US" sz="1700" dirty="0">
                <a:solidFill>
                  <a:srgbClr val="323232"/>
                </a:solidFill>
              </a:rPr>
              <a:t>:   Predictive analytics for forecasting water availability and agricultural needs.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323232"/>
                </a:solidFill>
              </a:rPr>
              <a:t>Optimized Infrastructure</a:t>
            </a:r>
            <a:r>
              <a:rPr lang="en-US" sz="1700" dirty="0">
                <a:solidFill>
                  <a:srgbClr val="323232"/>
                </a:solidFill>
              </a:rPr>
              <a:t>:   Hydrological models (SWAT, HEC-HMS) to improve water distribution.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323232"/>
                </a:solidFill>
              </a:rPr>
              <a:t>Data-Driven Decision Making</a:t>
            </a:r>
            <a:r>
              <a:rPr lang="en-US" sz="1700" dirty="0">
                <a:solidFill>
                  <a:srgbClr val="323232"/>
                </a:solidFill>
              </a:rPr>
              <a:t>:   Decision Support System (DSS) for real-time insights and recommendations.</a:t>
            </a:r>
            <a:endParaRPr lang="en-IN" sz="1700" dirty="0">
              <a:solidFill>
                <a:srgbClr val="32323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C7858-2930-DCBF-3D49-43FD43A092FA}"/>
              </a:ext>
            </a:extLst>
          </p:cNvPr>
          <p:cNvSpPr txBox="1"/>
          <p:nvPr/>
        </p:nvSpPr>
        <p:spPr>
          <a:xfrm>
            <a:off x="6017342" y="1074591"/>
            <a:ext cx="6033144" cy="243143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en-IN" sz="2000" b="1" u="sng" dirty="0">
                <a:solidFill>
                  <a:srgbClr val="00B0F0"/>
                </a:solidFill>
              </a:rPr>
              <a:t>Unique value propositions (UVP)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323232"/>
                </a:solidFill>
              </a:rPr>
              <a:t>Real-Time Monitoring</a:t>
            </a:r>
            <a:r>
              <a:rPr lang="en-IN" sz="1600" dirty="0">
                <a:solidFill>
                  <a:srgbClr val="323232"/>
                </a:solidFill>
              </a:rPr>
              <a:t>: IoT data for water levels and soil moisture.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323232"/>
                </a:solidFill>
              </a:rPr>
              <a:t>Predictive Analytics</a:t>
            </a:r>
            <a:r>
              <a:rPr lang="en-IN" sz="1600" dirty="0">
                <a:solidFill>
                  <a:srgbClr val="323232"/>
                </a:solidFill>
              </a:rPr>
              <a:t>: Forecasting with machine learning and ARIMA.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323232"/>
                </a:solidFill>
              </a:rPr>
              <a:t>Hydrological </a:t>
            </a:r>
            <a:r>
              <a:rPr lang="en-IN" sz="1600" b="1" dirty="0" err="1">
                <a:solidFill>
                  <a:srgbClr val="323232"/>
                </a:solidFill>
              </a:rPr>
              <a:t>Modeling</a:t>
            </a:r>
            <a:r>
              <a:rPr lang="en-IN" sz="1600" dirty="0">
                <a:solidFill>
                  <a:srgbClr val="323232"/>
                </a:solidFill>
              </a:rPr>
              <a:t>: SWAT and HEC-HMS for water flow.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323232"/>
                </a:solidFill>
              </a:rPr>
              <a:t>Decision Support</a:t>
            </a:r>
            <a:r>
              <a:rPr lang="en-IN" sz="1600" dirty="0">
                <a:solidFill>
                  <a:srgbClr val="323232"/>
                </a:solidFill>
              </a:rPr>
              <a:t>: Actionable insights and visual reports.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323232"/>
                </a:solidFill>
              </a:rPr>
              <a:t>Scalable Infrastructure</a:t>
            </a:r>
            <a:r>
              <a:rPr lang="en-IN" sz="1600" dirty="0">
                <a:solidFill>
                  <a:srgbClr val="323232"/>
                </a:solidFill>
              </a:rPr>
              <a:t>: Cloud-based processing.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323232"/>
                </a:solidFill>
              </a:rPr>
              <a:t>Adaptive Learning</a:t>
            </a:r>
            <a:r>
              <a:rPr lang="en-IN" sz="1600" dirty="0">
                <a:solidFill>
                  <a:srgbClr val="323232"/>
                </a:solidFill>
              </a:rPr>
              <a:t>: Continuous model updates.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5"/>
            <a:ext cx="1444598" cy="84312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Astra</a:t>
            </a:r>
          </a:p>
          <a:p>
            <a:pPr algn="ctr"/>
            <a:r>
              <a:rPr lang="en-US" dirty="0"/>
              <a:t>Codifiers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2" name="TextBox 14">
            <a:extLst>
              <a:ext uri="{FF2B5EF4-FFF2-40B4-BE49-F238E27FC236}">
                <a16:creationId xmlns:a16="http://schemas.microsoft.com/office/drawing/2014/main" id="{2B552DE6-34AF-0923-7369-56C566C4D797}"/>
              </a:ext>
            </a:extLst>
          </p:cNvPr>
          <p:cNvSpPr txBox="1"/>
          <p:nvPr/>
        </p:nvSpPr>
        <p:spPr>
          <a:xfrm>
            <a:off x="141514" y="1185911"/>
            <a:ext cx="5222592" cy="507831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Acquisition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IoT Sensors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Real-time monitoring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Remote Sensing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Drones, satellites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Data Integration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Live and historical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Processing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Data Cleaning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Consistency, missing values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Hydrological Modeling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SWAT, HEC-HMS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Climate Modeling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ARIMA, machine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Analytics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Time-Series Forecasting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ARIMA, LSTM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Risk Assessment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Climate risks, infrastructure stress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Support System (DSS)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Data Visualization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User-friendly dashboard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Scenario Analysis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Water management strategies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Real-Time Insights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Actionable recommendations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Development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Backend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Python, Node.js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Frontend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React, D3.js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Cloud Computing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AWS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Training and Updates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Machine Learning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Train, fine-tune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Continuous Learning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Regular updates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31A0C-6FB4-023A-942E-3323A14FD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596" y="1291664"/>
            <a:ext cx="6547890" cy="49142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36481"/>
            <a:ext cx="1499027" cy="79926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Astra</a:t>
            </a:r>
          </a:p>
          <a:p>
            <a:pPr algn="ctr"/>
            <a:r>
              <a:rPr lang="en-US" dirty="0"/>
              <a:t>Codifiers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022E5DD2-126A-AD44-99D2-2D669107E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98" y="920621"/>
            <a:ext cx="6209734" cy="28931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Feasibility of idea:-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Technical Feasibility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Data Collection</a:t>
            </a:r>
            <a:r>
              <a:rPr kumimoji="0" lang="en-US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:  Established IoT sensors (ARIMA/ LSTM)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Integration</a:t>
            </a:r>
            <a:r>
              <a:rPr kumimoji="0" lang="en-US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: Real-time data integration.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Infrastructure Readiness</a:t>
            </a:r>
            <a:r>
              <a:rPr kumimoji="0" lang="en-US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: Available IoT deployment infrastructure (AWS).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Implementation Feasibility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Pilot Testing</a:t>
            </a:r>
            <a:r>
              <a:rPr kumimoji="0" lang="en-US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: Phased deployment for validation.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Scalability</a:t>
            </a:r>
            <a:r>
              <a:rPr kumimoji="0" lang="en-US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: Easy expansion to additional sites.</a:t>
            </a:r>
          </a:p>
        </p:txBody>
      </p:sp>
      <p:sp>
        <p:nvSpPr>
          <p:cNvPr id="3" name="TextBox 13">
            <a:extLst>
              <a:ext uri="{FF2B5EF4-FFF2-40B4-BE49-F238E27FC236}">
                <a16:creationId xmlns:a16="http://schemas.microsoft.com/office/drawing/2014/main" id="{0EBF66C2-2A2C-365A-3694-E5F6B388DE43}"/>
              </a:ext>
            </a:extLst>
          </p:cNvPr>
          <p:cNvSpPr txBox="1"/>
          <p:nvPr/>
        </p:nvSpPr>
        <p:spPr>
          <a:xfrm>
            <a:off x="6754334" y="920621"/>
            <a:ext cx="5142469" cy="219547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en-IN" sz="20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Challenges:-</a:t>
            </a:r>
          </a:p>
          <a:p>
            <a:pPr marL="679450" lvl="1" indent="-342900">
              <a:spcAft>
                <a:spcPts val="400"/>
              </a:spcAft>
              <a:buAutoNum type="arabicPeriod"/>
            </a:pPr>
            <a:r>
              <a:rPr lang="en-US" sz="2000" dirty="0"/>
              <a:t>Data Quality</a:t>
            </a:r>
          </a:p>
          <a:p>
            <a:pPr marL="679450" lvl="1" indent="-342900">
              <a:spcAft>
                <a:spcPts val="400"/>
              </a:spcAft>
              <a:buAutoNum type="arabicPeriod"/>
            </a:pPr>
            <a:r>
              <a:rPr lang="en-US" sz="2000" dirty="0"/>
              <a:t>Model Accuracy</a:t>
            </a:r>
          </a:p>
          <a:p>
            <a:pPr marL="679450" lvl="1" indent="-342900">
              <a:spcAft>
                <a:spcPts val="400"/>
              </a:spcAft>
              <a:buAutoNum type="arabicPeriod"/>
            </a:pPr>
            <a:r>
              <a:rPr lang="en-US" sz="2000" dirty="0"/>
              <a:t>Integration with Existing Systems</a:t>
            </a:r>
          </a:p>
          <a:p>
            <a:pPr marL="679450" lvl="1" indent="-342900">
              <a:spcAft>
                <a:spcPts val="400"/>
              </a:spcAft>
              <a:buAutoNum type="arabicPeriod"/>
            </a:pPr>
            <a:r>
              <a:rPr lang="en-US" sz="2000" dirty="0"/>
              <a:t>Weather Conditions</a:t>
            </a:r>
          </a:p>
          <a:p>
            <a:pPr marL="679450" lvl="1" indent="-342900">
              <a:spcAft>
                <a:spcPts val="400"/>
              </a:spcAft>
              <a:buAutoNum type="arabicPeriod"/>
            </a:pPr>
            <a:r>
              <a:rPr lang="en-US" sz="2000" dirty="0"/>
              <a:t>Data Storage and Management</a:t>
            </a:r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4E90EFA9-4F0B-49BF-9B2E-054905986368}"/>
              </a:ext>
            </a:extLst>
          </p:cNvPr>
          <p:cNvSpPr txBox="1"/>
          <p:nvPr/>
        </p:nvSpPr>
        <p:spPr>
          <a:xfrm>
            <a:off x="6754333" y="3305889"/>
            <a:ext cx="5142469" cy="263149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en-IN" sz="20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Strategies for overcoming it:-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79450" marR="5080" lvl="1" indent="-342900">
              <a:lnSpc>
                <a:spcPts val="2180"/>
              </a:lnSpc>
              <a:spcBef>
                <a:spcPts val="45"/>
              </a:spcBef>
              <a:spcAft>
                <a:spcPts val="400"/>
              </a:spcAft>
              <a:buAutoNum type="arabicPeriod"/>
              <a:tabLst>
                <a:tab pos="522288" algn="l"/>
                <a:tab pos="812800" algn="l"/>
                <a:tab pos="1430338" algn="l"/>
                <a:tab pos="2474913" algn="l"/>
                <a:tab pos="3830638" algn="l"/>
                <a:tab pos="4587875" algn="l"/>
                <a:tab pos="5486400" algn="l"/>
                <a:tab pos="6662738" algn="l"/>
                <a:tab pos="7178675" algn="l"/>
                <a:tab pos="8204200" algn="l"/>
                <a:tab pos="9202738" algn="l"/>
              </a:tabLst>
            </a:pPr>
            <a:r>
              <a:rPr lang="en-US" sz="2000" dirty="0"/>
              <a:t>Use high-resolution images and standard capture methods.</a:t>
            </a:r>
          </a:p>
          <a:p>
            <a:pPr marL="679450" marR="5080" lvl="1" indent="-342900">
              <a:lnSpc>
                <a:spcPts val="2180"/>
              </a:lnSpc>
              <a:spcBef>
                <a:spcPts val="45"/>
              </a:spcBef>
              <a:spcAft>
                <a:spcPts val="400"/>
              </a:spcAft>
              <a:buAutoNum type="arabicPeriod"/>
              <a:tabLst>
                <a:tab pos="522288" algn="l"/>
                <a:tab pos="812800" algn="l"/>
                <a:tab pos="1430338" algn="l"/>
                <a:tab pos="2474913" algn="l"/>
                <a:tab pos="3830638" algn="l"/>
                <a:tab pos="4587875" algn="l"/>
                <a:tab pos="5486400" algn="l"/>
                <a:tab pos="6662738" algn="l"/>
                <a:tab pos="7178675" algn="l"/>
                <a:tab pos="8204200" algn="l"/>
                <a:tab pos="9202738" algn="l"/>
              </a:tabLst>
            </a:pPr>
            <a:r>
              <a:rPr lang="en-US" sz="2000" dirty="0"/>
              <a:t>Employ transfer learning and frequent updates.</a:t>
            </a:r>
          </a:p>
          <a:p>
            <a:pPr marL="679450" marR="5080" lvl="1" indent="-342900">
              <a:lnSpc>
                <a:spcPts val="2180"/>
              </a:lnSpc>
              <a:spcBef>
                <a:spcPts val="45"/>
              </a:spcBef>
              <a:spcAft>
                <a:spcPts val="400"/>
              </a:spcAft>
              <a:buAutoNum type="arabicPeriod"/>
              <a:tabLst>
                <a:tab pos="522288" algn="l"/>
                <a:tab pos="812800" algn="l"/>
                <a:tab pos="1430338" algn="l"/>
                <a:tab pos="2474913" algn="l"/>
                <a:tab pos="3830638" algn="l"/>
                <a:tab pos="4587875" algn="l"/>
                <a:tab pos="5486400" algn="l"/>
                <a:tab pos="6662738" algn="l"/>
                <a:tab pos="7178675" algn="l"/>
                <a:tab pos="8204200" algn="l"/>
                <a:tab pos="9202738" algn="l"/>
              </a:tabLst>
            </a:pPr>
            <a:r>
              <a:rPr lang="en-US" sz="2000" dirty="0"/>
              <a:t>Develop flexible APIs.</a:t>
            </a:r>
          </a:p>
          <a:p>
            <a:pPr marL="679450" marR="5080" lvl="1" indent="-342900">
              <a:lnSpc>
                <a:spcPts val="2180"/>
              </a:lnSpc>
              <a:spcBef>
                <a:spcPts val="45"/>
              </a:spcBef>
              <a:spcAft>
                <a:spcPts val="400"/>
              </a:spcAft>
              <a:buAutoNum type="arabicPeriod"/>
              <a:tabLst>
                <a:tab pos="522288" algn="l"/>
                <a:tab pos="812800" algn="l"/>
                <a:tab pos="1430338" algn="l"/>
                <a:tab pos="2474913" algn="l"/>
                <a:tab pos="3830638" algn="l"/>
                <a:tab pos="4587875" algn="l"/>
                <a:tab pos="5486400" algn="l"/>
                <a:tab pos="6662738" algn="l"/>
                <a:tab pos="7178675" algn="l"/>
                <a:tab pos="8204200" algn="l"/>
                <a:tab pos="9202738" algn="l"/>
              </a:tabLst>
            </a:pPr>
            <a:r>
              <a:rPr lang="en-US" sz="2000" dirty="0"/>
              <a:t>Implement weather-adaptive algorithms.</a:t>
            </a:r>
          </a:p>
          <a:p>
            <a:pPr marL="679450" marR="5080" lvl="1" indent="-342900">
              <a:lnSpc>
                <a:spcPts val="2180"/>
              </a:lnSpc>
              <a:spcBef>
                <a:spcPts val="45"/>
              </a:spcBef>
              <a:spcAft>
                <a:spcPts val="400"/>
              </a:spcAft>
              <a:buAutoNum type="arabicPeriod"/>
              <a:tabLst>
                <a:tab pos="522288" algn="l"/>
                <a:tab pos="812800" algn="l"/>
                <a:tab pos="1430338" algn="l"/>
                <a:tab pos="2474913" algn="l"/>
                <a:tab pos="3830638" algn="l"/>
                <a:tab pos="4587875" algn="l"/>
                <a:tab pos="5486400" algn="l"/>
                <a:tab pos="6662738" algn="l"/>
                <a:tab pos="7178675" algn="l"/>
                <a:tab pos="8204200" algn="l"/>
                <a:tab pos="9202738" algn="l"/>
              </a:tabLst>
            </a:pPr>
            <a:r>
              <a:rPr lang="en-US" sz="2000" dirty="0"/>
              <a:t>Utilize scalable cloud storage.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5"/>
            <a:ext cx="1433713" cy="84312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Astra</a:t>
            </a:r>
          </a:p>
          <a:p>
            <a:pPr algn="ctr"/>
            <a:r>
              <a:rPr lang="en-US" dirty="0"/>
              <a:t>Codifiers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22744A88-0C04-7131-7040-EAABF831F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79" y="1230451"/>
            <a:ext cx="5648988" cy="3924151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400" b="1" u="sng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Impact :-</a:t>
            </a:r>
          </a:p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marR="0" lvl="0" indent="-4572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Enhanced Water Management</a:t>
            </a:r>
          </a:p>
          <a:p>
            <a:pPr marL="457200" marR="0" lvl="0" indent="-4572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Proactive Maintenance</a:t>
            </a:r>
          </a:p>
          <a:p>
            <a:pPr marL="457200" marR="0" lvl="0" indent="-4572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Improved Planning</a:t>
            </a:r>
          </a:p>
          <a:p>
            <a:pPr marL="457200" marR="0" lvl="0" indent="-4572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Reduced Manual Work</a:t>
            </a:r>
          </a:p>
          <a:p>
            <a:pPr marL="457200" marR="0" lvl="0" indent="-4572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Lower Maintenance Costs</a:t>
            </a:r>
          </a:p>
          <a:p>
            <a:pPr marL="457200" marR="0" lvl="0" indent="-4572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Informed Policies</a:t>
            </a:r>
          </a:p>
          <a:p>
            <a:pPr marL="457200" marR="0" lvl="0" indent="-4572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Reduced Environmental Impact</a:t>
            </a:r>
          </a:p>
          <a:p>
            <a:pPr marL="457200" marR="0" lvl="0" indent="-4572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Optimized Water Use</a:t>
            </a:r>
          </a:p>
          <a:p>
            <a:pPr marL="457200" marR="0" lvl="0" indent="-4572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Local Community Benefits</a:t>
            </a: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1BA583C8-0AC9-3B68-3DF6-D7C20F444EF4}"/>
              </a:ext>
            </a:extLst>
          </p:cNvPr>
          <p:cNvSpPr txBox="1"/>
          <p:nvPr/>
        </p:nvSpPr>
        <p:spPr>
          <a:xfrm>
            <a:off x="6218335" y="1230451"/>
            <a:ext cx="5501256" cy="390876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u="sng" dirty="0">
                <a:solidFill>
                  <a:srgbClr val="00B0F0"/>
                </a:solidFill>
              </a:rPr>
              <a:t>Benefits:-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 defTabSz="457200" fontAlgn="base">
              <a:spcBef>
                <a:spcPct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Sustainability</a:t>
            </a:r>
          </a:p>
          <a:p>
            <a:pPr marL="457200" indent="-457200" defTabSz="457200" fontAlgn="base">
              <a:spcBef>
                <a:spcPct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Cost Efficiency</a:t>
            </a:r>
          </a:p>
          <a:p>
            <a:pPr marL="457200" indent="-457200" defTabSz="457200" fontAlgn="base">
              <a:spcBef>
                <a:spcPct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Adaptability</a:t>
            </a:r>
          </a:p>
          <a:p>
            <a:pPr marL="457200" indent="-457200" defTabSz="457200" fontAlgn="base">
              <a:spcBef>
                <a:spcPct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Operational Efficiency</a:t>
            </a:r>
          </a:p>
          <a:p>
            <a:pPr marL="457200" indent="-457200" defTabSz="457200" fontAlgn="base">
              <a:spcBef>
                <a:spcPct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Climate Resilience</a:t>
            </a:r>
          </a:p>
          <a:p>
            <a:pPr marL="457200" indent="-457200" defTabSz="457200" fontAlgn="base">
              <a:spcBef>
                <a:spcPct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Agricultural Productivity</a:t>
            </a:r>
          </a:p>
          <a:p>
            <a:pPr marL="457200" indent="-457200" defTabSz="457200" fontAlgn="base">
              <a:spcBef>
                <a:spcPct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Community Benefits</a:t>
            </a:r>
          </a:p>
          <a:p>
            <a:pPr marL="457200" indent="-457200" defTabSz="457200" fontAlgn="base">
              <a:spcBef>
                <a:spcPct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Improved Decision Making</a:t>
            </a:r>
          </a:p>
          <a:p>
            <a:pPr marL="457200" indent="-457200" defTabSz="457200" fontAlgn="base">
              <a:spcBef>
                <a:spcPct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Enhanced Safety.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538842" y="1758258"/>
            <a:ext cx="11114314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Kumar, M., Kumar, M., &amp; Chauhan, R. K. (2011). A review on decision support system for water resource development and management. Indian Journal of Dryland Agricultural Research &amp; Development, 26(1), 8-15.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Serrat-Capdevila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, A., Valdes, J. B., &amp; Gupta, H. V. (2011). Decision support systems in water resources planning and management. In Efficient Decision Support Systems - Practice and Challenges (Edited by Chiang Jao).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IntechOpen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. DOI: 10.5772/16897.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Fluixá-Sanmartín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, J.,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Altarejos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-García, L., Morales-Torres, A., &amp;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Escuder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-Bueno, I. (2018). Climate change impacts on dam safety. Natural Hazards and Earth System Sciences, 18(9), 2471–2488.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Lompi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, M.,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Mediero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, L., Soriano, E., &amp;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Caporali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, E. (2023). Climate change and hydrological dam safety: A stochastic methodology based on climate projections. Hydrological Sciences Journal, 68(6), 745–763.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5"/>
            <a:ext cx="1433713" cy="84312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Astra</a:t>
            </a:r>
          </a:p>
          <a:p>
            <a:pPr algn="ctr"/>
            <a:r>
              <a:rPr lang="en-US" dirty="0"/>
              <a:t>Codifiers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7678</TotalTime>
  <Words>769</Words>
  <Application>Microsoft Office PowerPoint</Application>
  <PresentationFormat>Widescreen</PresentationFormat>
  <Paragraphs>131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Calibri (Body</vt:lpstr>
      <vt:lpstr>Garamond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Chaitanyaa Pawar</cp:lastModifiedBy>
  <cp:revision>149</cp:revision>
  <dcterms:created xsi:type="dcterms:W3CDTF">2013-12-12T18:46:50Z</dcterms:created>
  <dcterms:modified xsi:type="dcterms:W3CDTF">2024-09-27T08:35:24Z</dcterms:modified>
  <cp:category/>
</cp:coreProperties>
</file>