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103c09b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103c09b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103c09b8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103c09b8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1fc92768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61fc92768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Too few features unable to properly represent the behaviour of the power grid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Too many features is redundant and has too many measurements so the model can easily overfit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Tried a variety of features from one (Global_intensity) to three (Global_active_power, Global_intensity, Submetering_3)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Two features had the best result, according to training (training methodology discussed later)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1fc92768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61fc92768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PC1 accounts for approximately 41% of the variance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the others are low percentage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1fc92768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61fc9276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largest factors of PC1 are Global_intensity, Global_active_power, Submetering_3, and Voltage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 mentioned before, two features worked best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Global_reactive_power was a really big factor of PC2, however, isn’t the entire PC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Maybe if PC2 was only Global_reactive_power then we could have used that as one of our features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61fc92768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61fc92768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look cool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See the clumping in PC2 vs PC3, isn’t that cool?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PC1 vs PC2 looks like a fish facing left, that’s gotta be the peak of coolness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103c09b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6103c09b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103c09b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103c09b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Data set originally 3 years; set aside last year for testing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Trained all possible states in range 4–24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61fc9276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61fc9276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Test log likelihood continued to follow train log likelihood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Bayesian information criterion decreased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 sign of overfitting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6103c09b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6103c09b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103c09b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6103c09b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61fc9276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61fc9276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 forward backward on trained model for each individual time interval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Get log likelihood of each individual time interval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Script to calculate optimal threshold for anomaly detection (in the attached report :)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Depends on ratio of normal data to anomalous data; high ratio means we should value false positives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Depends on damage caused by false negatives compared to false positives: high ratio means we should value false negatives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Script can be easily configured to consider the above factors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61fc9276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61fc9276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 likelihoods of individual intervals in the test and anomalous data sets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 model is perfect, lots of overlap means sometimes it is not accurate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Means determining threshold is important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Threshold is 0 gives too many false positives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Threshold is </a:t>
            </a:r>
            <a:r>
              <a:rPr lang="en"/>
              <a:t>–</a:t>
            </a:r>
            <a:r>
              <a:rPr lang="en"/>
              <a:t>1 gives too many false negatives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Script says threshold –0.342 is optimal for unit ratio of false positives to false negatives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61fc92768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61fc92768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6103c09b8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6103c09b8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6103c09b8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6103c09b8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6103c09b8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6103c09b8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6103c09b8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6103c09b8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6103c09b8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6103c09b8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103c09b8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6103c09b8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103c09b8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103c09b8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103c09b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103c09b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103c09b8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6103c09b8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103c09b8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103c09b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103c09b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103c09b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103c09b8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103c09b8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103c09b8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103c09b8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Grid Anomaly Detection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27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81"/>
              <a:t>CMPT 318 - Cyber Security</a:t>
            </a:r>
            <a:endParaRPr b="1" sz="208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3714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Sajandeep Toor, Steven Xia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Scaling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Problem: Data had a lot of missing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Solution: Processing and cleaning the data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Linear Interpolation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Scaling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Scaled using standardization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Too few features is going to underfitting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Too many features will cause overfitting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Choice: Global_active_power and Global_intensity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-12792" r="-7660" t="0"/>
          <a:stretch/>
        </p:blipFill>
        <p:spPr>
          <a:xfrm>
            <a:off x="1630188" y="1853850"/>
            <a:ext cx="5887224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-1550" r="1549" t="8155"/>
          <a:stretch/>
        </p:blipFill>
        <p:spPr>
          <a:xfrm>
            <a:off x="173600" y="1814400"/>
            <a:ext cx="4592675" cy="30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14400"/>
            <a:ext cx="4296225" cy="32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25" y="1863700"/>
            <a:ext cx="3441710" cy="32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4">
            <a:alphaModFix/>
          </a:blip>
          <a:srcRect b="3892" l="0" r="0" t="0"/>
          <a:stretch/>
        </p:blipFill>
        <p:spPr>
          <a:xfrm>
            <a:off x="4772950" y="1904125"/>
            <a:ext cx="3793324" cy="31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Models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Models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a third of the data for testing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21 models to determine the best number of states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Models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4926703" cy="32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4">
            <a:alphaModFix/>
          </a:blip>
          <a:srcRect b="0" l="12111" r="0" t="0"/>
          <a:stretch/>
        </p:blipFill>
        <p:spPr>
          <a:xfrm>
            <a:off x="4572000" y="1853850"/>
            <a:ext cx="4572000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  <p:sp>
        <p:nvSpPr>
          <p:cNvPr id="201" name="Google Shape;201;p3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Threat of cyber attacks are increasing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Critical </a:t>
            </a:r>
            <a:r>
              <a:rPr lang="en" sz="1600"/>
              <a:t>infrastructure</a:t>
            </a:r>
            <a:r>
              <a:rPr lang="en" sz="1600"/>
              <a:t> such as power grids are under attack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Hidden Markov Models to detect anomalies in power grid stream data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the trained model on data with injected anomalies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Choose threshold for detecting anomalies</a:t>
            </a:r>
            <a:endParaRPr sz="16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Depends on properties of false positives to false negatives</a:t>
            </a:r>
            <a:endParaRPr sz="13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709" y="1853850"/>
            <a:ext cx="4832582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Anomaly Detection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a </a:t>
            </a:r>
            <a:r>
              <a:rPr lang="en" sz="1600"/>
              <a:t>different approach than HMMs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Took the average of each minute of each feature in the interval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This represents normal behaviour of the power grid for the interval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Find thresholds using testing data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Results: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Anomaly Dataset 1: 47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Anomaly Dataset 2: 47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Anomaly Dataset 3: 2,530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HMM that represents normal behavior in power grids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be used to find anomalies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Adjustment of log-likelihood thresholds for anomalies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threshold –0.342, we get 25.5% of normal data as false positive and 9.3% of anomalous data as false negative.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</a:t>
            </a:r>
            <a:r>
              <a:rPr lang="en" sz="1600"/>
              <a:t>ubstantial amount of overlap between the log-likelihoods of individual intervals from the testing data set and the anomaly data set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 selection is important!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we </a:t>
            </a:r>
            <a:r>
              <a:rPr lang="en" sz="1600"/>
              <a:t>split</a:t>
            </a:r>
            <a:r>
              <a:rPr lang="en" sz="1600"/>
              <a:t> the dataset into training and testing is also important!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Any questions?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50" y="2119950"/>
            <a:ext cx="8076900" cy="19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Advanced </a:t>
            </a:r>
            <a:r>
              <a:rPr lang="en" sz="1600"/>
              <a:t>Persistent</a:t>
            </a:r>
            <a:r>
              <a:rPr lang="en" sz="1600"/>
              <a:t> Threats (APTs)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Supervisory Control and Data </a:t>
            </a:r>
            <a:r>
              <a:rPr lang="en" sz="1600"/>
              <a:t> Acquisition (SCADA)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Hidden Markov Models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 to Cybersecurity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threats growing rapidly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Threats themselves are evolving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Rise of IoT devices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Advanced </a:t>
            </a:r>
            <a:r>
              <a:rPr lang="en" sz="1600"/>
              <a:t>Persistent</a:t>
            </a:r>
            <a:r>
              <a:rPr lang="en" sz="1600"/>
              <a:t> Threats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an anomaly?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Types of anomalies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Point Anomalies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Contextual Anomalies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Collective Anomalies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Hidden Markov Models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Modeling normal behavior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Detecting non-normal behaviour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of a Model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Overfitting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Underfitting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175" y="1931376"/>
            <a:ext cx="5218777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749650" y="4339975"/>
            <a:ext cx="7215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IBM Cloud Education. (2021, March 23). </a:t>
            </a:r>
            <a:r>
              <a:rPr i="1" lang="en" sz="1000">
                <a:solidFill>
                  <a:schemeClr val="accent1"/>
                </a:solidFill>
              </a:rPr>
              <a:t>What is underfitting?</a:t>
            </a:r>
            <a:r>
              <a:rPr lang="en" sz="1000">
                <a:solidFill>
                  <a:schemeClr val="accent1"/>
                </a:solidFill>
              </a:rPr>
              <a:t> IBM. Retrieved December 4, 2021, from https://www.ibm.com/cloud/learn/underfitting.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Power grid time series data December 16</a:t>
            </a:r>
            <a:r>
              <a:rPr baseline="30000" lang="en" sz="1600"/>
              <a:t>th</a:t>
            </a:r>
            <a:r>
              <a:rPr lang="en" sz="1600"/>
              <a:t>, 2006 to December 1</a:t>
            </a:r>
            <a:r>
              <a:rPr baseline="30000" lang="en" sz="1600"/>
              <a:t>th</a:t>
            </a:r>
            <a:r>
              <a:rPr lang="en" sz="1600"/>
              <a:t> 2009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Features: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Global Active Power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Global Reactive Power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Global Intensity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Voltage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Sub metering 1 - 3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