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430991-C783-0351-1E00-0863CDDCC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2144C7F-C1A2-BAD4-BE5C-1C755660A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CE1A762-A76C-9CC4-9976-101801513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0A7F-EC57-4D66-A427-AD5843A7E092}" type="datetimeFigureOut">
              <a:rPr lang="hu-HU" smtClean="0"/>
              <a:t>2024. 12. 09.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095290D-8328-D78B-A0FC-E3D976CB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5C12C4C-7685-BB3C-3F5E-36741275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ADEC-A15F-4C61-A1D9-E02423FA87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595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11C283-5B6F-138B-09F8-E62193A8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48AC51-BE16-A415-4921-5BCC5FF32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B826C00-8976-9AC0-BB90-930DB31A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0A7F-EC57-4D66-A427-AD5843A7E092}" type="datetimeFigureOut">
              <a:rPr lang="hu-HU" smtClean="0"/>
              <a:t>2024. 12. 09.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F3E0F97-6061-7462-F747-3EBA1F68A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E82B3AD-EF2C-DFB2-8DE9-84A75862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ADEC-A15F-4C61-A1D9-E02423FA87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158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0CC1784C-AFDD-F830-8C8E-DCBA1FD24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C5B0207-ED75-8BC9-05AE-7EE4D95F5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100E171-717E-3E83-083D-7E21E137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0A7F-EC57-4D66-A427-AD5843A7E092}" type="datetimeFigureOut">
              <a:rPr lang="hu-HU" smtClean="0"/>
              <a:t>2024. 12. 09.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B4F2883-FB44-BB96-BDD3-E625F29E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82E69BA-4A6C-8088-E96F-27727928B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ADEC-A15F-4C61-A1D9-E02423FA87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265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18AEC0-0E7C-2D4B-4803-EC1FE8A4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97EEDF-0652-1F8B-5FB5-BED378999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0EF5B66-6F02-BD2A-6259-43BB89A8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0A7F-EC57-4D66-A427-AD5843A7E092}" type="datetimeFigureOut">
              <a:rPr lang="hu-HU" smtClean="0"/>
              <a:t>2024. 12. 09.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608D3EE-7E1F-8998-29EB-223B2694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617B98C-CC7A-33AB-50C4-35C03E74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ADEC-A15F-4C61-A1D9-E02423FA87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364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2D9E86-66B8-0EF1-D8B9-A10FEFBED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3087BFE-3B34-DBF0-5DA0-50A58932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E2B23BA-8959-A9C7-57C3-C86402D0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0A7F-EC57-4D66-A427-AD5843A7E092}" type="datetimeFigureOut">
              <a:rPr lang="hu-HU" smtClean="0"/>
              <a:t>2024. 12. 09.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49F30D8-08A0-7F1E-642E-4484484B0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C67AB76-CF24-51F2-5F5D-F145E80C7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ADEC-A15F-4C61-A1D9-E02423FA87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513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1FC031-969C-6D21-5619-A611DBF6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E56163-6666-EEAD-1A99-5DFA0EB18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3E40034-B5D0-BC40-A21A-71F3BFDC3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FFF315D-1E91-3FE7-2227-D56D5A19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0A7F-EC57-4D66-A427-AD5843A7E092}" type="datetimeFigureOut">
              <a:rPr lang="hu-HU" smtClean="0"/>
              <a:t>2024. 12. 09.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AA8D6F5-1866-9585-434E-D7E94802D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2069FD0-C9D9-6FD1-FB37-BC591033C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ADEC-A15F-4C61-A1D9-E02423FA87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940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1AACFA-61DC-9D84-EA8F-4868BE08B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D16EDF3-79CE-13DD-672C-1049D946C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AAB2BB1-5628-2EC5-B310-60A924507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B63BBE8-05E3-C38B-636E-1B475BED9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0B9B0D5-1BBE-66E8-EE9D-0C1F6E386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AC90228-57D5-493B-8FE1-B449F93E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0A7F-EC57-4D66-A427-AD5843A7E092}" type="datetimeFigureOut">
              <a:rPr lang="hu-HU" smtClean="0"/>
              <a:t>2024. 12. 09.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7078360-DCEB-4474-3088-9EE31C07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7BB3DDF-0C90-6452-BFC2-ABE15897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ADEC-A15F-4C61-A1D9-E02423FA87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941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866136-9617-4D21-42CA-3C175AC6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3A88F70-2A06-FBB4-5F5C-F326A301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0A7F-EC57-4D66-A427-AD5843A7E092}" type="datetimeFigureOut">
              <a:rPr lang="hu-HU" smtClean="0"/>
              <a:t>2024. 12. 09.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8DFF436-0983-6F75-0946-92A7DF5B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ECD6ECA-1A18-2F7A-6452-2931F207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ADEC-A15F-4C61-A1D9-E02423FA87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388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5AF0CDD-63DC-2C5E-68AB-069232A9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0A7F-EC57-4D66-A427-AD5843A7E092}" type="datetimeFigureOut">
              <a:rPr lang="hu-HU" smtClean="0"/>
              <a:t>2024. 12. 09.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4AD3172-D0F3-3F36-909A-35D93F4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0E35D00-5386-5CE8-BCF3-8AF419FC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ADEC-A15F-4C61-A1D9-E02423FA87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034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561FE5-097E-2F2D-BD29-255BFD924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8A036E-B2F3-041D-D081-02E9D52C5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C41605F-A7A4-F46F-E1D1-794DDE5F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2AC9BF0-4D29-D5CB-0129-E1FC09C2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0A7F-EC57-4D66-A427-AD5843A7E092}" type="datetimeFigureOut">
              <a:rPr lang="hu-HU" smtClean="0"/>
              <a:t>2024. 12. 09.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C2CD443-E910-A31F-75A2-A5F795779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148140F-CFC3-ECA3-DC8A-5BF75EB9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ADEC-A15F-4C61-A1D9-E02423FA87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637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E095E1-B85E-590A-1F18-D6F6A97E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B56211B-38A8-4B09-5717-9CD5A9174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EB2407E-2DAB-8534-4EFC-DACEFB109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DC46A43-FD52-FBEB-11AA-43710F12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0A7F-EC57-4D66-A427-AD5843A7E092}" type="datetimeFigureOut">
              <a:rPr lang="hu-HU" smtClean="0"/>
              <a:t>2024. 12. 09.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885ECBB-DEBA-5688-3506-06427B0A3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A1981F4-D1AC-FDAC-20EC-2CA825B7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ADEC-A15F-4C61-A1D9-E02423FA87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287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04F3AC6-6A18-6ED2-7CD3-D37DA5E7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1EBA9B8-AE54-FA89-510A-5D33C9EC3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6058842-CB0A-556A-5744-8F126BA0B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100A7F-EC57-4D66-A427-AD5843A7E092}" type="datetimeFigureOut">
              <a:rPr lang="hu-HU" smtClean="0"/>
              <a:t>2024. 12. 09.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757C11E-3C6A-67E5-B7F4-CA7645579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5401941-FB86-837E-9856-AB21C90D9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D3ADEC-A15F-4C61-A1D9-E02423FA87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90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2470DD-2165-C634-9689-EB0B972EC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4763"/>
          </a:xfrm>
        </p:spPr>
        <p:txBody>
          <a:bodyPr/>
          <a:lstStyle/>
          <a:p>
            <a:r>
              <a:rPr lang="hu-HU" dirty="0" err="1"/>
              <a:t>Monkey_Stack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A924CFC-2C55-3DE1-E1E5-823860CF1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488"/>
            <a:ext cx="10515600" cy="4558475"/>
          </a:xfrm>
        </p:spPr>
        <p:txBody>
          <a:bodyPr/>
          <a:lstStyle/>
          <a:p>
            <a:r>
              <a:rPr lang="hu-HU" b="1" dirty="0" err="1"/>
              <a:t>Task</a:t>
            </a:r>
            <a:r>
              <a:rPr lang="hu-HU" b="1" dirty="0"/>
              <a:t>: </a:t>
            </a:r>
            <a:r>
              <a:rPr lang="en-US" b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ISIC 2024 - Skin Cancer Detection with 3D-TBP</a:t>
            </a:r>
            <a:endParaRPr lang="hu-HU" b="1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hu-HU" b="1" dirty="0" err="1">
                <a:ea typeface="Aptos" panose="020B0004020202020204" pitchFamily="34" charset="0"/>
                <a:cs typeface="Times New Roman" panose="02020603050405020304" pitchFamily="18" charset="0"/>
              </a:rPr>
              <a:t>Members</a:t>
            </a:r>
            <a:r>
              <a:rPr lang="hu-HU" b="1" dirty="0"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hu-HU" dirty="0">
                <a:ea typeface="Aptos" panose="020B0004020202020204" pitchFamily="34" charset="0"/>
                <a:cs typeface="Times New Roman" panose="02020603050405020304" pitchFamily="18" charset="0"/>
              </a:rPr>
              <a:t>Kun Ferenc Ágoston</a:t>
            </a:r>
          </a:p>
          <a:p>
            <a:pPr lvl="1"/>
            <a:r>
              <a:rPr lang="hu-HU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Széll Dávid</a:t>
            </a:r>
          </a:p>
          <a:p>
            <a:pPr lvl="1"/>
            <a:r>
              <a:rPr lang="hu-HU" dirty="0">
                <a:ea typeface="Aptos" panose="020B0004020202020204" pitchFamily="34" charset="0"/>
                <a:cs typeface="Times New Roman" panose="02020603050405020304" pitchFamily="18" charset="0"/>
              </a:rPr>
              <a:t>Sajben Dániel</a:t>
            </a:r>
          </a:p>
          <a:p>
            <a:r>
              <a:rPr lang="en-US" dirty="0"/>
              <a:t>Why Did We Choose This Project?</a:t>
            </a:r>
            <a:endParaRPr lang="hu-HU" dirty="0">
              <a:cs typeface="Times New Roman" panose="02020603050405020304" pitchFamily="18" charset="0"/>
            </a:endParaRPr>
          </a:p>
          <a:p>
            <a:pPr lvl="1"/>
            <a:r>
              <a:rPr lang="en-US" dirty="0"/>
              <a:t>Fascination with image processing and convolutional neural networks (CNNs).</a:t>
            </a:r>
            <a:endParaRPr lang="hu-HU" dirty="0">
              <a:cs typeface="Times New Roman" panose="02020603050405020304" pitchFamily="18" charset="0"/>
            </a:endParaRPr>
          </a:p>
          <a:p>
            <a:pPr lvl="1"/>
            <a:r>
              <a:rPr lang="en-US" dirty="0"/>
              <a:t>Practical application in medical imaging for real-life impact.</a:t>
            </a:r>
            <a:endParaRPr lang="hu-HU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More detailed documentation is available in the GitHub repository</a:t>
            </a:r>
          </a:p>
        </p:txBody>
      </p:sp>
    </p:spTree>
    <p:extLst>
      <p:ext uri="{BB962C8B-B14F-4D97-AF65-F5344CB8AC3E}">
        <p14:creationId xmlns:p14="http://schemas.microsoft.com/office/powerpoint/2010/main" val="245089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399C18-584F-D3BC-30BA-97A67A93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6787"/>
          </a:xfrm>
        </p:spPr>
        <p:txBody>
          <a:bodyPr/>
          <a:lstStyle/>
          <a:p>
            <a:r>
              <a:rPr lang="hu-HU" dirty="0"/>
              <a:t>Data </a:t>
            </a:r>
            <a:r>
              <a:rPr lang="hu-HU" dirty="0" err="1"/>
              <a:t>Processing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BE302E-0A6C-2A69-5E48-0A499E3ED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912"/>
            <a:ext cx="10515600" cy="4835051"/>
          </a:xfrm>
        </p:spPr>
        <p:txBody>
          <a:bodyPr/>
          <a:lstStyle/>
          <a:p>
            <a:r>
              <a:rPr lang="hu-HU" b="1" dirty="0" err="1"/>
              <a:t>Challenge</a:t>
            </a:r>
            <a:r>
              <a:rPr lang="hu-HU" b="1" dirty="0"/>
              <a:t>: </a:t>
            </a:r>
            <a:r>
              <a:rPr lang="hu-HU" dirty="0" err="1"/>
              <a:t>Manage</a:t>
            </a:r>
            <a:r>
              <a:rPr lang="hu-HU" dirty="0"/>
              <a:t> 380,000 </a:t>
            </a:r>
            <a:r>
              <a:rPr lang="hu-HU" dirty="0" err="1"/>
              <a:t>unbalanced</a:t>
            </a:r>
            <a:r>
              <a:rPr lang="hu-HU" dirty="0"/>
              <a:t> </a:t>
            </a:r>
            <a:r>
              <a:rPr lang="hu-HU" dirty="0" err="1"/>
              <a:t>images</a:t>
            </a:r>
            <a:endParaRPr lang="hu-HU" dirty="0"/>
          </a:p>
          <a:p>
            <a:r>
              <a:rPr lang="en-US" b="1" dirty="0"/>
              <a:t>Goal: </a:t>
            </a:r>
            <a:r>
              <a:rPr lang="en-US" dirty="0"/>
              <a:t>Reorganize and process data for better usability</a:t>
            </a:r>
            <a:r>
              <a:rPr lang="hu-HU" dirty="0"/>
              <a:t>.</a:t>
            </a:r>
          </a:p>
          <a:p>
            <a:r>
              <a:rPr lang="en-US" b="1" dirty="0"/>
              <a:t>Issues</a:t>
            </a:r>
            <a:r>
              <a:rPr lang="hu-HU" b="1" dirty="0"/>
              <a:t>:</a:t>
            </a:r>
            <a:r>
              <a:rPr lang="en-US" b="1" dirty="0"/>
              <a:t> </a:t>
            </a:r>
            <a:r>
              <a:rPr lang="en-US" dirty="0"/>
              <a:t>local unzipping and dataset imbalance</a:t>
            </a:r>
            <a:endParaRPr lang="hu-HU" dirty="0"/>
          </a:p>
          <a:p>
            <a:pPr lvl="1"/>
            <a:r>
              <a:rPr lang="en-US" dirty="0"/>
              <a:t>Leveraged Google </a:t>
            </a:r>
            <a:r>
              <a:rPr lang="en-US" dirty="0" err="1"/>
              <a:t>Colab</a:t>
            </a:r>
            <a:r>
              <a:rPr lang="en-US" dirty="0"/>
              <a:t> </a:t>
            </a:r>
            <a:r>
              <a:rPr lang="hu-HU" dirty="0" err="1"/>
              <a:t>for</a:t>
            </a:r>
            <a:r>
              <a:rPr lang="en-US" dirty="0"/>
              <a:t> processing.</a:t>
            </a:r>
            <a:endParaRPr lang="hu-HU" dirty="0"/>
          </a:p>
          <a:p>
            <a:r>
              <a:rPr lang="hu-HU" b="1" dirty="0"/>
              <a:t>Key: </a:t>
            </a:r>
            <a:r>
              <a:rPr lang="en-US" dirty="0"/>
              <a:t>Reorganized images into "Malignant" and "Benign" folders.</a:t>
            </a:r>
            <a:endParaRPr lang="hu-HU" dirty="0"/>
          </a:p>
          <a:p>
            <a:r>
              <a:rPr lang="hu-HU" b="1" dirty="0" err="1"/>
              <a:t>Addressed</a:t>
            </a:r>
            <a:r>
              <a:rPr lang="hu-HU" b="1" dirty="0"/>
              <a:t> </a:t>
            </a:r>
            <a:r>
              <a:rPr lang="hu-HU" b="1" dirty="0" err="1"/>
              <a:t>imbalance</a:t>
            </a:r>
            <a:r>
              <a:rPr lang="hu-HU" b="1" dirty="0"/>
              <a:t> </a:t>
            </a:r>
            <a:r>
              <a:rPr lang="hu-HU" b="1" dirty="0" err="1"/>
              <a:t>via</a:t>
            </a:r>
            <a:r>
              <a:rPr lang="hu-HU" b="1" dirty="0"/>
              <a:t>:</a:t>
            </a:r>
          </a:p>
          <a:p>
            <a:pPr lvl="1"/>
            <a:r>
              <a:rPr lang="en-US" dirty="0"/>
              <a:t>Test data: 10% of malignant/benign images (kept unbalanced).</a:t>
            </a:r>
            <a:endParaRPr lang="hu-HU" dirty="0"/>
          </a:p>
          <a:p>
            <a:pPr lvl="1"/>
            <a:r>
              <a:rPr lang="hu-HU" dirty="0" err="1"/>
              <a:t>Augmented</a:t>
            </a:r>
            <a:r>
              <a:rPr lang="hu-HU" dirty="0"/>
              <a:t> </a:t>
            </a:r>
            <a:r>
              <a:rPr lang="hu-HU" dirty="0" err="1"/>
              <a:t>malignant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5,000 images.</a:t>
            </a:r>
          </a:p>
          <a:p>
            <a:pPr lvl="1"/>
            <a:r>
              <a:rPr lang="hu-HU" dirty="0" err="1"/>
              <a:t>Randomly</a:t>
            </a:r>
            <a:r>
              <a:rPr lang="en-US" dirty="0"/>
              <a:t> selected 5,000 benign images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training</a:t>
            </a:r>
            <a:r>
              <a:rPr lang="en-US" dirty="0"/>
              <a:t>.</a:t>
            </a:r>
            <a:endParaRPr lang="hu-HU" dirty="0"/>
          </a:p>
          <a:p>
            <a:r>
              <a:rPr lang="en-US" dirty="0"/>
              <a:t>Used a </a:t>
            </a:r>
            <a:r>
              <a:rPr lang="en-US" b="1" dirty="0"/>
              <a:t>data generator </a:t>
            </a:r>
            <a:r>
              <a:rPr lang="en-US" dirty="0"/>
              <a:t>for memory efficiency and preprocessing.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6570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399C18-584F-D3BC-30BA-97A67A93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6787"/>
          </a:xfrm>
        </p:spPr>
        <p:txBody>
          <a:bodyPr/>
          <a:lstStyle/>
          <a:p>
            <a:r>
              <a:rPr lang="hu-HU" dirty="0"/>
              <a:t>Image </a:t>
            </a:r>
            <a:r>
              <a:rPr lang="hu-HU" dirty="0" err="1"/>
              <a:t>Recognition</a:t>
            </a:r>
            <a:r>
              <a:rPr lang="hu-HU" dirty="0"/>
              <a:t> </a:t>
            </a:r>
            <a:r>
              <a:rPr lang="hu-HU" dirty="0" err="1"/>
              <a:t>Model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BE302E-0A6C-2A69-5E48-0A499E3ED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912"/>
            <a:ext cx="10515600" cy="4835051"/>
          </a:xfrm>
        </p:spPr>
        <p:txBody>
          <a:bodyPr/>
          <a:lstStyle/>
          <a:p>
            <a:r>
              <a:rPr lang="en-US" dirty="0"/>
              <a:t>Needed a </a:t>
            </a:r>
            <a:r>
              <a:rPr lang="en-US" b="1" dirty="0"/>
              <a:t>CNN</a:t>
            </a:r>
            <a:r>
              <a:rPr lang="hu-HU" b="1" dirty="0"/>
              <a:t> and a </a:t>
            </a:r>
            <a:r>
              <a:rPr lang="hu-HU" b="1" dirty="0" err="1"/>
              <a:t>Dense</a:t>
            </a:r>
            <a:r>
              <a:rPr lang="hu-HU" b="1" dirty="0"/>
              <a:t> </a:t>
            </a:r>
            <a:r>
              <a:rPr lang="hu-HU" b="1" dirty="0" err="1"/>
              <a:t>Model</a:t>
            </a:r>
            <a:r>
              <a:rPr lang="en-US" b="1" dirty="0"/>
              <a:t> </a:t>
            </a:r>
            <a:r>
              <a:rPr lang="en-US" dirty="0"/>
              <a:t>for binary classification</a:t>
            </a:r>
            <a:r>
              <a:rPr lang="hu-HU" dirty="0"/>
              <a:t>.</a:t>
            </a:r>
          </a:p>
          <a:p>
            <a:r>
              <a:rPr lang="en-US" dirty="0"/>
              <a:t>Explored </a:t>
            </a:r>
            <a:r>
              <a:rPr lang="en-US" b="1" dirty="0"/>
              <a:t>transfer learning </a:t>
            </a:r>
            <a:r>
              <a:rPr lang="en-US" dirty="0"/>
              <a:t>for better accuracy</a:t>
            </a:r>
            <a:endParaRPr lang="hu-HU" dirty="0"/>
          </a:p>
          <a:p>
            <a:r>
              <a:rPr lang="hu-HU" b="1" dirty="0" err="1"/>
              <a:t>Challenges</a:t>
            </a:r>
            <a:r>
              <a:rPr lang="hu-HU" dirty="0"/>
              <a:t>:</a:t>
            </a:r>
          </a:p>
          <a:p>
            <a:pPr lvl="1"/>
            <a:r>
              <a:rPr lang="en-US" dirty="0"/>
              <a:t>Insufficient computational power in free Google </a:t>
            </a:r>
            <a:r>
              <a:rPr lang="en-US" dirty="0" err="1"/>
              <a:t>Colab</a:t>
            </a:r>
            <a:endParaRPr lang="hu-HU" dirty="0"/>
          </a:p>
          <a:p>
            <a:pPr lvl="1"/>
            <a:r>
              <a:rPr lang="en-US" dirty="0"/>
              <a:t>Discovered free GPU resources on Kaggle for better training capacity.</a:t>
            </a:r>
            <a:endParaRPr lang="hu-HU" dirty="0"/>
          </a:p>
          <a:p>
            <a:pPr lvl="1"/>
            <a:r>
              <a:rPr lang="en-US" dirty="0"/>
              <a:t>Dataset imbalance led to poor initial performance.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5593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8ADA24-09B1-218A-CEA4-910C13D9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3659"/>
          </a:xfrm>
        </p:spPr>
        <p:txBody>
          <a:bodyPr/>
          <a:lstStyle/>
          <a:p>
            <a:r>
              <a:rPr lang="hu-HU" dirty="0"/>
              <a:t>Key Technologies and </a:t>
            </a:r>
            <a:r>
              <a:rPr lang="hu-HU" dirty="0" err="1"/>
              <a:t>Findings</a:t>
            </a:r>
            <a:r>
              <a:rPr lang="hu-HU" dirty="0"/>
              <a:t>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2BBEE5-2B40-4F87-99B0-6D4F9B967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784"/>
            <a:ext cx="10515600" cy="491817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EfficientNet-B0:</a:t>
            </a:r>
            <a:r>
              <a:rPr lang="en-US" dirty="0"/>
              <a:t> Too small; lacked accuracy.</a:t>
            </a:r>
          </a:p>
          <a:p>
            <a:r>
              <a:rPr lang="en-US" b="1" dirty="0"/>
              <a:t>EfficientNet-V2:</a:t>
            </a:r>
            <a:r>
              <a:rPr lang="en-US" dirty="0"/>
              <a:t> Too large for feasible training.</a:t>
            </a:r>
          </a:p>
          <a:p>
            <a:r>
              <a:rPr lang="en-US" b="1" dirty="0"/>
              <a:t>Anomaly Detection:</a:t>
            </a:r>
            <a:r>
              <a:rPr lang="en-US" dirty="0"/>
              <a:t> Promising but ineffective.</a:t>
            </a:r>
          </a:p>
          <a:p>
            <a:r>
              <a:rPr lang="en-US" b="1" dirty="0"/>
              <a:t>Custom CNN with class weights </a:t>
            </a:r>
            <a:r>
              <a:rPr lang="en-US" dirty="0"/>
              <a:t>improved reliability.</a:t>
            </a:r>
          </a:p>
          <a:p>
            <a:r>
              <a:rPr lang="en-US" dirty="0"/>
              <a:t>Abandoned training on the </a:t>
            </a:r>
            <a:r>
              <a:rPr lang="en-US" b="1" dirty="0"/>
              <a:t>full dataset with adjusted weights </a:t>
            </a:r>
            <a:r>
              <a:rPr lang="en-US" dirty="0"/>
              <a:t>to address imbalance due to excessively long computational times (50-60 hours for just 30 epochs).</a:t>
            </a:r>
            <a:endParaRPr lang="hu-HU" dirty="0"/>
          </a:p>
          <a:p>
            <a:r>
              <a:rPr lang="en-US" b="1" dirty="0"/>
              <a:t>Fine-tuned transfer learning </a:t>
            </a:r>
            <a:r>
              <a:rPr lang="en-US" dirty="0"/>
              <a:t>with class weights and balanced datasets</a:t>
            </a:r>
            <a:r>
              <a:rPr lang="hu-HU" dirty="0"/>
              <a:t>, </a:t>
            </a:r>
            <a:r>
              <a:rPr lang="hu-HU" dirty="0" err="1"/>
              <a:t>pre-trained</a:t>
            </a:r>
            <a:r>
              <a:rPr lang="hu-HU" dirty="0"/>
              <a:t> </a:t>
            </a:r>
            <a:r>
              <a:rPr lang="hu-HU" dirty="0" err="1"/>
              <a:t>patterns</a:t>
            </a:r>
            <a:r>
              <a:rPr lang="hu-HU" dirty="0"/>
              <a:t> </a:t>
            </a:r>
            <a:r>
              <a:rPr lang="hu-HU" dirty="0" err="1"/>
              <a:t>significantly</a:t>
            </a:r>
            <a:r>
              <a:rPr lang="hu-HU" dirty="0"/>
              <a:t> </a:t>
            </a:r>
            <a:r>
              <a:rPr lang="hu-HU" dirty="0" err="1"/>
              <a:t>skewed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predictions</a:t>
            </a:r>
            <a:r>
              <a:rPr lang="en-US" dirty="0"/>
              <a:t>.</a:t>
            </a:r>
            <a:endParaRPr lang="hu-HU" dirty="0"/>
          </a:p>
          <a:p>
            <a:r>
              <a:rPr lang="hu-HU" dirty="0" err="1"/>
              <a:t>Ultimately</a:t>
            </a:r>
            <a:r>
              <a:rPr lang="hu-HU" dirty="0"/>
              <a:t>, </a:t>
            </a:r>
            <a:r>
              <a:rPr lang="hu-HU" dirty="0" err="1"/>
              <a:t>custom</a:t>
            </a:r>
            <a:r>
              <a:rPr lang="hu-HU" dirty="0"/>
              <a:t> CNN </a:t>
            </a:r>
            <a:r>
              <a:rPr lang="hu-HU" dirty="0" err="1"/>
              <a:t>model</a:t>
            </a:r>
            <a:r>
              <a:rPr lang="hu-HU" dirty="0"/>
              <a:t>:</a:t>
            </a:r>
          </a:p>
          <a:p>
            <a:pPr lvl="1"/>
            <a:r>
              <a:rPr lang="hu-HU" dirty="0" err="1"/>
              <a:t>Complex</a:t>
            </a:r>
            <a:r>
              <a:rPr lang="hu-HU" dirty="0"/>
              <a:t> </a:t>
            </a:r>
            <a:r>
              <a:rPr lang="hu-HU" dirty="0" err="1"/>
              <a:t>enough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too</a:t>
            </a:r>
            <a:r>
              <a:rPr lang="hu-HU" dirty="0"/>
              <a:t> </a:t>
            </a:r>
            <a:r>
              <a:rPr lang="hu-HU" dirty="0" err="1"/>
              <a:t>big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train</a:t>
            </a:r>
            <a:r>
              <a:rPr lang="hu-HU" dirty="0"/>
              <a:t>.</a:t>
            </a:r>
          </a:p>
          <a:p>
            <a:pPr lvl="1"/>
            <a:r>
              <a:rPr lang="hu-HU" dirty="0"/>
              <a:t>AUC: 69 %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63D410-4335-8BA6-6815-8D05EE392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6158"/>
          </a:xfrm>
        </p:spPr>
        <p:txBody>
          <a:bodyPr/>
          <a:lstStyle/>
          <a:p>
            <a:r>
              <a:rPr lang="hu-HU" dirty="0" err="1"/>
              <a:t>Metadata</a:t>
            </a:r>
            <a:r>
              <a:rPr lang="hu-HU" dirty="0"/>
              <a:t> </a:t>
            </a:r>
            <a:r>
              <a:rPr lang="hu-HU" dirty="0" err="1"/>
              <a:t>Model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273083-1F2C-00F7-0C33-31999D340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1284"/>
            <a:ext cx="10515600" cy="4965679"/>
          </a:xfrm>
        </p:spPr>
        <p:txBody>
          <a:bodyPr>
            <a:normAutofit/>
          </a:bodyPr>
          <a:lstStyle/>
          <a:p>
            <a:r>
              <a:rPr lang="en-US" b="1" dirty="0"/>
              <a:t>Metadata</a:t>
            </a:r>
            <a:r>
              <a:rPr lang="en-US" dirty="0"/>
              <a:t> provided additional information to improve prediction accuracy.</a:t>
            </a:r>
            <a:endParaRPr lang="hu-HU" dirty="0"/>
          </a:p>
          <a:p>
            <a:r>
              <a:rPr lang="en-US" b="1" dirty="0"/>
              <a:t>Integrated with image recognition </a:t>
            </a:r>
            <a:r>
              <a:rPr lang="en-US" dirty="0"/>
              <a:t>predictions for</a:t>
            </a:r>
            <a:r>
              <a:rPr lang="hu-HU" dirty="0"/>
              <a:t> a random </a:t>
            </a:r>
            <a:r>
              <a:rPr lang="hu-HU" dirty="0" err="1"/>
              <a:t>forest</a:t>
            </a:r>
            <a:r>
              <a:rPr lang="hu-HU" dirty="0"/>
              <a:t> </a:t>
            </a:r>
            <a:r>
              <a:rPr lang="hu-HU" dirty="0" err="1"/>
              <a:t>implementation</a:t>
            </a:r>
            <a:r>
              <a:rPr lang="en-US" dirty="0"/>
              <a:t>.</a:t>
            </a:r>
            <a:endParaRPr lang="hu-HU" dirty="0"/>
          </a:p>
          <a:p>
            <a:r>
              <a:rPr lang="hu-HU" b="1" dirty="0" err="1"/>
              <a:t>Since</a:t>
            </a:r>
            <a:r>
              <a:rPr lang="hu-HU" b="1" dirty="0"/>
              <a:t> </a:t>
            </a:r>
            <a:r>
              <a:rPr lang="hu-HU" b="1" dirty="0" err="1"/>
              <a:t>very</a:t>
            </a:r>
            <a:r>
              <a:rPr lang="hu-HU" b="1" dirty="0"/>
              <a:t> </a:t>
            </a:r>
            <a:r>
              <a:rPr lang="hu-HU" b="1" dirty="0" err="1"/>
              <a:t>few</a:t>
            </a:r>
            <a:r>
              <a:rPr lang="hu-HU" b="1" dirty="0"/>
              <a:t> </a:t>
            </a:r>
            <a:r>
              <a:rPr lang="hu-HU" b="1" dirty="0" err="1"/>
              <a:t>rows</a:t>
            </a:r>
            <a:r>
              <a:rPr lang="hu-HU" b="1" dirty="0"/>
              <a:t> </a:t>
            </a:r>
            <a:r>
              <a:rPr lang="hu-HU" b="1" dirty="0" err="1"/>
              <a:t>contained</a:t>
            </a:r>
            <a:r>
              <a:rPr lang="hu-HU" b="1" dirty="0"/>
              <a:t> </a:t>
            </a:r>
            <a:r>
              <a:rPr lang="hu-HU" b="1" dirty="0" err="1"/>
              <a:t>missing</a:t>
            </a:r>
            <a:r>
              <a:rPr lang="hu-HU" b="1" dirty="0"/>
              <a:t> </a:t>
            </a:r>
            <a:r>
              <a:rPr lang="hu-HU" b="1" dirty="0" err="1"/>
              <a:t>values</a:t>
            </a:r>
            <a:r>
              <a:rPr lang="hu-HU" b="1" dirty="0"/>
              <a:t>, </a:t>
            </a:r>
            <a:r>
              <a:rPr lang="hu-HU" b="1" dirty="0" err="1"/>
              <a:t>we</a:t>
            </a:r>
            <a:r>
              <a:rPr lang="hu-HU" b="1" dirty="0"/>
              <a:t> </a:t>
            </a:r>
            <a:r>
              <a:rPr lang="hu-HU" b="1" dirty="0" err="1"/>
              <a:t>dropped</a:t>
            </a:r>
            <a:r>
              <a:rPr lang="hu-HU" dirty="0"/>
              <a:t> </a:t>
            </a:r>
            <a:r>
              <a:rPr lang="hu-HU" b="1" dirty="0" err="1"/>
              <a:t>them</a:t>
            </a:r>
            <a:r>
              <a:rPr lang="hu-HU" b="1" dirty="0"/>
              <a:t>.</a:t>
            </a:r>
          </a:p>
          <a:p>
            <a:r>
              <a:rPr lang="hu-HU" b="1" dirty="0" err="1"/>
              <a:t>One</a:t>
            </a:r>
            <a:r>
              <a:rPr lang="hu-HU" b="1" dirty="0"/>
              <a:t> hot </a:t>
            </a:r>
            <a:r>
              <a:rPr lang="hu-HU" b="1" dirty="0" err="1"/>
              <a:t>encoding</a:t>
            </a:r>
            <a:r>
              <a:rPr lang="hu-HU" b="1" dirty="0"/>
              <a:t>.</a:t>
            </a:r>
          </a:p>
          <a:p>
            <a:r>
              <a:rPr lang="en-US" dirty="0"/>
              <a:t>Developed a dense model leveraging metadata to complement image recognition.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2512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D1CDB2-539A-F1DC-8650-5D3D128A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Visualization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A8BC79E-E8FC-1CCD-1847-9076FB6C3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26985"/>
          </a:xfrm>
        </p:spPr>
        <p:txBody>
          <a:bodyPr/>
          <a:lstStyle/>
          <a:p>
            <a:r>
              <a:rPr lang="en-US" dirty="0"/>
              <a:t>Used Matplotlib for data visualization to understand dataset scale and content.</a:t>
            </a:r>
            <a:endParaRPr lang="hu-HU" dirty="0"/>
          </a:p>
          <a:p>
            <a:r>
              <a:rPr lang="en-US" dirty="0"/>
              <a:t>Aided in model evaluation with confusion matrix analysis.</a:t>
            </a:r>
            <a:endParaRPr lang="hu-HU" dirty="0"/>
          </a:p>
          <a:p>
            <a:r>
              <a:rPr lang="en-US" dirty="0"/>
              <a:t>Possible debates on prioritizing different metrics (e.g., precision vs. recall).</a:t>
            </a:r>
            <a:endParaRPr lang="hu-HU" dirty="0"/>
          </a:p>
          <a:p>
            <a:r>
              <a:rPr lang="hu-HU" dirty="0"/>
              <a:t>Key </a:t>
            </a:r>
            <a:r>
              <a:rPr lang="hu-HU" dirty="0" err="1"/>
              <a:t>Metrics</a:t>
            </a:r>
            <a:r>
              <a:rPr lang="hu-HU" dirty="0"/>
              <a:t>:</a:t>
            </a:r>
          </a:p>
          <a:p>
            <a:pPr lvl="1"/>
            <a:r>
              <a:rPr lang="en-US" b="1" dirty="0"/>
              <a:t>Recall:</a:t>
            </a:r>
            <a:r>
              <a:rPr lang="en-US" dirty="0"/>
              <a:t> Focused on identifying malignant cases accurately to minimize missed diagnoses.</a:t>
            </a:r>
            <a:endParaRPr lang="hu-HU" dirty="0"/>
          </a:p>
          <a:p>
            <a:pPr lvl="1"/>
            <a:r>
              <a:rPr lang="en-US" b="1" dirty="0"/>
              <a:t>AUC (Area Under the Curve):</a:t>
            </a:r>
            <a:r>
              <a:rPr lang="en-US" dirty="0"/>
              <a:t> Balanced sensitivity and specificity for overall performance assessment.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20401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63D410-4335-8BA6-6815-8D05EE392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6158"/>
          </a:xfrm>
        </p:spPr>
        <p:txBody>
          <a:bodyPr/>
          <a:lstStyle/>
          <a:p>
            <a:r>
              <a:rPr lang="hu-HU" dirty="0" err="1"/>
              <a:t>Conclusion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273083-1F2C-00F7-0C33-31999D340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1284"/>
            <a:ext cx="10515600" cy="4965679"/>
          </a:xfrm>
        </p:spPr>
        <p:txBody>
          <a:bodyPr/>
          <a:lstStyle/>
          <a:p>
            <a:r>
              <a:rPr lang="en-US" dirty="0"/>
              <a:t>Final model leveraged all data effectively within resource constraints.</a:t>
            </a:r>
            <a:endParaRPr lang="hu-HU" dirty="0"/>
          </a:p>
          <a:p>
            <a:r>
              <a:rPr lang="en-US" dirty="0"/>
              <a:t>Gained practical experience by applying lecture techniques and materials.</a:t>
            </a:r>
            <a:endParaRPr lang="hu-HU" dirty="0"/>
          </a:p>
          <a:p>
            <a:pPr lvl="1"/>
            <a:r>
              <a:rPr lang="hu-HU" dirty="0"/>
              <a:t>A</a:t>
            </a:r>
            <a:r>
              <a:rPr lang="en-US" dirty="0" err="1"/>
              <a:t>chieved</a:t>
            </a:r>
            <a:r>
              <a:rPr lang="en-US" dirty="0"/>
              <a:t> optimal outcomes with available knowledge.</a:t>
            </a:r>
            <a:endParaRPr lang="hu-HU" dirty="0"/>
          </a:p>
          <a:p>
            <a:r>
              <a:rPr lang="hu-HU" dirty="0" err="1"/>
              <a:t>Workflow</a:t>
            </a:r>
            <a:endParaRPr lang="hu-HU" dirty="0"/>
          </a:p>
          <a:p>
            <a:pPr lvl="1"/>
            <a:r>
              <a:rPr lang="en-US" dirty="0"/>
              <a:t>Team of three brought diverse ideas and ensured constant progress due to differing schedules.</a:t>
            </a:r>
            <a:endParaRPr lang="hu-HU" dirty="0"/>
          </a:p>
          <a:p>
            <a:pPr lvl="1"/>
            <a:r>
              <a:rPr lang="en-US" dirty="0"/>
              <a:t>Co-location as roommates facilitated smooth communication.</a:t>
            </a:r>
            <a:endParaRPr lang="hu-HU" dirty="0"/>
          </a:p>
          <a:p>
            <a:pPr lvl="1"/>
            <a:r>
              <a:rPr lang="hu-HU" dirty="0" err="1"/>
              <a:t>Equal</a:t>
            </a:r>
            <a:r>
              <a:rPr lang="hu-HU" dirty="0"/>
              <a:t> </a:t>
            </a:r>
            <a:r>
              <a:rPr lang="hu-HU" dirty="0" err="1"/>
              <a:t>task</a:t>
            </a:r>
            <a:r>
              <a:rPr lang="hu-HU" dirty="0"/>
              <a:t> </a:t>
            </a:r>
            <a:r>
              <a:rPr lang="hu-HU" dirty="0" err="1"/>
              <a:t>distribution</a:t>
            </a:r>
            <a:r>
              <a:rPr lang="hu-HU" dirty="0"/>
              <a:t>.</a:t>
            </a:r>
          </a:p>
          <a:p>
            <a:pPr lvl="1"/>
            <a:r>
              <a:rPr lang="en-US" dirty="0"/>
              <a:t>Collaborative approach to experimenting with technologies.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78661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D2E2E8-623E-4371-81B8-7CD4D159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Use of 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B9F1618-4789-2D63-6500-A950BE5FD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4680672"/>
          </a:xfrm>
        </p:spPr>
        <p:txBody>
          <a:bodyPr/>
          <a:lstStyle/>
          <a:p>
            <a:r>
              <a:rPr lang="en-US" dirty="0"/>
              <a:t>ChatGPT clarified concepts, contextualized technologies, and enhanced learning.</a:t>
            </a:r>
          </a:p>
          <a:p>
            <a:r>
              <a:rPr lang="en-US" dirty="0"/>
              <a:t>Assisted in coding due to limited Python experience.</a:t>
            </a:r>
          </a:p>
          <a:p>
            <a:r>
              <a:rPr lang="en-US" dirty="0"/>
              <a:t>Allowed focus on deep learning principles rather than coding intricacies.</a:t>
            </a:r>
          </a:p>
          <a:p>
            <a:r>
              <a:rPr lang="en-US" dirty="0"/>
              <a:t>AI tools improved productivity and understanding.</a:t>
            </a:r>
          </a:p>
          <a:p>
            <a:r>
              <a:rPr lang="en-US" dirty="0"/>
              <a:t>The time saved on debugging Python syntax allowed us to explore a broader range of technologies and libraries.</a:t>
            </a:r>
          </a:p>
          <a:p>
            <a:r>
              <a:rPr lang="en-US" dirty="0"/>
              <a:t>Enhanced problem-solving skills and understanding of deep learning tools.</a:t>
            </a:r>
          </a:p>
        </p:txBody>
      </p:sp>
    </p:spTree>
    <p:extLst>
      <p:ext uri="{BB962C8B-B14F-4D97-AF65-F5344CB8AC3E}">
        <p14:creationId xmlns:p14="http://schemas.microsoft.com/office/powerpoint/2010/main" val="1940206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546</Words>
  <Application>Microsoft Office PowerPoint</Application>
  <PresentationFormat>Szélesvásznú</PresentationFormat>
  <Paragraphs>67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Times New Roman</vt:lpstr>
      <vt:lpstr>Office-téma</vt:lpstr>
      <vt:lpstr>Monkey_Stack</vt:lpstr>
      <vt:lpstr>Data Processing</vt:lpstr>
      <vt:lpstr>Image Recognition Model</vt:lpstr>
      <vt:lpstr>Key Technologies and Findings:</vt:lpstr>
      <vt:lpstr>Metadata Model</vt:lpstr>
      <vt:lpstr>Visualization</vt:lpstr>
      <vt:lpstr>Conclusion</vt:lpstr>
      <vt:lpstr>The Use of 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 Sajben</dc:creator>
  <cp:lastModifiedBy>Széll Dávid</cp:lastModifiedBy>
  <cp:revision>8</cp:revision>
  <dcterms:created xsi:type="dcterms:W3CDTF">2024-12-07T16:38:56Z</dcterms:created>
  <dcterms:modified xsi:type="dcterms:W3CDTF">2024-12-08T23:23:04Z</dcterms:modified>
</cp:coreProperties>
</file>