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382636-5A24-473D-9234-C7643B4FFFF7}">
  <a:tblStyle styleId="{61382636-5A24-473D-9234-C7643B4FFF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ankenGrotesk-bold.fntdata"/><Relationship Id="rId16" Type="http://schemas.openxmlformats.org/officeDocument/2006/relationships/font" Target="fonts/HankenGrotesk-regular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1954b4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1954b4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1628b93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1628b93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4358dca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4358dca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1628b93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1628b93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358dca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358dca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4358dca9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4358dca9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1628b93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1628b93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4358dca9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4358dca9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59225" y="1472500"/>
            <a:ext cx="6657900" cy="223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Retail Finance Analytics MVP — </a:t>
            </a:r>
            <a:r>
              <a:rPr b="1" lang="en" sz="4800">
                <a:solidFill>
                  <a:srgbClr val="86BC25"/>
                </a:solidFill>
              </a:rPr>
              <a:t>Architecture &amp; Flow</a:t>
            </a:r>
            <a:endParaRPr b="1" sz="4800">
              <a:solidFill>
                <a:srgbClr val="86BC25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-35800" y="0"/>
            <a:ext cx="1041675" cy="2394250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Objective of MVP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241750" y="1936900"/>
            <a:ext cx="2055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Ingests raw sales order data from source system(s).</a:t>
            </a:r>
            <a:endParaRPr sz="1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14050" y="1936900"/>
            <a:ext cx="2055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Cleanses and enriches the data (removing duplicates, standardizing formats).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586350" y="1936900"/>
            <a:ext cx="20547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Loads structured data into a </a:t>
            </a:r>
            <a:r>
              <a:rPr b="1" lang="en" sz="1100">
                <a:solidFill>
                  <a:schemeClr val="dk1"/>
                </a:solidFill>
              </a:rPr>
              <a:t>Data Warehouse</a:t>
            </a:r>
            <a:r>
              <a:rPr lang="en" sz="1100">
                <a:solidFill>
                  <a:schemeClr val="dk1"/>
                </a:solidFill>
              </a:rPr>
              <a:t> for reporting.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241001" y="1320750"/>
            <a:ext cx="493800" cy="493800"/>
          </a:xfrm>
          <a:prstGeom prst="ellipse">
            <a:avLst/>
          </a:prstGeom>
          <a:solidFill>
            <a:srgbClr val="90CA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439342" y="1320761"/>
            <a:ext cx="493800" cy="493800"/>
          </a:xfrm>
          <a:prstGeom prst="ellipse">
            <a:avLst/>
          </a:prstGeom>
          <a:solidFill>
            <a:srgbClr val="90CA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585709" y="1320750"/>
            <a:ext cx="493800" cy="493800"/>
          </a:xfrm>
          <a:prstGeom prst="ellipse">
            <a:avLst/>
          </a:prstGeom>
          <a:solidFill>
            <a:srgbClr val="90CA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576725" y="704600"/>
            <a:ext cx="3551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Deliver a minimal but functional </a:t>
            </a:r>
            <a:r>
              <a:rPr b="1" lang="en" sz="1100">
                <a:solidFill>
                  <a:schemeClr val="dk1"/>
                </a:solidFill>
              </a:rPr>
              <a:t>ETL pipeline</a:t>
            </a:r>
            <a:r>
              <a:rPr lang="en" sz="1100">
                <a:solidFill>
                  <a:schemeClr val="dk1"/>
                </a:solidFill>
              </a:rPr>
              <a:t> that: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242125" y="3618388"/>
            <a:ext cx="2055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Produces cleansed </a:t>
            </a:r>
            <a:r>
              <a:rPr b="1" lang="en" sz="1100">
                <a:solidFill>
                  <a:schemeClr val="dk1"/>
                </a:solidFill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 for products, customers, and geography.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41376" y="3002238"/>
            <a:ext cx="493800" cy="493800"/>
          </a:xfrm>
          <a:prstGeom prst="ellipse">
            <a:avLst/>
          </a:prstGeom>
          <a:solidFill>
            <a:srgbClr val="90CA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8102325" y="0"/>
            <a:ext cx="1041675" cy="2394250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925775" y="2394250"/>
            <a:ext cx="1176550" cy="1060075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Technical Architecture 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80" name="Google Shape;80;p15" title="Technical Architecture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6925"/>
            <a:ext cx="9144000" cy="38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4375"/>
            <a:ext cx="9143999" cy="38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Processing Flow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Structure of DWH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Structure of DWH-Page-2.drawio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75" y="924500"/>
            <a:ext cx="4374225" cy="35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8102325" y="0"/>
            <a:ext cx="1041675" cy="2394250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925775" y="2394250"/>
            <a:ext cx="1176550" cy="1060075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Data </a:t>
            </a:r>
            <a:r>
              <a:rPr b="1" lang="en" sz="2200">
                <a:solidFill>
                  <a:schemeClr val="dk1"/>
                </a:solidFill>
              </a:rPr>
              <a:t>Pipeline</a:t>
            </a:r>
            <a:r>
              <a:rPr b="1" lang="en" sz="2200">
                <a:solidFill>
                  <a:schemeClr val="dk1"/>
                </a:solidFill>
              </a:rPr>
              <a:t> Automation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03" name="Google Shape;103;p18" title="Apache-nifi-logo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50" y="706925"/>
            <a:ext cx="3346749" cy="14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airl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575" y="504075"/>
            <a:ext cx="3391475" cy="19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 rot="5400000">
            <a:off x="1332157" y="1245928"/>
            <a:ext cx="2138100" cy="4341600"/>
          </a:xfrm>
          <a:prstGeom prst="roundRect">
            <a:avLst>
              <a:gd fmla="val 5925" name="adj"/>
            </a:avLst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1900" y="2347675"/>
            <a:ext cx="38733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NiFi Automation Flow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ListFile</a:t>
            </a:r>
            <a:r>
              <a:rPr lang="en" sz="900">
                <a:solidFill>
                  <a:schemeClr val="dk1"/>
                </a:solidFill>
              </a:rPr>
              <a:t> scans input folder every </a:t>
            </a:r>
            <a:r>
              <a:rPr b="1" lang="en" sz="900">
                <a:solidFill>
                  <a:schemeClr val="dk1"/>
                </a:solidFill>
              </a:rPr>
              <a:t>10 sec</a:t>
            </a:r>
            <a:r>
              <a:rPr lang="en" sz="900">
                <a:solidFill>
                  <a:schemeClr val="dk1"/>
                </a:solidFill>
              </a:rPr>
              <a:t> for new CSVs.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UpdateAttribute</a:t>
            </a:r>
            <a:r>
              <a:rPr lang="en" sz="900">
                <a:solidFill>
                  <a:schemeClr val="dk1"/>
                </a:solidFill>
              </a:rPr>
              <a:t> adds metadata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file_name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tbl_dt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ingested_at</a:t>
            </a:r>
            <a:r>
              <a:rPr lang="en" sz="900">
                <a:solidFill>
                  <a:schemeClr val="dk1"/>
                </a:solidFill>
              </a:rPr>
              <a:t>).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CSVReader + UpdateRecord</a:t>
            </a:r>
            <a:r>
              <a:rPr lang="en" sz="900">
                <a:solidFill>
                  <a:schemeClr val="dk1"/>
                </a:solidFill>
              </a:rPr>
              <a:t> parse and standardize records.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PutDatabaseRecord</a:t>
            </a:r>
            <a:r>
              <a:rPr lang="en" sz="900">
                <a:solidFill>
                  <a:schemeClr val="dk1"/>
                </a:solidFill>
              </a:rPr>
              <a:t> inserts data into </a:t>
            </a:r>
            <a:r>
              <a:rPr b="1" lang="en" sz="900">
                <a:solidFill>
                  <a:schemeClr val="dk1"/>
                </a:solidFill>
              </a:rPr>
              <a:t>Snowflake STG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 rot="5400000">
            <a:off x="5798957" y="1245928"/>
            <a:ext cx="2138100" cy="4341600"/>
          </a:xfrm>
          <a:prstGeom prst="roundRect">
            <a:avLst>
              <a:gd fmla="val 5925" name="adj"/>
            </a:avLst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778700" y="2347675"/>
            <a:ext cx="38733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Airflow Automation Flow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Monthly trigger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Transformed load</a:t>
            </a:r>
            <a:r>
              <a:rPr lang="en" sz="900">
                <a:solidFill>
                  <a:schemeClr val="dk1"/>
                </a:solidFill>
              </a:rPr>
              <a:t> → run queries that do the cleansing of data for both </a:t>
            </a:r>
            <a:r>
              <a:rPr lang="en" sz="900">
                <a:solidFill>
                  <a:schemeClr val="dk1"/>
                </a:solidFill>
              </a:rPr>
              <a:t>dimensions</a:t>
            </a:r>
            <a:r>
              <a:rPr lang="en" sz="900">
                <a:solidFill>
                  <a:schemeClr val="dk1"/>
                </a:solidFill>
              </a:rPr>
              <a:t> and fact table.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Re-run safe</a:t>
            </a:r>
            <a:r>
              <a:rPr lang="en" sz="900">
                <a:solidFill>
                  <a:schemeClr val="dk1"/>
                </a:solidFill>
              </a:rPr>
              <a:t> → </a:t>
            </a:r>
            <a:r>
              <a:rPr lang="en" sz="900">
                <a:solidFill>
                  <a:schemeClr val="dk1"/>
                </a:solidFill>
              </a:rPr>
              <a:t>using</a:t>
            </a:r>
            <a:r>
              <a:rPr lang="en" sz="900">
                <a:solidFill>
                  <a:schemeClr val="dk1"/>
                </a:solidFill>
              </a:rPr>
              <a:t> merge sql </a:t>
            </a:r>
            <a:r>
              <a:rPr lang="en" sz="900">
                <a:solidFill>
                  <a:schemeClr val="dk1"/>
                </a:solidFill>
              </a:rPr>
              <a:t>statement</a:t>
            </a:r>
            <a:r>
              <a:rPr lang="en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Inconsistency Analysis </a:t>
            </a:r>
            <a:endParaRPr b="1" sz="2200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250775" y="7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{61382636-5A24-473D-9234-C7643B4FFFF7}</a:tableStyleId>
              </a:tblPr>
              <a:tblGrid>
                <a:gridCol w="1132625"/>
                <a:gridCol w="2160375"/>
                <a:gridCol w="1735650"/>
              </a:tblGrid>
              <a:tr h="52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Inconsistency Type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Suggestion to handle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BC25"/>
                    </a:solidFill>
                  </a:tcPr>
                </a:tc>
              </a:tr>
              <a:tr h="94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Duplicate ROWID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Same ROWID appears in multiple loads because corrected files were re-pushed;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valid record is the one with the most recent TBL_DT (derived from the file name date like 2019_02_01 → 20190201).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Inconsistent date formats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ORDERDATE come in mixed formats (/, -, etc.);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they must be standardized and stored as real dates with canonical YYYY-MM-DD and hyphens only.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Garbled symbols in text columns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String fields contain mojibake/special characters (e.g., Memo Book, ... 5 3/8� x 11�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requiring character encoding normalization/cleaning across all string columns.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 PROFIT with QUANTITY = 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Invalid business state; only the case negative profit with quantity = 0 (returns/adjustments) is acceptable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positive profit with zero quantity must be flagged.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SUBCATEGORY always 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Dimension attribute not populated at all (systematically missing)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indicating an upstream mapping or enrichment gap.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8102325" y="0"/>
            <a:ext cx="1041675" cy="2394250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925775" y="2394250"/>
            <a:ext cx="1176550" cy="1060075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5707525" y="986250"/>
            <a:ext cx="2294400" cy="1775400"/>
          </a:xfrm>
          <a:prstGeom prst="rect">
            <a:avLst/>
          </a:prstGeom>
          <a:solidFill>
            <a:srgbClr val="9AD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3C40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797775" y="2619625"/>
            <a:ext cx="2294400" cy="17754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3C40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428150" y="986250"/>
            <a:ext cx="2294400" cy="1775400"/>
          </a:xfrm>
          <a:prstGeom prst="rect">
            <a:avLst/>
          </a:prstGeom>
          <a:solidFill>
            <a:srgbClr val="90CA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3C40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637300" y="2689938"/>
            <a:ext cx="2294400" cy="1775400"/>
          </a:xfrm>
          <a:prstGeom prst="rect">
            <a:avLst/>
          </a:prstGeom>
          <a:solidFill>
            <a:srgbClr val="A5E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3C40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142075" y="986250"/>
            <a:ext cx="2294400" cy="17754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3C40"/>
              </a:solidFill>
              <a:highlight>
                <a:schemeClr val="lt1"/>
              </a:highlight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49100" y="1568250"/>
            <a:ext cx="16458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solidFill>
                  <a:srgbClr val="183C40"/>
                </a:solidFill>
              </a:rPr>
              <a:t>All files from sources  are ingested into Snowflake STG.</a:t>
            </a:r>
            <a:endParaRPr sz="1000">
              <a:solidFill>
                <a:srgbClr val="183C40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749093" y="1242704"/>
            <a:ext cx="1645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3C40"/>
                </a:solidFill>
              </a:rPr>
              <a:t>Completeness</a:t>
            </a:r>
            <a:endParaRPr>
              <a:solidFill>
                <a:srgbClr val="183C4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031799" y="1259904"/>
            <a:ext cx="1645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</a:rPr>
              <a:t>Traceability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912600" y="1550250"/>
            <a:ext cx="1645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Each record carries metadata</a:t>
            </a:r>
            <a:endParaRPr sz="1000">
              <a:solidFill>
                <a:srgbClr val="F9F9F9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879925" y="3330475"/>
            <a:ext cx="1645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solidFill>
                  <a:srgbClr val="183C40"/>
                </a:solidFill>
              </a:rPr>
              <a:t>Apply solid </a:t>
            </a:r>
            <a:r>
              <a:rPr lang="en" sz="1000">
                <a:solidFill>
                  <a:srgbClr val="183C40"/>
                </a:solidFill>
              </a:rPr>
              <a:t>quality</a:t>
            </a:r>
            <a:r>
              <a:rPr lang="en" sz="1000">
                <a:solidFill>
                  <a:srgbClr val="183C40"/>
                </a:solidFill>
              </a:rPr>
              <a:t> </a:t>
            </a:r>
            <a:r>
              <a:rPr lang="en" sz="1000">
                <a:solidFill>
                  <a:srgbClr val="183C40"/>
                </a:solidFill>
              </a:rPr>
              <a:t>rules</a:t>
            </a:r>
            <a:r>
              <a:rPr lang="en" sz="1000">
                <a:solidFill>
                  <a:srgbClr val="183C40"/>
                </a:solidFill>
              </a:rPr>
              <a:t> using data </a:t>
            </a:r>
            <a:r>
              <a:rPr lang="en" sz="1000">
                <a:solidFill>
                  <a:srgbClr val="183C40"/>
                </a:solidFill>
              </a:rPr>
              <a:t>management</a:t>
            </a:r>
            <a:r>
              <a:rPr lang="en" sz="1000">
                <a:solidFill>
                  <a:srgbClr val="183C40"/>
                </a:solidFill>
              </a:rPr>
              <a:t> tool</a:t>
            </a:r>
            <a:endParaRPr sz="1000">
              <a:solidFill>
                <a:srgbClr val="183C40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918624" y="2963592"/>
            <a:ext cx="1645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3C40"/>
                </a:solidFill>
              </a:rPr>
              <a:t>Data Quality</a:t>
            </a:r>
            <a:endParaRPr>
              <a:solidFill>
                <a:srgbClr val="183C40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454400" y="1568250"/>
            <a:ext cx="1645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solidFill>
                  <a:srgbClr val="F9F9F9"/>
                </a:solidFill>
              </a:rPr>
              <a:t>Pipeline runs ever as </a:t>
            </a:r>
            <a:r>
              <a:rPr lang="en" sz="1000">
                <a:solidFill>
                  <a:srgbClr val="F9F9F9"/>
                </a:solidFill>
              </a:rPr>
              <a:t>schedule</a:t>
            </a:r>
            <a:r>
              <a:rPr lang="en" sz="1000">
                <a:solidFill>
                  <a:srgbClr val="F9F9F9"/>
                </a:solidFill>
              </a:rPr>
              <a:t> without manual intervention.  </a:t>
            </a:r>
            <a:endParaRPr sz="1000">
              <a:solidFill>
                <a:srgbClr val="F9F9F9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122075" y="3132450"/>
            <a:ext cx="16458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On pipeline failure, the required team receives an </a:t>
            </a:r>
            <a:r>
              <a:rPr b="1" lang="en" sz="1000">
                <a:solidFill>
                  <a:schemeClr val="dk1"/>
                </a:solidFill>
              </a:rPr>
              <a:t>alert notification</a:t>
            </a:r>
            <a:endParaRPr sz="1000">
              <a:solidFill>
                <a:srgbClr val="F9F9F9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170233" y="2838379"/>
            <a:ext cx="1645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</a:rPr>
              <a:t>Monitoring &amp; Alerts</a:t>
            </a:r>
            <a:endParaRPr>
              <a:solidFill>
                <a:srgbClr val="F9F9F9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725" y="4759175"/>
            <a:ext cx="11239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824475" y="119225"/>
            <a:ext cx="5267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Success Criteria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473099" y="1205029"/>
            <a:ext cx="1645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</a:rPr>
              <a:t>Automation</a:t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 title="165469482569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00" y="62600"/>
            <a:ext cx="6451600" cy="50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1049375" y="62600"/>
            <a:ext cx="1176550" cy="1060075"/>
          </a:xfrm>
          <a:prstGeom prst="flowChartProcess">
            <a:avLst/>
          </a:prstGeom>
          <a:solidFill>
            <a:srgbClr val="86BC2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0" y="1122675"/>
            <a:ext cx="1049375" cy="2338800"/>
          </a:xfrm>
          <a:prstGeom prst="flowChartProcess">
            <a:avLst/>
          </a:prstGeom>
          <a:solidFill>
            <a:srgbClr val="9BD92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